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53D99D-98B2-42B0-AB3C-EFCB3D7C885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B5B67A7-E296-4AD5-8165-189EF45818D6}" type="slidenum">
              <a:rPr lang="en-IN" smtClean="0"/>
              <a:t>‹#›</a:t>
            </a:fld>
            <a:endParaRPr lang="en-IN"/>
          </a:p>
        </p:txBody>
      </p:sp>
    </p:spTree>
    <p:extLst>
      <p:ext uri="{BB962C8B-B14F-4D97-AF65-F5344CB8AC3E}">
        <p14:creationId xmlns:p14="http://schemas.microsoft.com/office/powerpoint/2010/main" val="79748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3D99D-98B2-42B0-AB3C-EFCB3D7C885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84826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3D99D-98B2-42B0-AB3C-EFCB3D7C885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1523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3D99D-98B2-42B0-AB3C-EFCB3D7C885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357674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153D99D-98B2-42B0-AB3C-EFCB3D7C8852}" type="datetimeFigureOut">
              <a:rPr lang="en-IN" smtClean="0"/>
              <a:t>12-08-2021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B5B67A7-E296-4AD5-8165-189EF45818D6}" type="slidenum">
              <a:rPr lang="en-IN" smtClean="0"/>
              <a:t>‹#›</a:t>
            </a:fld>
            <a:endParaRPr lang="en-IN"/>
          </a:p>
        </p:txBody>
      </p:sp>
    </p:spTree>
    <p:extLst>
      <p:ext uri="{BB962C8B-B14F-4D97-AF65-F5344CB8AC3E}">
        <p14:creationId xmlns:p14="http://schemas.microsoft.com/office/powerpoint/2010/main" val="7792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53D99D-98B2-42B0-AB3C-EFCB3D7C8852}"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240820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53D99D-98B2-42B0-AB3C-EFCB3D7C8852}"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87583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53D99D-98B2-42B0-AB3C-EFCB3D7C8852}"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339889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3D99D-98B2-42B0-AB3C-EFCB3D7C8852}"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19817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3D99D-98B2-42B0-AB3C-EFCB3D7C8852}"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395196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3D99D-98B2-42B0-AB3C-EFCB3D7C8852}" type="datetimeFigureOut">
              <a:rPr lang="en-IN" smtClean="0"/>
              <a:t>12-08-2021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5B67A7-E296-4AD5-8165-189EF45818D6}" type="slidenum">
              <a:rPr lang="en-IN" smtClean="0"/>
              <a:t>‹#›</a:t>
            </a:fld>
            <a:endParaRPr lang="en-IN"/>
          </a:p>
        </p:txBody>
      </p:sp>
    </p:spTree>
    <p:extLst>
      <p:ext uri="{BB962C8B-B14F-4D97-AF65-F5344CB8AC3E}">
        <p14:creationId xmlns:p14="http://schemas.microsoft.com/office/powerpoint/2010/main" val="32009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153D99D-98B2-42B0-AB3C-EFCB3D7C8852}" type="datetimeFigureOut">
              <a:rPr lang="en-IN" smtClean="0"/>
              <a:t>12-08-2021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B5B67A7-E296-4AD5-8165-189EF45818D6}" type="slidenum">
              <a:rPr lang="en-IN" smtClean="0"/>
              <a:t>‹#›</a:t>
            </a:fld>
            <a:endParaRPr lang="en-IN"/>
          </a:p>
        </p:txBody>
      </p:sp>
    </p:spTree>
    <p:extLst>
      <p:ext uri="{BB962C8B-B14F-4D97-AF65-F5344CB8AC3E}">
        <p14:creationId xmlns:p14="http://schemas.microsoft.com/office/powerpoint/2010/main" val="4232152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41D2-2A66-4FBA-B74F-D0EF130BD070}"/>
              </a:ext>
            </a:extLst>
          </p:cNvPr>
          <p:cNvSpPr>
            <a:spLocks noGrp="1"/>
          </p:cNvSpPr>
          <p:nvPr>
            <p:ph type="ctrTitle"/>
          </p:nvPr>
        </p:nvSpPr>
        <p:spPr>
          <a:xfrm>
            <a:off x="1051560" y="1432223"/>
            <a:ext cx="9966960" cy="2824817"/>
          </a:xfrm>
        </p:spPr>
        <p:txBody>
          <a:bodyPr/>
          <a:lstStyle/>
          <a:p>
            <a:pPr algn="ctr"/>
            <a:r>
              <a:rPr lang="en-US" b="1" dirty="0">
                <a:solidFill>
                  <a:srgbClr val="0000CC"/>
                </a:solidFill>
                <a:latin typeface="Times New Roman" panose="02020603050405020304" pitchFamily="18" charset="0"/>
                <a:cs typeface="Times New Roman" panose="02020603050405020304" pitchFamily="18" charset="0"/>
              </a:rPr>
              <a:t>INTRODUCTION TO TABLEAU</a:t>
            </a:r>
            <a:endParaRPr lang="en-IN" b="1" dirty="0">
              <a:solidFill>
                <a:srgbClr val="0000CC"/>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A38753-7A87-4BB2-8488-9B8E1D072557}"/>
              </a:ext>
            </a:extLst>
          </p:cNvPr>
          <p:cNvSpPr>
            <a:spLocks noGrp="1"/>
          </p:cNvSpPr>
          <p:nvPr>
            <p:ph type="subTitle" idx="1"/>
          </p:nvPr>
        </p:nvSpPr>
        <p:spPr>
          <a:xfrm>
            <a:off x="1069848" y="4551680"/>
            <a:ext cx="7891272" cy="907288"/>
          </a:xfrm>
        </p:spPr>
        <p:txBody>
          <a:bodyPr>
            <a:noAutofit/>
          </a:bodyPr>
          <a:lstStyle/>
          <a:p>
            <a:pPr algn="r"/>
            <a:r>
              <a:rPr lang="en-US" sz="1800" b="1" dirty="0">
                <a:latin typeface="Times New Roman" panose="02020603050405020304" pitchFamily="18" charset="0"/>
                <a:cs typeface="Times New Roman" panose="02020603050405020304" pitchFamily="18" charset="0"/>
              </a:rPr>
              <a:t>By: Tushar Goel</a:t>
            </a:r>
          </a:p>
          <a:p>
            <a:pPr algn="r"/>
            <a:r>
              <a:rPr lang="en-US" sz="1800" b="1" dirty="0">
                <a:latin typeface="Times New Roman" panose="02020603050405020304" pitchFamily="18" charset="0"/>
                <a:cs typeface="Times New Roman" panose="02020603050405020304" pitchFamily="18" charset="0"/>
              </a:rPr>
              <a:t>BDS BATCH</a:t>
            </a:r>
          </a:p>
          <a:p>
            <a:pPr algn="r"/>
            <a:r>
              <a:rPr lang="en-US" sz="1800" b="1" dirty="0">
                <a:latin typeface="Times New Roman" panose="02020603050405020304" pitchFamily="18" charset="0"/>
                <a:cs typeface="Times New Roman" panose="02020603050405020304" pitchFamily="18" charset="0"/>
              </a:rPr>
              <a:t>25 MAY</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1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FA52-540D-48C7-9BD0-53B95AFD4E52}"/>
              </a:ext>
            </a:extLst>
          </p:cNvPr>
          <p:cNvSpPr>
            <a:spLocks noGrp="1"/>
          </p:cNvSpPr>
          <p:nvPr>
            <p:ph type="title"/>
          </p:nvPr>
        </p:nvSpPr>
        <p:spPr>
          <a:xfrm>
            <a:off x="1069848" y="132080"/>
            <a:ext cx="10058400" cy="934720"/>
          </a:xfrm>
        </p:spPr>
        <p:txBody>
          <a:bodyPr>
            <a:normAutofit/>
          </a:bodyPr>
          <a:lstStyle/>
          <a:p>
            <a:pPr algn="ctr"/>
            <a:r>
              <a:rPr lang="en-US" b="1" dirty="0">
                <a:solidFill>
                  <a:srgbClr val="0000CC"/>
                </a:solidFill>
              </a:rPr>
              <a:t>WHAT IS A TABLEAU</a:t>
            </a:r>
            <a:endParaRPr lang="en-IN" b="1" dirty="0">
              <a:solidFill>
                <a:srgbClr val="0000CC"/>
              </a:solidFill>
            </a:endParaRPr>
          </a:p>
        </p:txBody>
      </p:sp>
      <p:sp>
        <p:nvSpPr>
          <p:cNvPr id="3" name="Content Placeholder 2">
            <a:extLst>
              <a:ext uri="{FF2B5EF4-FFF2-40B4-BE49-F238E27FC236}">
                <a16:creationId xmlns:a16="http://schemas.microsoft.com/office/drawing/2014/main" id="{E2BC8B9E-BF47-4B9A-8384-40E191C5FCDB}"/>
              </a:ext>
            </a:extLst>
          </p:cNvPr>
          <p:cNvSpPr>
            <a:spLocks noGrp="1"/>
          </p:cNvSpPr>
          <p:nvPr>
            <p:ph idx="1"/>
          </p:nvPr>
        </p:nvSpPr>
        <p:spPr>
          <a:xfrm>
            <a:off x="1069848" y="955040"/>
            <a:ext cx="10543032" cy="521716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Tableau is a data visualization tool or business intelligence tool which analyzes and shows data in the form of chart or report. It is very easy to use, because it does not require any programming skill.</a:t>
            </a:r>
          </a:p>
          <a:p>
            <a:r>
              <a:rPr lang="en-US" sz="2400" b="1" dirty="0">
                <a:latin typeface="Times New Roman" panose="02020603050405020304" pitchFamily="18" charset="0"/>
                <a:cs typeface="Times New Roman" panose="02020603050405020304" pitchFamily="18" charset="0"/>
              </a:rPr>
              <a:t>Tableau is a powerful data visualization tool. Tableau helps us to analyze the raw data in (pictorial form) or in the form of the visual manner, it may be graph, report, etc.</a:t>
            </a:r>
          </a:p>
          <a:p>
            <a:r>
              <a:rPr lang="en-US" sz="2400" b="1" dirty="0">
                <a:latin typeface="Times New Roman" panose="02020603050405020304" pitchFamily="18" charset="0"/>
                <a:cs typeface="Times New Roman" panose="02020603050405020304" pitchFamily="18" charset="0"/>
              </a:rPr>
              <a:t> Data Analysis is very fast with Tableau, and visualization created are in the form of worksheets &amp; dashboards.</a:t>
            </a:r>
          </a:p>
          <a:p>
            <a:r>
              <a:rPr lang="en-US" sz="2400" b="1" dirty="0">
                <a:latin typeface="Times New Roman" panose="02020603050405020304" pitchFamily="18" charset="0"/>
                <a:cs typeface="Times New Roman" panose="02020603050405020304" pitchFamily="18" charset="0"/>
              </a:rPr>
              <a:t> Tableau is easy, powerful and fast and help in taking important business decision.</a:t>
            </a:r>
          </a:p>
          <a:p>
            <a:r>
              <a:rPr lang="en-US" sz="2400" b="1" dirty="0">
                <a:latin typeface="Times New Roman" panose="02020603050405020304" pitchFamily="18" charset="0"/>
                <a:cs typeface="Times New Roman" panose="02020603050405020304" pitchFamily="18" charset="0"/>
              </a:rPr>
              <a:t> we don’t need any prior coding skill or technical background in order to learn tableau.</a:t>
            </a:r>
          </a:p>
          <a:p>
            <a:r>
              <a:rPr lang="en-US" sz="2400" b="1" dirty="0">
                <a:latin typeface="Times New Roman" panose="02020603050405020304" pitchFamily="18" charset="0"/>
                <a:cs typeface="Times New Roman" panose="02020603050405020304" pitchFamily="18" charset="0"/>
              </a:rPr>
              <a:t>These BI tools are so powerful that it can work on large amount of data &amp; can convert in into meaningful formats.</a:t>
            </a:r>
          </a:p>
          <a:p>
            <a:endParaRPr lang="en-IN" dirty="0"/>
          </a:p>
        </p:txBody>
      </p:sp>
    </p:spTree>
    <p:extLst>
      <p:ext uri="{BB962C8B-B14F-4D97-AF65-F5344CB8AC3E}">
        <p14:creationId xmlns:p14="http://schemas.microsoft.com/office/powerpoint/2010/main" val="143549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7E74-FE07-40D1-AE85-FCA69C5D49B5}"/>
              </a:ext>
            </a:extLst>
          </p:cNvPr>
          <p:cNvSpPr>
            <a:spLocks noGrp="1"/>
          </p:cNvSpPr>
          <p:nvPr>
            <p:ph type="title"/>
          </p:nvPr>
        </p:nvSpPr>
        <p:spPr>
          <a:xfrm>
            <a:off x="1069848" y="172720"/>
            <a:ext cx="10058400" cy="812800"/>
          </a:xfrm>
        </p:spPr>
        <p:txBody>
          <a:bodyPr>
            <a:normAutofit fontScale="90000"/>
          </a:bodyPr>
          <a:lstStyle/>
          <a:p>
            <a:pPr algn="ctr"/>
            <a:r>
              <a:rPr lang="en-US" b="1" dirty="0">
                <a:solidFill>
                  <a:srgbClr val="0000CC"/>
                </a:solidFill>
              </a:rPr>
              <a:t>WHY TABLEAU</a:t>
            </a:r>
            <a:endParaRPr lang="en-IN" b="1" dirty="0">
              <a:solidFill>
                <a:srgbClr val="0000CC"/>
              </a:solidFill>
            </a:endParaRPr>
          </a:p>
        </p:txBody>
      </p:sp>
      <p:sp>
        <p:nvSpPr>
          <p:cNvPr id="3" name="Content Placeholder 2">
            <a:extLst>
              <a:ext uri="{FF2B5EF4-FFF2-40B4-BE49-F238E27FC236}">
                <a16:creationId xmlns:a16="http://schemas.microsoft.com/office/drawing/2014/main" id="{28D9F48A-C47E-42B2-84E4-037347840B39}"/>
              </a:ext>
            </a:extLst>
          </p:cNvPr>
          <p:cNvSpPr>
            <a:spLocks noGrp="1"/>
          </p:cNvSpPr>
          <p:nvPr>
            <p:ph idx="1"/>
          </p:nvPr>
        </p:nvSpPr>
        <p:spPr>
          <a:xfrm>
            <a:off x="1069848" y="985520"/>
            <a:ext cx="10058400" cy="5186680"/>
          </a:xfrm>
        </p:spPr>
        <p:txBody>
          <a:bodyPr/>
          <a:lstStyle/>
          <a:p>
            <a:r>
              <a:rPr lang="en-US" dirty="0"/>
              <a:t>Business Driven Solutions.</a:t>
            </a:r>
          </a:p>
          <a:p>
            <a:r>
              <a:rPr lang="en-US" dirty="0"/>
              <a:t>Converting raw data into meaningful insights.</a:t>
            </a:r>
          </a:p>
          <a:p>
            <a:r>
              <a:rPr lang="en-US" dirty="0"/>
              <a:t>Visual Analytics.</a:t>
            </a:r>
          </a:p>
          <a:p>
            <a:pPr marL="0" indent="0">
              <a:buNone/>
            </a:pPr>
            <a:endParaRPr lang="en-IN" dirty="0"/>
          </a:p>
        </p:txBody>
      </p:sp>
    </p:spTree>
    <p:extLst>
      <p:ext uri="{BB962C8B-B14F-4D97-AF65-F5344CB8AC3E}">
        <p14:creationId xmlns:p14="http://schemas.microsoft.com/office/powerpoint/2010/main" val="337910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2D09-1F60-4956-B236-18C50E779DA4}"/>
              </a:ext>
            </a:extLst>
          </p:cNvPr>
          <p:cNvSpPr>
            <a:spLocks noGrp="1"/>
          </p:cNvSpPr>
          <p:nvPr>
            <p:ph type="title"/>
          </p:nvPr>
        </p:nvSpPr>
        <p:spPr>
          <a:xfrm>
            <a:off x="1069848" y="91440"/>
            <a:ext cx="10058400" cy="853440"/>
          </a:xfrm>
        </p:spPr>
        <p:txBody>
          <a:bodyPr>
            <a:normAutofit/>
          </a:bodyPr>
          <a:lstStyle/>
          <a:p>
            <a:pPr algn="ctr"/>
            <a:r>
              <a:rPr lang="en-US" dirty="0">
                <a:solidFill>
                  <a:srgbClr val="0000CC"/>
                </a:solidFill>
              </a:rPr>
              <a:t>TABLEAU ARCHITECTURE.</a:t>
            </a:r>
            <a:endParaRPr lang="en-IN" dirty="0">
              <a:solidFill>
                <a:srgbClr val="0000CC"/>
              </a:solidFill>
            </a:endParaRPr>
          </a:p>
        </p:txBody>
      </p:sp>
      <p:pic>
        <p:nvPicPr>
          <p:cNvPr id="5" name="Content Placeholder 4">
            <a:extLst>
              <a:ext uri="{FF2B5EF4-FFF2-40B4-BE49-F238E27FC236}">
                <a16:creationId xmlns:a16="http://schemas.microsoft.com/office/drawing/2014/main" id="{953A4206-C9F0-489C-BC42-8A1548E68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406" y="944881"/>
            <a:ext cx="9511842" cy="5227320"/>
          </a:xfrm>
        </p:spPr>
      </p:pic>
    </p:spTree>
    <p:extLst>
      <p:ext uri="{BB962C8B-B14F-4D97-AF65-F5344CB8AC3E}">
        <p14:creationId xmlns:p14="http://schemas.microsoft.com/office/powerpoint/2010/main" val="150529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4442-4EF8-445C-955D-EB16A676D33D}"/>
              </a:ext>
            </a:extLst>
          </p:cNvPr>
          <p:cNvSpPr>
            <a:spLocks noGrp="1"/>
          </p:cNvSpPr>
          <p:nvPr>
            <p:ph type="title"/>
          </p:nvPr>
        </p:nvSpPr>
        <p:spPr>
          <a:xfrm>
            <a:off x="1069848" y="162560"/>
            <a:ext cx="10058400" cy="782320"/>
          </a:xfrm>
        </p:spPr>
        <p:txBody>
          <a:bodyPr>
            <a:normAutofit fontScale="90000"/>
          </a:bodyPr>
          <a:lstStyle/>
          <a:p>
            <a:r>
              <a:rPr lang="en-US" sz="3200" b="1" dirty="0">
                <a:solidFill>
                  <a:srgbClr val="0000CC"/>
                </a:solidFill>
                <a:latin typeface="Times New Roman" panose="02020603050405020304" pitchFamily="18" charset="0"/>
                <a:cs typeface="Times New Roman" panose="02020603050405020304" pitchFamily="18" charset="0"/>
              </a:rPr>
              <a:t>SEVERAL OPTIONS ON THE START PAGE OF TABLEAU DESKTOP</a:t>
            </a:r>
            <a:endParaRPr lang="en-IN" sz="3200" b="1" dirty="0">
              <a:solidFill>
                <a:srgbClr val="0000CC"/>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F218F92-EB53-49D9-81DE-724328791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960" y="1087120"/>
            <a:ext cx="9543288" cy="5283200"/>
          </a:xfrm>
        </p:spPr>
      </p:pic>
    </p:spTree>
    <p:extLst>
      <p:ext uri="{BB962C8B-B14F-4D97-AF65-F5344CB8AC3E}">
        <p14:creationId xmlns:p14="http://schemas.microsoft.com/office/powerpoint/2010/main" val="1000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48DF-7BAD-49D5-B592-FF4F25DC2FDB}"/>
              </a:ext>
            </a:extLst>
          </p:cNvPr>
          <p:cNvSpPr>
            <a:spLocks noGrp="1"/>
          </p:cNvSpPr>
          <p:nvPr>
            <p:ph type="title"/>
          </p:nvPr>
        </p:nvSpPr>
        <p:spPr>
          <a:xfrm>
            <a:off x="1069848" y="81280"/>
            <a:ext cx="10058400" cy="690880"/>
          </a:xfrm>
        </p:spPr>
        <p:txBody>
          <a:bodyPr>
            <a:normAutofit fontScale="90000"/>
          </a:bodyPr>
          <a:lstStyle/>
          <a:p>
            <a:pPr algn="ctr"/>
            <a:r>
              <a:rPr lang="en-US" dirty="0">
                <a:solidFill>
                  <a:srgbClr val="0000CC"/>
                </a:solidFill>
              </a:rPr>
              <a:t>Process flow of bi project</a:t>
            </a:r>
            <a:endParaRPr lang="en-IN"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F49CF1-7FCC-40B8-B851-65DF5FAA9F33}"/>
              </a:ext>
            </a:extLst>
          </p:cNvPr>
          <p:cNvSpPr>
            <a:spLocks noGrp="1"/>
          </p:cNvSpPr>
          <p:nvPr>
            <p:ph idx="1"/>
          </p:nvPr>
        </p:nvSpPr>
        <p:spPr>
          <a:xfrm>
            <a:off x="1069848" y="944880"/>
            <a:ext cx="10058400" cy="5227320"/>
          </a:xfrm>
        </p:spPr>
        <p:txBody>
          <a:bodyPr/>
          <a:lstStyle/>
          <a:p>
            <a:r>
              <a:rPr lang="en-US" sz="1600" dirty="0"/>
              <a:t>Business understanding</a:t>
            </a:r>
          </a:p>
          <a:p>
            <a:r>
              <a:rPr lang="en-US" sz="1600" dirty="0"/>
              <a:t>Data understanding</a:t>
            </a:r>
          </a:p>
          <a:p>
            <a:r>
              <a:rPr lang="en-US" sz="1600" dirty="0"/>
              <a:t>Data preparation</a:t>
            </a:r>
          </a:p>
          <a:p>
            <a:r>
              <a:rPr lang="en-US" sz="1600" dirty="0"/>
              <a:t>Modelling</a:t>
            </a:r>
          </a:p>
          <a:p>
            <a:r>
              <a:rPr lang="en-US" sz="1600" dirty="0"/>
              <a:t>Evaluation</a:t>
            </a:r>
          </a:p>
          <a:p>
            <a:r>
              <a:rPr lang="en-US" sz="1600" dirty="0"/>
              <a:t>Deployment</a:t>
            </a:r>
            <a:endParaRPr lang="en-IN" sz="1600" dirty="0"/>
          </a:p>
          <a:p>
            <a:endParaRPr lang="en-IN" dirty="0"/>
          </a:p>
        </p:txBody>
      </p:sp>
      <p:pic>
        <p:nvPicPr>
          <p:cNvPr id="5" name="Picture 4">
            <a:extLst>
              <a:ext uri="{FF2B5EF4-FFF2-40B4-BE49-F238E27FC236}">
                <a16:creationId xmlns:a16="http://schemas.microsoft.com/office/drawing/2014/main" id="{17CA62AB-9E3A-4821-A9BA-D76762E2B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666" y="3048000"/>
            <a:ext cx="9365254" cy="3810000"/>
          </a:xfrm>
          <a:prstGeom prst="rect">
            <a:avLst/>
          </a:prstGeom>
        </p:spPr>
      </p:pic>
    </p:spTree>
    <p:extLst>
      <p:ext uri="{BB962C8B-B14F-4D97-AF65-F5344CB8AC3E}">
        <p14:creationId xmlns:p14="http://schemas.microsoft.com/office/powerpoint/2010/main" val="713730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650</TotalTime>
  <Words>212</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Rockwell</vt:lpstr>
      <vt:lpstr>Rockwell Condensed</vt:lpstr>
      <vt:lpstr>Times New Roman</vt:lpstr>
      <vt:lpstr>Wingdings</vt:lpstr>
      <vt:lpstr>Wood Type</vt:lpstr>
      <vt:lpstr>INTRODUCTION TO TABLEAU</vt:lpstr>
      <vt:lpstr>WHAT IS A TABLEAU</vt:lpstr>
      <vt:lpstr>WHY TABLEAU</vt:lpstr>
      <vt:lpstr>TABLEAU ARCHITECTURE.</vt:lpstr>
      <vt:lpstr>SEVERAL OPTIONS ON THE START PAGE OF TABLEAU DESKTOP</vt:lpstr>
      <vt:lpstr>Process flow of bi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Tushar Goel</dc:creator>
  <cp:lastModifiedBy>Tushar Goel</cp:lastModifiedBy>
  <cp:revision>5</cp:revision>
  <dcterms:created xsi:type="dcterms:W3CDTF">2021-08-09T11:43:16Z</dcterms:created>
  <dcterms:modified xsi:type="dcterms:W3CDTF">2021-08-12T10:50:54Z</dcterms:modified>
</cp:coreProperties>
</file>