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56858" y="4409384"/>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Tushar Kushwaha</a:t>
            </a:r>
          </a:p>
          <a:p>
            <a:r>
              <a:rPr lang="en-US" sz="2000" b="1" dirty="0">
                <a:solidFill>
                  <a:schemeClr val="accent1">
                    <a:lumMod val="75000"/>
                  </a:schemeClr>
                </a:solidFill>
                <a:latin typeface="Arial"/>
                <a:cs typeface="Arial"/>
              </a:rPr>
              <a:t>Student Name : Tushar Kushwaha</a:t>
            </a:r>
          </a:p>
          <a:p>
            <a:r>
              <a:rPr lang="en-US" sz="2000" b="1" dirty="0">
                <a:solidFill>
                  <a:schemeClr val="accent1">
                    <a:lumMod val="75000"/>
                  </a:schemeClr>
                </a:solidFill>
                <a:latin typeface="Arial"/>
                <a:cs typeface="Arial"/>
              </a:rPr>
              <a:t>College Name &amp; Department : College of computing science and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47D02A9-70C2-9CAD-ECD5-AC4584368AEC}"/>
              </a:ext>
            </a:extLst>
          </p:cNvPr>
          <p:cNvSpPr>
            <a:spLocks noGrp="1" noChangeArrowheads="1"/>
          </p:cNvSpPr>
          <p:nvPr>
            <p:ph idx="1"/>
          </p:nvPr>
        </p:nvSpPr>
        <p:spPr bwMode="auto">
          <a:xfrm>
            <a:off x="306872" y="1395256"/>
            <a:ext cx="1042208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Algorithms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Applications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Other Technologies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Tools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Machine Learning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Regulatory and Ethical Considerations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In today's digital age, the need for secure communication is paramount. Traditional encryption techniques can sometimes attract unwanted attention, making it necessary to explore more covert methods. This project aims to implement a steganographic system to hide sensitive data within digital images. The goal is to develop a method that embeds and extracts data seamlessly while ensuring minimal distortion of the host image and robust security measures against unauthorized access.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flipV="1">
            <a:off x="1022863" y="4659930"/>
            <a:ext cx="11613485" cy="45719"/>
          </a:xfrm>
        </p:spPr>
        <p:txBody>
          <a:bodyPr vert="horz" lIns="91440" tIns="45720" rIns="91440" bIns="45720" rtlCol="0" anchor="ctr">
            <a:noAutofit/>
          </a:bodyPr>
          <a:lstStyle/>
          <a:p>
            <a:pPr marL="0" indent="0">
              <a:buNone/>
            </a:pPr>
            <a:r>
              <a:rPr lang="en-IN" dirty="0"/>
              <a:t> </a:t>
            </a:r>
          </a:p>
        </p:txBody>
      </p:sp>
      <p:sp>
        <p:nvSpPr>
          <p:cNvPr id="4" name="Rectangle 2">
            <a:extLst>
              <a:ext uri="{FF2B5EF4-FFF2-40B4-BE49-F238E27FC236}">
                <a16:creationId xmlns:a16="http://schemas.microsoft.com/office/drawing/2014/main" id="{12EA2C37-2B42-E99D-C5DD-FD768455C8AE}"/>
              </a:ext>
            </a:extLst>
          </p:cNvPr>
          <p:cNvSpPr>
            <a:spLocks noChangeArrowheads="1"/>
          </p:cNvSpPr>
          <p:nvPr/>
        </p:nvSpPr>
        <p:spPr bwMode="auto">
          <a:xfrm>
            <a:off x="235974" y="2274838"/>
            <a:ext cx="119560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Image Processing Libraries:</a:t>
            </a:r>
            <a:r>
              <a:rPr kumimoji="0" lang="en-US" altLang="en-US" sz="2400" b="0" i="0" u="none" strike="noStrike" cap="none" normalizeH="0" baseline="0" dirty="0">
                <a:ln>
                  <a:noFill/>
                </a:ln>
                <a:solidFill>
                  <a:schemeClr val="tx1"/>
                </a:solidFill>
                <a:effectLst/>
                <a:latin typeface="Arial" panose="020B0604020202020204" pitchFamily="34" charset="0"/>
              </a:rPr>
              <a:t> OpenCV,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Steganography Techniques:</a:t>
            </a:r>
            <a:r>
              <a:rPr kumimoji="0" lang="en-US" altLang="en-US" sz="2400" b="0" i="0" u="none" strike="noStrike" cap="none" normalizeH="0" baseline="0" dirty="0">
                <a:ln>
                  <a:noFill/>
                </a:ln>
                <a:solidFill>
                  <a:schemeClr val="tx1"/>
                </a:solidFill>
                <a:effectLst/>
                <a:latin typeface="Arial" panose="020B0604020202020204" pitchFamily="34" charset="0"/>
              </a:rPr>
              <a:t> Least Significant Bit (LSB), Discrete Cosine Transform (DCT)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Cryptography Libraries:</a:t>
            </a:r>
            <a:r>
              <a:rPr kumimoji="0" lang="en-US" altLang="en-US" sz="2400" b="0" i="0" u="none" strike="noStrike" cap="none" normalizeH="0" baseline="0" dirty="0">
                <a:ln>
                  <a:noFill/>
                </a:ln>
                <a:solidFill>
                  <a:schemeClr val="tx1"/>
                </a:solidFill>
                <a:effectLst/>
                <a:latin typeface="Arial" panose="020B0604020202020204" pitchFamily="34" charset="0"/>
              </a:rPr>
              <a:t> PyCryptodome, OpenSSL</a:t>
            </a:r>
          </a:p>
          <a:p>
            <a:pPr eaLnBrk="0" fontAlgn="base" hangingPunct="0">
              <a:spcBef>
                <a:spcPct val="0"/>
              </a:spcBef>
              <a:spcAft>
                <a:spcPct val="0"/>
              </a:spcAft>
              <a:buFontTx/>
              <a:buChar char="•"/>
            </a:pPr>
            <a:r>
              <a:rPr lang="en-US" altLang="en-US" sz="2400" b="1" dirty="0">
                <a:latin typeface="Arial" panose="020B0604020202020204" pitchFamily="34" charset="0"/>
              </a:rPr>
              <a:t>Programming Languages:</a:t>
            </a:r>
            <a:r>
              <a:rPr lang="en-US" altLang="en-US" sz="2400" dirty="0">
                <a:latin typeface="Arial" panose="020B0604020202020204" pitchFamily="34" charset="0"/>
              </a:rPr>
              <a:t>  Python</a:t>
            </a:r>
          </a:p>
          <a:p>
            <a:pPr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Integrated Development Environment (IDE):</a:t>
            </a:r>
            <a:r>
              <a:rPr kumimoji="0" lang="en-US" altLang="en-US" sz="2400" b="0" i="0" u="none" strike="noStrike" cap="none" normalizeH="0" baseline="0" dirty="0">
                <a:ln>
                  <a:noFill/>
                </a:ln>
                <a:solidFill>
                  <a:schemeClr val="tx1"/>
                </a:solidFill>
                <a:effectLst/>
                <a:latin typeface="Arial" panose="020B0604020202020204" pitchFamily="34" charset="0"/>
              </a:rPr>
              <a:t> IDLE(PYTHON)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E08AE2E-3898-76E9-76AC-F5F1B52645A5}"/>
              </a:ext>
            </a:extLst>
          </p:cNvPr>
          <p:cNvSpPr>
            <a:spLocks noGrp="1" noChangeArrowheads="1"/>
          </p:cNvSpPr>
          <p:nvPr>
            <p:ph idx="1"/>
          </p:nvPr>
        </p:nvSpPr>
        <p:spPr bwMode="auto">
          <a:xfrm>
            <a:off x="335279" y="2066021"/>
            <a:ext cx="1152144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Seamless Integration:</a:t>
            </a:r>
            <a:r>
              <a:rPr kumimoji="0" lang="en-US" altLang="en-US" sz="1800" b="0" i="0" u="none" strike="noStrike" cap="none" normalizeH="0" baseline="0" dirty="0">
                <a:ln>
                  <a:noFill/>
                </a:ln>
                <a:solidFill>
                  <a:schemeClr val="tx1"/>
                </a:solidFill>
                <a:effectLst/>
                <a:latin typeface="Arial" panose="020B0604020202020204" pitchFamily="34" charset="0"/>
              </a:rPr>
              <a:t> The ability to embed data within digital images without noticeable distortion showcases advanced image processing techniques.</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Combining steganography with cryptographic methods ensures robust security, making it difficult for unauthorized entities to detect or extract the hidden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Real-World Applications:</a:t>
            </a:r>
            <a:r>
              <a:rPr kumimoji="0" lang="en-US" altLang="en-US" sz="1800" b="0" i="0" u="none" strike="noStrike" cap="none" normalizeH="0" baseline="0" dirty="0">
                <a:ln>
                  <a:noFill/>
                </a:ln>
                <a:solidFill>
                  <a:schemeClr val="tx1"/>
                </a:solidFill>
                <a:effectLst/>
                <a:latin typeface="Arial" panose="020B0604020202020204" pitchFamily="34" charset="0"/>
              </a:rPr>
              <a:t> The project has practical applications in fields like secure communication, digital watermarking, and data protection, making it highly relevant in today's digital 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Designing an intuitive interface for embedding and extracting data enhances user experience and accessibility.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BF2B52D-09A3-9723-4F00-683C376D0118}"/>
              </a:ext>
            </a:extLst>
          </p:cNvPr>
          <p:cNvSpPr>
            <a:spLocks noGrp="1" noChangeArrowheads="1"/>
          </p:cNvSpPr>
          <p:nvPr>
            <p:ph idx="1"/>
          </p:nvPr>
        </p:nvSpPr>
        <p:spPr bwMode="auto">
          <a:xfrm>
            <a:off x="71120" y="2104812"/>
            <a:ext cx="124155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For secure communication and protection of sensitive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Businesses and Corporations:</a:t>
            </a:r>
            <a:r>
              <a:rPr kumimoji="0" lang="en-US" altLang="en-US" sz="1800" b="0" i="0" u="none" strike="noStrike" cap="none" normalizeH="0" baseline="0" dirty="0">
                <a:ln>
                  <a:noFill/>
                </a:ln>
                <a:solidFill>
                  <a:schemeClr val="tx1"/>
                </a:solidFill>
                <a:effectLst/>
                <a:latin typeface="Arial" panose="020B0604020202020204" pitchFamily="34" charset="0"/>
              </a:rPr>
              <a:t> To safeguard intellectual property, confidential data, and trade secrets.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and Whistleblowers:</a:t>
            </a:r>
            <a:r>
              <a:rPr kumimoji="0" lang="en-US" altLang="en-US" sz="1800" b="0" i="0" u="none" strike="noStrike" cap="none" normalizeH="0" baseline="0" dirty="0">
                <a:ln>
                  <a:noFill/>
                </a:ln>
                <a:solidFill>
                  <a:schemeClr val="tx1"/>
                </a:solidFill>
                <a:effectLst/>
                <a:latin typeface="Arial" panose="020B0604020202020204" pitchFamily="34" charset="0"/>
              </a:rPr>
              <a:t> For covertly transmitting information while protecting sources and themselves.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Firms:</a:t>
            </a:r>
            <a:r>
              <a:rPr kumimoji="0" lang="en-US" altLang="en-US" sz="1800" b="0" i="0" u="none" strike="noStrike" cap="none" normalizeH="0" baseline="0" dirty="0">
                <a:ln>
                  <a:noFill/>
                </a:ln>
                <a:solidFill>
                  <a:schemeClr val="tx1"/>
                </a:solidFill>
                <a:effectLst/>
                <a:latin typeface="Arial" panose="020B0604020202020204" pitchFamily="34" charset="0"/>
              </a:rPr>
              <a:t> As part of their suite of data protection and secure communication tools.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Artists and Photographers:</a:t>
            </a:r>
            <a:r>
              <a:rPr kumimoji="0" lang="en-US" altLang="en-US" sz="1800" b="0" i="0" u="none" strike="noStrike" cap="none" normalizeH="0" baseline="0" dirty="0">
                <a:ln>
                  <a:noFill/>
                </a:ln>
                <a:solidFill>
                  <a:schemeClr val="tx1"/>
                </a:solidFill>
                <a:effectLst/>
                <a:latin typeface="Arial" panose="020B0604020202020204" pitchFamily="34" charset="0"/>
              </a:rPr>
              <a:t> For digital watermarking and protecting their work from unauthorized use.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9" name="Picture 8">
            <a:extLst>
              <a:ext uri="{FF2B5EF4-FFF2-40B4-BE49-F238E27FC236}">
                <a16:creationId xmlns:a16="http://schemas.microsoft.com/office/drawing/2014/main" id="{D2817F09-4B90-F49E-B9F7-C7F9677542AC}"/>
              </a:ext>
            </a:extLst>
          </p:cNvPr>
          <p:cNvPicPr>
            <a:picLocks noChangeAspect="1"/>
          </p:cNvPicPr>
          <p:nvPr/>
        </p:nvPicPr>
        <p:blipFill>
          <a:blip r:embed="rId2"/>
          <a:stretch>
            <a:fillRect/>
          </a:stretch>
        </p:blipFill>
        <p:spPr>
          <a:xfrm>
            <a:off x="71120" y="1232452"/>
            <a:ext cx="12120880" cy="562554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5058134"/>
          </a:xfrm>
        </p:spPr>
        <p:txBody>
          <a:bodyPr>
            <a:normAutofit/>
          </a:bodyPr>
          <a:lstStyle/>
          <a:p>
            <a:r>
              <a:rPr lang="en-US" sz="2000" dirty="0"/>
              <a:t>In conclusion, the project successfully demonstrates the application of steganography to secure sensitive information within digital images. By leveraging advanced steganographic techniques and integrating robust cryptographic methods, the system ensures minimal distortion of the host image while providing high levels of security against unauthorized access. This innovative approach highlights the potential of steganography in various fields, including secure communication, digital watermarking, and data protection.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https://github.com/Tushar-617/internship-cybersecurity.git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463</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Tushar Kushwaha</cp:lastModifiedBy>
  <cp:revision>26</cp:revision>
  <dcterms:created xsi:type="dcterms:W3CDTF">2021-05-26T16:50:10Z</dcterms:created>
  <dcterms:modified xsi:type="dcterms:W3CDTF">2025-03-02T06:13:30Z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