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2" r:id="rId5"/>
    <p:sldId id="284" r:id="rId6"/>
    <p:sldId id="257" r:id="rId7"/>
    <p:sldId id="258" r:id="rId8"/>
    <p:sldId id="283" r:id="rId9"/>
    <p:sldId id="259" r:id="rId10"/>
    <p:sldId id="281" r:id="rId11"/>
    <p:sldId id="273" r:id="rId12"/>
    <p:sldId id="271" r:id="rId13"/>
    <p:sldId id="264" r:id="rId14"/>
    <p:sldId id="285" r:id="rId15"/>
    <p:sldId id="276" r:id="rId16"/>
    <p:sldId id="287" r:id="rId17"/>
    <p:sldId id="286" r:id="rId18"/>
    <p:sldId id="279" r:id="rId19"/>
    <p:sldId id="280" r:id="rId20"/>
    <p:sldId id="26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59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1A777-3FE1-48F5-AEC1-E7B1282689F1}" v="1129" dt="2022-12-11T17:38:50.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543"/>
    <p:restoredTop sz="94718"/>
  </p:normalViewPr>
  <p:slideViewPr>
    <p:cSldViewPr snapToGrid="0">
      <p:cViewPr varScale="1">
        <p:scale>
          <a:sx n="66" d="100"/>
          <a:sy n="66" d="100"/>
        </p:scale>
        <p:origin x="-1164" y="-102"/>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26/12/2022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xmlns=""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26/12/2022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26/12/2022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26/12/2022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26/12/2022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26/12/2022</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26/12/2022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26/12/2022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26/12/2022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26/12/2022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26/12/2022</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26/12/2022</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144780"/>
            <a:ext cx="9779183" cy="1165859"/>
          </a:xfrm>
        </p:spPr>
        <p:txBody>
          <a:bodyPr/>
          <a:lstStyle/>
          <a:p>
            <a:pPr algn="ctr"/>
            <a:r>
              <a:rPr lang="en-IN" sz="2000" dirty="0">
                <a:latin typeface="Modern No. 20" panose="02070704070505020303" pitchFamily="18" charset="0"/>
              </a:rPr>
              <a:t>Mahatma Education Society</a:t>
            </a:r>
            <a:br>
              <a:rPr lang="en-IN" sz="2000" dirty="0">
                <a:latin typeface="Modern No. 20" panose="02070704070505020303" pitchFamily="18" charset="0"/>
              </a:rPr>
            </a:br>
            <a:r>
              <a:rPr lang="en-IN" sz="2000" dirty="0" err="1">
                <a:latin typeface="Modern No. 20" panose="02070704070505020303" pitchFamily="18" charset="0"/>
              </a:rPr>
              <a:t>Pillai</a:t>
            </a:r>
            <a:r>
              <a:rPr lang="en-IN" sz="2000" dirty="0">
                <a:latin typeface="Modern No. 20" panose="02070704070505020303" pitchFamily="18" charset="0"/>
              </a:rPr>
              <a:t> </a:t>
            </a:r>
            <a:r>
              <a:rPr lang="en-IN" sz="2000" dirty="0" smtClean="0">
                <a:latin typeface="Modern No. 20" panose="02070704070505020303" pitchFamily="18" charset="0"/>
              </a:rPr>
              <a:t>HOC College </a:t>
            </a:r>
            <a:r>
              <a:rPr lang="en-IN" sz="2000" dirty="0">
                <a:latin typeface="Modern No. 20" panose="02070704070505020303" pitchFamily="18" charset="0"/>
              </a:rPr>
              <a:t>of Engineering and Technology, </a:t>
            </a:r>
            <a:br>
              <a:rPr lang="en-IN" sz="2000" dirty="0">
                <a:latin typeface="Modern No. 20" panose="02070704070505020303" pitchFamily="18" charset="0"/>
              </a:rPr>
            </a:br>
            <a:r>
              <a:rPr lang="en-IN" sz="2000" dirty="0">
                <a:latin typeface="Modern No. 20" panose="02070704070505020303" pitchFamily="18" charset="0"/>
              </a:rPr>
              <a:t>Diploma Section - 1148, </a:t>
            </a:r>
            <a:r>
              <a:rPr lang="en-IN" sz="2000" dirty="0" err="1">
                <a:latin typeface="Modern No. 20" panose="02070704070505020303" pitchFamily="18" charset="0"/>
              </a:rPr>
              <a:t>Rasayani</a:t>
            </a:r>
            <a:r>
              <a:rPr lang="en-IN" sz="2000" dirty="0">
                <a:latin typeface="Modern No. 20" panose="02070704070505020303" pitchFamily="18" charset="0"/>
              </a:rPr>
              <a:t>.</a:t>
            </a:r>
            <a:br>
              <a:rPr lang="en-IN" sz="2000" dirty="0">
                <a:latin typeface="Modern No. 20" panose="02070704070505020303" pitchFamily="18" charset="0"/>
              </a:rPr>
            </a:br>
            <a:endParaRPr lang="en-IN" sz="2000" dirty="0">
              <a:latin typeface="Modern No. 20" panose="02070704070505020303" pitchFamily="18" charset="0"/>
            </a:endParaRPr>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a:t>
            </a:fld>
            <a:endParaRPr lang="en-US" dirty="0"/>
          </a:p>
        </p:txBody>
      </p:sp>
      <p:sp>
        <p:nvSpPr>
          <p:cNvPr id="6" name="Content Placeholder 5"/>
          <p:cNvSpPr>
            <a:spLocks noGrp="1"/>
          </p:cNvSpPr>
          <p:nvPr>
            <p:ph idx="1"/>
          </p:nvPr>
        </p:nvSpPr>
        <p:spPr>
          <a:xfrm>
            <a:off x="288925" y="990600"/>
            <a:ext cx="11568113" cy="5252720"/>
          </a:xfrm>
          <a:prstGeom prst="rect">
            <a:avLst/>
          </a:prstGeom>
        </p:spPr>
        <p:txBody>
          <a:bodyPr wrap="square">
            <a:spAutoFit/>
          </a:bodyPr>
          <a:lstStyle/>
          <a:p>
            <a:endParaRPr lang="en-IN" sz="2400" dirty="0" smtClean="0"/>
          </a:p>
          <a:p>
            <a:endParaRPr lang="en-IN" sz="2400" dirty="0"/>
          </a:p>
          <a:p>
            <a:endParaRPr lang="en-IN" sz="2400" dirty="0" smtClean="0"/>
          </a:p>
          <a:p>
            <a:endParaRPr lang="en-IN" sz="2400" dirty="0"/>
          </a:p>
          <a:p>
            <a:pPr algn="ctr"/>
            <a:r>
              <a:rPr lang="en-IN" sz="2400" dirty="0">
                <a:latin typeface="Modern No. 20" panose="02070704070505020303" pitchFamily="18" charset="0"/>
              </a:rPr>
              <a:t>Presentation on :-</a:t>
            </a:r>
            <a:br>
              <a:rPr lang="en-IN" sz="2400" dirty="0">
                <a:latin typeface="Modern No. 20" panose="02070704070505020303" pitchFamily="18" charset="0"/>
              </a:rPr>
            </a:br>
            <a:r>
              <a:rPr lang="en-IN" sz="2400" b="1" dirty="0">
                <a:latin typeface="Modern No. 20" panose="02070704070505020303" pitchFamily="18" charset="0"/>
              </a:rPr>
              <a:t>Web Scraping Using </a:t>
            </a:r>
            <a:r>
              <a:rPr lang="en-IN" sz="2400" b="1" dirty="0" smtClean="0">
                <a:latin typeface="Modern No. 20" panose="02070704070505020303" pitchFamily="18" charset="0"/>
              </a:rPr>
              <a:t>Python</a:t>
            </a:r>
            <a:endParaRPr lang="en-IN" sz="2400" dirty="0">
              <a:latin typeface="Modern No. 20" panose="02070704070505020303" pitchFamily="18" charset="0"/>
            </a:endParaRPr>
          </a:p>
          <a:p>
            <a:pPr algn="ctr"/>
            <a:r>
              <a:rPr lang="en-IN" sz="2400" b="1" dirty="0">
                <a:latin typeface="Modern No. 20" panose="02070704070505020303" pitchFamily="18" charset="0"/>
              </a:rPr>
              <a:t>Department of Computer </a:t>
            </a:r>
            <a:r>
              <a:rPr lang="en-IN" sz="2400" b="1" dirty="0" smtClean="0">
                <a:latin typeface="Modern No. 20" panose="02070704070505020303" pitchFamily="18" charset="0"/>
              </a:rPr>
              <a:t>Engineering</a:t>
            </a:r>
          </a:p>
          <a:p>
            <a:pPr algn="ctr"/>
            <a:r>
              <a:rPr lang="en-IN" sz="2400" b="1" dirty="0">
                <a:latin typeface="Modern No. 20" panose="02070704070505020303" pitchFamily="18" charset="0"/>
              </a:rPr>
              <a:t>Under Guidance:</a:t>
            </a:r>
          </a:p>
          <a:p>
            <a:pPr algn="ctr"/>
            <a:r>
              <a:rPr lang="en-IN" sz="2400" dirty="0" err="1" smtClean="0">
                <a:latin typeface="Modern No. 20" panose="02070704070505020303" pitchFamily="18" charset="0"/>
              </a:rPr>
              <a:t>Mr</a:t>
            </a:r>
            <a:r>
              <a:rPr lang="en-IN" sz="2400" dirty="0" err="1">
                <a:latin typeface="Modern No. 20" panose="02070704070505020303" pitchFamily="18" charset="0"/>
              </a:rPr>
              <a:t>.</a:t>
            </a:r>
            <a:r>
              <a:rPr lang="en-IN" sz="2400" dirty="0">
                <a:latin typeface="Modern No. 20" panose="02070704070505020303" pitchFamily="18" charset="0"/>
              </a:rPr>
              <a:t> </a:t>
            </a:r>
            <a:r>
              <a:rPr lang="en-IN" sz="2400" dirty="0" err="1">
                <a:latin typeface="Modern No. 20" panose="02070704070505020303" pitchFamily="18" charset="0"/>
              </a:rPr>
              <a:t>Sagar</a:t>
            </a:r>
            <a:r>
              <a:rPr lang="en-IN" sz="2400" dirty="0">
                <a:latin typeface="Modern No. 20" panose="02070704070505020303" pitchFamily="18" charset="0"/>
              </a:rPr>
              <a:t> </a:t>
            </a:r>
            <a:r>
              <a:rPr lang="en-IN" sz="2400" dirty="0" err="1">
                <a:latin typeface="Modern No. 20" panose="02070704070505020303" pitchFamily="18" charset="0"/>
              </a:rPr>
              <a:t>Mhatre</a:t>
            </a:r>
            <a:endParaRPr lang="en-IN" sz="2400" dirty="0">
              <a:latin typeface="Modern No. 20" panose="02070704070505020303" pitchFamily="18" charset="0"/>
            </a:endParaRPr>
          </a:p>
          <a:p>
            <a:endParaRPr lang="en-IN" sz="2400" dirty="0"/>
          </a:p>
          <a:p>
            <a:pPr algn="ctr"/>
            <a:r>
              <a:rPr lang="en-IN" sz="2000" dirty="0" smtClean="0">
                <a:latin typeface="Modern No. 20" panose="02070704070505020303" pitchFamily="18" charset="0"/>
              </a:rPr>
              <a:t>							Presented </a:t>
            </a:r>
            <a:r>
              <a:rPr lang="en-IN" sz="2000" dirty="0">
                <a:latin typeface="Modern No. 20" panose="02070704070505020303" pitchFamily="18" charset="0"/>
              </a:rPr>
              <a:t>By </a:t>
            </a:r>
            <a:r>
              <a:rPr lang="en-IN" sz="2000" dirty="0" smtClean="0">
                <a:latin typeface="Modern No. 20" panose="02070704070505020303" pitchFamily="18" charset="0"/>
              </a:rPr>
              <a:t> </a:t>
            </a:r>
            <a:endParaRPr lang="en-IN" sz="2000" dirty="0">
              <a:latin typeface="Modern No. 20" panose="02070704070505020303" pitchFamily="18" charset="0"/>
            </a:endParaRPr>
          </a:p>
          <a:p>
            <a:pPr algn="ctr"/>
            <a:r>
              <a:rPr lang="en-IN" sz="2000" dirty="0" smtClean="0">
                <a:latin typeface="Modern No. 20" panose="02070704070505020303" pitchFamily="18" charset="0"/>
              </a:rPr>
              <a:t>                                                                                                     </a:t>
            </a:r>
            <a:r>
              <a:rPr lang="en-IN" sz="2000" dirty="0" err="1" smtClean="0">
                <a:latin typeface="Modern No. 20" panose="02070704070505020303" pitchFamily="18" charset="0"/>
              </a:rPr>
              <a:t>Tushar</a:t>
            </a:r>
            <a:r>
              <a:rPr lang="en-IN" sz="2000" dirty="0" smtClean="0">
                <a:latin typeface="Modern No. 20" panose="02070704070505020303" pitchFamily="18" charset="0"/>
              </a:rPr>
              <a:t> </a:t>
            </a:r>
            <a:r>
              <a:rPr lang="en-IN" sz="2000" dirty="0" err="1" smtClean="0">
                <a:latin typeface="Modern No. 20" panose="02070704070505020303" pitchFamily="18" charset="0"/>
              </a:rPr>
              <a:t>Bhagwat</a:t>
            </a:r>
            <a:endParaRPr lang="en-IN" sz="2000" dirty="0">
              <a:latin typeface="Modern No. 20" panose="02070704070505020303" pitchFamily="18" charset="0"/>
            </a:endParaRPr>
          </a:p>
        </p:txBody>
      </p:sp>
      <p:pic>
        <p:nvPicPr>
          <p:cNvPr id="7" name="Picture 6">
            <a:extLst>
              <a:ext uri="{FF2B5EF4-FFF2-40B4-BE49-F238E27FC236}">
                <a16:creationId xmlns="" xmlns:a16="http://schemas.microsoft.com/office/drawing/2014/main" id="{99BF98A7-7CA3-8CE4-2448-92E3F5555BE9}"/>
              </a:ext>
            </a:extLst>
          </p:cNvPr>
          <p:cNvPicPr>
            <a:picLocks noChangeAspect="1"/>
          </p:cNvPicPr>
          <p:nvPr/>
        </p:nvPicPr>
        <p:blipFill>
          <a:blip r:embed="rId2"/>
          <a:stretch>
            <a:fillRect/>
          </a:stretch>
        </p:blipFill>
        <p:spPr>
          <a:xfrm>
            <a:off x="5674451" y="1450338"/>
            <a:ext cx="843093" cy="1317873"/>
          </a:xfrm>
          <a:prstGeom prst="rect">
            <a:avLst/>
          </a:prstGeom>
        </p:spPr>
      </p:pic>
    </p:spTree>
    <p:extLst>
      <p:ext uri="{BB962C8B-B14F-4D97-AF65-F5344CB8AC3E}">
        <p14:creationId xmlns:p14="http://schemas.microsoft.com/office/powerpoint/2010/main" xmlns="" val="790813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B6389-2374-4677-B8BB-59410CCC32FD}"/>
              </a:ext>
            </a:extLst>
          </p:cNvPr>
          <p:cNvSpPr>
            <a:spLocks noGrp="1"/>
          </p:cNvSpPr>
          <p:nvPr>
            <p:ph type="title"/>
          </p:nvPr>
        </p:nvSpPr>
        <p:spPr>
          <a:xfrm>
            <a:off x="1196247" y="-265981"/>
            <a:ext cx="9779183" cy="1325563"/>
          </a:xfrm>
        </p:spPr>
        <p:txBody>
          <a:bodyPr>
            <a:normAutofit/>
          </a:bodyPr>
          <a:lstStyle/>
          <a:p>
            <a:r>
              <a:rPr lang="en-US" dirty="0">
                <a:latin typeface="Modern No. 20" panose="02070704070505020303" pitchFamily="18" charset="0"/>
              </a:rPr>
              <a:t>WORKING Of PROJECT</a:t>
            </a:r>
          </a:p>
        </p:txBody>
      </p:sp>
      <p:sp>
        <p:nvSpPr>
          <p:cNvPr id="12" name="Slide Number Placeholder 11">
            <a:extLst>
              <a:ext uri="{FF2B5EF4-FFF2-40B4-BE49-F238E27FC236}">
                <a16:creationId xmlns="" xmlns:a16="http://schemas.microsoft.com/office/drawing/2014/main" id="{6308D1AB-33EC-174A-AFF4-6B9718A863B4}"/>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4" name="TextBox 3">
            <a:extLst>
              <a:ext uri="{FF2B5EF4-FFF2-40B4-BE49-F238E27FC236}">
                <a16:creationId xmlns=""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lIns="91440" tIns="45720" rIns="91440" bIns="45720" rtlCol="0" anchor="t">
            <a:spAutoFit/>
          </a:bodyPr>
          <a:lstStyle/>
          <a:p>
            <a:pPr algn="ctr"/>
            <a:endParaRPr lang="en-US" sz="3600" b="1" dirty="0">
              <a:solidFill>
                <a:schemeClr val="bg1"/>
              </a:solidFill>
              <a:latin typeface="Tenorite" pitchFamily="2" charset="0"/>
            </a:endParaRPr>
          </a:p>
        </p:txBody>
      </p:sp>
      <p:sp>
        <p:nvSpPr>
          <p:cNvPr id="7" name="TextBox 6">
            <a:extLst>
              <a:ext uri="{FF2B5EF4-FFF2-40B4-BE49-F238E27FC236}">
                <a16:creationId xmlns=""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lIns="91440" tIns="45720" rIns="91440" bIns="45720" rtlCol="0" anchor="t">
            <a:spAutoFit/>
          </a:bodyPr>
          <a:lstStyle/>
          <a:p>
            <a:pPr algn="ctr"/>
            <a:endParaRPr lang="en-US" sz="3600" b="1" dirty="0">
              <a:solidFill>
                <a:schemeClr val="bg1"/>
              </a:solidFill>
              <a:latin typeface="Tenorite" pitchFamily="2" charset="0"/>
            </a:endParaRPr>
          </a:p>
        </p:txBody>
      </p:sp>
      <p:sp>
        <p:nvSpPr>
          <p:cNvPr id="8" name="TextBox 7">
            <a:extLst>
              <a:ext uri="{FF2B5EF4-FFF2-40B4-BE49-F238E27FC236}">
                <a16:creationId xmlns=""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lIns="91440" tIns="45720" rIns="91440" bIns="45720" rtlCol="0" anchor="t">
            <a:spAutoFit/>
          </a:bodyPr>
          <a:lstStyle/>
          <a:p>
            <a:pPr algn="ctr"/>
            <a:endParaRPr lang="en-US" sz="3600" b="1" dirty="0">
              <a:solidFill>
                <a:schemeClr val="bg1"/>
              </a:solidFill>
              <a:latin typeface="Tenorite" pitchFamily="2" charset="0"/>
            </a:endParaRPr>
          </a:p>
        </p:txBody>
      </p:sp>
      <p:sp>
        <p:nvSpPr>
          <p:cNvPr id="9" name="TextBox 8">
            <a:extLst>
              <a:ext uri="{FF2B5EF4-FFF2-40B4-BE49-F238E27FC236}">
                <a16:creationId xmlns=""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pic>
        <p:nvPicPr>
          <p:cNvPr id="13" name="Content Placeholder 12" descr="1.1.png"/>
          <p:cNvPicPr>
            <a:picLocks noGrp="1" noChangeAspect="1"/>
          </p:cNvPicPr>
          <p:nvPr>
            <p:ph idx="1"/>
          </p:nvPr>
        </p:nvPicPr>
        <p:blipFill>
          <a:blip r:embed="rId2"/>
          <a:stretch>
            <a:fillRect/>
          </a:stretch>
        </p:blipFill>
        <p:spPr>
          <a:xfrm>
            <a:off x="1070172" y="1247776"/>
            <a:ext cx="10381600" cy="5418800"/>
          </a:xfrm>
        </p:spPr>
      </p:pic>
    </p:spTree>
    <p:extLst>
      <p:ext uri="{BB962C8B-B14F-4D97-AF65-F5344CB8AC3E}">
        <p14:creationId xmlns:p14="http://schemas.microsoft.com/office/powerpoint/2010/main" xmlns="" val="700209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435" y="478972"/>
            <a:ext cx="9779183" cy="734106"/>
          </a:xfrm>
        </p:spPr>
        <p:txBody>
          <a:bodyPr/>
          <a:lstStyle/>
          <a:p>
            <a:r>
              <a:rPr lang="en-US" dirty="0" smtClean="0">
                <a:latin typeface="Modern No. 20" panose="02070704070505020303" pitchFamily="18" charset="0"/>
              </a:rPr>
              <a:t>WORKING Of PROJECT</a:t>
            </a:r>
            <a:endParaRPr lang="en-US" dirty="0"/>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6" name="Content Placeholder 5" descr="1.2.png"/>
          <p:cNvPicPr>
            <a:picLocks noGrp="1" noChangeAspect="1"/>
          </p:cNvPicPr>
          <p:nvPr>
            <p:ph idx="1"/>
          </p:nvPr>
        </p:nvPicPr>
        <p:blipFill>
          <a:blip r:embed="rId2"/>
          <a:stretch>
            <a:fillRect/>
          </a:stretch>
        </p:blipFill>
        <p:spPr>
          <a:xfrm>
            <a:off x="1016000" y="1291771"/>
            <a:ext cx="10071822" cy="5257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6606A9-F251-D6BA-1618-975A14743A6E}"/>
              </a:ext>
            </a:extLst>
          </p:cNvPr>
          <p:cNvSpPr>
            <a:spLocks noGrp="1"/>
          </p:cNvSpPr>
          <p:nvPr>
            <p:ph type="title"/>
          </p:nvPr>
        </p:nvSpPr>
        <p:spPr>
          <a:xfrm>
            <a:off x="1167492" y="381000"/>
            <a:ext cx="9807937" cy="851111"/>
          </a:xfrm>
        </p:spPr>
        <p:txBody>
          <a:bodyPr/>
          <a:lstStyle/>
          <a:p>
            <a:r>
              <a:rPr lang="en-US" dirty="0">
                <a:latin typeface="Modern No. 20" panose="02070704070505020303" pitchFamily="18" charset="0"/>
              </a:rPr>
              <a:t>WORKING Of PROJECT</a:t>
            </a:r>
          </a:p>
        </p:txBody>
      </p:sp>
      <p:sp>
        <p:nvSpPr>
          <p:cNvPr id="4" name="Footer Placeholder 3">
            <a:extLst>
              <a:ext uri="{FF2B5EF4-FFF2-40B4-BE49-F238E27FC236}">
                <a16:creationId xmlns="" xmlns:a16="http://schemas.microsoft.com/office/drawing/2014/main" id="{8CF54697-83BE-04F2-62F1-45E0BC1FCBE6}"/>
              </a:ext>
            </a:extLst>
          </p:cNvPr>
          <p:cNvSpPr>
            <a:spLocks noGrp="1"/>
          </p:cNvSpPr>
          <p:nvPr>
            <p:ph type="ftr" sz="quarter" idx="3"/>
          </p:nvPr>
        </p:nvSpPr>
        <p:spPr/>
        <p:txBody>
          <a:bodyPr/>
          <a:lstStyle/>
          <a:p>
            <a:endParaRPr lang="en-US" dirty="0"/>
          </a:p>
        </p:txBody>
      </p:sp>
      <p:sp>
        <p:nvSpPr>
          <p:cNvPr id="5" name="Slide Number Placeholder 4">
            <a:extLst>
              <a:ext uri="{FF2B5EF4-FFF2-40B4-BE49-F238E27FC236}">
                <a16:creationId xmlns="" xmlns:a16="http://schemas.microsoft.com/office/drawing/2014/main" id="{88259224-42C1-3F03-027A-890D514B3EFD}"/>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Content Placeholder 7" descr="1.3.png"/>
          <p:cNvPicPr>
            <a:picLocks noGrp="1" noChangeAspect="1"/>
          </p:cNvPicPr>
          <p:nvPr>
            <p:ph idx="1"/>
          </p:nvPr>
        </p:nvPicPr>
        <p:blipFill>
          <a:blip r:embed="rId2"/>
          <a:stretch>
            <a:fillRect/>
          </a:stretch>
        </p:blipFill>
        <p:spPr>
          <a:xfrm>
            <a:off x="1035294" y="1425824"/>
            <a:ext cx="9356935" cy="5062061"/>
          </a:xfrm>
          <a:prstGeom prst="rect">
            <a:avLst/>
          </a:prstGeom>
        </p:spPr>
      </p:pic>
    </p:spTree>
    <p:extLst>
      <p:ext uri="{BB962C8B-B14F-4D97-AF65-F5344CB8AC3E}">
        <p14:creationId xmlns:p14="http://schemas.microsoft.com/office/powerpoint/2010/main" xmlns="" val="3339572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765629"/>
          </a:xfrm>
        </p:spPr>
        <p:txBody>
          <a:bodyPr/>
          <a:lstStyle/>
          <a:p>
            <a:r>
              <a:rPr lang="en-US" dirty="0" smtClean="0"/>
              <a:t>Steps</a:t>
            </a:r>
            <a:endParaRPr lang="en-US" dirty="0"/>
          </a:p>
        </p:txBody>
      </p:sp>
      <p:pic>
        <p:nvPicPr>
          <p:cNvPr id="7" name="Content Placeholder 6" descr="2.1.png"/>
          <p:cNvPicPr>
            <a:picLocks noGrp="1" noChangeAspect="1"/>
          </p:cNvPicPr>
          <p:nvPr>
            <p:ph idx="1"/>
          </p:nvPr>
        </p:nvPicPr>
        <p:blipFill>
          <a:blip r:embed="rId2"/>
          <a:stretch>
            <a:fillRect/>
          </a:stretch>
        </p:blipFill>
        <p:spPr>
          <a:xfrm>
            <a:off x="1320801" y="1757734"/>
            <a:ext cx="8795656" cy="4526952"/>
          </a:xfrm>
        </p:spPr>
      </p:pic>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3" y="0"/>
            <a:ext cx="9779183" cy="792163"/>
          </a:xfrm>
        </p:spPr>
        <p:txBody>
          <a:bodyPr/>
          <a:lstStyle/>
          <a:p>
            <a:r>
              <a:rPr lang="en-US" dirty="0" smtClean="0"/>
              <a:t>Steps</a:t>
            </a:r>
            <a:endParaRPr lang="en-US" dirty="0"/>
          </a:p>
        </p:txBody>
      </p:sp>
      <p:sp>
        <p:nvSpPr>
          <p:cNvPr id="3" name="Content Placeholder 2"/>
          <p:cNvSpPr>
            <a:spLocks noGrp="1"/>
          </p:cNvSpPr>
          <p:nvPr>
            <p:ph idx="1"/>
          </p:nvPr>
        </p:nvSpPr>
        <p:spPr>
          <a:xfrm>
            <a:off x="711200" y="1103086"/>
            <a:ext cx="10653486" cy="5007427"/>
          </a:xfrm>
        </p:spPr>
        <p:txBody>
          <a:bodyPr/>
          <a:lstStyle/>
          <a:p>
            <a:r>
              <a:rPr lang="en-US" dirty="0" smtClean="0"/>
              <a:t/>
            </a:r>
            <a:br>
              <a:rPr lang="en-US" dirty="0" smtClean="0"/>
            </a:br>
            <a:endParaRPr lang="en-US" dirty="0"/>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Picture 5" descr="1.10.png"/>
          <p:cNvPicPr>
            <a:picLocks noChangeAspect="1"/>
          </p:cNvPicPr>
          <p:nvPr/>
        </p:nvPicPr>
        <p:blipFill>
          <a:blip r:embed="rId2"/>
          <a:stretch>
            <a:fillRect/>
          </a:stretch>
        </p:blipFill>
        <p:spPr>
          <a:xfrm>
            <a:off x="1219809" y="952809"/>
            <a:ext cx="9752382" cy="49523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D36A5-1435-E5C7-81A2-539842BB99DA}"/>
              </a:ext>
            </a:extLst>
          </p:cNvPr>
          <p:cNvSpPr>
            <a:spLocks noGrp="1"/>
          </p:cNvSpPr>
          <p:nvPr>
            <p:ph type="title"/>
          </p:nvPr>
        </p:nvSpPr>
        <p:spPr>
          <a:xfrm>
            <a:off x="1167492" y="381000"/>
            <a:ext cx="9807937" cy="779224"/>
          </a:xfrm>
        </p:spPr>
        <p:txBody>
          <a:bodyPr/>
          <a:lstStyle/>
          <a:p>
            <a:r>
              <a:rPr lang="en-US" dirty="0">
                <a:latin typeface="Modern No. 20"/>
              </a:rPr>
              <a:t>How I Made This Project</a:t>
            </a:r>
          </a:p>
        </p:txBody>
      </p:sp>
      <p:sp>
        <p:nvSpPr>
          <p:cNvPr id="3" name="Content Placeholder 2">
            <a:extLst>
              <a:ext uri="{FF2B5EF4-FFF2-40B4-BE49-F238E27FC236}">
                <a16:creationId xmlns="" xmlns:a16="http://schemas.microsoft.com/office/drawing/2014/main" id="{8756F4F0-C013-7AA9-858B-C79E5275A2E1}"/>
              </a:ext>
            </a:extLst>
          </p:cNvPr>
          <p:cNvSpPr>
            <a:spLocks noGrp="1"/>
          </p:cNvSpPr>
          <p:nvPr>
            <p:ph idx="1"/>
          </p:nvPr>
        </p:nvSpPr>
        <p:spPr>
          <a:xfrm>
            <a:off x="506135" y="1124280"/>
            <a:ext cx="11590727" cy="5609680"/>
          </a:xfrm>
        </p:spPr>
        <p:txBody>
          <a:bodyPr vert="horz" lIns="91440" tIns="45720" rIns="91440" bIns="45720" rtlCol="0" anchor="t">
            <a:noAutofit/>
          </a:bodyPr>
          <a:lstStyle/>
          <a:p>
            <a:pPr marL="457200" indent="-457200">
              <a:buFont typeface="Wingdings" panose="020B0604020202020204" pitchFamily="34" charset="0"/>
              <a:buChar char="v"/>
            </a:pPr>
            <a:r>
              <a:rPr lang="en-US" dirty="0">
                <a:latin typeface="Modern No. 20"/>
              </a:rPr>
              <a:t>I use some popular libraries for making this project. They are Beautiful Soup4, pandas etc.  </a:t>
            </a:r>
          </a:p>
          <a:p>
            <a:pPr marL="457200" indent="-457200">
              <a:buFont typeface="Wingdings" panose="020B0604020202020204" pitchFamily="34" charset="0"/>
              <a:buChar char="v"/>
            </a:pPr>
            <a:r>
              <a:rPr lang="en-US" dirty="0">
                <a:latin typeface="Modern No. 20"/>
              </a:rPr>
              <a:t>I use html part from the website using inspect element.</a:t>
            </a:r>
          </a:p>
          <a:p>
            <a:pPr marL="457200" indent="-457200">
              <a:buFont typeface="Wingdings" panose="020B0604020202020204" pitchFamily="34" charset="0"/>
              <a:buChar char="v"/>
            </a:pPr>
            <a:r>
              <a:rPr lang="en-US" dirty="0">
                <a:latin typeface="Modern No. 20"/>
              </a:rPr>
              <a:t>I create a code than accept request from website for scraping data, such as repository name, username, stars(rating) and Links.</a:t>
            </a:r>
          </a:p>
          <a:p>
            <a:pPr marL="457200" indent="-457200">
              <a:buFont typeface="Wingdings" panose="020B0604020202020204" pitchFamily="34" charset="0"/>
              <a:buChar char="v"/>
            </a:pPr>
            <a:r>
              <a:rPr lang="en-US" dirty="0">
                <a:latin typeface="Modern No. 20"/>
              </a:rPr>
              <a:t>I convert the raw part of website into html. And started working on single data to scrap as mention  above in point 3 </a:t>
            </a:r>
          </a:p>
          <a:p>
            <a:pPr marL="457200" indent="-457200">
              <a:buFont typeface="Wingdings" panose="020B0604020202020204" pitchFamily="34" charset="0"/>
              <a:buChar char="v"/>
            </a:pPr>
            <a:r>
              <a:rPr lang="en-US" dirty="0">
                <a:latin typeface="Modern No. 20"/>
              </a:rPr>
              <a:t>I create a code that send all scraped data in excel sheet.</a:t>
            </a:r>
          </a:p>
          <a:p>
            <a:pPr marL="457200" indent="-457200">
              <a:buFont typeface="Wingdings" panose="020B0604020202020204" pitchFamily="34" charset="0"/>
              <a:buChar char="v"/>
            </a:pPr>
            <a:r>
              <a:rPr lang="en-US" dirty="0">
                <a:latin typeface="Modern No. 20"/>
              </a:rPr>
              <a:t>And Excel sheet are ready to use neatly and well professional.</a:t>
            </a:r>
          </a:p>
        </p:txBody>
      </p:sp>
      <p:sp>
        <p:nvSpPr>
          <p:cNvPr id="5" name="Slide Number Placeholder 4">
            <a:extLst>
              <a:ext uri="{FF2B5EF4-FFF2-40B4-BE49-F238E27FC236}">
                <a16:creationId xmlns="" xmlns:a16="http://schemas.microsoft.com/office/drawing/2014/main" id="{D5B19C0B-3A7B-DD5C-A0BB-94D1203EF937}"/>
              </a:ext>
            </a:extLst>
          </p:cNvPr>
          <p:cNvSpPr>
            <a:spLocks noGrp="1"/>
          </p:cNvSpPr>
          <p:nvPr>
            <p:ph type="sldNum" sz="quarter" idx="4"/>
          </p:nvPr>
        </p:nvSpPr>
        <p:spPr/>
        <p:txBody>
          <a:bodyPr/>
          <a:lstStyle/>
          <a:p>
            <a:fld id="{294A09A9-5501-47C1-A89A-A340965A2BE2}" type="slidenum">
              <a:rPr lang="en-US" dirty="0" smtClean="0">
                <a:latin typeface="Modern No. 20"/>
              </a:rPr>
              <a:pPr/>
              <a:t>15</a:t>
            </a:fld>
            <a:endParaRPr lang="en-US" dirty="0">
              <a:latin typeface="Modern No. 20"/>
            </a:endParaRPr>
          </a:p>
        </p:txBody>
      </p:sp>
    </p:spTree>
    <p:extLst>
      <p:ext uri="{BB962C8B-B14F-4D97-AF65-F5344CB8AC3E}">
        <p14:creationId xmlns:p14="http://schemas.microsoft.com/office/powerpoint/2010/main" xmlns="" val="586905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F25FD-BC49-75C6-6047-160357FD7D70}"/>
              </a:ext>
            </a:extLst>
          </p:cNvPr>
          <p:cNvSpPr>
            <a:spLocks noGrp="1"/>
          </p:cNvSpPr>
          <p:nvPr>
            <p:ph type="title"/>
          </p:nvPr>
        </p:nvSpPr>
        <p:spPr>
          <a:xfrm>
            <a:off x="1167492" y="381000"/>
            <a:ext cx="9807937" cy="807979"/>
          </a:xfrm>
        </p:spPr>
        <p:txBody>
          <a:bodyPr/>
          <a:lstStyle/>
          <a:p>
            <a:r>
              <a:rPr lang="en-US" dirty="0"/>
              <a:t>Output </a:t>
            </a:r>
          </a:p>
        </p:txBody>
      </p:sp>
      <p:pic>
        <p:nvPicPr>
          <p:cNvPr id="6" name="Picture 6">
            <a:extLst>
              <a:ext uri="{FF2B5EF4-FFF2-40B4-BE49-F238E27FC236}">
                <a16:creationId xmlns="" xmlns:a16="http://schemas.microsoft.com/office/drawing/2014/main" id="{F43EF521-F0ED-277B-8167-EE107FC6A55D}"/>
              </a:ext>
            </a:extLst>
          </p:cNvPr>
          <p:cNvPicPr>
            <a:picLocks noGrp="1" noChangeAspect="1"/>
          </p:cNvPicPr>
          <p:nvPr>
            <p:ph idx="1"/>
          </p:nvPr>
        </p:nvPicPr>
        <p:blipFill>
          <a:blip r:embed="rId2"/>
          <a:stretch>
            <a:fillRect/>
          </a:stretch>
        </p:blipFill>
        <p:spPr>
          <a:xfrm>
            <a:off x="727330" y="1196168"/>
            <a:ext cx="11162715" cy="5279000"/>
          </a:xfrm>
        </p:spPr>
      </p:pic>
      <p:sp>
        <p:nvSpPr>
          <p:cNvPr id="5" name="Slide Number Placeholder 4">
            <a:extLst>
              <a:ext uri="{FF2B5EF4-FFF2-40B4-BE49-F238E27FC236}">
                <a16:creationId xmlns="" xmlns:a16="http://schemas.microsoft.com/office/drawing/2014/main" id="{8FD2E0CF-62ED-D529-19A9-E085517EF956}"/>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xmlns="" val="3414402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1A202-23A3-4F3A-AA92-0172C8D2DA06}"/>
              </a:ext>
            </a:extLst>
          </p:cNvPr>
          <p:cNvSpPr>
            <a:spLocks noGrp="1"/>
          </p:cNvSpPr>
          <p:nvPr>
            <p:ph type="title"/>
          </p:nvPr>
        </p:nvSpPr>
        <p:spPr>
          <a:xfrm>
            <a:off x="1167492" y="381000"/>
            <a:ext cx="9779183" cy="922997"/>
          </a:xfrm>
        </p:spPr>
        <p:txBody>
          <a:bodyPr/>
          <a:lstStyle/>
          <a:p>
            <a:r>
              <a:rPr lang="en-US" b="0" dirty="0">
                <a:latin typeface="Modern No. 20"/>
                <a:ea typeface="+mj-lt"/>
                <a:cs typeface="+mj-lt"/>
              </a:rPr>
              <a:t>Conclusion</a:t>
            </a:r>
            <a:r>
              <a:rPr lang="en-US" dirty="0">
                <a:latin typeface="Modern No. 20"/>
              </a:rPr>
              <a:t> </a:t>
            </a:r>
          </a:p>
        </p:txBody>
      </p:sp>
      <p:sp>
        <p:nvSpPr>
          <p:cNvPr id="3" name="Content Placeholder 2">
            <a:extLst>
              <a:ext uri="{FF2B5EF4-FFF2-40B4-BE49-F238E27FC236}">
                <a16:creationId xmlns="" xmlns:a16="http://schemas.microsoft.com/office/drawing/2014/main" id="{7B943E7C-A74D-4CB3-844B-51917C88C95F}"/>
              </a:ext>
            </a:extLst>
          </p:cNvPr>
          <p:cNvSpPr>
            <a:spLocks noGrp="1"/>
          </p:cNvSpPr>
          <p:nvPr>
            <p:ph type="body" idx="1"/>
          </p:nvPr>
        </p:nvSpPr>
        <p:spPr>
          <a:xfrm>
            <a:off x="578021" y="1546111"/>
            <a:ext cx="11231295" cy="4629803"/>
          </a:xfrm>
        </p:spPr>
        <p:txBody>
          <a:bodyPr vert="horz" lIns="91440" tIns="45720" rIns="91440" bIns="45720" rtlCol="0" anchor="t">
            <a:noAutofit/>
          </a:bodyPr>
          <a:lstStyle/>
          <a:p>
            <a:endParaRPr lang="en-US" dirty="0">
              <a:solidFill>
                <a:schemeClr val="tx1"/>
              </a:solidFill>
              <a:latin typeface="Modern No. 20"/>
            </a:endParaRPr>
          </a:p>
          <a:p>
            <a:r>
              <a:rPr lang="en-US" sz="2500" dirty="0">
                <a:solidFill>
                  <a:schemeClr val="tx1"/>
                </a:solidFill>
                <a:latin typeface="Modern No. 20"/>
                <a:ea typeface="+mn-lt"/>
                <a:cs typeface="+mn-lt"/>
              </a:rPr>
              <a:t>The projects we developed during our training period were really helpful and helped us improve our skills and learn new language.</a:t>
            </a:r>
            <a:endParaRPr lang="en-US" sz="2500" dirty="0">
              <a:solidFill>
                <a:schemeClr val="tx1"/>
              </a:solidFill>
              <a:latin typeface="Modern No. 20"/>
            </a:endParaRPr>
          </a:p>
          <a:p>
            <a:r>
              <a:rPr lang="en-US" sz="2500" dirty="0">
                <a:solidFill>
                  <a:schemeClr val="tx1"/>
                </a:solidFill>
                <a:latin typeface="Modern No. 20"/>
                <a:ea typeface="+mn-lt"/>
                <a:cs typeface="+mn-lt"/>
              </a:rPr>
              <a:t>I have successfully completed 6 weeks industrial training in the start of 3</a:t>
            </a:r>
            <a:r>
              <a:rPr lang="en-US" sz="2500" baseline="30000" dirty="0">
                <a:solidFill>
                  <a:schemeClr val="tx1"/>
                </a:solidFill>
                <a:latin typeface="Modern No. 20"/>
                <a:ea typeface="+mn-lt"/>
                <a:cs typeface="+mn-lt"/>
              </a:rPr>
              <a:t>rd</a:t>
            </a:r>
            <a:r>
              <a:rPr lang="en-US" sz="2500" dirty="0">
                <a:solidFill>
                  <a:schemeClr val="tx1"/>
                </a:solidFill>
                <a:latin typeface="Modern No. 20"/>
                <a:ea typeface="+mn-lt"/>
                <a:cs typeface="+mn-lt"/>
              </a:rPr>
              <a:t> year. I gained Industrial experience apart from regular academic activities. During this session of industrial training, I completed all tasks assigned to me and also planned and executed project assigned to me.</a:t>
            </a:r>
            <a:endParaRPr lang="en-US" sz="2500" dirty="0">
              <a:solidFill>
                <a:schemeClr val="tx1"/>
              </a:solidFill>
              <a:latin typeface="Modern No. 20"/>
            </a:endParaRPr>
          </a:p>
          <a:p>
            <a:endParaRPr lang="en-US" dirty="0">
              <a:latin typeface="Modern No. 20"/>
            </a:endParaRPr>
          </a:p>
        </p:txBody>
      </p:sp>
      <p:sp>
        <p:nvSpPr>
          <p:cNvPr id="5" name="Footer Placeholder 4">
            <a:extLst>
              <a:ext uri="{FF2B5EF4-FFF2-40B4-BE49-F238E27FC236}">
                <a16:creationId xmlns=""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latin typeface="Modern No. 20"/>
              </a:rPr>
              <a:t>PRESENTATION TITLE</a:t>
            </a:r>
          </a:p>
        </p:txBody>
      </p:sp>
      <p:sp>
        <p:nvSpPr>
          <p:cNvPr id="6" name="Slide Number Placeholder 5">
            <a:extLst>
              <a:ext uri="{FF2B5EF4-FFF2-40B4-BE49-F238E27FC236}">
                <a16:creationId xmlns=""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dirty="0" smtClean="0">
                <a:latin typeface="Modern No. 20"/>
              </a:rPr>
              <a:pPr/>
              <a:t>17</a:t>
            </a:fld>
            <a:endParaRPr lang="en-US" dirty="0">
              <a:latin typeface="Modern No. 20"/>
            </a:endParaRPr>
          </a:p>
        </p:txBody>
      </p:sp>
    </p:spTree>
    <p:extLst>
      <p:ext uri="{BB962C8B-B14F-4D97-AF65-F5344CB8AC3E}">
        <p14:creationId xmlns:p14="http://schemas.microsoft.com/office/powerpoint/2010/main" xmlns="" val="445070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xmlns="" val="926184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1"/>
            <a:ext cx="9779183" cy="913228"/>
          </a:xfrm>
        </p:spPr>
        <p:txBody>
          <a:bodyPr/>
          <a:lstStyle/>
          <a:p>
            <a:r>
              <a:rPr lang="en-US" sz="3600" dirty="0" smtClean="0"/>
              <a:t>Introduction about Decode Tech Industry</a:t>
            </a:r>
            <a:endParaRPr lang="en-IN" sz="3600" dirty="0"/>
          </a:p>
        </p:txBody>
      </p:sp>
      <p:sp>
        <p:nvSpPr>
          <p:cNvPr id="3" name="Content Placeholder 2"/>
          <p:cNvSpPr>
            <a:spLocks noGrp="1"/>
          </p:cNvSpPr>
          <p:nvPr>
            <p:ph idx="1"/>
          </p:nvPr>
        </p:nvSpPr>
        <p:spPr>
          <a:xfrm>
            <a:off x="464234" y="1463040"/>
            <a:ext cx="11155679" cy="4965895"/>
          </a:xfrm>
        </p:spPr>
        <p:txBody>
          <a:bodyPr/>
          <a:lstStyle/>
          <a:p>
            <a:pPr>
              <a:lnSpc>
                <a:spcPct val="150000"/>
              </a:lnSpc>
            </a:pPr>
            <a:r>
              <a:rPr lang="en-US" sz="2400" dirty="0" err="1">
                <a:latin typeface="Times New Roman" pitchFamily="18" charset="0"/>
                <a:cs typeface="Times New Roman" pitchFamily="18" charset="0"/>
              </a:rPr>
              <a:t>Dcodetech</a:t>
            </a:r>
            <a:r>
              <a:rPr lang="en-US" sz="2400" dirty="0">
                <a:latin typeface="Times New Roman" pitchFamily="18" charset="0"/>
                <a:cs typeface="Times New Roman" pitchFamily="18" charset="0"/>
              </a:rPr>
              <a:t>” established in 2016. </a:t>
            </a:r>
            <a:r>
              <a:rPr lang="en-US" sz="2400" dirty="0" err="1">
                <a:latin typeface="Times New Roman" pitchFamily="18" charset="0"/>
                <a:cs typeface="Times New Roman" pitchFamily="18" charset="0"/>
              </a:rPr>
              <a:t>Dcodetech</a:t>
            </a:r>
            <a:r>
              <a:rPr lang="en-US" sz="2400" dirty="0">
                <a:latin typeface="Times New Roman" pitchFamily="18" charset="0"/>
                <a:cs typeface="Times New Roman" pitchFamily="18" charset="0"/>
              </a:rPr>
              <a:t> is a career and educational network for professionals and professional development. We offers a quality learning experience in the areas of IT training. </a:t>
            </a:r>
            <a:r>
              <a:rPr lang="en-US" sz="2400" dirty="0" err="1">
                <a:latin typeface="Times New Roman" pitchFamily="18" charset="0"/>
                <a:cs typeface="Times New Roman" pitchFamily="18" charset="0"/>
              </a:rPr>
              <a:t>Dcodetech’s</a:t>
            </a:r>
            <a:r>
              <a:rPr lang="en-US" sz="2400" dirty="0">
                <a:latin typeface="Times New Roman" pitchFamily="18" charset="0"/>
                <a:cs typeface="Times New Roman" pitchFamily="18" charset="0"/>
              </a:rPr>
              <a:t> focus is on providing advanced training and certifications in all technologies. We provide training for PYTHON, DATA SCIENCE, MACHINE LEARNING, DATA ANALYTICS, ARITIFICIAL INTELIGENCE, ORACLE, IOT, DIGITAL MARKETING, .NET, JAVA, PHP, IOS, ANDROID etc</a:t>
            </a: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xmlns="" val="409849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167492" y="-179717"/>
            <a:ext cx="9807937" cy="1800015"/>
          </a:xfrm>
        </p:spPr>
        <p:txBody>
          <a:bodyPr/>
          <a:lstStyle/>
          <a:p>
            <a:r>
              <a:rPr lang="en-US" b="0" dirty="0" smtClean="0">
                <a:latin typeface="Modern No. 20" panose="02070704070505020303" pitchFamily="18" charset="0"/>
                <a:ea typeface="+mj-lt"/>
                <a:cs typeface="+mj-lt"/>
              </a:rPr>
              <a:t>Overview</a:t>
            </a:r>
            <a:endParaRPr lang="en-US" dirty="0">
              <a:latin typeface="Modern No. 20" panose="02070704070505020303" pitchFamily="18" charset="0"/>
            </a:endParaRPr>
          </a:p>
          <a:p>
            <a:endParaRPr lang="en-US" dirty="0"/>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779305" y="809769"/>
            <a:ext cx="10799973" cy="6199152"/>
          </a:xfrm>
        </p:spPr>
        <p:txBody>
          <a:bodyPr vert="horz" lIns="91440" tIns="45720" rIns="91440" bIns="45720" rtlCol="0" anchor="t">
            <a:normAutofit fontScale="70000" lnSpcReduction="20000"/>
          </a:bodyPr>
          <a:lstStyle/>
          <a:p>
            <a:endParaRPr lang="en-US" dirty="0"/>
          </a:p>
          <a:p>
            <a:pPr marL="457200" indent="-457200">
              <a:buFont typeface="Wingdings" panose="020B0604020202020204" pitchFamily="34" charset="0"/>
              <a:buChar char="v"/>
            </a:pPr>
            <a:r>
              <a:rPr lang="en-US" dirty="0">
                <a:latin typeface="Modern No. 20"/>
                <a:ea typeface="+mn-lt"/>
                <a:cs typeface="+mn-lt"/>
              </a:rPr>
              <a:t>Abstract</a:t>
            </a:r>
            <a:endParaRPr lang="en-US" dirty="0">
              <a:latin typeface="Modern No. 20"/>
            </a:endParaRPr>
          </a:p>
          <a:p>
            <a:endParaRPr lang="en-US" dirty="0">
              <a:latin typeface="Modern No. 20"/>
              <a:ea typeface="+mn-lt"/>
              <a:cs typeface="Arial"/>
            </a:endParaRPr>
          </a:p>
          <a:p>
            <a:pPr marL="457200" indent="-457200">
              <a:buFont typeface="Wingdings" panose="020B0604020202020204" pitchFamily="34" charset="0"/>
              <a:buChar char="v"/>
            </a:pPr>
            <a:r>
              <a:rPr lang="en-US" dirty="0">
                <a:latin typeface="Modern No. 20"/>
                <a:ea typeface="+mn-lt"/>
                <a:cs typeface="Arial"/>
              </a:rPr>
              <a:t>Introduction of project</a:t>
            </a:r>
          </a:p>
          <a:p>
            <a:endParaRPr lang="en-US" dirty="0">
              <a:latin typeface="Modern No. 20"/>
              <a:ea typeface="+mn-lt"/>
              <a:cs typeface="Arial"/>
            </a:endParaRPr>
          </a:p>
          <a:p>
            <a:pPr marL="457200" indent="-457200">
              <a:buFont typeface="Wingdings" panose="020B0604020202020204" pitchFamily="34" charset="0"/>
              <a:buChar char="v"/>
            </a:pPr>
            <a:r>
              <a:rPr lang="en-US" dirty="0">
                <a:latin typeface="Modern No. 20"/>
                <a:ea typeface="+mn-lt"/>
                <a:cs typeface="Segoe UI"/>
              </a:rPr>
              <a:t>Tools and Technology used</a:t>
            </a:r>
          </a:p>
          <a:p>
            <a:endParaRPr lang="en-US" dirty="0">
              <a:latin typeface="Modern No. 20"/>
              <a:ea typeface="+mn-lt"/>
              <a:cs typeface="Segoe UI"/>
            </a:endParaRPr>
          </a:p>
          <a:p>
            <a:pPr marL="457200" indent="-457200">
              <a:buFont typeface="Wingdings" panose="020B0604020202020204" pitchFamily="34" charset="0"/>
              <a:buChar char="v"/>
            </a:pPr>
            <a:r>
              <a:rPr lang="en-US" dirty="0">
                <a:latin typeface="Modern No. 20"/>
                <a:ea typeface="+mn-lt"/>
                <a:cs typeface="Segoe UI"/>
              </a:rPr>
              <a:t>Methodology </a:t>
            </a:r>
          </a:p>
          <a:p>
            <a:endParaRPr lang="en-US" dirty="0">
              <a:latin typeface="Modern No. 20"/>
              <a:ea typeface="+mn-lt"/>
              <a:cs typeface="Segoe UI"/>
            </a:endParaRPr>
          </a:p>
          <a:p>
            <a:pPr marL="457200" indent="-457200">
              <a:buFont typeface="Wingdings" panose="020B0604020202020204" pitchFamily="34" charset="0"/>
              <a:buChar char="v"/>
            </a:pPr>
            <a:r>
              <a:rPr lang="en-US" dirty="0">
                <a:latin typeface="Modern No. 20"/>
                <a:ea typeface="+mn-lt"/>
                <a:cs typeface="Segoe UI"/>
              </a:rPr>
              <a:t>Working Of Project</a:t>
            </a:r>
          </a:p>
          <a:p>
            <a:pPr marL="457200" indent="-457200">
              <a:buFont typeface="Wingdings" panose="020B0604020202020204" pitchFamily="34" charset="0"/>
              <a:buChar char="v"/>
            </a:pPr>
            <a:endParaRPr lang="en-US" dirty="0">
              <a:latin typeface="Modern No. 20"/>
              <a:ea typeface="+mn-lt"/>
              <a:cs typeface="Segoe UI"/>
            </a:endParaRPr>
          </a:p>
          <a:p>
            <a:pPr marL="457200" indent="-457200">
              <a:buFont typeface="Wingdings" panose="020B0604020202020204" pitchFamily="34" charset="0"/>
              <a:buChar char="v"/>
            </a:pPr>
            <a:r>
              <a:rPr lang="en-US" dirty="0">
                <a:latin typeface="Modern No. 20"/>
                <a:ea typeface="+mn-lt"/>
                <a:cs typeface="Segoe UI"/>
              </a:rPr>
              <a:t>How I made this Project</a:t>
            </a:r>
          </a:p>
          <a:p>
            <a:pPr marL="457200" indent="-457200">
              <a:buFont typeface="Wingdings" panose="020B0604020202020204" pitchFamily="34" charset="0"/>
              <a:buChar char="v"/>
            </a:pPr>
            <a:endParaRPr lang="en-US" dirty="0">
              <a:latin typeface="Modern No. 20"/>
              <a:ea typeface="+mn-lt"/>
              <a:cs typeface="Segoe UI"/>
            </a:endParaRPr>
          </a:p>
          <a:p>
            <a:pPr marL="457200" indent="-457200">
              <a:buFont typeface="Wingdings" panose="020B0604020202020204" pitchFamily="34" charset="0"/>
              <a:buChar char="v"/>
            </a:pPr>
            <a:r>
              <a:rPr lang="en-US" dirty="0" smtClean="0">
                <a:latin typeface="Modern No. 20"/>
                <a:ea typeface="+mn-lt"/>
                <a:cs typeface="Segoe UI"/>
              </a:rPr>
              <a:t>Output and </a:t>
            </a:r>
            <a:r>
              <a:rPr lang="en-US" dirty="0">
                <a:latin typeface="Modern No. 20"/>
                <a:ea typeface="+mn-lt"/>
                <a:cs typeface="Segoe UI"/>
              </a:rPr>
              <a:t>Conclusion</a:t>
            </a:r>
          </a:p>
          <a:p>
            <a:r>
              <a:rPr lang="en-US" sz="3000" dirty="0">
                <a:latin typeface="Modern No. 20"/>
                <a:ea typeface="+mn-lt"/>
                <a:cs typeface="+mn-lt"/>
              </a:rPr>
              <a:t/>
            </a:r>
            <a:br>
              <a:rPr lang="en-US" sz="3000" dirty="0">
                <a:latin typeface="Modern No. 20"/>
                <a:ea typeface="+mn-lt"/>
                <a:cs typeface="+mn-lt"/>
              </a:rPr>
            </a:br>
            <a:endParaRPr lang="en-US" sz="3000" dirty="0">
              <a:latin typeface="Modern No. 20"/>
            </a:endParaRPr>
          </a:p>
          <a:p>
            <a:r>
              <a:rPr lang="en-US" sz="3000" dirty="0">
                <a:latin typeface="Modern No. 20"/>
                <a:ea typeface="+mn-lt"/>
                <a:cs typeface="+mn-lt"/>
              </a:rPr>
              <a:t/>
            </a:r>
            <a:br>
              <a:rPr lang="en-US" sz="3000" dirty="0">
                <a:latin typeface="Modern No. 20"/>
                <a:ea typeface="+mn-lt"/>
                <a:cs typeface="+mn-lt"/>
              </a:rPr>
            </a:br>
            <a:endParaRPr lang="en-US" sz="3000" dirty="0">
              <a:latin typeface="Modern No. 20"/>
            </a:endParaRPr>
          </a:p>
          <a:p>
            <a:endParaRPr lang="en-US" dirty="0"/>
          </a:p>
        </p:txBody>
      </p:sp>
      <p:sp>
        <p:nvSpPr>
          <p:cNvPr id="5"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1066850" y="194094"/>
            <a:ext cx="9779183" cy="937375"/>
          </a:xfrm>
        </p:spPr>
        <p:txBody>
          <a:bodyPr/>
          <a:lstStyle/>
          <a:p>
            <a:r>
              <a:rPr lang="en-US" dirty="0">
                <a:latin typeface="Modern No. 20"/>
              </a:rPr>
              <a:t>Abstract</a:t>
            </a: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592398" y="1316073"/>
            <a:ext cx="11159409" cy="5032369"/>
          </a:xfrm>
        </p:spPr>
        <p:txBody>
          <a:bodyPr vert="horz" lIns="91440" tIns="45720" rIns="91440" bIns="45720" rtlCol="0" anchor="t">
            <a:normAutofit/>
          </a:bodyPr>
          <a:lstStyle/>
          <a:p>
            <a:pPr algn="just"/>
            <a:r>
              <a:rPr lang="en-US" sz="3000" dirty="0">
                <a:solidFill>
                  <a:schemeClr val="tx1"/>
                </a:solidFill>
                <a:latin typeface="Modern No. 20" panose="02070704070505020303" pitchFamily="18" charset="0"/>
                <a:ea typeface="+mn-lt"/>
                <a:cs typeface="+mn-lt"/>
              </a:rPr>
              <a:t>Web scraping is used by various arenas to gather data not effortlessly obtainable in other formats. It is a valuable tool even for just a casual programmer. If we require to check our latest homework assignments on our university page and have them emailed to us. WEB SCRAPING targets particular information on the pages visited or deny permissions of an installed application</a:t>
            </a:r>
            <a:r>
              <a:rPr lang="en-US" sz="3000" dirty="0">
                <a:solidFill>
                  <a:schemeClr val="tx1"/>
                </a:solidFill>
                <a:ea typeface="+mn-lt"/>
                <a:cs typeface="+mn-lt"/>
              </a:rPr>
              <a:t>. </a:t>
            </a:r>
            <a:endParaRPr lang="en-US" sz="3000" dirty="0">
              <a:solidFill>
                <a:schemeClr val="tx1"/>
              </a:solidFill>
            </a:endParaRPr>
          </a:p>
          <a:p>
            <a:pPr algn="just"/>
            <a:endParaRPr lang="en-US" b="1" dirty="0">
              <a:solidFill>
                <a:schemeClr val="tx1"/>
              </a:solidFill>
            </a:endParaRPr>
          </a:p>
        </p:txBody>
      </p:sp>
      <p:sp>
        <p:nvSpPr>
          <p:cNvPr id="5" name="Footer Placeholder 4">
            <a:extLst>
              <a:ext uri="{FF2B5EF4-FFF2-40B4-BE49-F238E27FC236}">
                <a16:creationId xmlns=""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xmlns="" val="1639799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odern No. 20" pitchFamily="18" charset="0"/>
              </a:rPr>
              <a:t>What is Web Scrapping?</a:t>
            </a:r>
            <a:endParaRPr lang="en-US" dirty="0">
              <a:latin typeface="Modern No. 20" pitchFamily="18" charset="0"/>
            </a:endParaRPr>
          </a:p>
        </p:txBody>
      </p:sp>
      <p:sp>
        <p:nvSpPr>
          <p:cNvPr id="3" name="Text Placeholder 2"/>
          <p:cNvSpPr>
            <a:spLocks noGrp="1"/>
          </p:cNvSpPr>
          <p:nvPr>
            <p:ph type="body" idx="1"/>
          </p:nvPr>
        </p:nvSpPr>
        <p:spPr>
          <a:xfrm>
            <a:off x="1167492" y="2146730"/>
            <a:ext cx="9779183" cy="3436483"/>
          </a:xfrm>
        </p:spPr>
        <p:txBody>
          <a:bodyPr/>
          <a:lstStyle/>
          <a:p>
            <a:r>
              <a:rPr lang="en-US" sz="2000" dirty="0">
                <a:solidFill>
                  <a:schemeClr val="tx1"/>
                </a:solidFill>
                <a:latin typeface="Modern No. 20" pitchFamily="18" charset="0"/>
              </a:rPr>
              <a:t>Web scraping is an automatic method to obtain large amounts of data from websites. Most of this data is unstructured data in an HTML format which is then converted into structured data in a spreadsheet or a database so that it can be used in various applications. There are many different ways to perform web scraping to obtain data from websites. These include using online services, particular API’s or even creating your code for web scraping from scratch. Many large websites, like Google, Twitter, Facebook, </a:t>
            </a:r>
            <a:r>
              <a:rPr lang="en-US" sz="2000" dirty="0" err="1">
                <a:solidFill>
                  <a:schemeClr val="tx1"/>
                </a:solidFill>
                <a:latin typeface="Modern No. 20" pitchFamily="18" charset="0"/>
              </a:rPr>
              <a:t>StackOverflow</a:t>
            </a:r>
            <a:r>
              <a:rPr lang="en-US" sz="2000" dirty="0">
                <a:solidFill>
                  <a:schemeClr val="tx1"/>
                </a:solidFill>
                <a:latin typeface="Modern No. 20" pitchFamily="18" charset="0"/>
              </a:rPr>
              <a:t>, etc. have API’s that allow you to access their data in a structured format. This is the best option, but there are other sites that don’t allow users to access large amounts of data in a structured form or they are simply not that technologically advanced. In that situation, it’s best to use Web Scraping to scrape the website for data.</a:t>
            </a:r>
          </a:p>
          <a:p>
            <a:r>
              <a:rPr lang="en-US" sz="1600" dirty="0" smtClean="0">
                <a:solidFill>
                  <a:schemeClr val="tx1"/>
                </a:solidFill>
                <a:latin typeface="Modern No. 20" pitchFamily="18" charset="0"/>
              </a:rPr>
              <a:t>.</a:t>
            </a:r>
            <a:endParaRPr lang="en-US" sz="1600" dirty="0">
              <a:solidFill>
                <a:schemeClr val="tx1"/>
              </a:solidFill>
              <a:latin typeface="Modern No. 20" pitchFamily="18" charset="0"/>
            </a:endParaRPr>
          </a:p>
        </p:txBody>
      </p:sp>
      <p:sp>
        <p:nvSpPr>
          <p:cNvPr id="4" name="Footer Placeholder 3"/>
          <p:cNvSpPr>
            <a:spLocks noGrp="1"/>
          </p:cNvSpPr>
          <p:nvPr>
            <p:ph type="ftr" sz="quarter" idx="11"/>
          </p:nvPr>
        </p:nvSpPr>
        <p:spPr/>
        <p:txBody>
          <a:bodyPr/>
          <a:lstStyle/>
          <a:p>
            <a:r>
              <a:rPr lang="en-US" dirty="0" smtClean="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xmlns="" val="3284441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295B-54B9-4937-90E3-BAB9CE69E30B}"/>
              </a:ext>
            </a:extLst>
          </p:cNvPr>
          <p:cNvSpPr>
            <a:spLocks noGrp="1"/>
          </p:cNvSpPr>
          <p:nvPr>
            <p:ph type="ctrTitle"/>
          </p:nvPr>
        </p:nvSpPr>
        <p:spPr>
          <a:xfrm>
            <a:off x="403337" y="985068"/>
            <a:ext cx="8460025" cy="683712"/>
          </a:xfrm>
        </p:spPr>
        <p:txBody>
          <a:bodyPr/>
          <a:lstStyle/>
          <a:p>
            <a:r>
              <a:rPr lang="en-US" sz="4800" b="0" dirty="0" smtClean="0">
                <a:solidFill>
                  <a:schemeClr val="tx1"/>
                </a:solidFill>
                <a:latin typeface="Modern No. 20" panose="02070704070505020303" pitchFamily="18" charset="0"/>
                <a:ea typeface="+mj-lt"/>
                <a:cs typeface="+mj-lt"/>
              </a:rPr>
              <a:t>Introduction Of </a:t>
            </a:r>
            <a:r>
              <a:rPr lang="en-US" sz="4800" b="0" dirty="0" err="1" smtClean="0">
                <a:solidFill>
                  <a:schemeClr val="tx1"/>
                </a:solidFill>
                <a:latin typeface="Modern No. 20" panose="02070704070505020303" pitchFamily="18" charset="0"/>
                <a:ea typeface="+mj-lt"/>
                <a:cs typeface="+mj-lt"/>
              </a:rPr>
              <a:t>Project</a:t>
            </a:r>
            <a:r>
              <a:rPr lang="en-US" sz="4800" b="0" dirty="0" err="1" smtClean="0">
                <a:latin typeface="Modern No. 20" panose="02070704070505020303" pitchFamily="18" charset="0"/>
                <a:ea typeface="+mj-lt"/>
                <a:cs typeface="+mj-lt"/>
              </a:rPr>
              <a:t>oduction</a:t>
            </a:r>
            <a:r>
              <a:rPr lang="en-US" sz="4800" b="0" dirty="0" smtClean="0">
                <a:latin typeface="Modern No. 20" panose="02070704070505020303" pitchFamily="18" charset="0"/>
                <a:ea typeface="+mj-lt"/>
                <a:cs typeface="+mj-lt"/>
              </a:rPr>
              <a:t> </a:t>
            </a:r>
            <a:r>
              <a:rPr lang="en-US" sz="4800" b="0" dirty="0">
                <a:latin typeface="Modern No. 20" panose="02070704070505020303" pitchFamily="18" charset="0"/>
                <a:ea typeface="+mj-lt"/>
                <a:cs typeface="+mj-lt"/>
              </a:rPr>
              <a:t>of project </a:t>
            </a:r>
            <a:endParaRPr lang="en-US" sz="4800" dirty="0">
              <a:latin typeface="Modern No. 20" panose="02070704070505020303" pitchFamily="18" charset="0"/>
            </a:endParaRPr>
          </a:p>
        </p:txBody>
      </p:sp>
      <p:sp>
        <p:nvSpPr>
          <p:cNvPr id="4" name="Text Placeholder 3">
            <a:extLst>
              <a:ext uri="{FF2B5EF4-FFF2-40B4-BE49-F238E27FC236}">
                <a16:creationId xmlns="" xmlns:a16="http://schemas.microsoft.com/office/drawing/2014/main" id="{D51A6D85-3837-435F-A342-5A3F98172B12}"/>
              </a:ext>
            </a:extLst>
          </p:cNvPr>
          <p:cNvSpPr>
            <a:spLocks noGrp="1"/>
          </p:cNvSpPr>
          <p:nvPr>
            <p:ph type="subTitle" idx="1"/>
          </p:nvPr>
        </p:nvSpPr>
        <p:spPr>
          <a:xfrm>
            <a:off x="175456" y="1454358"/>
            <a:ext cx="11651799" cy="5101082"/>
          </a:xfrm>
        </p:spPr>
        <p:txBody>
          <a:bodyPr vert="horz" lIns="91440" tIns="45720" rIns="91440" bIns="45720" rtlCol="0" anchor="t">
            <a:normAutofit/>
          </a:bodyPr>
          <a:lstStyle/>
          <a:p>
            <a:r>
              <a:rPr lang="en-US" sz="2800" dirty="0">
                <a:solidFill>
                  <a:schemeClr val="tx1"/>
                </a:solidFill>
                <a:latin typeface="Modern No. 20" panose="02070704070505020303" pitchFamily="18" charset="0"/>
                <a:ea typeface="+mn-lt"/>
                <a:cs typeface="+mn-lt"/>
              </a:rPr>
              <a:t>Web Scrapping extracts the data from websites in the unstructured format. It helps to collect these unstructured data and convert it in a structured form.</a:t>
            </a:r>
          </a:p>
          <a:p>
            <a:r>
              <a:rPr lang="en-US" sz="2800" dirty="0">
                <a:solidFill>
                  <a:schemeClr val="tx1"/>
                </a:solidFill>
                <a:latin typeface="Modern No. 20" panose="02070704070505020303" pitchFamily="18" charset="0"/>
                <a:ea typeface="+mn-lt"/>
                <a:cs typeface="+mn-lt"/>
              </a:rPr>
              <a:t>Startups prefer web scrapping because it is a cheap and effective way to get a large amount of data without any partnership with the data selling company.</a:t>
            </a:r>
          </a:p>
          <a:p>
            <a:r>
              <a:rPr lang="en-US" sz="2800" dirty="0">
                <a:solidFill>
                  <a:schemeClr val="tx1"/>
                </a:solidFill>
                <a:latin typeface="Modern No. 20" panose="02070704070505020303" pitchFamily="18" charset="0"/>
                <a:ea typeface="+mn-lt"/>
                <a:cs typeface="+mn-lt"/>
              </a:rPr>
              <a:t>There are other popular programming languages, but why we choose the Python </a:t>
            </a:r>
          </a:p>
          <a:p>
            <a:r>
              <a:rPr lang="en-US" sz="2800" dirty="0">
                <a:solidFill>
                  <a:schemeClr val="tx1"/>
                </a:solidFill>
                <a:latin typeface="Modern No. 20" panose="02070704070505020303" pitchFamily="18" charset="0"/>
                <a:ea typeface="+mn-lt"/>
                <a:cs typeface="+mn-lt"/>
              </a:rPr>
              <a:t>over other programming languages for web scraping? Below we are describing a list of Python's features that make the most useful programming language for web scrapping. </a:t>
            </a:r>
          </a:p>
        </p:txBody>
      </p:sp>
    </p:spTree>
    <p:extLst>
      <p:ext uri="{BB962C8B-B14F-4D97-AF65-F5344CB8AC3E}">
        <p14:creationId xmlns:p14="http://schemas.microsoft.com/office/powerpoint/2010/main" xmlns="" val="3446797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010119-65E7-5849-9E13-E2F9F115F460}"/>
              </a:ext>
            </a:extLst>
          </p:cNvPr>
          <p:cNvSpPr>
            <a:spLocks noGrp="1"/>
          </p:cNvSpPr>
          <p:nvPr>
            <p:ph type="title"/>
          </p:nvPr>
        </p:nvSpPr>
        <p:spPr/>
        <p:txBody>
          <a:bodyPr/>
          <a:lstStyle/>
          <a:p>
            <a:r>
              <a:rPr lang="en-US" b="0" dirty="0">
                <a:latin typeface="Modern No. 20"/>
              </a:rPr>
              <a:t>Tools and Technology used</a:t>
            </a:r>
            <a:endParaRPr lang="en-US" dirty="0">
              <a:latin typeface="Modern No. 20"/>
            </a:endParaRPr>
          </a:p>
        </p:txBody>
      </p:sp>
      <p:sp>
        <p:nvSpPr>
          <p:cNvPr id="3" name="Content Placeholder 2">
            <a:extLst>
              <a:ext uri="{FF2B5EF4-FFF2-40B4-BE49-F238E27FC236}">
                <a16:creationId xmlns="" xmlns:a16="http://schemas.microsoft.com/office/drawing/2014/main" id="{E835FD9C-2493-A25A-8DD9-5763341C0389}"/>
              </a:ext>
            </a:extLst>
          </p:cNvPr>
          <p:cNvSpPr>
            <a:spLocks noGrp="1"/>
          </p:cNvSpPr>
          <p:nvPr>
            <p:ph idx="1"/>
          </p:nvPr>
        </p:nvSpPr>
        <p:spPr>
          <a:xfrm>
            <a:off x="1167493" y="2087563"/>
            <a:ext cx="9807936" cy="4042548"/>
          </a:xfrm>
        </p:spPr>
        <p:txBody>
          <a:bodyPr vert="horz" lIns="91440" tIns="45720" rIns="91440" bIns="45720" rtlCol="0" anchor="t">
            <a:noAutofit/>
          </a:bodyPr>
          <a:lstStyle/>
          <a:p>
            <a:r>
              <a:rPr lang="en-US" dirty="0">
                <a:latin typeface="Modern No. 20" panose="02070704070505020303" pitchFamily="18" charset="0"/>
              </a:rPr>
              <a:t>Language- Python</a:t>
            </a:r>
          </a:p>
          <a:p>
            <a:r>
              <a:rPr lang="en-US" dirty="0">
                <a:latin typeface="Modern No. 20" panose="02070704070505020303" pitchFamily="18" charset="0"/>
              </a:rPr>
              <a:t>Additional Libraries- Beautiful Soup4(bs4), Pandas.</a:t>
            </a:r>
          </a:p>
          <a:p>
            <a:r>
              <a:rPr lang="en-US" dirty="0">
                <a:latin typeface="Modern No. 20" panose="02070704070505020303" pitchFamily="18" charset="0"/>
              </a:rPr>
              <a:t>Software- Microsoft Excel</a:t>
            </a:r>
          </a:p>
          <a:p>
            <a:r>
              <a:rPr lang="en-US" dirty="0">
                <a:latin typeface="Modern No. 20" panose="02070704070505020303" pitchFamily="18" charset="0"/>
              </a:rPr>
              <a:t>Software for Coding- Visual studio and </a:t>
            </a:r>
            <a:r>
              <a:rPr lang="en-US" dirty="0" err="1">
                <a:latin typeface="Modern No. 20" panose="02070704070505020303" pitchFamily="18" charset="0"/>
              </a:rPr>
              <a:t>Jupyter</a:t>
            </a:r>
            <a:r>
              <a:rPr lang="en-US" dirty="0">
                <a:latin typeface="Modern No. 20" panose="02070704070505020303" pitchFamily="18" charset="0"/>
              </a:rPr>
              <a:t> Notebook</a:t>
            </a:r>
          </a:p>
        </p:txBody>
      </p:sp>
      <p:sp>
        <p:nvSpPr>
          <p:cNvPr id="4" name="Footer Placeholder 3">
            <a:extLst>
              <a:ext uri="{FF2B5EF4-FFF2-40B4-BE49-F238E27FC236}">
                <a16:creationId xmlns="" xmlns:a16="http://schemas.microsoft.com/office/drawing/2014/main" id="{A83DDD71-BA58-7F7C-D81B-60A618F0E6E0}"/>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 xmlns:a16="http://schemas.microsoft.com/office/drawing/2014/main" id="{6BD670BB-D816-EC82-5C67-7A5133DB85E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xmlns="" val="824537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p:txBody>
          <a:bodyPr vert="horz" lIns="91440" tIns="45720" rIns="91440" bIns="45720" rtlCol="0" anchor="ctr">
            <a:noAutofit/>
          </a:bodyPr>
          <a:lstStyle/>
          <a:p>
            <a:r>
              <a:rPr lang="en-US" sz="4800" dirty="0">
                <a:solidFill>
                  <a:schemeClr val="tx1"/>
                </a:solidFill>
                <a:latin typeface="Modern No. 20"/>
                <a:ea typeface="+mj-lt"/>
                <a:cs typeface="+mj-lt"/>
              </a:rPr>
              <a:t>Methodology</a:t>
            </a:r>
            <a:endParaRPr lang="en-US" sz="4800" dirty="0" err="1">
              <a:solidFill>
                <a:schemeClr val="tx1"/>
              </a:solidFill>
              <a:latin typeface="Modern No. 20"/>
            </a:endParaRPr>
          </a:p>
          <a:p>
            <a:endParaRPr lang="en-US" sz="4400" dirty="0">
              <a:solidFill>
                <a:schemeClr val="tx1"/>
              </a:solidFill>
            </a:endParaRPr>
          </a:p>
        </p:txBody>
      </p:sp>
      <p:sp>
        <p:nvSpPr>
          <p:cNvPr id="7" name="Text Placeholder 6">
            <a:extLst>
              <a:ext uri="{FF2B5EF4-FFF2-40B4-BE49-F238E27FC236}">
                <a16:creationId xmlns="" xmlns:a16="http://schemas.microsoft.com/office/drawing/2014/main" id="{E178654B-08C9-4C41-8BEC-DFB720245862}"/>
              </a:ext>
            </a:extLst>
          </p:cNvPr>
          <p:cNvSpPr>
            <a:spLocks noGrp="1"/>
          </p:cNvSpPr>
          <p:nvPr>
            <p:ph idx="1"/>
          </p:nvPr>
        </p:nvSpPr>
        <p:spPr>
          <a:xfrm>
            <a:off x="405493" y="1282429"/>
            <a:ext cx="11518842" cy="5264625"/>
          </a:xfrm>
        </p:spPr>
        <p:txBody>
          <a:bodyPr vert="horz" lIns="91440" tIns="45720" rIns="91440" bIns="45720" rtlCol="0" anchor="t">
            <a:noAutofit/>
          </a:bodyPr>
          <a:lstStyle/>
          <a:p>
            <a:r>
              <a:rPr lang="en-US" dirty="0">
                <a:solidFill>
                  <a:schemeClr val="tx1"/>
                </a:solidFill>
                <a:latin typeface="Modern No. 20"/>
              </a:rPr>
              <a:t>In my project, we developed a program for scraping </a:t>
            </a:r>
            <a:r>
              <a:rPr lang="en-US" dirty="0" err="1">
                <a:solidFill>
                  <a:schemeClr val="tx1"/>
                </a:solidFill>
                <a:latin typeface="Modern No. 20"/>
              </a:rPr>
              <a:t>datas</a:t>
            </a:r>
            <a:r>
              <a:rPr lang="en-US" dirty="0">
                <a:solidFill>
                  <a:schemeClr val="tx1"/>
                </a:solidFill>
                <a:latin typeface="Modern No. 20"/>
              </a:rPr>
              <a:t> from </a:t>
            </a:r>
            <a:r>
              <a:rPr lang="en-US" dirty="0" err="1">
                <a:solidFill>
                  <a:schemeClr val="tx1"/>
                </a:solidFill>
                <a:latin typeface="Modern No. 20"/>
              </a:rPr>
              <a:t>Github</a:t>
            </a:r>
            <a:r>
              <a:rPr lang="en-US" dirty="0">
                <a:solidFill>
                  <a:schemeClr val="tx1"/>
                </a:solidFill>
                <a:latin typeface="Modern No. 20"/>
              </a:rPr>
              <a:t> Repositories. We successfully scrap the data such as username,  repository name, rating(stars) and its </a:t>
            </a:r>
            <a:r>
              <a:rPr lang="en-US" dirty="0" err="1">
                <a:solidFill>
                  <a:schemeClr val="tx1"/>
                </a:solidFill>
                <a:latin typeface="Modern No. 20"/>
              </a:rPr>
              <a:t>url</a:t>
            </a:r>
            <a:r>
              <a:rPr lang="en-US" dirty="0">
                <a:solidFill>
                  <a:schemeClr val="tx1"/>
                </a:solidFill>
                <a:latin typeface="Modern No. 20"/>
              </a:rPr>
              <a:t>.</a:t>
            </a:r>
          </a:p>
          <a:p>
            <a:endParaRPr lang="en-US" dirty="0">
              <a:solidFill>
                <a:schemeClr val="tx1"/>
              </a:solidFill>
            </a:endParaRPr>
          </a:p>
        </p:txBody>
      </p:sp>
      <p:pic>
        <p:nvPicPr>
          <p:cNvPr id="9" name="Picture 9" descr="Graphical user interface, text, application, email&#10;&#10;Description automatically generated">
            <a:extLst>
              <a:ext uri="{FF2B5EF4-FFF2-40B4-BE49-F238E27FC236}">
                <a16:creationId xmlns="" xmlns:a16="http://schemas.microsoft.com/office/drawing/2014/main" id="{CEEEE976-A637-38B4-75A3-86E1834E3A06}"/>
              </a:ext>
            </a:extLst>
          </p:cNvPr>
          <p:cNvPicPr>
            <a:picLocks noChangeAspect="1"/>
          </p:cNvPicPr>
          <p:nvPr/>
        </p:nvPicPr>
        <p:blipFill>
          <a:blip r:embed="rId2"/>
          <a:stretch>
            <a:fillRect/>
          </a:stretch>
        </p:blipFill>
        <p:spPr>
          <a:xfrm>
            <a:off x="2409645" y="2891729"/>
            <a:ext cx="7530860" cy="3878126"/>
          </a:xfrm>
          <a:prstGeom prst="rect">
            <a:avLst/>
          </a:prstGeom>
        </p:spPr>
      </p:pic>
    </p:spTree>
    <p:extLst>
      <p:ext uri="{BB962C8B-B14F-4D97-AF65-F5344CB8AC3E}">
        <p14:creationId xmlns:p14="http://schemas.microsoft.com/office/powerpoint/2010/main" xmlns="" val="2639983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6F7BB-30A8-4980-AD4A-2FB0B53FA6C9}"/>
              </a:ext>
            </a:extLst>
          </p:cNvPr>
          <p:cNvSpPr>
            <a:spLocks noGrp="1"/>
          </p:cNvSpPr>
          <p:nvPr>
            <p:ph type="title"/>
          </p:nvPr>
        </p:nvSpPr>
        <p:spPr>
          <a:xfrm>
            <a:off x="1167492" y="-122208"/>
            <a:ext cx="9779183" cy="1325563"/>
          </a:xfrm>
        </p:spPr>
        <p:txBody>
          <a:bodyPr/>
          <a:lstStyle/>
          <a:p>
            <a:r>
              <a:rPr lang="en-US" dirty="0">
                <a:latin typeface="Modern No. 20" panose="02070704070505020303" pitchFamily="18" charset="0"/>
              </a:rPr>
              <a:t>WORKING OF PROJECT</a:t>
            </a:r>
          </a:p>
        </p:txBody>
      </p:sp>
      <p:sp>
        <p:nvSpPr>
          <p:cNvPr id="36" name="Text Placeholder 35">
            <a:extLst>
              <a:ext uri="{FF2B5EF4-FFF2-40B4-BE49-F238E27FC236}">
                <a16:creationId xmlns="" xmlns:a16="http://schemas.microsoft.com/office/drawing/2014/main" id="{176187A9-3EBE-F64D-AE99-021BB3767F90}"/>
              </a:ext>
            </a:extLst>
          </p:cNvPr>
          <p:cNvSpPr>
            <a:spLocks noGrp="1"/>
          </p:cNvSpPr>
          <p:nvPr>
            <p:ph type="body" idx="1"/>
          </p:nvPr>
        </p:nvSpPr>
        <p:spPr>
          <a:xfrm>
            <a:off x="175455" y="1143545"/>
            <a:ext cx="11777635" cy="5593086"/>
          </a:xfrm>
        </p:spPr>
        <p:txBody>
          <a:bodyPr vert="horz" lIns="91440" tIns="45720" rIns="91440" bIns="45720" rtlCol="0" anchor="t">
            <a:noAutofit/>
          </a:bodyPr>
          <a:lstStyle/>
          <a:p>
            <a:endParaRPr lang="en-US" dirty="0"/>
          </a:p>
        </p:txBody>
      </p:sp>
      <p:sp>
        <p:nvSpPr>
          <p:cNvPr id="4" name="Footer Placeholder 3">
            <a:extLst>
              <a:ext uri="{FF2B5EF4-FFF2-40B4-BE49-F238E27FC236}">
                <a16:creationId xmlns="" xmlns:a16="http://schemas.microsoft.com/office/drawing/2014/main" id="{BCF90246-DFB2-A340-AADC-E85D28C31B3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87CCF58-9B83-4A4F-8CA9-3D9C9BB7A287}"/>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3" name="Picture 5" descr="Text&#10;&#10;Description automatically generated">
            <a:extLst>
              <a:ext uri="{FF2B5EF4-FFF2-40B4-BE49-F238E27FC236}">
                <a16:creationId xmlns="" xmlns:a16="http://schemas.microsoft.com/office/drawing/2014/main" id="{0EA3661A-9810-5591-75B3-C019EDE01887}"/>
              </a:ext>
            </a:extLst>
          </p:cNvPr>
          <p:cNvPicPr>
            <a:picLocks noChangeAspect="1"/>
          </p:cNvPicPr>
          <p:nvPr/>
        </p:nvPicPr>
        <p:blipFill>
          <a:blip r:embed="rId2"/>
          <a:stretch>
            <a:fillRect/>
          </a:stretch>
        </p:blipFill>
        <p:spPr>
          <a:xfrm>
            <a:off x="1115683" y="1212127"/>
            <a:ext cx="9701840" cy="5253255"/>
          </a:xfrm>
          <a:prstGeom prst="rect">
            <a:avLst/>
          </a:prstGeom>
        </p:spPr>
      </p:pic>
    </p:spTree>
    <p:extLst>
      <p:ext uri="{BB962C8B-B14F-4D97-AF65-F5344CB8AC3E}">
        <p14:creationId xmlns:p14="http://schemas.microsoft.com/office/powerpoint/2010/main" xmlns="" val="3335690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FFFFFF"/>
      </a:dk2>
      <a:lt2>
        <a:srgbClr val="E7E6E6"/>
      </a:lt2>
      <a:accent1>
        <a:srgbClr val="FFFFFF"/>
      </a:accent1>
      <a:accent2>
        <a:srgbClr val="DAE5EF"/>
      </a:accent2>
      <a:accent3>
        <a:srgbClr val="FFFFFF"/>
      </a:accent3>
      <a:accent4>
        <a:srgbClr val="FFFFFF"/>
      </a:accent4>
      <a:accent5>
        <a:srgbClr val="FFFFFF"/>
      </a:accent5>
      <a:accent6>
        <a:srgbClr val="FFFFFF"/>
      </a:accent6>
      <a:hlink>
        <a:srgbClr val="FFFFFF"/>
      </a:hlink>
      <a:folHlink>
        <a:srgbClr val="FFFFFF"/>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79</TotalTime>
  <Words>598</Words>
  <Application>Microsoft Office PowerPoint</Application>
  <PresentationFormat>Custom</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Mahatma Education Society Pillai HOC College of Engineering and Technology,  Diploma Section - 1148, Rasayani. </vt:lpstr>
      <vt:lpstr>Introduction about Decode Tech Industry</vt:lpstr>
      <vt:lpstr>Overview </vt:lpstr>
      <vt:lpstr>Abstract</vt:lpstr>
      <vt:lpstr>What is Web Scrapping?</vt:lpstr>
      <vt:lpstr>Introduction Of Projectoduction of project </vt:lpstr>
      <vt:lpstr>Tools and Technology used</vt:lpstr>
      <vt:lpstr>Methodology </vt:lpstr>
      <vt:lpstr>WORKING OF PROJECT</vt:lpstr>
      <vt:lpstr>WORKING Of PROJECT</vt:lpstr>
      <vt:lpstr>WORKING Of PROJECT</vt:lpstr>
      <vt:lpstr>WORKING Of PROJECT</vt:lpstr>
      <vt:lpstr>Steps</vt:lpstr>
      <vt:lpstr>Steps</vt:lpstr>
      <vt:lpstr>How I Made This Project</vt:lpstr>
      <vt:lpstr>Output </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Priyesh Kawle</dc:creator>
  <cp:lastModifiedBy>Tushar</cp:lastModifiedBy>
  <cp:revision>425</cp:revision>
  <dcterms:created xsi:type="dcterms:W3CDTF">2022-12-11T16:06:46Z</dcterms:created>
  <dcterms:modified xsi:type="dcterms:W3CDTF">2022-12-26T06:47:57Z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