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Poppins"/>
      <p:regular r:id="rId16"/>
      <p:bold r:id="rId17"/>
      <p:italic r:id="rId18"/>
      <p:boldItalic r:id="rId19"/>
    </p:embeddedFont>
    <p:embeddedFont>
      <p:font typeface="Open Sans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regular.fntdata"/><Relationship Id="rId22" Type="http://schemas.openxmlformats.org/officeDocument/2006/relationships/font" Target="fonts/OpenSansLight-italic.fntdata"/><Relationship Id="rId21" Type="http://schemas.openxmlformats.org/officeDocument/2006/relationships/font" Target="fonts/OpenSansLight-bold.fntdata"/><Relationship Id="rId24" Type="http://schemas.openxmlformats.org/officeDocument/2006/relationships/font" Target="fonts/OpenSans-regular.fntdata"/><Relationship Id="rId23"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d42f717b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1d42f717b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61" name="Google Shape;61;g1d42f717b8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4968db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4968db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4968db6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4968db6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4968db6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4968db6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4968db6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4968db6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4968db6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4968db6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50" name="Shape 50"/>
        <p:cNvGrpSpPr/>
        <p:nvPr/>
      </p:nvGrpSpPr>
      <p:grpSpPr>
        <a:xfrm>
          <a:off x="0" y="0"/>
          <a:ext cx="0" cy="0"/>
          <a:chOff x="0" y="0"/>
          <a:chExt cx="0" cy="0"/>
        </a:xfrm>
      </p:grpSpPr>
      <p:pic>
        <p:nvPicPr>
          <p:cNvPr descr="A picture containing indoor&#10;&#10;Description generated with high confidence" id="51" name="Google Shape;51;p13"/>
          <p:cNvPicPr preferRelativeResize="0"/>
          <p:nvPr/>
        </p:nvPicPr>
        <p:blipFill rotWithShape="1">
          <a:blip r:embed="rId2">
            <a:alphaModFix/>
          </a:blip>
          <a:srcRect b="0" l="0" r="0" t="0"/>
          <a:stretch/>
        </p:blipFill>
        <p:spPr>
          <a:xfrm>
            <a:off x="0" y="4698041"/>
            <a:ext cx="9129864" cy="403895"/>
          </a:xfrm>
          <a:prstGeom prst="rect">
            <a:avLst/>
          </a:prstGeom>
          <a:noFill/>
          <a:ln>
            <a:noFill/>
          </a:ln>
        </p:spPr>
      </p:pic>
      <p:pic>
        <p:nvPicPr>
          <p:cNvPr id="52" name="Google Shape;52;p13"/>
          <p:cNvPicPr preferRelativeResize="0"/>
          <p:nvPr/>
        </p:nvPicPr>
        <p:blipFill>
          <a:blip r:embed="rId3">
            <a:alphaModFix/>
          </a:blip>
          <a:stretch>
            <a:fillRect/>
          </a:stretch>
        </p:blipFill>
        <p:spPr>
          <a:xfrm>
            <a:off x="7631296" y="75079"/>
            <a:ext cx="1394076" cy="449916"/>
          </a:xfrm>
          <a:prstGeom prst="rect">
            <a:avLst/>
          </a:prstGeom>
          <a:noFill/>
          <a:ln>
            <a:noFill/>
          </a:ln>
        </p:spPr>
      </p:pic>
    </p:spTree>
  </p:cSld>
  <p:clrMapOvr>
    <a:masterClrMapping/>
  </p:clrMapOvr>
  <p:extLst>
    <p:ext uri="{DCECCB84-F9BA-43D5-87BE-67443E8EF086}">
      <p15:sldGuideLst>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53" name="Shape 53"/>
        <p:cNvGrpSpPr/>
        <p:nvPr/>
      </p:nvGrpSpPr>
      <p:grpSpPr>
        <a:xfrm>
          <a:off x="0" y="0"/>
          <a:ext cx="0" cy="0"/>
          <a:chOff x="0" y="0"/>
          <a:chExt cx="0" cy="0"/>
        </a:xfrm>
      </p:grpSpPr>
      <p:sp>
        <p:nvSpPr>
          <p:cNvPr id="54" name="Google Shape;54;p14"/>
          <p:cNvSpPr txBox="1"/>
          <p:nvPr>
            <p:ph type="title"/>
          </p:nvPr>
        </p:nvSpPr>
        <p:spPr>
          <a:xfrm>
            <a:off x="628650" y="248926"/>
            <a:ext cx="7886700" cy="436200"/>
          </a:xfrm>
          <a:prstGeom prst="rect">
            <a:avLst/>
          </a:prstGeom>
          <a:noFill/>
          <a:ln>
            <a:noFill/>
          </a:ln>
        </p:spPr>
        <p:txBody>
          <a:bodyPr anchorCtr="0" anchor="t" bIns="0" lIns="0" spcFirstLastPara="1" rIns="0" wrap="square" tIns="0">
            <a:normAutofit/>
          </a:bodyPr>
          <a:lstStyle>
            <a:lvl1pPr lvl="0" marR="0" rtl="0" algn="ctr">
              <a:lnSpc>
                <a:spcPct val="100000"/>
              </a:lnSpc>
              <a:spcBef>
                <a:spcPts val="0"/>
              </a:spcBef>
              <a:spcAft>
                <a:spcPts val="0"/>
              </a:spcAft>
              <a:buClr>
                <a:schemeClr val="dk2"/>
              </a:buClr>
              <a:buSzPts val="2800"/>
              <a:buFont typeface="Open Sans Light"/>
              <a:buNone/>
              <a:defRPr b="0" i="0" sz="28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55" name="Google Shape;55;p14"/>
          <p:cNvSpPr txBox="1"/>
          <p:nvPr>
            <p:ph idx="1" type="body"/>
          </p:nvPr>
        </p:nvSpPr>
        <p:spPr>
          <a:xfrm>
            <a:off x="628650" y="695817"/>
            <a:ext cx="7886700" cy="166800"/>
          </a:xfrm>
          <a:prstGeom prst="rect">
            <a:avLst/>
          </a:prstGeom>
          <a:noFill/>
          <a:ln>
            <a:noFill/>
          </a:ln>
        </p:spPr>
        <p:txBody>
          <a:bodyPr anchorCtr="0" anchor="t" bIns="0" lIns="0" spcFirstLastPara="1" rIns="0" wrap="square" tIns="0">
            <a:normAutofit/>
          </a:bodyPr>
          <a:lstStyle>
            <a:lvl1pPr indent="-228600" lvl="0" marL="457200" marR="0" rtl="0" algn="ctr">
              <a:lnSpc>
                <a:spcPct val="100000"/>
              </a:lnSpc>
              <a:spcBef>
                <a:spcPts val="0"/>
              </a:spcBef>
              <a:spcAft>
                <a:spcPts val="0"/>
              </a:spcAft>
              <a:buClr>
                <a:schemeClr val="dk2"/>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2pPr>
            <a:lvl3pPr indent="-228600" lvl="2" marL="13716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56" name="Google Shape;56;p14"/>
          <p:cNvPicPr preferRelativeResize="0"/>
          <p:nvPr/>
        </p:nvPicPr>
        <p:blipFill rotWithShape="1">
          <a:blip r:embed="rId2">
            <a:alphaModFix/>
          </a:blip>
          <a:srcRect b="0" l="0" r="0" t="0"/>
          <a:stretch/>
        </p:blipFill>
        <p:spPr>
          <a:xfrm>
            <a:off x="0" y="4698041"/>
            <a:ext cx="9129864" cy="403895"/>
          </a:xfrm>
          <a:prstGeom prst="rect">
            <a:avLst/>
          </a:prstGeom>
          <a:noFill/>
          <a:ln>
            <a:noFill/>
          </a:ln>
        </p:spPr>
      </p:pic>
      <p:pic>
        <p:nvPicPr>
          <p:cNvPr id="57" name="Google Shape;57;p14"/>
          <p:cNvPicPr preferRelativeResize="0"/>
          <p:nvPr/>
        </p:nvPicPr>
        <p:blipFill>
          <a:blip r:embed="rId3">
            <a:alphaModFix/>
          </a:blip>
          <a:stretch>
            <a:fillRect/>
          </a:stretch>
        </p:blipFill>
        <p:spPr>
          <a:xfrm>
            <a:off x="7615929" y="75084"/>
            <a:ext cx="1394076" cy="449916"/>
          </a:xfrm>
          <a:prstGeom prst="rect">
            <a:avLst/>
          </a:prstGeom>
          <a:noFill/>
          <a:ln>
            <a:noFill/>
          </a:ln>
        </p:spPr>
      </p:pic>
    </p:spTree>
  </p:cSld>
  <p:clrMapOvr>
    <a:masterClrMapping/>
  </p:clrMapOvr>
  <p:extLst>
    <p:ext uri="{DCECCB84-F9BA-43D5-87BE-67443E8EF086}">
      <p15:sldGuideLst>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0" y="0"/>
            <a:ext cx="9144000" cy="5143500"/>
          </a:xfrm>
          <a:prstGeom prst="rect">
            <a:avLst/>
          </a:prstGeom>
          <a:gradFill>
            <a:gsLst>
              <a:gs pos="0">
                <a:srgbClr val="727272"/>
              </a:gs>
              <a:gs pos="50000">
                <a:srgbClr val="C1C1C1"/>
              </a:gs>
              <a:gs pos="100000">
                <a:srgbClr val="D6D6D6"/>
              </a:gs>
            </a:gsLst>
            <a:lin ang="16200038"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64" name="Google Shape;64;p15"/>
          <p:cNvPicPr preferRelativeResize="0"/>
          <p:nvPr/>
        </p:nvPicPr>
        <p:blipFill rotWithShape="1">
          <a:blip r:embed="rId3">
            <a:alphaModFix/>
          </a:blip>
          <a:srcRect b="1229" l="0" r="0" t="1229"/>
          <a:stretch/>
        </p:blipFill>
        <p:spPr>
          <a:xfrm>
            <a:off x="0" y="9"/>
            <a:ext cx="9144003" cy="5143500"/>
          </a:xfrm>
          <a:prstGeom prst="rect">
            <a:avLst/>
          </a:prstGeom>
          <a:noFill/>
          <a:ln cap="flat" cmpd="sng" w="19050">
            <a:solidFill>
              <a:schemeClr val="dk2"/>
            </a:solidFill>
            <a:prstDash val="solid"/>
            <a:round/>
            <a:headEnd len="sm" w="sm" type="none"/>
            <a:tailEnd len="sm" w="sm" type="none"/>
          </a:ln>
        </p:spPr>
      </p:pic>
      <p:pic>
        <p:nvPicPr>
          <p:cNvPr id="65" name="Google Shape;65;p15"/>
          <p:cNvPicPr preferRelativeResize="0"/>
          <p:nvPr/>
        </p:nvPicPr>
        <p:blipFill>
          <a:blip r:embed="rId4">
            <a:alphaModFix/>
          </a:blip>
          <a:stretch>
            <a:fillRect/>
          </a:stretch>
        </p:blipFill>
        <p:spPr>
          <a:xfrm>
            <a:off x="340472" y="954398"/>
            <a:ext cx="1718121" cy="555690"/>
          </a:xfrm>
          <a:prstGeom prst="rect">
            <a:avLst/>
          </a:prstGeom>
          <a:noFill/>
          <a:ln>
            <a:noFill/>
          </a:ln>
        </p:spPr>
      </p:pic>
      <p:sp>
        <p:nvSpPr>
          <p:cNvPr id="66" name="Google Shape;66;p15"/>
          <p:cNvSpPr txBox="1"/>
          <p:nvPr/>
        </p:nvSpPr>
        <p:spPr>
          <a:xfrm>
            <a:off x="417000" y="2166875"/>
            <a:ext cx="43932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latin typeface="Poppins"/>
                <a:ea typeface="Poppins"/>
                <a:cs typeface="Poppins"/>
                <a:sym typeface="Poppins"/>
              </a:rPr>
              <a:t>SOLID Principles</a:t>
            </a:r>
            <a:endParaRPr b="1" sz="3400">
              <a:solidFill>
                <a:schemeClr val="lt1"/>
              </a:solidFill>
              <a:latin typeface="Poppins"/>
              <a:ea typeface="Poppins"/>
              <a:cs typeface="Poppins"/>
              <a:sym typeface="Poppins"/>
            </a:endParaRPr>
          </a:p>
          <a:p>
            <a:pPr indent="0" lvl="0" marL="0" rtl="0" algn="l">
              <a:spcBef>
                <a:spcPts val="0"/>
              </a:spcBef>
              <a:spcAft>
                <a:spcPts val="0"/>
              </a:spcAft>
              <a:buNone/>
            </a:pPr>
            <a:r>
              <a:rPr b="1" lang="en" sz="3400">
                <a:solidFill>
                  <a:schemeClr val="lt1"/>
                </a:solidFill>
                <a:latin typeface="Poppins"/>
                <a:ea typeface="Poppins"/>
                <a:cs typeface="Poppins"/>
                <a:sym typeface="Poppins"/>
              </a:rPr>
              <a:t>Assignment.</a:t>
            </a:r>
            <a:endParaRPr b="1" sz="3400">
              <a:solidFill>
                <a:schemeClr val="lt1"/>
              </a:solidFill>
              <a:latin typeface="Poppins"/>
              <a:ea typeface="Poppins"/>
              <a:cs typeface="Poppins"/>
              <a:sym typeface="Poppins"/>
            </a:endParaRPr>
          </a:p>
        </p:txBody>
      </p:sp>
      <p:cxnSp>
        <p:nvCxnSpPr>
          <p:cNvPr id="67" name="Google Shape;67;p15"/>
          <p:cNvCxnSpPr/>
          <p:nvPr/>
        </p:nvCxnSpPr>
        <p:spPr>
          <a:xfrm flipH="1" rot="10800000">
            <a:off x="469125" y="3559225"/>
            <a:ext cx="4050900" cy="15000"/>
          </a:xfrm>
          <a:prstGeom prst="straightConnector1">
            <a:avLst/>
          </a:prstGeom>
          <a:noFill/>
          <a:ln cap="flat" cmpd="sng" w="19050">
            <a:solidFill>
              <a:schemeClr val="lt1"/>
            </a:solidFill>
            <a:prstDash val="solid"/>
            <a:round/>
            <a:headEnd len="med" w="med" type="none"/>
            <a:tailEnd len="med" w="med" type="none"/>
          </a:ln>
        </p:spPr>
      </p:cxnSp>
      <p:sp>
        <p:nvSpPr>
          <p:cNvPr id="68" name="Google Shape;68;p15"/>
          <p:cNvSpPr txBox="1"/>
          <p:nvPr/>
        </p:nvSpPr>
        <p:spPr>
          <a:xfrm>
            <a:off x="480825" y="4014250"/>
            <a:ext cx="330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Name -   Tushar Dhiman</a:t>
            </a:r>
            <a:endParaRPr>
              <a:solidFill>
                <a:schemeClr val="lt1"/>
              </a:solidFill>
            </a:endParaRPr>
          </a:p>
          <a:p>
            <a:pPr indent="0" lvl="0" marL="0" rtl="0" algn="l">
              <a:spcBef>
                <a:spcPts val="0"/>
              </a:spcBef>
              <a:spcAft>
                <a:spcPts val="0"/>
              </a:spcAft>
              <a:buNone/>
            </a:pPr>
            <a:r>
              <a:rPr lang="en">
                <a:solidFill>
                  <a:schemeClr val="lt1"/>
                </a:solidFill>
              </a:rPr>
              <a:t>Emp ID - 1855</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67200" y="81951"/>
            <a:ext cx="7886700" cy="4362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b="1" lang="en">
                <a:solidFill>
                  <a:srgbClr val="CC0000"/>
                </a:solidFill>
                <a:latin typeface="Times New Roman"/>
                <a:ea typeface="Times New Roman"/>
                <a:cs typeface="Times New Roman"/>
                <a:sym typeface="Times New Roman"/>
              </a:rPr>
              <a:t>Source Code</a:t>
            </a:r>
            <a:endParaRPr b="1">
              <a:solidFill>
                <a:srgbClr val="CC0000"/>
              </a:solidFill>
              <a:latin typeface="Times New Roman"/>
              <a:ea typeface="Times New Roman"/>
              <a:cs typeface="Times New Roman"/>
              <a:sym typeface="Times New Roman"/>
            </a:endParaRPr>
          </a:p>
        </p:txBody>
      </p:sp>
      <p:pic>
        <p:nvPicPr>
          <p:cNvPr id="74" name="Google Shape;74;p16"/>
          <p:cNvPicPr preferRelativeResize="0"/>
          <p:nvPr/>
        </p:nvPicPr>
        <p:blipFill rotWithShape="1">
          <a:blip r:embed="rId3">
            <a:alphaModFix/>
          </a:blip>
          <a:srcRect b="0" l="8172" r="0" t="4534"/>
          <a:stretch/>
        </p:blipFill>
        <p:spPr>
          <a:xfrm>
            <a:off x="807275" y="518150"/>
            <a:ext cx="6861852" cy="436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32600" y="156651"/>
            <a:ext cx="7886700" cy="4362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b="1" lang="en">
                <a:solidFill>
                  <a:srgbClr val="FF0000"/>
                </a:solidFill>
                <a:latin typeface="Times New Roman"/>
                <a:ea typeface="Times New Roman"/>
                <a:cs typeface="Times New Roman"/>
                <a:sym typeface="Times New Roman"/>
              </a:rPr>
              <a:t>Source Code</a:t>
            </a:r>
            <a:endParaRPr b="1">
              <a:solidFill>
                <a:srgbClr val="FF0000"/>
              </a:solidFill>
              <a:latin typeface="Times New Roman"/>
              <a:ea typeface="Times New Roman"/>
              <a:cs typeface="Times New Roman"/>
              <a:sym typeface="Times New Roman"/>
            </a:endParaRPr>
          </a:p>
        </p:txBody>
      </p:sp>
      <p:pic>
        <p:nvPicPr>
          <p:cNvPr id="80" name="Google Shape;80;p17"/>
          <p:cNvPicPr preferRelativeResize="0"/>
          <p:nvPr/>
        </p:nvPicPr>
        <p:blipFill rotWithShape="1">
          <a:blip r:embed="rId3">
            <a:alphaModFix/>
          </a:blip>
          <a:srcRect b="0" l="8609" r="0" t="3474"/>
          <a:stretch/>
        </p:blipFill>
        <p:spPr>
          <a:xfrm>
            <a:off x="726550" y="749600"/>
            <a:ext cx="6778225" cy="402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63400" y="81951"/>
            <a:ext cx="7886700" cy="4362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b="1" lang="en">
                <a:solidFill>
                  <a:srgbClr val="FF0000"/>
                </a:solidFill>
                <a:latin typeface="Times New Roman"/>
                <a:ea typeface="Times New Roman"/>
                <a:cs typeface="Times New Roman"/>
                <a:sym typeface="Times New Roman"/>
              </a:rPr>
              <a:t>Source Code</a:t>
            </a:r>
            <a:endParaRPr b="1">
              <a:solidFill>
                <a:srgbClr val="FF0000"/>
              </a:solidFill>
              <a:latin typeface="Times New Roman"/>
              <a:ea typeface="Times New Roman"/>
              <a:cs typeface="Times New Roman"/>
              <a:sym typeface="Times New Roman"/>
            </a:endParaRPr>
          </a:p>
        </p:txBody>
      </p:sp>
      <p:pic>
        <p:nvPicPr>
          <p:cNvPr id="86" name="Google Shape;86;p18"/>
          <p:cNvPicPr preferRelativeResize="0"/>
          <p:nvPr/>
        </p:nvPicPr>
        <p:blipFill rotWithShape="1">
          <a:blip r:embed="rId3">
            <a:alphaModFix/>
          </a:blip>
          <a:srcRect b="0" l="8240" r="0" t="4269"/>
          <a:stretch/>
        </p:blipFill>
        <p:spPr>
          <a:xfrm>
            <a:off x="415175" y="685125"/>
            <a:ext cx="7034825" cy="4126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63300" y="81951"/>
            <a:ext cx="7886700" cy="4362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b="1" lang="en">
                <a:solidFill>
                  <a:srgbClr val="FF0000"/>
                </a:solidFill>
                <a:latin typeface="Times New Roman"/>
                <a:ea typeface="Times New Roman"/>
                <a:cs typeface="Times New Roman"/>
                <a:sym typeface="Times New Roman"/>
              </a:rPr>
              <a:t>Output</a:t>
            </a:r>
            <a:endParaRPr b="1">
              <a:solidFill>
                <a:srgbClr val="FF0000"/>
              </a:solidFill>
              <a:latin typeface="Times New Roman"/>
              <a:ea typeface="Times New Roman"/>
              <a:cs typeface="Times New Roman"/>
              <a:sym typeface="Times New Roman"/>
            </a:endParaRPr>
          </a:p>
        </p:txBody>
      </p:sp>
      <p:pic>
        <p:nvPicPr>
          <p:cNvPr id="92" name="Google Shape;92;p19"/>
          <p:cNvPicPr preferRelativeResize="0"/>
          <p:nvPr/>
        </p:nvPicPr>
        <p:blipFill rotWithShape="1">
          <a:blip r:embed="rId3">
            <a:alphaModFix/>
          </a:blip>
          <a:srcRect b="0" l="8525" r="0" t="3166"/>
          <a:stretch/>
        </p:blipFill>
        <p:spPr>
          <a:xfrm>
            <a:off x="259588" y="518150"/>
            <a:ext cx="7363375" cy="4183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67200" y="1605048"/>
            <a:ext cx="7886700" cy="12435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b="1" lang="en" sz="4800">
                <a:solidFill>
                  <a:srgbClr val="0B5394"/>
                </a:solidFill>
                <a:latin typeface="Times New Roman"/>
                <a:ea typeface="Times New Roman"/>
                <a:cs typeface="Times New Roman"/>
                <a:sym typeface="Times New Roman"/>
              </a:rPr>
              <a:t>Thank you</a:t>
            </a:r>
            <a:endParaRPr b="1" sz="4800">
              <a:solidFill>
                <a:srgbClr val="0B539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