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84" r:id="rId9"/>
    <p:sldId id="271" r:id="rId10"/>
    <p:sldId id="263" r:id="rId11"/>
    <p:sldId id="264" r:id="rId12"/>
    <p:sldId id="265" r:id="rId13"/>
    <p:sldId id="261" r:id="rId14"/>
    <p:sldId id="266" r:id="rId15"/>
    <p:sldId id="268" r:id="rId16"/>
    <p:sldId id="269" r:id="rId17"/>
    <p:sldId id="270" r:id="rId18"/>
    <p:sldId id="273" r:id="rId19"/>
    <p:sldId id="275" r:id="rId20"/>
    <p:sldId id="279" r:id="rId21"/>
    <p:sldId id="276" r:id="rId22"/>
    <p:sldId id="280" r:id="rId23"/>
    <p:sldId id="277" r:id="rId24"/>
    <p:sldId id="281" r:id="rId25"/>
    <p:sldId id="282" r:id="rId26"/>
    <p:sldId id="283" r:id="rId27"/>
    <p:sldId id="274" r:id="rId28"/>
    <p:sldId id="278"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5FBB42-FB60-498A-A7D9-6B5F14B3C869}">
          <p14:sldIdLst>
            <p14:sldId id="256"/>
            <p14:sldId id="257"/>
            <p14:sldId id="258"/>
            <p14:sldId id="267"/>
            <p14:sldId id="259"/>
            <p14:sldId id="260"/>
            <p14:sldId id="262"/>
            <p14:sldId id="284"/>
            <p14:sldId id="271"/>
            <p14:sldId id="263"/>
            <p14:sldId id="264"/>
            <p14:sldId id="265"/>
            <p14:sldId id="261"/>
            <p14:sldId id="266"/>
            <p14:sldId id="268"/>
            <p14:sldId id="269"/>
            <p14:sldId id="270"/>
            <p14:sldId id="273"/>
          </p14:sldIdLst>
        </p14:section>
        <p14:section name="Untitled Section" id="{5828539D-5F95-4DE9-A43B-3E57E000FE97}">
          <p14:sldIdLst>
            <p14:sldId id="275"/>
            <p14:sldId id="279"/>
            <p14:sldId id="276"/>
            <p14:sldId id="280"/>
            <p14:sldId id="277"/>
            <p14:sldId id="281"/>
            <p14:sldId id="282"/>
            <p14:sldId id="283"/>
            <p14:sldId id="274"/>
            <p14:sldId id="278"/>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mi Samiha" initials="SS" lastIdx="1" clrIdx="0">
    <p:extLst>
      <p:ext uri="{19B8F6BF-5375-455C-9EA6-DF929625EA0E}">
        <p15:presenceInfo xmlns:p15="http://schemas.microsoft.com/office/powerpoint/2012/main" userId="e7598741cb1b8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23T23:24:28.484" idx="1">
    <p:pos x="7528" y="116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9502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14672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9606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2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6632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57304-B358-42C3-918E-1A1A6A4BEC62}" type="datetimeFigureOut">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327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57304-B358-42C3-918E-1A1A6A4BEC62}" type="datetimeFigureOut">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11145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57304-B358-42C3-918E-1A1A6A4BEC62}" type="datetimeFigureOut">
              <a:rPr lang="en-US" smtClean="0"/>
              <a:t>12/24/2019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0459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FD1C0C-9883-40CF-9CC9-82029344BA0E}" type="slidenum">
              <a:rPr lang="en-US" smtClean="0"/>
              <a:t>‹#›</a:t>
            </a:fld>
            <a:endParaRPr lang="en-US"/>
          </a:p>
        </p:txBody>
      </p:sp>
    </p:spTree>
    <p:extLst>
      <p:ext uri="{BB962C8B-B14F-4D97-AF65-F5344CB8AC3E}">
        <p14:creationId xmlns:p14="http://schemas.microsoft.com/office/powerpoint/2010/main" val="153523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79511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57304-B358-42C3-918E-1A1A6A4BEC62}" type="datetimeFigureOut">
              <a:rPr lang="en-US" smtClean="0"/>
              <a:t>12/24/2019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FD1C0C-9883-40CF-9CC9-82029344BA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062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sparkfun.com/tutorials/metric-prefixes-and-si-units/si-unit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en.wikipedia.org/wiki/Pasca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1.microchip.com/downloads/en/DeviceDoc/Atmel-7810-Automotive-Microcontrollers-ATmega328P_Datasheet.pdf"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digikey.com/en/supplier-centers/j/jinlong-machine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2DA-2DA8-47E6-9B59-3EF090AEFFD8}"/>
              </a:ext>
            </a:extLst>
          </p:cNvPr>
          <p:cNvSpPr>
            <a:spLocks noGrp="1"/>
          </p:cNvSpPr>
          <p:nvPr>
            <p:ph type="ctrTitle"/>
          </p:nvPr>
        </p:nvSpPr>
        <p:spPr>
          <a:xfrm>
            <a:off x="1177199" y="2838306"/>
            <a:ext cx="10632730" cy="2468954"/>
          </a:xfrm>
        </p:spPr>
        <p:txBody>
          <a:bodyPr>
            <a:normAutofit/>
          </a:bodyPr>
          <a:lstStyle/>
          <a:p>
            <a:r>
              <a:rPr lang="en-US" dirty="0"/>
              <a:t>Mini weather station</a:t>
            </a:r>
            <a:br>
              <a:rPr lang="en-US" dirty="0"/>
            </a:br>
            <a:endParaRPr lang="en-US" dirty="0"/>
          </a:p>
        </p:txBody>
      </p:sp>
      <p:sp>
        <p:nvSpPr>
          <p:cNvPr id="3" name="Subtitle 2">
            <a:extLst>
              <a:ext uri="{FF2B5EF4-FFF2-40B4-BE49-F238E27FC236}">
                <a16:creationId xmlns:a16="http://schemas.microsoft.com/office/drawing/2014/main" id="{6526D50A-07BD-401A-9CEB-C3A20BD33094}"/>
              </a:ext>
            </a:extLst>
          </p:cNvPr>
          <p:cNvSpPr>
            <a:spLocks noGrp="1"/>
          </p:cNvSpPr>
          <p:nvPr>
            <p:ph type="subTitle" idx="1"/>
          </p:nvPr>
        </p:nvSpPr>
        <p:spPr>
          <a:xfrm>
            <a:off x="2659732" y="4716565"/>
            <a:ext cx="5357600" cy="1160213"/>
          </a:xfrm>
        </p:spPr>
        <p:txBody>
          <a:bodyPr>
            <a:normAutofit fontScale="85000" lnSpcReduction="20000"/>
          </a:bodyPr>
          <a:lstStyle/>
          <a:p>
            <a:r>
              <a:rPr lang="en-US" dirty="0"/>
              <a:t>Cse’299 (Junior Design)</a:t>
            </a:r>
          </a:p>
          <a:p>
            <a:r>
              <a:rPr lang="en-US" dirty="0"/>
              <a:t>Group -03</a:t>
            </a:r>
          </a:p>
          <a:p>
            <a:r>
              <a:rPr lang="en-US" dirty="0"/>
              <a:t>Faculty- Intisar </a:t>
            </a:r>
            <a:r>
              <a:rPr lang="en-US"/>
              <a:t>tahmid</a:t>
            </a:r>
            <a:r>
              <a:rPr lang="en-US" dirty="0"/>
              <a:t> </a:t>
            </a:r>
            <a:r>
              <a:rPr lang="en-US" dirty="0" err="1"/>
              <a:t>nahin</a:t>
            </a:r>
            <a:r>
              <a:rPr lang="en-US" dirty="0"/>
              <a:t> </a:t>
            </a:r>
          </a:p>
        </p:txBody>
      </p:sp>
      <p:pic>
        <p:nvPicPr>
          <p:cNvPr id="5" name="Picture 4">
            <a:extLst>
              <a:ext uri="{FF2B5EF4-FFF2-40B4-BE49-F238E27FC236}">
                <a16:creationId xmlns:a16="http://schemas.microsoft.com/office/drawing/2014/main" id="{FA4D41BA-9ABB-419A-AAE6-062A684EE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644" y="-381000"/>
            <a:ext cx="3810000" cy="3810000"/>
          </a:xfrm>
          <a:prstGeom prst="rect">
            <a:avLst/>
          </a:prstGeom>
        </p:spPr>
      </p:pic>
    </p:spTree>
    <p:extLst>
      <p:ext uri="{BB962C8B-B14F-4D97-AF65-F5344CB8AC3E}">
        <p14:creationId xmlns:p14="http://schemas.microsoft.com/office/powerpoint/2010/main" val="4110524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2CDD-5C30-4DD9-978D-449A42B3BD97}"/>
              </a:ext>
            </a:extLst>
          </p:cNvPr>
          <p:cNvSpPr>
            <a:spLocks noGrp="1"/>
          </p:cNvSpPr>
          <p:nvPr>
            <p:ph type="title"/>
          </p:nvPr>
        </p:nvSpPr>
        <p:spPr/>
        <p:txBody>
          <a:bodyPr/>
          <a:lstStyle/>
          <a:p>
            <a:r>
              <a:rPr lang="en-US" dirty="0"/>
              <a:t>Pressure sensor (bmp 180)</a:t>
            </a:r>
          </a:p>
        </p:txBody>
      </p:sp>
      <p:pic>
        <p:nvPicPr>
          <p:cNvPr id="6" name="Content Placeholder 5">
            <a:extLst>
              <a:ext uri="{FF2B5EF4-FFF2-40B4-BE49-F238E27FC236}">
                <a16:creationId xmlns:a16="http://schemas.microsoft.com/office/drawing/2014/main" id="{E46EB732-01F7-41ED-AA3F-BEBB6B1E9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3092" y="1987826"/>
            <a:ext cx="3811059" cy="3811059"/>
          </a:xfrm>
        </p:spPr>
      </p:pic>
      <p:sp>
        <p:nvSpPr>
          <p:cNvPr id="4" name="Rectangle 3">
            <a:extLst>
              <a:ext uri="{FF2B5EF4-FFF2-40B4-BE49-F238E27FC236}">
                <a16:creationId xmlns:a16="http://schemas.microsoft.com/office/drawing/2014/main" id="{B314C108-267D-448E-9E9A-C8DA7596824E}"/>
              </a:ext>
            </a:extLst>
          </p:cNvPr>
          <p:cNvSpPr/>
          <p:nvPr/>
        </p:nvSpPr>
        <p:spPr>
          <a:xfrm>
            <a:off x="1097280" y="1845734"/>
            <a:ext cx="6588981" cy="3108543"/>
          </a:xfrm>
          <a:prstGeom prst="rect">
            <a:avLst/>
          </a:prstGeom>
        </p:spPr>
        <p:txBody>
          <a:bodyPr wrap="square">
            <a:spAutoFit/>
          </a:bodyPr>
          <a:lstStyle/>
          <a:p>
            <a:r>
              <a:rPr lang="en-US" sz="2800" dirty="0">
                <a:solidFill>
                  <a:srgbClr val="333333"/>
                </a:solidFill>
                <a:latin typeface="Helvetica Neue"/>
              </a:rPr>
              <a:t>The definition of pressure is a force "pressing" on an area. A common unit of pressure is pounds per square inch (psi). One pound, pressing on one square inch, equals one psi. The </a:t>
            </a:r>
            <a:r>
              <a:rPr lang="en-US" sz="2800" dirty="0">
                <a:solidFill>
                  <a:srgbClr val="E0311D"/>
                </a:solidFill>
                <a:latin typeface="Helvetica Neue"/>
                <a:hlinkClick r:id="rId3"/>
              </a:rPr>
              <a:t>SI unit</a:t>
            </a:r>
            <a:r>
              <a:rPr lang="en-US" sz="2800" dirty="0">
                <a:solidFill>
                  <a:srgbClr val="333333"/>
                </a:solidFill>
                <a:latin typeface="Helvetica Neue"/>
              </a:rPr>
              <a:t> is newtons per square meter, which are called </a:t>
            </a:r>
            <a:r>
              <a:rPr lang="en-US" sz="2800" dirty="0">
                <a:solidFill>
                  <a:srgbClr val="E0311D"/>
                </a:solidFill>
                <a:latin typeface="Helvetica Neue"/>
                <a:hlinkClick r:id="rId4"/>
              </a:rPr>
              <a:t>pascals (Pa)</a:t>
            </a:r>
            <a:r>
              <a:rPr lang="en-US" sz="2800" dirty="0">
                <a:solidFill>
                  <a:srgbClr val="333333"/>
                </a:solidFill>
                <a:latin typeface="Helvetica Neue"/>
              </a:rPr>
              <a:t>.</a:t>
            </a:r>
            <a:endParaRPr lang="en-US" sz="2800" dirty="0"/>
          </a:p>
        </p:txBody>
      </p:sp>
    </p:spTree>
    <p:extLst>
      <p:ext uri="{BB962C8B-B14F-4D97-AF65-F5344CB8AC3E}">
        <p14:creationId xmlns:p14="http://schemas.microsoft.com/office/powerpoint/2010/main" val="992587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947D-EC87-45C7-898E-B45223553C30}"/>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EB73CC94-16EC-415A-B7A1-942E3317D5AA}"/>
              </a:ext>
            </a:extLst>
          </p:cNvPr>
          <p:cNvSpPr>
            <a:spLocks noGrp="1"/>
          </p:cNvSpPr>
          <p:nvPr>
            <p:ph idx="1"/>
          </p:nvPr>
        </p:nvSpPr>
        <p:spPr/>
        <p:txBody>
          <a:bodyPr>
            <a:normAutofit/>
          </a:bodyPr>
          <a:lstStyle/>
          <a:p>
            <a:pPr marL="201168" lvl="1" indent="0">
              <a:buNone/>
            </a:pPr>
            <a:r>
              <a:rPr lang="en-US" sz="2800" dirty="0"/>
              <a:t>Weather is the part and parcel in our day to day life. We all need the day to day update of the weather. This can be very beneficial for many who depend on weather information as part of their everyday lives like farmers, outdoorsy types and many weather enthusiasts . Our aim was simple , to make a mini weather station using the sensors at an affordable price . </a:t>
            </a:r>
          </a:p>
        </p:txBody>
      </p:sp>
    </p:spTree>
    <p:extLst>
      <p:ext uri="{BB962C8B-B14F-4D97-AF65-F5344CB8AC3E}">
        <p14:creationId xmlns:p14="http://schemas.microsoft.com/office/powerpoint/2010/main" val="60318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AFE4-A0D2-4ABD-8EF7-B6D2C0529663}"/>
              </a:ext>
            </a:extLst>
          </p:cNvPr>
          <p:cNvSpPr>
            <a:spLocks noGrp="1"/>
          </p:cNvSpPr>
          <p:nvPr>
            <p:ph type="title"/>
          </p:nvPr>
        </p:nvSpPr>
        <p:spPr/>
        <p:txBody>
          <a:bodyPr/>
          <a:lstStyle/>
          <a:p>
            <a:r>
              <a:rPr lang="en-US" dirty="0"/>
              <a:t>The FAULTS!!</a:t>
            </a:r>
          </a:p>
        </p:txBody>
      </p:sp>
      <p:sp>
        <p:nvSpPr>
          <p:cNvPr id="3" name="Content Placeholder 2">
            <a:extLst>
              <a:ext uri="{FF2B5EF4-FFF2-40B4-BE49-F238E27FC236}">
                <a16:creationId xmlns:a16="http://schemas.microsoft.com/office/drawing/2014/main" id="{E3758C72-8A76-4D59-B956-664D8F0B6E07}"/>
              </a:ext>
            </a:extLst>
          </p:cNvPr>
          <p:cNvSpPr>
            <a:spLocks noGrp="1"/>
          </p:cNvSpPr>
          <p:nvPr>
            <p:ph idx="1"/>
          </p:nvPr>
        </p:nvSpPr>
        <p:spPr/>
        <p:txBody>
          <a:bodyPr>
            <a:normAutofit/>
          </a:bodyPr>
          <a:lstStyle/>
          <a:p>
            <a:r>
              <a:rPr lang="en-US" sz="2800" dirty="0"/>
              <a:t>The sensors that were faulty are:</a:t>
            </a:r>
          </a:p>
          <a:p>
            <a:pPr lvl="8"/>
            <a:r>
              <a:rPr lang="en-US" sz="2800" dirty="0"/>
              <a:t>1. </a:t>
            </a:r>
            <a:r>
              <a:rPr lang="en-US" sz="2800" dirty="0" err="1"/>
              <a:t>wifi</a:t>
            </a:r>
            <a:r>
              <a:rPr lang="en-US" sz="2800" dirty="0"/>
              <a:t> router(Esp8266)</a:t>
            </a:r>
          </a:p>
          <a:p>
            <a:pPr lvl="8"/>
            <a:r>
              <a:rPr lang="en-US" sz="2800" dirty="0"/>
              <a:t>2.pressure sensor</a:t>
            </a:r>
          </a:p>
          <a:p>
            <a:pPr lvl="8"/>
            <a:r>
              <a:rPr lang="en-US" sz="2800" dirty="0"/>
              <a:t>3. coin vibration</a:t>
            </a:r>
          </a:p>
        </p:txBody>
      </p:sp>
    </p:spTree>
    <p:extLst>
      <p:ext uri="{BB962C8B-B14F-4D97-AF65-F5344CB8AC3E}">
        <p14:creationId xmlns:p14="http://schemas.microsoft.com/office/powerpoint/2010/main" val="3547787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B640-D9B2-419F-8806-DB1C50BC5192}"/>
              </a:ext>
            </a:extLst>
          </p:cNvPr>
          <p:cNvSpPr>
            <a:spLocks noGrp="1"/>
          </p:cNvSpPr>
          <p:nvPr>
            <p:ph type="title"/>
          </p:nvPr>
        </p:nvSpPr>
        <p:spPr/>
        <p:txBody>
          <a:bodyPr/>
          <a:lstStyle/>
          <a:p>
            <a:r>
              <a:rPr lang="en-US" dirty="0"/>
              <a:t>Trello board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5A74061D-1139-44D1-AB38-D8D3B3350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99561"/>
            <a:ext cx="10058400" cy="4069428"/>
          </a:xfrm>
        </p:spPr>
      </p:pic>
    </p:spTree>
    <p:extLst>
      <p:ext uri="{BB962C8B-B14F-4D97-AF65-F5344CB8AC3E}">
        <p14:creationId xmlns:p14="http://schemas.microsoft.com/office/powerpoint/2010/main" val="22149860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074-FF8B-49F5-B41D-9164A6229762}"/>
              </a:ext>
            </a:extLst>
          </p:cNvPr>
          <p:cNvSpPr>
            <a:spLocks noGrp="1"/>
          </p:cNvSpPr>
          <p:nvPr>
            <p:ph type="title"/>
          </p:nvPr>
        </p:nvSpPr>
        <p:spPr/>
        <p:txBody>
          <a:bodyPr/>
          <a:lstStyle/>
          <a:p>
            <a:r>
              <a:rPr lang="en-US" dirty="0"/>
              <a:t>Slack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895D0FB4-3C74-4DBF-9B2D-F19E8206F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8261"/>
            <a:ext cx="10058399" cy="4169753"/>
          </a:xfrm>
        </p:spPr>
      </p:pic>
    </p:spTree>
    <p:extLst>
      <p:ext uri="{BB962C8B-B14F-4D97-AF65-F5344CB8AC3E}">
        <p14:creationId xmlns:p14="http://schemas.microsoft.com/office/powerpoint/2010/main" val="911943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DA4-8BC0-4BF9-8541-C936D23557F0}"/>
              </a:ext>
            </a:extLst>
          </p:cNvPr>
          <p:cNvSpPr>
            <a:spLocks noGrp="1"/>
          </p:cNvSpPr>
          <p:nvPr>
            <p:ph type="title"/>
          </p:nvPr>
        </p:nvSpPr>
        <p:spPr/>
        <p:txBody>
          <a:bodyPr/>
          <a:lstStyle/>
          <a:p>
            <a:r>
              <a:rPr lang="en-US" dirty="0" err="1"/>
              <a:t>Github</a:t>
            </a:r>
            <a:r>
              <a:rPr lang="en-US" dirty="0"/>
              <a:t>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E2A8AAA7-8990-4817-9D62-CE9B61998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8" y="1999068"/>
            <a:ext cx="8703048" cy="4134963"/>
          </a:xfrm>
        </p:spPr>
      </p:pic>
    </p:spTree>
    <p:extLst>
      <p:ext uri="{BB962C8B-B14F-4D97-AF65-F5344CB8AC3E}">
        <p14:creationId xmlns:p14="http://schemas.microsoft.com/office/powerpoint/2010/main" val="282220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DDFC-1D0E-4CEA-9D71-A1DDA0F72733}"/>
              </a:ext>
            </a:extLst>
          </p:cNvPr>
          <p:cNvSpPr>
            <a:spLocks noGrp="1"/>
          </p:cNvSpPr>
          <p:nvPr>
            <p:ph type="title"/>
          </p:nvPr>
        </p:nvSpPr>
        <p:spPr/>
        <p:txBody>
          <a:bodyPr/>
          <a:lstStyle/>
          <a:p>
            <a:r>
              <a:rPr lang="en-US" dirty="0" err="1"/>
              <a:t>Github</a:t>
            </a:r>
            <a:r>
              <a:rPr lang="en-US" dirty="0"/>
              <a:t> files(updated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F21F2D40-83BD-4C86-9AEF-BCC92576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8" y="1865513"/>
            <a:ext cx="10058401" cy="4003475"/>
          </a:xfrm>
        </p:spPr>
      </p:pic>
    </p:spTree>
    <p:extLst>
      <p:ext uri="{BB962C8B-B14F-4D97-AF65-F5344CB8AC3E}">
        <p14:creationId xmlns:p14="http://schemas.microsoft.com/office/powerpoint/2010/main" val="688933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E1EC-3F11-4BB8-9F5E-ACEE7C0B97F5}"/>
              </a:ext>
            </a:extLst>
          </p:cNvPr>
          <p:cNvSpPr>
            <a:spLocks noGrp="1"/>
          </p:cNvSpPr>
          <p:nvPr>
            <p:ph type="title"/>
          </p:nvPr>
        </p:nvSpPr>
        <p:spPr/>
        <p:txBody>
          <a:bodyPr/>
          <a:lstStyle/>
          <a:p>
            <a:r>
              <a:rPr lang="en-US" dirty="0" err="1"/>
              <a:t>Github</a:t>
            </a:r>
            <a:r>
              <a:rPr lang="en-US" dirty="0"/>
              <a:t> files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4B6DE97A-8523-45BB-AD6A-E5376F284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10392355" cy="4022725"/>
          </a:xfrm>
        </p:spPr>
      </p:pic>
    </p:spTree>
    <p:extLst>
      <p:ext uri="{BB962C8B-B14F-4D97-AF65-F5344CB8AC3E}">
        <p14:creationId xmlns:p14="http://schemas.microsoft.com/office/powerpoint/2010/main" val="32453376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CFB6-3CB0-4CBA-9663-E6BB1B49ACF7}"/>
              </a:ext>
            </a:extLst>
          </p:cNvPr>
          <p:cNvSpPr>
            <a:spLocks noGrp="1"/>
          </p:cNvSpPr>
          <p:nvPr>
            <p:ph type="title"/>
          </p:nvPr>
        </p:nvSpPr>
        <p:spPr/>
        <p:txBody>
          <a:bodyPr/>
          <a:lstStyle/>
          <a:p>
            <a:r>
              <a:rPr lang="en-US" dirty="0"/>
              <a:t>Work distribution:</a:t>
            </a:r>
          </a:p>
        </p:txBody>
      </p:sp>
      <p:graphicFrame>
        <p:nvGraphicFramePr>
          <p:cNvPr id="4" name="Table 4">
            <a:extLst>
              <a:ext uri="{FF2B5EF4-FFF2-40B4-BE49-F238E27FC236}">
                <a16:creationId xmlns:a16="http://schemas.microsoft.com/office/drawing/2014/main" id="{E282EC67-7FEF-48D6-8309-2BED0485AD35}"/>
              </a:ext>
            </a:extLst>
          </p:cNvPr>
          <p:cNvGraphicFramePr>
            <a:graphicFrameLocks noGrp="1"/>
          </p:cNvGraphicFramePr>
          <p:nvPr>
            <p:ph idx="1"/>
            <p:extLst>
              <p:ext uri="{D42A27DB-BD31-4B8C-83A1-F6EECF244321}">
                <p14:modId xmlns:p14="http://schemas.microsoft.com/office/powerpoint/2010/main" val="3892318255"/>
              </p:ext>
            </p:extLst>
          </p:nvPr>
        </p:nvGraphicFramePr>
        <p:xfrm>
          <a:off x="1096963" y="1846262"/>
          <a:ext cx="9796324" cy="4223232"/>
        </p:xfrm>
        <a:graphic>
          <a:graphicData uri="http://schemas.openxmlformats.org/drawingml/2006/table">
            <a:tbl>
              <a:tblPr firstRow="1" bandRow="1">
                <a:tableStyleId>{5C22544A-7EE6-4342-B048-85BDC9FD1C3A}</a:tableStyleId>
              </a:tblPr>
              <a:tblGrid>
                <a:gridCol w="4898162">
                  <a:extLst>
                    <a:ext uri="{9D8B030D-6E8A-4147-A177-3AD203B41FA5}">
                      <a16:colId xmlns:a16="http://schemas.microsoft.com/office/drawing/2014/main" val="259147633"/>
                    </a:ext>
                  </a:extLst>
                </a:gridCol>
                <a:gridCol w="4898162">
                  <a:extLst>
                    <a:ext uri="{9D8B030D-6E8A-4147-A177-3AD203B41FA5}">
                      <a16:colId xmlns:a16="http://schemas.microsoft.com/office/drawing/2014/main" val="3296378269"/>
                    </a:ext>
                  </a:extLst>
                </a:gridCol>
              </a:tblGrid>
              <a:tr h="5279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34366174"/>
                  </a:ext>
                </a:extLst>
              </a:tr>
              <a:tr h="527904">
                <a:tc>
                  <a:txBody>
                    <a:bodyPr/>
                    <a:lstStyle/>
                    <a:p>
                      <a:r>
                        <a:rPr lang="en-US" dirty="0"/>
                        <a:t>Integrating circuit</a:t>
                      </a:r>
                    </a:p>
                  </a:txBody>
                  <a:tcPr/>
                </a:tc>
                <a:tc>
                  <a:txBody>
                    <a:bodyPr/>
                    <a:lstStyle/>
                    <a:p>
                      <a:r>
                        <a:rPr lang="en-US" dirty="0"/>
                        <a:t>Tushar, Samiha, </a:t>
                      </a:r>
                      <a:r>
                        <a:rPr lang="en-US" dirty="0" err="1"/>
                        <a:t>Momena</a:t>
                      </a:r>
                      <a:endParaRPr lang="en-US" dirty="0"/>
                    </a:p>
                  </a:txBody>
                  <a:tcPr/>
                </a:tc>
                <a:extLst>
                  <a:ext uri="{0D108BD9-81ED-4DB2-BD59-A6C34878D82A}">
                    <a16:rowId xmlns:a16="http://schemas.microsoft.com/office/drawing/2014/main" val="204171552"/>
                  </a:ext>
                </a:extLst>
              </a:tr>
              <a:tr h="527904">
                <a:tc>
                  <a:txBody>
                    <a:bodyPr/>
                    <a:lstStyle/>
                    <a:p>
                      <a:r>
                        <a:rPr lang="en-US" dirty="0"/>
                        <a:t>Code for dht11 and water sensor </a:t>
                      </a:r>
                    </a:p>
                  </a:txBody>
                  <a:tcPr/>
                </a:tc>
                <a:tc>
                  <a:txBody>
                    <a:bodyPr/>
                    <a:lstStyle/>
                    <a:p>
                      <a:r>
                        <a:rPr lang="en-US" dirty="0"/>
                        <a:t>Samiha </a:t>
                      </a:r>
                    </a:p>
                  </a:txBody>
                  <a:tcPr/>
                </a:tc>
                <a:extLst>
                  <a:ext uri="{0D108BD9-81ED-4DB2-BD59-A6C34878D82A}">
                    <a16:rowId xmlns:a16="http://schemas.microsoft.com/office/drawing/2014/main" val="3000232853"/>
                  </a:ext>
                </a:extLst>
              </a:tr>
              <a:tr h="527904">
                <a:tc>
                  <a:txBody>
                    <a:bodyPr/>
                    <a:lstStyle/>
                    <a:p>
                      <a:r>
                        <a:rPr lang="en-US" dirty="0"/>
                        <a:t>Code for coin type vibration and pressure sensor</a:t>
                      </a:r>
                    </a:p>
                  </a:txBody>
                  <a:tcPr/>
                </a:tc>
                <a:tc>
                  <a:txBody>
                    <a:bodyPr/>
                    <a:lstStyle/>
                    <a:p>
                      <a:r>
                        <a:rPr lang="en-US" dirty="0" err="1"/>
                        <a:t>Momena</a:t>
                      </a:r>
                      <a:r>
                        <a:rPr lang="en-US" dirty="0"/>
                        <a:t> </a:t>
                      </a:r>
                    </a:p>
                  </a:txBody>
                  <a:tcPr/>
                </a:tc>
                <a:extLst>
                  <a:ext uri="{0D108BD9-81ED-4DB2-BD59-A6C34878D82A}">
                    <a16:rowId xmlns:a16="http://schemas.microsoft.com/office/drawing/2014/main" val="3260376072"/>
                  </a:ext>
                </a:extLst>
              </a:tr>
              <a:tr h="527904">
                <a:tc>
                  <a:txBody>
                    <a:bodyPr/>
                    <a:lstStyle/>
                    <a:p>
                      <a:r>
                        <a:rPr lang="en-US" dirty="0"/>
                        <a:t>Code for gas,mq135 and </a:t>
                      </a:r>
                      <a:r>
                        <a:rPr lang="en-US" dirty="0" err="1"/>
                        <a:t>wifi</a:t>
                      </a:r>
                      <a:r>
                        <a:rPr lang="en-US" dirty="0"/>
                        <a:t> module</a:t>
                      </a:r>
                    </a:p>
                  </a:txBody>
                  <a:tcPr/>
                </a:tc>
                <a:tc>
                  <a:txBody>
                    <a:bodyPr/>
                    <a:lstStyle/>
                    <a:p>
                      <a:r>
                        <a:rPr lang="en-US" dirty="0"/>
                        <a:t>Tushar</a:t>
                      </a:r>
                    </a:p>
                  </a:txBody>
                  <a:tcPr/>
                </a:tc>
                <a:extLst>
                  <a:ext uri="{0D108BD9-81ED-4DB2-BD59-A6C34878D82A}">
                    <a16:rowId xmlns:a16="http://schemas.microsoft.com/office/drawing/2014/main" val="3544104500"/>
                  </a:ext>
                </a:extLst>
              </a:tr>
              <a:tr h="527904">
                <a:tc>
                  <a:txBody>
                    <a:bodyPr/>
                    <a:lstStyle/>
                    <a:p>
                      <a:r>
                        <a:rPr lang="en-US" dirty="0"/>
                        <a:t>Collecting data</a:t>
                      </a:r>
                    </a:p>
                  </a:txBody>
                  <a:tcPr/>
                </a:tc>
                <a:tc>
                  <a:txBody>
                    <a:bodyPr/>
                    <a:lstStyle/>
                    <a:p>
                      <a:r>
                        <a:rPr lang="en-US" dirty="0" err="1"/>
                        <a:t>Momena</a:t>
                      </a:r>
                      <a:r>
                        <a:rPr lang="en-US" dirty="0"/>
                        <a:t> </a:t>
                      </a:r>
                    </a:p>
                  </a:txBody>
                  <a:tcPr/>
                </a:tc>
                <a:extLst>
                  <a:ext uri="{0D108BD9-81ED-4DB2-BD59-A6C34878D82A}">
                    <a16:rowId xmlns:a16="http://schemas.microsoft.com/office/drawing/2014/main" val="1578398842"/>
                  </a:ext>
                </a:extLst>
              </a:tr>
              <a:tr h="527904">
                <a:tc>
                  <a:txBody>
                    <a:bodyPr/>
                    <a:lstStyle/>
                    <a:p>
                      <a:r>
                        <a:rPr lang="en-US" dirty="0"/>
                        <a:t>Frontend </a:t>
                      </a:r>
                    </a:p>
                  </a:txBody>
                  <a:tcPr/>
                </a:tc>
                <a:tc>
                  <a:txBody>
                    <a:bodyPr/>
                    <a:lstStyle/>
                    <a:p>
                      <a:r>
                        <a:rPr lang="en-US" dirty="0"/>
                        <a:t>Samiha </a:t>
                      </a:r>
                    </a:p>
                  </a:txBody>
                  <a:tcPr/>
                </a:tc>
                <a:extLst>
                  <a:ext uri="{0D108BD9-81ED-4DB2-BD59-A6C34878D82A}">
                    <a16:rowId xmlns:a16="http://schemas.microsoft.com/office/drawing/2014/main" val="3670576271"/>
                  </a:ext>
                </a:extLst>
              </a:tr>
              <a:tr h="527904">
                <a:tc>
                  <a:txBody>
                    <a:bodyPr/>
                    <a:lstStyle/>
                    <a:p>
                      <a:r>
                        <a:rPr lang="en-US" dirty="0"/>
                        <a:t>Backend and Database and Data Analysis</a:t>
                      </a:r>
                    </a:p>
                  </a:txBody>
                  <a:tcPr/>
                </a:tc>
                <a:tc>
                  <a:txBody>
                    <a:bodyPr/>
                    <a:lstStyle/>
                    <a:p>
                      <a:r>
                        <a:rPr lang="en-US" dirty="0"/>
                        <a:t>Tushar </a:t>
                      </a:r>
                    </a:p>
                  </a:txBody>
                  <a:tcPr/>
                </a:tc>
                <a:extLst>
                  <a:ext uri="{0D108BD9-81ED-4DB2-BD59-A6C34878D82A}">
                    <a16:rowId xmlns:a16="http://schemas.microsoft.com/office/drawing/2014/main" val="4195778534"/>
                  </a:ext>
                </a:extLst>
              </a:tr>
            </a:tbl>
          </a:graphicData>
        </a:graphic>
      </p:graphicFrame>
    </p:spTree>
    <p:extLst>
      <p:ext uri="{BB962C8B-B14F-4D97-AF65-F5344CB8AC3E}">
        <p14:creationId xmlns:p14="http://schemas.microsoft.com/office/powerpoint/2010/main" val="351412104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1C22-5EE9-4661-A7F4-E2FDF253E035}"/>
              </a:ext>
            </a:extLst>
          </p:cNvPr>
          <p:cNvSpPr>
            <a:spLocks noGrp="1"/>
          </p:cNvSpPr>
          <p:nvPr>
            <p:ph type="title"/>
          </p:nvPr>
        </p:nvSpPr>
        <p:spPr/>
        <p:txBody>
          <a:bodyPr/>
          <a:lstStyle/>
          <a:p>
            <a:r>
              <a:rPr lang="en-US" dirty="0"/>
              <a:t>In air conditioned room:</a:t>
            </a:r>
          </a:p>
        </p:txBody>
      </p:sp>
      <p:pic>
        <p:nvPicPr>
          <p:cNvPr id="11" name="Content Placeholder 10">
            <a:extLst>
              <a:ext uri="{FF2B5EF4-FFF2-40B4-BE49-F238E27FC236}">
                <a16:creationId xmlns:a16="http://schemas.microsoft.com/office/drawing/2014/main" id="{6F27C8F9-2ED7-4A8C-B4BB-D5D25A015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297" y="1843377"/>
            <a:ext cx="4892703" cy="3815301"/>
          </a:xfrm>
        </p:spPr>
      </p:pic>
      <p:pic>
        <p:nvPicPr>
          <p:cNvPr id="13" name="Picture 12">
            <a:extLst>
              <a:ext uri="{FF2B5EF4-FFF2-40B4-BE49-F238E27FC236}">
                <a16:creationId xmlns:a16="http://schemas.microsoft.com/office/drawing/2014/main" id="{40A08176-BF83-40AF-819E-88409284D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74" y="1843377"/>
            <a:ext cx="6072407" cy="4027336"/>
          </a:xfrm>
          <a:prstGeom prst="rect">
            <a:avLst/>
          </a:prstGeom>
        </p:spPr>
      </p:pic>
    </p:spTree>
    <p:extLst>
      <p:ext uri="{BB962C8B-B14F-4D97-AF65-F5344CB8AC3E}">
        <p14:creationId xmlns:p14="http://schemas.microsoft.com/office/powerpoint/2010/main" val="34443609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B26-EEB3-40BE-B180-E245D7F43E37}"/>
              </a:ext>
            </a:extLst>
          </p:cNvPr>
          <p:cNvSpPr>
            <a:spLocks noGrp="1"/>
          </p:cNvSpPr>
          <p:nvPr>
            <p:ph type="title"/>
          </p:nvPr>
        </p:nvSpPr>
        <p:spPr>
          <a:xfrm>
            <a:off x="1066800" y="0"/>
            <a:ext cx="10058400" cy="1450757"/>
          </a:xfrm>
        </p:spPr>
        <p:txBody>
          <a:bodyPr/>
          <a:lstStyle/>
          <a:p>
            <a:r>
              <a:rPr lang="en-US" dirty="0"/>
              <a:t>Weather station</a:t>
            </a:r>
          </a:p>
        </p:txBody>
      </p:sp>
      <p:sp>
        <p:nvSpPr>
          <p:cNvPr id="3" name="Content Placeholder 2">
            <a:extLst>
              <a:ext uri="{FF2B5EF4-FFF2-40B4-BE49-F238E27FC236}">
                <a16:creationId xmlns:a16="http://schemas.microsoft.com/office/drawing/2014/main" id="{D4AA9370-1E1D-4A7F-A0B9-F4E7B159E3BA}"/>
              </a:ext>
            </a:extLst>
          </p:cNvPr>
          <p:cNvSpPr>
            <a:spLocks noGrp="1"/>
          </p:cNvSpPr>
          <p:nvPr>
            <p:ph idx="1"/>
          </p:nvPr>
        </p:nvSpPr>
        <p:spPr/>
        <p:txBody>
          <a:bodyPr>
            <a:normAutofit/>
          </a:bodyPr>
          <a:lstStyle/>
          <a:p>
            <a:r>
              <a:rPr lang="en-US" sz="2800" dirty="0"/>
              <a:t>This is the first generation of Arduino based mini-weather station with Wi-Fi connection, which is able to post data publicly on the website that </a:t>
            </a:r>
            <a:r>
              <a:rPr lang="en-US" sz="2800"/>
              <a:t>we have created</a:t>
            </a:r>
            <a:r>
              <a:rPr lang="en-US" sz="2800" dirty="0"/>
              <a:t>.</a:t>
            </a:r>
          </a:p>
          <a:p>
            <a:endParaRPr lang="en-US" sz="2800" dirty="0"/>
          </a:p>
          <a:p>
            <a:endParaRPr lang="en-US" sz="2800" dirty="0"/>
          </a:p>
          <a:p>
            <a:r>
              <a:rPr lang="en-US" dirty="0"/>
              <a:t> </a:t>
            </a:r>
          </a:p>
          <a:p>
            <a:r>
              <a:rPr lang="en-US" dirty="0"/>
              <a:t> </a:t>
            </a:r>
          </a:p>
        </p:txBody>
      </p:sp>
    </p:spTree>
    <p:extLst>
      <p:ext uri="{BB962C8B-B14F-4D97-AF65-F5344CB8AC3E}">
        <p14:creationId xmlns:p14="http://schemas.microsoft.com/office/powerpoint/2010/main" val="230326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BFCF-B72E-47A0-9502-EAA28A08F407}"/>
              </a:ext>
            </a:extLst>
          </p:cNvPr>
          <p:cNvSpPr>
            <a:spLocks noGrp="1"/>
          </p:cNvSpPr>
          <p:nvPr>
            <p:ph type="title"/>
          </p:nvPr>
        </p:nvSpPr>
        <p:spPr/>
        <p:txBody>
          <a:bodyPr/>
          <a:lstStyle/>
          <a:p>
            <a:r>
              <a:rPr lang="en-US" dirty="0"/>
              <a:t>Air conditioned room (average)</a:t>
            </a:r>
          </a:p>
        </p:txBody>
      </p:sp>
      <p:pic>
        <p:nvPicPr>
          <p:cNvPr id="5" name="Content Placeholder 4">
            <a:extLst>
              <a:ext uri="{FF2B5EF4-FFF2-40B4-BE49-F238E27FC236}">
                <a16:creationId xmlns:a16="http://schemas.microsoft.com/office/drawing/2014/main" id="{92C86444-4F7E-4785-9AF0-3E3E68C9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82" y="2176673"/>
            <a:ext cx="9904762" cy="3361905"/>
          </a:xfrm>
        </p:spPr>
      </p:pic>
    </p:spTree>
    <p:extLst>
      <p:ext uri="{BB962C8B-B14F-4D97-AF65-F5344CB8AC3E}">
        <p14:creationId xmlns:p14="http://schemas.microsoft.com/office/powerpoint/2010/main" val="49033518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2C50-F47A-4028-91C2-74FB0FADB52F}"/>
              </a:ext>
            </a:extLst>
          </p:cNvPr>
          <p:cNvSpPr>
            <a:spLocks noGrp="1"/>
          </p:cNvSpPr>
          <p:nvPr>
            <p:ph type="title"/>
          </p:nvPr>
        </p:nvSpPr>
        <p:spPr/>
        <p:txBody>
          <a:bodyPr/>
          <a:lstStyle/>
          <a:p>
            <a:r>
              <a:rPr lang="en-US" dirty="0"/>
              <a:t>In normal room:</a:t>
            </a:r>
          </a:p>
        </p:txBody>
      </p:sp>
      <p:pic>
        <p:nvPicPr>
          <p:cNvPr id="5" name="Content Placeholder 4">
            <a:extLst>
              <a:ext uri="{FF2B5EF4-FFF2-40B4-BE49-F238E27FC236}">
                <a16:creationId xmlns:a16="http://schemas.microsoft.com/office/drawing/2014/main" id="{FCBE62D5-4F55-4907-BFD1-797E6F05E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9" y="1846263"/>
            <a:ext cx="5169819" cy="4022725"/>
          </a:xfrm>
        </p:spPr>
      </p:pic>
      <p:pic>
        <p:nvPicPr>
          <p:cNvPr id="7" name="Picture 6">
            <a:extLst>
              <a:ext uri="{FF2B5EF4-FFF2-40B4-BE49-F238E27FC236}">
                <a16:creationId xmlns:a16="http://schemas.microsoft.com/office/drawing/2014/main" id="{6521B08B-2DB3-4ABF-91AE-C213D2C0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68" y="1846263"/>
            <a:ext cx="5816232" cy="4131628"/>
          </a:xfrm>
          <a:prstGeom prst="rect">
            <a:avLst/>
          </a:prstGeom>
        </p:spPr>
      </p:pic>
    </p:spTree>
    <p:extLst>
      <p:ext uri="{BB962C8B-B14F-4D97-AF65-F5344CB8AC3E}">
        <p14:creationId xmlns:p14="http://schemas.microsoft.com/office/powerpoint/2010/main" val="236644043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714C-DB1A-44DA-8786-8F67EEED826A}"/>
              </a:ext>
            </a:extLst>
          </p:cNvPr>
          <p:cNvSpPr>
            <a:spLocks noGrp="1"/>
          </p:cNvSpPr>
          <p:nvPr>
            <p:ph type="title"/>
          </p:nvPr>
        </p:nvSpPr>
        <p:spPr/>
        <p:txBody>
          <a:bodyPr/>
          <a:lstStyle/>
          <a:p>
            <a:r>
              <a:rPr lang="en-US" dirty="0"/>
              <a:t>In normal room (average)</a:t>
            </a:r>
          </a:p>
        </p:txBody>
      </p:sp>
      <p:pic>
        <p:nvPicPr>
          <p:cNvPr id="5" name="Content Placeholder 4">
            <a:extLst>
              <a:ext uri="{FF2B5EF4-FFF2-40B4-BE49-F238E27FC236}">
                <a16:creationId xmlns:a16="http://schemas.microsoft.com/office/drawing/2014/main" id="{38C27974-29DF-416B-87AB-4C725B01D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524" y="1873236"/>
            <a:ext cx="8380952" cy="1980952"/>
          </a:xfrm>
        </p:spPr>
      </p:pic>
      <p:pic>
        <p:nvPicPr>
          <p:cNvPr id="7" name="Picture 6">
            <a:extLst>
              <a:ext uri="{FF2B5EF4-FFF2-40B4-BE49-F238E27FC236}">
                <a16:creationId xmlns:a16="http://schemas.microsoft.com/office/drawing/2014/main" id="{3BBE43E5-1191-4772-88D7-5ACB38451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759" y="3990064"/>
            <a:ext cx="7895238" cy="1990476"/>
          </a:xfrm>
          <a:prstGeom prst="rect">
            <a:avLst/>
          </a:prstGeom>
        </p:spPr>
      </p:pic>
    </p:spTree>
    <p:extLst>
      <p:ext uri="{BB962C8B-B14F-4D97-AF65-F5344CB8AC3E}">
        <p14:creationId xmlns:p14="http://schemas.microsoft.com/office/powerpoint/2010/main" val="19823464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E416-F04C-41C2-8C0E-8A0169841E5E}"/>
              </a:ext>
            </a:extLst>
          </p:cNvPr>
          <p:cNvSpPr>
            <a:spLocks noGrp="1"/>
          </p:cNvSpPr>
          <p:nvPr>
            <p:ph type="title"/>
          </p:nvPr>
        </p:nvSpPr>
        <p:spPr/>
        <p:txBody>
          <a:bodyPr/>
          <a:lstStyle/>
          <a:p>
            <a:r>
              <a:rPr lang="en-US" dirty="0"/>
              <a:t>In kitchen :</a:t>
            </a:r>
          </a:p>
        </p:txBody>
      </p:sp>
      <p:pic>
        <p:nvPicPr>
          <p:cNvPr id="5" name="Content Placeholder 4">
            <a:extLst>
              <a:ext uri="{FF2B5EF4-FFF2-40B4-BE49-F238E27FC236}">
                <a16:creationId xmlns:a16="http://schemas.microsoft.com/office/drawing/2014/main" id="{D2684125-3EF9-426F-B167-D574AC6E9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2767"/>
            <a:ext cx="4859219" cy="3812415"/>
          </a:xfrm>
        </p:spPr>
      </p:pic>
      <p:pic>
        <p:nvPicPr>
          <p:cNvPr id="7" name="Picture 6">
            <a:extLst>
              <a:ext uri="{FF2B5EF4-FFF2-40B4-BE49-F238E27FC236}">
                <a16:creationId xmlns:a16="http://schemas.microsoft.com/office/drawing/2014/main" id="{8C3551D9-B0B5-49E0-9BC8-BDC253743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64" y="1872767"/>
            <a:ext cx="6612835" cy="4294328"/>
          </a:xfrm>
          <a:prstGeom prst="rect">
            <a:avLst/>
          </a:prstGeom>
        </p:spPr>
      </p:pic>
    </p:spTree>
    <p:extLst>
      <p:ext uri="{BB962C8B-B14F-4D97-AF65-F5344CB8AC3E}">
        <p14:creationId xmlns:p14="http://schemas.microsoft.com/office/powerpoint/2010/main" val="208512251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A410-5B4B-45AC-9306-A4A730D72534}"/>
              </a:ext>
            </a:extLst>
          </p:cNvPr>
          <p:cNvSpPr>
            <a:spLocks noGrp="1"/>
          </p:cNvSpPr>
          <p:nvPr>
            <p:ph type="title"/>
          </p:nvPr>
        </p:nvSpPr>
        <p:spPr/>
        <p:txBody>
          <a:bodyPr/>
          <a:lstStyle/>
          <a:p>
            <a:r>
              <a:rPr lang="en-US" dirty="0"/>
              <a:t>In kitchen (average):</a:t>
            </a:r>
          </a:p>
        </p:txBody>
      </p:sp>
      <p:pic>
        <p:nvPicPr>
          <p:cNvPr id="5" name="Content Placeholder 4">
            <a:extLst>
              <a:ext uri="{FF2B5EF4-FFF2-40B4-BE49-F238E27FC236}">
                <a16:creationId xmlns:a16="http://schemas.microsoft.com/office/drawing/2014/main" id="{D66DAE00-CD2A-49BB-B45D-0E2064101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718" y="1830125"/>
            <a:ext cx="9009524" cy="4239370"/>
          </a:xfrm>
        </p:spPr>
      </p:pic>
    </p:spTree>
    <p:extLst>
      <p:ext uri="{BB962C8B-B14F-4D97-AF65-F5344CB8AC3E}">
        <p14:creationId xmlns:p14="http://schemas.microsoft.com/office/powerpoint/2010/main" val="263353687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92E-92A8-4A65-BD34-DC3F613EB14C}"/>
              </a:ext>
            </a:extLst>
          </p:cNvPr>
          <p:cNvSpPr>
            <a:spLocks noGrp="1"/>
          </p:cNvSpPr>
          <p:nvPr>
            <p:ph type="title"/>
          </p:nvPr>
        </p:nvSpPr>
        <p:spPr/>
        <p:txBody>
          <a:bodyPr/>
          <a:lstStyle/>
          <a:p>
            <a:r>
              <a:rPr lang="en-US" dirty="0"/>
              <a:t>In coil room:</a:t>
            </a:r>
          </a:p>
        </p:txBody>
      </p:sp>
      <p:pic>
        <p:nvPicPr>
          <p:cNvPr id="5" name="Content Placeholder 4">
            <a:extLst>
              <a:ext uri="{FF2B5EF4-FFF2-40B4-BE49-F238E27FC236}">
                <a16:creationId xmlns:a16="http://schemas.microsoft.com/office/drawing/2014/main" id="{E93011B5-37D7-492B-9BBD-6831134A6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846263"/>
            <a:ext cx="6202017" cy="4022725"/>
          </a:xfrm>
        </p:spPr>
      </p:pic>
      <p:pic>
        <p:nvPicPr>
          <p:cNvPr id="7" name="Picture 6">
            <a:extLst>
              <a:ext uri="{FF2B5EF4-FFF2-40B4-BE49-F238E27FC236}">
                <a16:creationId xmlns:a16="http://schemas.microsoft.com/office/drawing/2014/main" id="{D25E49B6-1588-472A-A3A8-8F9C80E92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4" y="1846264"/>
            <a:ext cx="5327374" cy="4302746"/>
          </a:xfrm>
          <a:prstGeom prst="rect">
            <a:avLst/>
          </a:prstGeom>
        </p:spPr>
      </p:pic>
    </p:spTree>
    <p:extLst>
      <p:ext uri="{BB962C8B-B14F-4D97-AF65-F5344CB8AC3E}">
        <p14:creationId xmlns:p14="http://schemas.microsoft.com/office/powerpoint/2010/main" val="4984860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6CA6-F9B6-4217-A26D-CAB1D50322D8}"/>
              </a:ext>
            </a:extLst>
          </p:cNvPr>
          <p:cNvSpPr>
            <a:spLocks noGrp="1"/>
          </p:cNvSpPr>
          <p:nvPr>
            <p:ph type="title"/>
          </p:nvPr>
        </p:nvSpPr>
        <p:spPr/>
        <p:txBody>
          <a:bodyPr/>
          <a:lstStyle/>
          <a:p>
            <a:r>
              <a:rPr lang="en-US" dirty="0"/>
              <a:t>In coil room(average):</a:t>
            </a:r>
          </a:p>
        </p:txBody>
      </p:sp>
      <p:pic>
        <p:nvPicPr>
          <p:cNvPr id="5" name="Content Placeholder 4">
            <a:extLst>
              <a:ext uri="{FF2B5EF4-FFF2-40B4-BE49-F238E27FC236}">
                <a16:creationId xmlns:a16="http://schemas.microsoft.com/office/drawing/2014/main" id="{6B92D316-A04A-4FA8-8B07-3C475A5F5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068" y="2095721"/>
            <a:ext cx="9076190" cy="3907514"/>
          </a:xfrm>
        </p:spPr>
      </p:pic>
    </p:spTree>
    <p:extLst>
      <p:ext uri="{BB962C8B-B14F-4D97-AF65-F5344CB8AC3E}">
        <p14:creationId xmlns:p14="http://schemas.microsoft.com/office/powerpoint/2010/main" val="3127610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EE27-6DD1-4D8E-ADC2-E3FE90EB2A3E}"/>
              </a:ext>
            </a:extLst>
          </p:cNvPr>
          <p:cNvSpPr>
            <a:spLocks noGrp="1"/>
          </p:cNvSpPr>
          <p:nvPr>
            <p:ph type="title"/>
          </p:nvPr>
        </p:nvSpPr>
        <p:spPr/>
        <p:txBody>
          <a:bodyPr/>
          <a:lstStyle/>
          <a:p>
            <a:r>
              <a:rPr lang="en-US" dirty="0"/>
              <a:t>Air quality (in different cases):</a:t>
            </a:r>
          </a:p>
        </p:txBody>
      </p:sp>
      <p:pic>
        <p:nvPicPr>
          <p:cNvPr id="5" name="Content Placeholder 4">
            <a:extLst>
              <a:ext uri="{FF2B5EF4-FFF2-40B4-BE49-F238E27FC236}">
                <a16:creationId xmlns:a16="http://schemas.microsoft.com/office/drawing/2014/main" id="{3E0E41A8-7CD2-460F-8F79-4D0DE2FA4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0" y="1846263"/>
            <a:ext cx="9621079" cy="4262989"/>
          </a:xfrm>
        </p:spPr>
      </p:pic>
    </p:spTree>
    <p:extLst>
      <p:ext uri="{BB962C8B-B14F-4D97-AF65-F5344CB8AC3E}">
        <p14:creationId xmlns:p14="http://schemas.microsoft.com/office/powerpoint/2010/main" val="2396428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C1A-BAAA-410A-8427-124B36E5AB50}"/>
              </a:ext>
            </a:extLst>
          </p:cNvPr>
          <p:cNvSpPr>
            <a:spLocks noGrp="1"/>
          </p:cNvSpPr>
          <p:nvPr>
            <p:ph type="title"/>
          </p:nvPr>
        </p:nvSpPr>
        <p:spPr/>
        <p:txBody>
          <a:bodyPr/>
          <a:lstStyle/>
          <a:p>
            <a:r>
              <a:rPr lang="en-US" dirty="0"/>
              <a:t>Air quality:</a:t>
            </a:r>
          </a:p>
        </p:txBody>
      </p:sp>
      <p:pic>
        <p:nvPicPr>
          <p:cNvPr id="5" name="Content Placeholder 4">
            <a:extLst>
              <a:ext uri="{FF2B5EF4-FFF2-40B4-BE49-F238E27FC236}">
                <a16:creationId xmlns:a16="http://schemas.microsoft.com/office/drawing/2014/main" id="{78BF6C3F-4AB2-42AB-9E47-357512424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896" y="1846263"/>
            <a:ext cx="9529634" cy="4422015"/>
          </a:xfrm>
        </p:spPr>
      </p:pic>
    </p:spTree>
    <p:extLst>
      <p:ext uri="{BB962C8B-B14F-4D97-AF65-F5344CB8AC3E}">
        <p14:creationId xmlns:p14="http://schemas.microsoft.com/office/powerpoint/2010/main" val="2542016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E4DFE-69D5-4272-A666-536DB21227F9}"/>
              </a:ext>
            </a:extLst>
          </p:cNvPr>
          <p:cNvSpPr>
            <a:spLocks noGrp="1"/>
          </p:cNvSpPr>
          <p:nvPr>
            <p:ph idx="1"/>
          </p:nvPr>
        </p:nvSpPr>
        <p:spPr>
          <a:xfrm>
            <a:off x="1260281" y="874643"/>
            <a:ext cx="10375128" cy="4717774"/>
          </a:xfrm>
        </p:spPr>
        <p:txBody>
          <a:bodyPr>
            <a:normAutofit fontScale="62500" lnSpcReduction="20000"/>
          </a:bodyPr>
          <a:lstStyle/>
          <a:p>
            <a:endParaRPr lang="en-US" sz="6000" dirty="0"/>
          </a:p>
          <a:p>
            <a:pPr marL="0" indent="0">
              <a:buNone/>
            </a:pPr>
            <a:endParaRPr lang="en-US" sz="6000" dirty="0"/>
          </a:p>
          <a:p>
            <a:pPr marL="0" indent="0">
              <a:buNone/>
            </a:pPr>
            <a:r>
              <a:rPr lang="en-US" sz="6000" dirty="0"/>
              <a:t>Thank you everyone </a:t>
            </a:r>
          </a:p>
          <a:p>
            <a:pPr marL="0" indent="0">
              <a:buNone/>
            </a:pPr>
            <a:endParaRPr lang="en-US" sz="6000" dirty="0"/>
          </a:p>
          <a:p>
            <a:pPr marL="0" indent="0">
              <a:buNone/>
            </a:pPr>
            <a:r>
              <a:rPr lang="en-US" sz="6000" dirty="0"/>
              <a:t>						</a:t>
            </a:r>
            <a:r>
              <a:rPr lang="en-US" sz="3800" dirty="0"/>
              <a:t>Samiha Ferdous (1620834042)</a:t>
            </a:r>
          </a:p>
          <a:p>
            <a:pPr marL="0" indent="0">
              <a:buNone/>
            </a:pPr>
            <a:r>
              <a:rPr lang="en-US" sz="3800" dirty="0"/>
              <a:t>						</a:t>
            </a:r>
            <a:r>
              <a:rPr lang="en-US" sz="3800" dirty="0" err="1"/>
              <a:t>Tahrim</a:t>
            </a:r>
            <a:r>
              <a:rPr lang="en-US" sz="3800" dirty="0"/>
              <a:t> </a:t>
            </a:r>
            <a:r>
              <a:rPr lang="en-US" sz="3800" dirty="0" err="1"/>
              <a:t>Faroque</a:t>
            </a:r>
            <a:r>
              <a:rPr lang="en-US" sz="3800" dirty="0"/>
              <a:t> Tushar(1621148642)</a:t>
            </a:r>
          </a:p>
          <a:p>
            <a:pPr marL="0" indent="0">
              <a:buNone/>
            </a:pPr>
            <a:r>
              <a:rPr lang="en-US" sz="3800" dirty="0"/>
              <a:t>						</a:t>
            </a:r>
            <a:r>
              <a:rPr lang="en-US" sz="3800" dirty="0" err="1"/>
              <a:t>Momena</a:t>
            </a:r>
            <a:r>
              <a:rPr lang="en-US" sz="3800" dirty="0"/>
              <a:t> Akhter </a:t>
            </a:r>
            <a:r>
              <a:rPr lang="en-US" sz="3800" dirty="0" err="1"/>
              <a:t>Shukhi</a:t>
            </a:r>
            <a:r>
              <a:rPr lang="en-US" sz="3800" dirty="0"/>
              <a:t> (1620763642) 			</a:t>
            </a:r>
          </a:p>
          <a:p>
            <a:pPr marL="0" indent="0">
              <a:buNone/>
            </a:pPr>
            <a:r>
              <a:rPr lang="en-US" sz="6000" dirty="0"/>
              <a:t>				</a:t>
            </a:r>
          </a:p>
        </p:txBody>
      </p:sp>
    </p:spTree>
    <p:extLst>
      <p:ext uri="{BB962C8B-B14F-4D97-AF65-F5344CB8AC3E}">
        <p14:creationId xmlns:p14="http://schemas.microsoft.com/office/powerpoint/2010/main" val="342233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04C3-A961-4282-968B-B8EB36490DA3}"/>
              </a:ext>
            </a:extLst>
          </p:cNvPr>
          <p:cNvSpPr>
            <a:spLocks noGrp="1"/>
          </p:cNvSpPr>
          <p:nvPr>
            <p:ph type="title"/>
          </p:nvPr>
        </p:nvSpPr>
        <p:spPr/>
        <p:txBody>
          <a:bodyPr/>
          <a:lstStyle/>
          <a:p>
            <a:r>
              <a:rPr lang="en-US" dirty="0"/>
              <a:t>Types of data:</a:t>
            </a:r>
            <a:br>
              <a:rPr lang="en-US" dirty="0"/>
            </a:br>
            <a:endParaRPr lang="en-US" dirty="0"/>
          </a:p>
        </p:txBody>
      </p:sp>
      <p:sp>
        <p:nvSpPr>
          <p:cNvPr id="3" name="Content Placeholder 2">
            <a:extLst>
              <a:ext uri="{FF2B5EF4-FFF2-40B4-BE49-F238E27FC236}">
                <a16:creationId xmlns:a16="http://schemas.microsoft.com/office/drawing/2014/main" id="{166CA594-6C90-4665-BAF4-6502F1CFF193}"/>
              </a:ext>
            </a:extLst>
          </p:cNvPr>
          <p:cNvSpPr>
            <a:spLocks noGrp="1"/>
          </p:cNvSpPr>
          <p:nvPr>
            <p:ph idx="1"/>
          </p:nvPr>
        </p:nvSpPr>
        <p:spPr/>
        <p:txBody>
          <a:bodyPr>
            <a:normAutofit/>
          </a:bodyPr>
          <a:lstStyle/>
          <a:p>
            <a:pPr marL="1471400" lvl="8" indent="0">
              <a:buNone/>
            </a:pPr>
            <a:r>
              <a:rPr lang="en-US" sz="2800" dirty="0"/>
              <a:t>1. Temperature (dht11 sensor)</a:t>
            </a:r>
          </a:p>
          <a:p>
            <a:pPr marL="1471400" lvl="8" indent="0">
              <a:buNone/>
            </a:pPr>
            <a:r>
              <a:rPr lang="en-US" sz="2800" dirty="0"/>
              <a:t>2. Humidity (dht11 sensor)</a:t>
            </a:r>
          </a:p>
          <a:p>
            <a:pPr marL="1471400" lvl="8" indent="0">
              <a:buNone/>
            </a:pPr>
            <a:r>
              <a:rPr lang="en-US" sz="2800" dirty="0"/>
              <a:t>3. Atmospheric pressure (bmp 180)</a:t>
            </a:r>
          </a:p>
          <a:p>
            <a:pPr marL="1471400" lvl="8" indent="0">
              <a:buNone/>
            </a:pPr>
            <a:r>
              <a:rPr lang="en-US" sz="2800" dirty="0"/>
              <a:t>4. Air quality(mq135)</a:t>
            </a:r>
          </a:p>
          <a:p>
            <a:pPr marL="1471400" lvl="8" indent="0">
              <a:buNone/>
            </a:pPr>
            <a:r>
              <a:rPr lang="en-US" sz="2800" dirty="0"/>
              <a:t>5. Rain(water sensor)</a:t>
            </a:r>
          </a:p>
        </p:txBody>
      </p:sp>
    </p:spTree>
    <p:extLst>
      <p:ext uri="{BB962C8B-B14F-4D97-AF65-F5344CB8AC3E}">
        <p14:creationId xmlns:p14="http://schemas.microsoft.com/office/powerpoint/2010/main" val="3315286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F92-F6DD-40A8-B3E3-BB29406C61F1}"/>
              </a:ext>
            </a:extLst>
          </p:cNvPr>
          <p:cNvSpPr>
            <a:spLocks noGrp="1"/>
          </p:cNvSpPr>
          <p:nvPr>
            <p:ph type="title"/>
          </p:nvPr>
        </p:nvSpPr>
        <p:spPr>
          <a:xfrm>
            <a:off x="914400" y="286603"/>
            <a:ext cx="10241280" cy="1450757"/>
          </a:xfrm>
        </p:spPr>
        <p:txBody>
          <a:bodyPr/>
          <a:lstStyle/>
          <a:p>
            <a:endParaRPr lang="en-US" dirty="0"/>
          </a:p>
        </p:txBody>
      </p:sp>
      <p:pic>
        <p:nvPicPr>
          <p:cNvPr id="5" name="Content Placeholder 4">
            <a:extLst>
              <a:ext uri="{FF2B5EF4-FFF2-40B4-BE49-F238E27FC236}">
                <a16:creationId xmlns:a16="http://schemas.microsoft.com/office/drawing/2014/main" id="{0A52B96F-4F47-49F9-9B71-4473F74FF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0586"/>
            <a:ext cx="10495722" cy="5927175"/>
          </a:xfrm>
        </p:spPr>
      </p:pic>
    </p:spTree>
    <p:extLst>
      <p:ext uri="{BB962C8B-B14F-4D97-AF65-F5344CB8AC3E}">
        <p14:creationId xmlns:p14="http://schemas.microsoft.com/office/powerpoint/2010/main" val="857160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718-E7C5-4AFC-B0CB-ECB1181AB40E}"/>
              </a:ext>
            </a:extLst>
          </p:cNvPr>
          <p:cNvSpPr>
            <a:spLocks noGrp="1"/>
          </p:cNvSpPr>
          <p:nvPr>
            <p:ph type="title"/>
          </p:nvPr>
        </p:nvSpPr>
        <p:spPr/>
        <p:txBody>
          <a:bodyPr/>
          <a:lstStyle/>
          <a:p>
            <a:r>
              <a:rPr lang="en-US" dirty="0"/>
              <a:t>Arduino Uno</a:t>
            </a:r>
          </a:p>
        </p:txBody>
      </p:sp>
      <p:pic>
        <p:nvPicPr>
          <p:cNvPr id="5" name="Content Placeholder 4">
            <a:extLst>
              <a:ext uri="{FF2B5EF4-FFF2-40B4-BE49-F238E27FC236}">
                <a16:creationId xmlns:a16="http://schemas.microsoft.com/office/drawing/2014/main" id="{D3DE0D30-3679-4E67-9FBC-160A935F7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875696" y="1852394"/>
            <a:ext cx="4640490" cy="3614622"/>
          </a:xfrm>
        </p:spPr>
      </p:pic>
      <p:sp>
        <p:nvSpPr>
          <p:cNvPr id="6" name="Rectangle 5">
            <a:extLst>
              <a:ext uri="{FF2B5EF4-FFF2-40B4-BE49-F238E27FC236}">
                <a16:creationId xmlns:a16="http://schemas.microsoft.com/office/drawing/2014/main" id="{CBBF05FA-50B4-47CF-A6C4-47F6EA8110D2}"/>
              </a:ext>
            </a:extLst>
          </p:cNvPr>
          <p:cNvSpPr/>
          <p:nvPr/>
        </p:nvSpPr>
        <p:spPr>
          <a:xfrm>
            <a:off x="1277512" y="1983290"/>
            <a:ext cx="6930887" cy="4401205"/>
          </a:xfrm>
          <a:prstGeom prst="rect">
            <a:avLst/>
          </a:prstGeom>
        </p:spPr>
        <p:txBody>
          <a:bodyPr wrap="square">
            <a:spAutoFit/>
          </a:bodyPr>
          <a:lstStyle/>
          <a:p>
            <a:r>
              <a:rPr lang="en-US" sz="2800" b="1" dirty="0">
                <a:solidFill>
                  <a:srgbClr val="434F54"/>
                </a:solidFill>
                <a:latin typeface="typonine sans pro"/>
              </a:rPr>
              <a:t>Arduino Uno</a:t>
            </a:r>
            <a:r>
              <a:rPr lang="en-US" sz="2800" dirty="0">
                <a:solidFill>
                  <a:srgbClr val="434F54"/>
                </a:solidFill>
                <a:latin typeface="typonine sans pro"/>
              </a:rPr>
              <a:t> is a microcontroller board based on the ATmega328P (</a:t>
            </a:r>
            <a:r>
              <a:rPr lang="en-US" sz="2800" dirty="0">
                <a:solidFill>
                  <a:srgbClr val="00979D"/>
                </a:solidFill>
                <a:latin typeface="typonine sans pro"/>
                <a:hlinkClick r:id="rId3"/>
              </a:rPr>
              <a:t>datasheet</a:t>
            </a:r>
            <a:r>
              <a:rPr lang="en-US" sz="2800" dirty="0">
                <a:solidFill>
                  <a:srgbClr val="434F54"/>
                </a:solidFill>
                <a:latin typeface="typonine sans pro"/>
              </a:rPr>
              <a: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sz="2800" dirty="0"/>
          </a:p>
        </p:txBody>
      </p:sp>
    </p:spTree>
    <p:extLst>
      <p:ext uri="{BB962C8B-B14F-4D97-AF65-F5344CB8AC3E}">
        <p14:creationId xmlns:p14="http://schemas.microsoft.com/office/powerpoint/2010/main" val="1397363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A100-1F42-43B2-A6A7-2103FF07B0F6}"/>
              </a:ext>
            </a:extLst>
          </p:cNvPr>
          <p:cNvSpPr>
            <a:spLocks noGrp="1"/>
          </p:cNvSpPr>
          <p:nvPr>
            <p:ph type="title"/>
          </p:nvPr>
        </p:nvSpPr>
        <p:spPr/>
        <p:txBody>
          <a:bodyPr/>
          <a:lstStyle/>
          <a:p>
            <a:r>
              <a:rPr lang="en-US" dirty="0"/>
              <a:t>Temperature and humidity(dht11)</a:t>
            </a:r>
          </a:p>
        </p:txBody>
      </p:sp>
      <p:pic>
        <p:nvPicPr>
          <p:cNvPr id="5" name="Content Placeholder 4">
            <a:extLst>
              <a:ext uri="{FF2B5EF4-FFF2-40B4-BE49-F238E27FC236}">
                <a16:creationId xmlns:a16="http://schemas.microsoft.com/office/drawing/2014/main" id="{C4D0894F-3B50-4C68-9DB7-A59D5A0A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974" y="1854756"/>
            <a:ext cx="3207025" cy="3663137"/>
          </a:xfrm>
        </p:spPr>
      </p:pic>
      <p:sp>
        <p:nvSpPr>
          <p:cNvPr id="6" name="Rectangle 5">
            <a:extLst>
              <a:ext uri="{FF2B5EF4-FFF2-40B4-BE49-F238E27FC236}">
                <a16:creationId xmlns:a16="http://schemas.microsoft.com/office/drawing/2014/main" id="{81DA923E-E440-4709-9034-603B5D99993B}"/>
              </a:ext>
            </a:extLst>
          </p:cNvPr>
          <p:cNvSpPr/>
          <p:nvPr/>
        </p:nvSpPr>
        <p:spPr>
          <a:xfrm>
            <a:off x="980662" y="1948070"/>
            <a:ext cx="7646504" cy="3539430"/>
          </a:xfrm>
          <a:prstGeom prst="rect">
            <a:avLst/>
          </a:prstGeom>
        </p:spPr>
        <p:txBody>
          <a:bodyPr wrap="square">
            <a:spAutoFit/>
          </a:bodyPr>
          <a:lstStyle/>
          <a:p>
            <a:r>
              <a:rPr lang="en-US" sz="2800" dirty="0"/>
              <a:t>For measuring humidity we used the 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a:t>
            </a:r>
          </a:p>
        </p:txBody>
      </p:sp>
    </p:spTree>
    <p:extLst>
      <p:ext uri="{BB962C8B-B14F-4D97-AF65-F5344CB8AC3E}">
        <p14:creationId xmlns:p14="http://schemas.microsoft.com/office/powerpoint/2010/main" val="101365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CC4-BF30-46DD-8270-BB62C0B6526A}"/>
              </a:ext>
            </a:extLst>
          </p:cNvPr>
          <p:cNvSpPr>
            <a:spLocks noGrp="1"/>
          </p:cNvSpPr>
          <p:nvPr>
            <p:ph type="title"/>
          </p:nvPr>
        </p:nvSpPr>
        <p:spPr/>
        <p:txBody>
          <a:bodyPr/>
          <a:lstStyle/>
          <a:p>
            <a:r>
              <a:rPr lang="en-US" dirty="0"/>
              <a:t>Air quality (mq135) </a:t>
            </a:r>
          </a:p>
        </p:txBody>
      </p:sp>
      <p:pic>
        <p:nvPicPr>
          <p:cNvPr id="5" name="Content Placeholder 4">
            <a:extLst>
              <a:ext uri="{FF2B5EF4-FFF2-40B4-BE49-F238E27FC236}">
                <a16:creationId xmlns:a16="http://schemas.microsoft.com/office/drawing/2014/main" id="{319B2BC5-77E8-40E5-90CE-444469FD8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4150" y="1912524"/>
            <a:ext cx="4037850" cy="4143719"/>
          </a:xfrm>
        </p:spPr>
      </p:pic>
      <p:sp>
        <p:nvSpPr>
          <p:cNvPr id="6" name="Rectangle 5">
            <a:extLst>
              <a:ext uri="{FF2B5EF4-FFF2-40B4-BE49-F238E27FC236}">
                <a16:creationId xmlns:a16="http://schemas.microsoft.com/office/drawing/2014/main" id="{8233D625-0EBD-474F-90DC-649444A9CCB7}"/>
              </a:ext>
            </a:extLst>
          </p:cNvPr>
          <p:cNvSpPr/>
          <p:nvPr/>
        </p:nvSpPr>
        <p:spPr>
          <a:xfrm>
            <a:off x="1232451" y="1912524"/>
            <a:ext cx="7566991" cy="4401205"/>
          </a:xfrm>
          <a:prstGeom prst="rect">
            <a:avLst/>
          </a:prstGeom>
        </p:spPr>
        <p:txBody>
          <a:bodyPr wrap="square">
            <a:spAutoFit/>
          </a:bodyPr>
          <a:lstStyle/>
          <a:p>
            <a:r>
              <a:rPr lang="en-US" sz="2800" dirty="0">
                <a:solidFill>
                  <a:srgbClr val="3A3A3A"/>
                </a:solidFill>
                <a:latin typeface="Open Sans"/>
              </a:rPr>
              <a:t>The gas sensor module consists of a steel exoskeleton under which a sensing element is housed. This sensing element is subjected to current through connecting leads. This current is known as heating current through it, the gases coming close to the sensing element get ionized and are absorbed by the sensing element. This changes the resistance of the sensing element which alters the value of the current going out of it.</a:t>
            </a:r>
            <a:endParaRPr lang="en-US" sz="2800" dirty="0"/>
          </a:p>
        </p:txBody>
      </p:sp>
    </p:spTree>
    <p:extLst>
      <p:ext uri="{BB962C8B-B14F-4D97-AF65-F5344CB8AC3E}">
        <p14:creationId xmlns:p14="http://schemas.microsoft.com/office/powerpoint/2010/main" val="8679955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0031-7D5A-433B-B90B-93D039163591}"/>
              </a:ext>
            </a:extLst>
          </p:cNvPr>
          <p:cNvSpPr>
            <a:spLocks noGrp="1"/>
          </p:cNvSpPr>
          <p:nvPr>
            <p:ph type="title"/>
          </p:nvPr>
        </p:nvSpPr>
        <p:spPr/>
        <p:txBody>
          <a:bodyPr/>
          <a:lstStyle/>
          <a:p>
            <a:r>
              <a:rPr lang="en-US" dirty="0"/>
              <a:t>Water sensor:</a:t>
            </a:r>
          </a:p>
        </p:txBody>
      </p:sp>
      <p:sp>
        <p:nvSpPr>
          <p:cNvPr id="6" name="Content Placeholder 5">
            <a:extLst>
              <a:ext uri="{FF2B5EF4-FFF2-40B4-BE49-F238E27FC236}">
                <a16:creationId xmlns:a16="http://schemas.microsoft.com/office/drawing/2014/main" id="{CAD5AA32-EA3B-4876-953C-7D142EEAAEE4}"/>
              </a:ext>
            </a:extLst>
          </p:cNvPr>
          <p:cNvSpPr>
            <a:spLocks noGrp="1"/>
          </p:cNvSpPr>
          <p:nvPr>
            <p:ph idx="1"/>
          </p:nvPr>
        </p:nvSpPr>
        <p:spPr>
          <a:xfrm>
            <a:off x="1097280" y="1845734"/>
            <a:ext cx="5767346" cy="4023360"/>
          </a:xfrm>
        </p:spPr>
        <p:txBody>
          <a:bodyPr>
            <a:normAutofit/>
          </a:bodyPr>
          <a:lstStyle/>
          <a:p>
            <a:r>
              <a:rPr lang="en-US" sz="2800" dirty="0"/>
              <a:t>Water sensor has 3 pins one is ground one is </a:t>
            </a:r>
            <a:r>
              <a:rPr lang="en-US" sz="2800" dirty="0" err="1"/>
              <a:t>vcc</a:t>
            </a:r>
            <a:r>
              <a:rPr lang="en-US" sz="2800" dirty="0"/>
              <a:t> and the other is analog data pin. It’s analog range is 480 to 705. we converted this raw number 00 to 40mm in order to calculate.</a:t>
            </a:r>
          </a:p>
        </p:txBody>
      </p:sp>
      <p:pic>
        <p:nvPicPr>
          <p:cNvPr id="8" name="Picture 7">
            <a:extLst>
              <a:ext uri="{FF2B5EF4-FFF2-40B4-BE49-F238E27FC236}">
                <a16:creationId xmlns:a16="http://schemas.microsoft.com/office/drawing/2014/main" id="{9FADD595-BBAE-4BBA-AFC3-EB336BF4E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990" y="1737360"/>
            <a:ext cx="4091609" cy="4504414"/>
          </a:xfrm>
          <a:prstGeom prst="rect">
            <a:avLst/>
          </a:prstGeom>
        </p:spPr>
      </p:pic>
    </p:spTree>
    <p:extLst>
      <p:ext uri="{BB962C8B-B14F-4D97-AF65-F5344CB8AC3E}">
        <p14:creationId xmlns:p14="http://schemas.microsoft.com/office/powerpoint/2010/main" val="35219690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17A-10C3-4A0E-989F-2F9FF51295CB}"/>
              </a:ext>
            </a:extLst>
          </p:cNvPr>
          <p:cNvSpPr>
            <a:spLocks noGrp="1"/>
          </p:cNvSpPr>
          <p:nvPr>
            <p:ph type="title"/>
          </p:nvPr>
        </p:nvSpPr>
        <p:spPr/>
        <p:txBody>
          <a:bodyPr/>
          <a:lstStyle/>
          <a:p>
            <a:r>
              <a:rPr lang="en-US" dirty="0"/>
              <a:t>Coin vibration motor</a:t>
            </a:r>
          </a:p>
        </p:txBody>
      </p:sp>
      <p:sp>
        <p:nvSpPr>
          <p:cNvPr id="3" name="Content Placeholder 2">
            <a:extLst>
              <a:ext uri="{FF2B5EF4-FFF2-40B4-BE49-F238E27FC236}">
                <a16:creationId xmlns:a16="http://schemas.microsoft.com/office/drawing/2014/main" id="{316FBCA1-EE6A-4590-9E6B-62E8C2052CA7}"/>
              </a:ext>
            </a:extLst>
          </p:cNvPr>
          <p:cNvSpPr>
            <a:spLocks noGrp="1"/>
          </p:cNvSpPr>
          <p:nvPr>
            <p:ph idx="1"/>
          </p:nvPr>
        </p:nvSpPr>
        <p:spPr>
          <a:xfrm>
            <a:off x="1097280" y="1845734"/>
            <a:ext cx="7251590" cy="3945466"/>
          </a:xfrm>
        </p:spPr>
        <p:txBody>
          <a:bodyPr>
            <a:normAutofit lnSpcReduction="10000"/>
          </a:bodyPr>
          <a:lstStyle/>
          <a:p>
            <a:r>
              <a:rPr lang="en-US" sz="2800" dirty="0"/>
              <a:t>At only 7 mm in diameter and 2.1 mm thick, </a:t>
            </a:r>
            <a:r>
              <a:rPr lang="en-US" sz="2800" dirty="0" err="1">
                <a:hlinkClick r:id="rId2"/>
              </a:rPr>
              <a:t>Jinlong</a:t>
            </a:r>
            <a:r>
              <a:rPr lang="en-US" sz="2800" dirty="0">
                <a:hlinkClick r:id="rId2"/>
              </a:rPr>
              <a:t> Machinery’s</a:t>
            </a:r>
            <a:r>
              <a:rPr lang="en-US" sz="2800" dirty="0"/>
              <a:t> C0720B series is currently the smallest coin vibration motor on the market . Versions with foam pads and without adhesive are also available. It was designed for devices requiring vibration alerts or haptic feedback. Because it produces a relatively low vibrational force of 0.4 G, this motor is best suited for use in light weight devices placed directly against the user’s skin. The motor has an operating voltage range of 2.7 to 3.3 V</a:t>
            </a:r>
            <a:r>
              <a:rPr lang="en-US" sz="2800" baseline="-25000" dirty="0"/>
              <a:t>DC</a:t>
            </a:r>
            <a:r>
              <a:rPr lang="en-US" sz="2800" dirty="0"/>
              <a:t>.</a:t>
            </a:r>
          </a:p>
        </p:txBody>
      </p:sp>
      <p:pic>
        <p:nvPicPr>
          <p:cNvPr id="5" name="Picture 4">
            <a:extLst>
              <a:ext uri="{FF2B5EF4-FFF2-40B4-BE49-F238E27FC236}">
                <a16:creationId xmlns:a16="http://schemas.microsoft.com/office/drawing/2014/main" id="{487C24B9-6812-4310-A19E-3891038B7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2058702"/>
            <a:ext cx="3837994" cy="4227797"/>
          </a:xfrm>
          <a:prstGeom prst="rect">
            <a:avLst/>
          </a:prstGeom>
        </p:spPr>
      </p:pic>
    </p:spTree>
    <p:extLst>
      <p:ext uri="{BB962C8B-B14F-4D97-AF65-F5344CB8AC3E}">
        <p14:creationId xmlns:p14="http://schemas.microsoft.com/office/powerpoint/2010/main" val="10461133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3075</TotalTime>
  <Words>809</Words>
  <Application>Microsoft Office PowerPoint</Application>
  <PresentationFormat>Widescreen</PresentationFormat>
  <Paragraphs>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Helvetica Neue</vt:lpstr>
      <vt:lpstr>Open Sans</vt:lpstr>
      <vt:lpstr>typonine sans pro</vt:lpstr>
      <vt:lpstr>Retrospect</vt:lpstr>
      <vt:lpstr>Mini weather station </vt:lpstr>
      <vt:lpstr>Weather station</vt:lpstr>
      <vt:lpstr>Types of data: </vt:lpstr>
      <vt:lpstr>PowerPoint Presentation</vt:lpstr>
      <vt:lpstr>Arduino Uno</vt:lpstr>
      <vt:lpstr>Temperature and humidity(dht11)</vt:lpstr>
      <vt:lpstr>Air quality (mq135) </vt:lpstr>
      <vt:lpstr>Water sensor:</vt:lpstr>
      <vt:lpstr>Coin vibration motor</vt:lpstr>
      <vt:lpstr>Pressure sensor (bmp 180)</vt:lpstr>
      <vt:lpstr>Our aim:</vt:lpstr>
      <vt:lpstr>The FAULTS!!</vt:lpstr>
      <vt:lpstr>Trello board (updated on 21st December)</vt:lpstr>
      <vt:lpstr>Slack (updated on 21st December)</vt:lpstr>
      <vt:lpstr>Github (updated on 21st December)</vt:lpstr>
      <vt:lpstr>Github files(updated on 21st December)</vt:lpstr>
      <vt:lpstr>Github files (updated on 21st December)</vt:lpstr>
      <vt:lpstr>Work distribution:</vt:lpstr>
      <vt:lpstr>In air conditioned room:</vt:lpstr>
      <vt:lpstr>Air conditioned room (average)</vt:lpstr>
      <vt:lpstr>In normal room:</vt:lpstr>
      <vt:lpstr>In normal room (average)</vt:lpstr>
      <vt:lpstr>In kitchen :</vt:lpstr>
      <vt:lpstr>In kitchen (average):</vt:lpstr>
      <vt:lpstr>In coil room:</vt:lpstr>
      <vt:lpstr>In coil room(average):</vt:lpstr>
      <vt:lpstr>Air quality (in different cases):</vt:lpstr>
      <vt:lpstr>Air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weather station </dc:title>
  <dc:creator>Sormi Samiha</dc:creator>
  <cp:lastModifiedBy>Sormi Samiha</cp:lastModifiedBy>
  <cp:revision>39</cp:revision>
  <dcterms:created xsi:type="dcterms:W3CDTF">2019-12-19T15:39:37Z</dcterms:created>
  <dcterms:modified xsi:type="dcterms:W3CDTF">2019-12-24T08:14:18Z</dcterms:modified>
</cp:coreProperties>
</file>