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8" r:id="rId4"/>
    <p:sldMasterId id="2147483726" r:id="rId5"/>
  </p:sldMasterIdLst>
  <p:notesMasterIdLst>
    <p:notesMasterId r:id="rId16"/>
  </p:notesMasterIdLst>
  <p:sldIdLst>
    <p:sldId id="276" r:id="rId6"/>
    <p:sldId id="304" r:id="rId7"/>
    <p:sldId id="305" r:id="rId8"/>
    <p:sldId id="303" r:id="rId9"/>
    <p:sldId id="300" r:id="rId10"/>
    <p:sldId id="299" r:id="rId11"/>
    <p:sldId id="306" r:id="rId12"/>
    <p:sldId id="302" r:id="rId13"/>
    <p:sldId id="308" r:id="rId14"/>
    <p:sldId id="307" r:id="rId15"/>
  </p:sldIdLst>
  <p:sldSz cx="12192000" cy="6858000"/>
  <p:notesSz cx="6858000" cy="9144000"/>
  <p:embeddedFontLst>
    <p:embeddedFont>
      <p:font typeface="Acumin Pro" panose="020B0604020202020204" charset="0"/>
      <p:regular r:id="rId17"/>
      <p:bold r:id="rId18"/>
      <p:italic r:id="rId19"/>
      <p:boldItalic r:id="rId20"/>
    </p:embeddedFont>
    <p:embeddedFont>
      <p:font typeface="Franklin Gothic Book" panose="020B0503020102020204" pitchFamily="34" charset="0"/>
      <p:regular r:id="rId21"/>
      <p:italic r:id="rId22"/>
    </p:embeddedFont>
    <p:embeddedFont>
      <p:font typeface="Franklin Gothic Demi" panose="020B0703020102020204" pitchFamily="34" charset="0"/>
      <p:regular r:id="rId23"/>
      <p:bold r:id="rId24"/>
      <p:italic r:id="rId25"/>
      <p:boldItalic r:id="rId26"/>
    </p:embeddedFont>
    <p:embeddedFont>
      <p:font typeface="Franklin Gothic Medium Cond" panose="020B0606030402020204" pitchFamily="34" charset="0"/>
      <p:regular r:id="rId27"/>
    </p:embeddedFont>
    <p:embeddedFont>
      <p:font typeface="Impact" panose="020B0806030902050204" pitchFamily="34" charset="0"/>
      <p:regular r:id="rId28"/>
    </p:embeddedFont>
    <p:embeddedFont>
      <p:font typeface="United Sans Rg Md" charset="0"/>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Deck" id="{44888192-568F-4560-866F-B3BAC40410D1}">
          <p14:sldIdLst>
            <p14:sldId id="276"/>
            <p14:sldId id="304"/>
            <p14:sldId id="305"/>
            <p14:sldId id="303"/>
            <p14:sldId id="300"/>
            <p14:sldId id="299"/>
            <p14:sldId id="306"/>
            <p14:sldId id="302"/>
            <p14:sldId id="308"/>
            <p14:sldId id="30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D590E5-C141-4E94-A183-AA21BEDDC60A}" v="1" dt="2025-02-26T17:57:00.7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6" autoAdjust="0"/>
    <p:restoredTop sz="86433"/>
  </p:normalViewPr>
  <p:slideViewPr>
    <p:cSldViewPr snapToGrid="0" snapToObjects="1">
      <p:cViewPr varScale="1">
        <p:scale>
          <a:sx n="88" d="100"/>
          <a:sy n="88" d="100"/>
        </p:scale>
        <p:origin x="237" y="5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font" Target="fonts/font5.fntdata"/><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5.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A55EAA-D64B-A54D-9AD6-840407C79D5E}" type="datetimeFigureOut">
              <a:rPr lang="en-US" smtClean="0"/>
              <a:t>2/26/2025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8F3A2B-14A6-8F47-B753-A658CA12576A}" type="slidenum">
              <a:rPr lang="en-US" smtClean="0"/>
              <a:t>‹#›</a:t>
            </a:fld>
            <a:endParaRPr lang="en-US"/>
          </a:p>
        </p:txBody>
      </p:sp>
    </p:spTree>
    <p:extLst>
      <p:ext uri="{BB962C8B-B14F-4D97-AF65-F5344CB8AC3E}">
        <p14:creationId xmlns:p14="http://schemas.microsoft.com/office/powerpoint/2010/main" val="1617900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7BF745-0557-B241-863F-056113C7032A}"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532331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Model 2 was over fitting, to prevent it to overfit on test data we decided to add the previous model.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1709A4-C93D-D043-9ED2-5B658975DF2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38081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AB958-44BB-BD6E-1A6B-CE2313C0F6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F9F877-D809-CA92-1D0F-57DDE3A31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8343D2-8CD0-8AA3-726B-242DE54D7224}"/>
              </a:ext>
            </a:extLst>
          </p:cNvPr>
          <p:cNvSpPr>
            <a:spLocks noGrp="1"/>
          </p:cNvSpPr>
          <p:nvPr>
            <p:ph type="body" idx="1"/>
          </p:nvPr>
        </p:nvSpPr>
        <p:spPr/>
        <p:txBody>
          <a:bodyPr/>
          <a:lstStyle/>
          <a:p>
            <a:r>
              <a:rPr lang="en-US"/>
              <a:t>Model 2 was over fitting, to prevent it to overfit on test data we decided to add the previous model. </a:t>
            </a:r>
          </a:p>
        </p:txBody>
      </p:sp>
      <p:sp>
        <p:nvSpPr>
          <p:cNvPr id="4" name="Slide Number Placeholder 3">
            <a:extLst>
              <a:ext uri="{FF2B5EF4-FFF2-40B4-BE49-F238E27FC236}">
                <a16:creationId xmlns:a16="http://schemas.microsoft.com/office/drawing/2014/main" id="{8B27FDC2-0B4A-F46E-C151-5A8591E8A17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1709A4-C93D-D043-9ED2-5B658975DF2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36864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1BAB1-4790-B818-16E4-A1FF0577CA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BFDC4D-0594-F54F-BA47-84B83659D4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3A5AEB-3865-FAA1-4B4C-2F2083D06D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3CCB3C-7403-4D88-478F-72B258869E58}"/>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88F3A2B-14A6-8F47-B753-A658CA12576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2433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ource Page - PPT Accessibility">
    <p:bg>
      <p:bgPr>
        <a:solidFill>
          <a:schemeClr val="accent4"/>
        </a:solidFill>
        <a:effectLst/>
      </p:bgPr>
    </p:bg>
    <p:spTree>
      <p:nvGrpSpPr>
        <p:cNvPr id="1" name=""/>
        <p:cNvGrpSpPr/>
        <p:nvPr/>
      </p:nvGrpSpPr>
      <p:grpSpPr>
        <a:xfrm>
          <a:off x="0" y="0"/>
          <a:ext cx="0" cy="0"/>
          <a:chOff x="0" y="0"/>
          <a:chExt cx="0" cy="0"/>
        </a:xfrm>
      </p:grpSpPr>
      <p:sp>
        <p:nvSpPr>
          <p:cNvPr id="3" name="PPT Accessibility"/>
          <p:cNvSpPr>
            <a:spLocks noGrp="1"/>
          </p:cNvSpPr>
          <p:nvPr>
            <p:ph type="subTitle" idx="1" hasCustomPrompt="1"/>
          </p:nvPr>
        </p:nvSpPr>
        <p:spPr>
          <a:xfrm>
            <a:off x="2667000" y="1597306"/>
            <a:ext cx="6581494" cy="1477328"/>
          </a:xfrm>
          <a:noFill/>
        </p:spPr>
        <p:txBody>
          <a:bodyPr wrap="square" lIns="0" tIns="0" rIns="0" bIns="0" anchor="t" anchorCtr="0">
            <a:spAutoFit/>
          </a:bodyPr>
          <a:lstStyle>
            <a:lvl1pPr marL="0" indent="0" algn="l">
              <a:buNone/>
              <a:defRPr lang="en-US" b="0" baseline="0" smtClean="0">
                <a:solidFill>
                  <a:schemeClr val="bg1"/>
                </a:solidFill>
                <a:effectLst/>
                <a:latin typeface="Franklin Gothic Book" panose="020B05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0" name="PPT Accessibility URL" descr="PPT Accessibility URL">
            <a:extLst>
              <a:ext uri="{FF2B5EF4-FFF2-40B4-BE49-F238E27FC236}">
                <a16:creationId xmlns:a16="http://schemas.microsoft.com/office/drawing/2014/main" id="{E7B0FF2D-DA7C-7D4D-A32C-27DF18CCFBFD}"/>
              </a:ext>
            </a:extLst>
          </p:cNvPr>
          <p:cNvSpPr>
            <a:spLocks noGrp="1"/>
          </p:cNvSpPr>
          <p:nvPr>
            <p:ph type="body" sz="quarter" idx="14" hasCustomPrompt="1"/>
          </p:nvPr>
        </p:nvSpPr>
        <p:spPr>
          <a:xfrm>
            <a:off x="2667001" y="3813008"/>
            <a:ext cx="6725194" cy="602238"/>
          </a:xfrm>
        </p:spPr>
        <p:txBody>
          <a:bodyPr lIns="0" tIns="0" rIns="0" bIns="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r>
              <a:rPr lang="en-US" dirty="0">
                <a:solidFill>
                  <a:schemeClr val="accent1"/>
                </a:solidFill>
                <a:effectLst/>
                <a:latin typeface="Acumin Pro" panose="020B0504020202020204" pitchFamily="34" charset="77"/>
              </a:rPr>
              <a:t>https://</a:t>
            </a:r>
            <a:r>
              <a:rPr lang="en-US" dirty="0" err="1">
                <a:solidFill>
                  <a:schemeClr val="accent1"/>
                </a:solidFill>
                <a:effectLst/>
                <a:latin typeface="Acumin Pro" panose="020B0504020202020204" pitchFamily="34" charset="77"/>
              </a:rPr>
              <a:t>support.office.com</a:t>
            </a:r>
            <a:r>
              <a:rPr lang="en-US" dirty="0">
                <a:solidFill>
                  <a:schemeClr val="accent1"/>
                </a:solidFill>
                <a:effectLst/>
                <a:latin typeface="Acumin Pro" panose="020B0504020202020204" pitchFamily="34" charset="77"/>
              </a:rPr>
              <a:t>/</a:t>
            </a:r>
            <a:r>
              <a:rPr lang="en-US" dirty="0" err="1">
                <a:solidFill>
                  <a:schemeClr val="accent1"/>
                </a:solidFill>
                <a:effectLst/>
                <a:latin typeface="Acumin Pro" panose="020B0504020202020204" pitchFamily="34" charset="77"/>
              </a:rPr>
              <a:t>en</a:t>
            </a:r>
            <a:r>
              <a:rPr lang="en-US" dirty="0">
                <a:solidFill>
                  <a:schemeClr val="accent1"/>
                </a:solidFill>
                <a:effectLst/>
                <a:latin typeface="Acumin Pro" panose="020B0504020202020204" pitchFamily="34" charset="77"/>
              </a:rPr>
              <a:t>-us/article/Make-your-PowerPoint-presentations-accessible-6f7772b2-2f33-4bd2-8ca7-dae3b2b3ef25</a:t>
            </a:r>
            <a:endParaRPr lang="en-US" dirty="0">
              <a:solidFill>
                <a:schemeClr val="accent1"/>
              </a:solidFill>
            </a:endParaRPr>
          </a:p>
        </p:txBody>
      </p:sp>
      <p:sp>
        <p:nvSpPr>
          <p:cNvPr id="7" name="Date"/>
          <p:cNvSpPr>
            <a:spLocks noGrp="1"/>
          </p:cNvSpPr>
          <p:nvPr>
            <p:ph type="dt" sz="half" idx="10"/>
          </p:nvPr>
        </p:nvSpPr>
        <p:spPr>
          <a:xfrm>
            <a:off x="8926248" y="6220740"/>
            <a:ext cx="1021891" cy="323968"/>
          </a:xfrm>
        </p:spPr>
        <p:txBody>
          <a:bodyPr/>
          <a:lstStyle>
            <a:lvl1pPr>
              <a:defRPr>
                <a:solidFill>
                  <a:schemeClr val="bg1">
                    <a:alpha val="70000"/>
                  </a:schemeClr>
                </a:solidFill>
              </a:defRPr>
            </a:lvl1pPr>
          </a:lstStyle>
          <a:p>
            <a:fld id="{D47A9A36-4EB0-BF46-AE48-7CDA251B954B}" type="datetime1">
              <a:rPr lang="en-US" smtClean="0"/>
              <a:t>2/26/2025</a:t>
            </a:fld>
            <a:endParaRPr lang="en-US" dirty="0"/>
          </a:p>
        </p:txBody>
      </p:sp>
      <p:sp>
        <p:nvSpPr>
          <p:cNvPr id="9" name="Slide Number"/>
          <p:cNvSpPr>
            <a:spLocks noGrp="1"/>
          </p:cNvSpPr>
          <p:nvPr>
            <p:ph type="sldNum" sz="quarter" idx="12"/>
          </p:nvPr>
        </p:nvSpPr>
        <p:spPr/>
        <p:txBody>
          <a:bodyPr/>
          <a:lstStyle>
            <a:lvl1pPr>
              <a:defRPr>
                <a:solidFill>
                  <a:schemeClr val="bg1"/>
                </a:solidFill>
              </a:defRPr>
            </a:lvl1pPr>
          </a:lstStyle>
          <a:p>
            <a:fld id="{8A7A6979-0714-4377-B894-6BE4C2D6E202}" type="slidenum">
              <a:rPr lang="en-US" smtClean="0"/>
              <a:pPr/>
              <a:t>‹#›</a:t>
            </a:fld>
            <a:endParaRPr lang="en-US" dirty="0"/>
          </a:p>
        </p:txBody>
      </p:sp>
      <p:pic>
        <p:nvPicPr>
          <p:cNvPr id="11" name="Purdue CoBrand">
            <a:extLst>
              <a:ext uri="{FF2B5EF4-FFF2-40B4-BE49-F238E27FC236}">
                <a16:creationId xmlns:a16="http://schemas.microsoft.com/office/drawing/2014/main" id="{C9CD174E-FD96-2241-A6F9-04DEE0EA8DCE}"/>
              </a:ext>
            </a:extLst>
          </p:cNvPr>
          <p:cNvPicPr>
            <a:picLocks noChangeAspect="1"/>
          </p:cNvPicPr>
          <p:nvPr userDrawn="1"/>
        </p:nvPicPr>
        <p:blipFill>
          <a:blip r:embed="rId2"/>
          <a:srcRect/>
          <a:stretch/>
        </p:blipFill>
        <p:spPr>
          <a:xfrm>
            <a:off x="1811903" y="5987080"/>
            <a:ext cx="4243984" cy="449363"/>
          </a:xfrm>
          <a:prstGeom prst="rect">
            <a:avLst/>
          </a:prstGeom>
        </p:spPr>
      </p:pic>
    </p:spTree>
    <p:extLst>
      <p:ext uri="{BB962C8B-B14F-4D97-AF65-F5344CB8AC3E}">
        <p14:creationId xmlns:p14="http://schemas.microsoft.com/office/powerpoint/2010/main" val="19730699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4032" userDrawn="1">
          <p15:clr>
            <a:srgbClr val="FBAE40"/>
          </p15:clr>
        </p15:guide>
        <p15:guide id="4" pos="5496" userDrawn="1">
          <p15:clr>
            <a:srgbClr val="FBAE40"/>
          </p15:clr>
        </p15:guide>
        <p15:guide id="5" pos="6848" userDrawn="1">
          <p15:clr>
            <a:srgbClr val="FBAE40"/>
          </p15:clr>
        </p15:guide>
        <p15:guide id="6" orient="horz" pos="4080" userDrawn="1">
          <p15:clr>
            <a:srgbClr val="FBAE40"/>
          </p15:clr>
        </p15:guide>
        <p15:guide id="7" pos="1312" userDrawn="1">
          <p15:clr>
            <a:srgbClr val="FBAE40"/>
          </p15:clr>
        </p15:guide>
        <p15:guide id="8" pos="1680" userDrawn="1">
          <p15:clr>
            <a:srgbClr val="FBAE40"/>
          </p15:clr>
        </p15:guide>
        <p15:guide id="9" pos="6264" userDrawn="1">
          <p15:clr>
            <a:srgbClr val="FBAE40"/>
          </p15:clr>
        </p15:guide>
        <p15:guide id="10" pos="6360" userDrawn="1">
          <p15:clr>
            <a:srgbClr val="FBAE40"/>
          </p15:clr>
        </p15:guide>
        <p15:guide id="11" orient="horz" pos="10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C094-26E9-C378-B731-B042118F10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F12E43-2DF9-14C7-3788-D2ED18252B5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167816-2AC4-BAF7-78E1-2AB3EEAB5B55}"/>
              </a:ext>
            </a:extLst>
          </p:cNvPr>
          <p:cNvSpPr>
            <a:spLocks noGrp="1"/>
          </p:cNvSpPr>
          <p:nvPr>
            <p:ph type="dt" sz="half" idx="10"/>
          </p:nvPr>
        </p:nvSpPr>
        <p:spPr/>
        <p:txBody>
          <a:bodyPr/>
          <a:lstStyle/>
          <a:p>
            <a:fld id="{B19FCA78-1BF8-432D-A9DA-048104D680CB}" type="datetimeFigureOut">
              <a:rPr lang="en-US" smtClean="0"/>
              <a:t>2/26/2025</a:t>
            </a:fld>
            <a:endParaRPr lang="en-US"/>
          </a:p>
        </p:txBody>
      </p:sp>
      <p:sp>
        <p:nvSpPr>
          <p:cNvPr id="5" name="Footer Placeholder 4">
            <a:extLst>
              <a:ext uri="{FF2B5EF4-FFF2-40B4-BE49-F238E27FC236}">
                <a16:creationId xmlns:a16="http://schemas.microsoft.com/office/drawing/2014/main" id="{EFA3E01F-F7B9-1610-9A44-0FAE36093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D8C01-D487-B20C-0F44-BEE6D660E6EC}"/>
              </a:ext>
            </a:extLst>
          </p:cNvPr>
          <p:cNvSpPr>
            <a:spLocks noGrp="1"/>
          </p:cNvSpPr>
          <p:nvPr>
            <p:ph type="sldNum" sz="quarter" idx="12"/>
          </p:nvPr>
        </p:nvSpPr>
        <p:spPr/>
        <p:txBody>
          <a:bodyPr/>
          <a:lstStyle/>
          <a:p>
            <a:fld id="{CB2DFA11-2293-4094-8495-6DCCB60EFCB3}" type="slidenum">
              <a:rPr lang="en-US" smtClean="0"/>
              <a:t>‹#›</a:t>
            </a:fld>
            <a:endParaRPr lang="en-US"/>
          </a:p>
        </p:txBody>
      </p:sp>
    </p:spTree>
    <p:extLst>
      <p:ext uri="{BB962C8B-B14F-4D97-AF65-F5344CB8AC3E}">
        <p14:creationId xmlns:p14="http://schemas.microsoft.com/office/powerpoint/2010/main" val="327394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1A696-C6E3-BC95-12D4-F7AB5CE5A8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DC8F52-2C2B-4ABC-4252-DB9DEE5D33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7BB775-B1D1-5BD0-1A41-FF758344CC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74F9DD-6FFB-EEF9-642F-80573B17686A}"/>
              </a:ext>
            </a:extLst>
          </p:cNvPr>
          <p:cNvSpPr>
            <a:spLocks noGrp="1"/>
          </p:cNvSpPr>
          <p:nvPr>
            <p:ph type="dt" sz="half" idx="10"/>
          </p:nvPr>
        </p:nvSpPr>
        <p:spPr/>
        <p:txBody>
          <a:bodyPr/>
          <a:lstStyle/>
          <a:p>
            <a:fld id="{B19FCA78-1BF8-432D-A9DA-048104D680CB}" type="datetimeFigureOut">
              <a:rPr lang="en-US" smtClean="0"/>
              <a:t>2/26/2025</a:t>
            </a:fld>
            <a:endParaRPr lang="en-US"/>
          </a:p>
        </p:txBody>
      </p:sp>
      <p:sp>
        <p:nvSpPr>
          <p:cNvPr id="6" name="Footer Placeholder 5">
            <a:extLst>
              <a:ext uri="{FF2B5EF4-FFF2-40B4-BE49-F238E27FC236}">
                <a16:creationId xmlns:a16="http://schemas.microsoft.com/office/drawing/2014/main" id="{7A1B4BC6-6870-0EBB-5AAF-1DAF2BF544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9CAE9D-ED31-8633-1B3B-B9D4AB3B9B0F}"/>
              </a:ext>
            </a:extLst>
          </p:cNvPr>
          <p:cNvSpPr>
            <a:spLocks noGrp="1"/>
          </p:cNvSpPr>
          <p:nvPr>
            <p:ph type="sldNum" sz="quarter" idx="12"/>
          </p:nvPr>
        </p:nvSpPr>
        <p:spPr/>
        <p:txBody>
          <a:bodyPr/>
          <a:lstStyle/>
          <a:p>
            <a:fld id="{CB2DFA11-2293-4094-8495-6DCCB60EFCB3}" type="slidenum">
              <a:rPr lang="en-US" smtClean="0"/>
              <a:t>‹#›</a:t>
            </a:fld>
            <a:endParaRPr lang="en-US"/>
          </a:p>
        </p:txBody>
      </p:sp>
    </p:spTree>
    <p:extLst>
      <p:ext uri="{BB962C8B-B14F-4D97-AF65-F5344CB8AC3E}">
        <p14:creationId xmlns:p14="http://schemas.microsoft.com/office/powerpoint/2010/main" val="2875437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0D59-246F-2B69-0B99-84E5D77A46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F2FBAA-8F81-1356-DDC1-ABE1970C29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2990B0-9FE1-9086-A57B-C96CBE3749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4A32B-BA83-B7E4-E797-167A4270B0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6FAE61-CB3E-C14B-A3C2-49826E2101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8E5F9B-C355-C379-D944-26DA490691F6}"/>
              </a:ext>
            </a:extLst>
          </p:cNvPr>
          <p:cNvSpPr>
            <a:spLocks noGrp="1"/>
          </p:cNvSpPr>
          <p:nvPr>
            <p:ph type="dt" sz="half" idx="10"/>
          </p:nvPr>
        </p:nvSpPr>
        <p:spPr/>
        <p:txBody>
          <a:bodyPr/>
          <a:lstStyle/>
          <a:p>
            <a:fld id="{B19FCA78-1BF8-432D-A9DA-048104D680CB}" type="datetimeFigureOut">
              <a:rPr lang="en-US" smtClean="0"/>
              <a:t>2/26/2025</a:t>
            </a:fld>
            <a:endParaRPr lang="en-US"/>
          </a:p>
        </p:txBody>
      </p:sp>
      <p:sp>
        <p:nvSpPr>
          <p:cNvPr id="8" name="Footer Placeholder 7">
            <a:extLst>
              <a:ext uri="{FF2B5EF4-FFF2-40B4-BE49-F238E27FC236}">
                <a16:creationId xmlns:a16="http://schemas.microsoft.com/office/drawing/2014/main" id="{071BD3D0-7D82-8D15-EB16-50E379B5C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5B14DE-F8D8-333B-1BC7-F8B736603F6C}"/>
              </a:ext>
            </a:extLst>
          </p:cNvPr>
          <p:cNvSpPr>
            <a:spLocks noGrp="1"/>
          </p:cNvSpPr>
          <p:nvPr>
            <p:ph type="sldNum" sz="quarter" idx="12"/>
          </p:nvPr>
        </p:nvSpPr>
        <p:spPr/>
        <p:txBody>
          <a:bodyPr/>
          <a:lstStyle/>
          <a:p>
            <a:fld id="{CB2DFA11-2293-4094-8495-6DCCB60EFCB3}" type="slidenum">
              <a:rPr lang="en-US" smtClean="0"/>
              <a:t>‹#›</a:t>
            </a:fld>
            <a:endParaRPr lang="en-US"/>
          </a:p>
        </p:txBody>
      </p:sp>
    </p:spTree>
    <p:extLst>
      <p:ext uri="{BB962C8B-B14F-4D97-AF65-F5344CB8AC3E}">
        <p14:creationId xmlns:p14="http://schemas.microsoft.com/office/powerpoint/2010/main" val="2731879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846F-809C-CEDA-87B4-726D699142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56FD87-1CE3-8C6E-0AE1-A49EC289A5BA}"/>
              </a:ext>
            </a:extLst>
          </p:cNvPr>
          <p:cNvSpPr>
            <a:spLocks noGrp="1"/>
          </p:cNvSpPr>
          <p:nvPr>
            <p:ph type="dt" sz="half" idx="10"/>
          </p:nvPr>
        </p:nvSpPr>
        <p:spPr/>
        <p:txBody>
          <a:bodyPr/>
          <a:lstStyle/>
          <a:p>
            <a:fld id="{B19FCA78-1BF8-432D-A9DA-048104D680CB}" type="datetimeFigureOut">
              <a:rPr lang="en-US" smtClean="0"/>
              <a:t>2/26/2025</a:t>
            </a:fld>
            <a:endParaRPr lang="en-US"/>
          </a:p>
        </p:txBody>
      </p:sp>
      <p:sp>
        <p:nvSpPr>
          <p:cNvPr id="4" name="Footer Placeholder 3">
            <a:extLst>
              <a:ext uri="{FF2B5EF4-FFF2-40B4-BE49-F238E27FC236}">
                <a16:creationId xmlns:a16="http://schemas.microsoft.com/office/drawing/2014/main" id="{B7134A3C-1966-4C35-E0FD-641CC0982B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711DF9-6222-46D3-D0A0-0539717B19CE}"/>
              </a:ext>
            </a:extLst>
          </p:cNvPr>
          <p:cNvSpPr>
            <a:spLocks noGrp="1"/>
          </p:cNvSpPr>
          <p:nvPr>
            <p:ph type="sldNum" sz="quarter" idx="12"/>
          </p:nvPr>
        </p:nvSpPr>
        <p:spPr/>
        <p:txBody>
          <a:bodyPr/>
          <a:lstStyle/>
          <a:p>
            <a:fld id="{CB2DFA11-2293-4094-8495-6DCCB60EFCB3}" type="slidenum">
              <a:rPr lang="en-US" smtClean="0"/>
              <a:t>‹#›</a:t>
            </a:fld>
            <a:endParaRPr lang="en-US"/>
          </a:p>
        </p:txBody>
      </p:sp>
    </p:spTree>
    <p:extLst>
      <p:ext uri="{BB962C8B-B14F-4D97-AF65-F5344CB8AC3E}">
        <p14:creationId xmlns:p14="http://schemas.microsoft.com/office/powerpoint/2010/main" val="91368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36310-2D05-A947-8F6F-E3649DBD8D96}"/>
              </a:ext>
            </a:extLst>
          </p:cNvPr>
          <p:cNvSpPr>
            <a:spLocks noGrp="1"/>
          </p:cNvSpPr>
          <p:nvPr>
            <p:ph type="dt" sz="half" idx="10"/>
          </p:nvPr>
        </p:nvSpPr>
        <p:spPr/>
        <p:txBody>
          <a:bodyPr/>
          <a:lstStyle/>
          <a:p>
            <a:fld id="{B19FCA78-1BF8-432D-A9DA-048104D680CB}" type="datetimeFigureOut">
              <a:rPr lang="en-US" smtClean="0"/>
              <a:t>2/26/2025</a:t>
            </a:fld>
            <a:endParaRPr lang="en-US"/>
          </a:p>
        </p:txBody>
      </p:sp>
      <p:sp>
        <p:nvSpPr>
          <p:cNvPr id="3" name="Footer Placeholder 2">
            <a:extLst>
              <a:ext uri="{FF2B5EF4-FFF2-40B4-BE49-F238E27FC236}">
                <a16:creationId xmlns:a16="http://schemas.microsoft.com/office/drawing/2014/main" id="{447A0EAA-932E-21E4-100B-8AC653A600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5D6A6E-4102-473C-E6DD-DAAE5037EE5B}"/>
              </a:ext>
            </a:extLst>
          </p:cNvPr>
          <p:cNvSpPr>
            <a:spLocks noGrp="1"/>
          </p:cNvSpPr>
          <p:nvPr>
            <p:ph type="sldNum" sz="quarter" idx="12"/>
          </p:nvPr>
        </p:nvSpPr>
        <p:spPr/>
        <p:txBody>
          <a:bodyPr/>
          <a:lstStyle/>
          <a:p>
            <a:fld id="{CB2DFA11-2293-4094-8495-6DCCB60EFCB3}" type="slidenum">
              <a:rPr lang="en-US" smtClean="0"/>
              <a:t>‹#›</a:t>
            </a:fld>
            <a:endParaRPr lang="en-US"/>
          </a:p>
        </p:txBody>
      </p:sp>
    </p:spTree>
    <p:extLst>
      <p:ext uri="{BB962C8B-B14F-4D97-AF65-F5344CB8AC3E}">
        <p14:creationId xmlns:p14="http://schemas.microsoft.com/office/powerpoint/2010/main" val="2838088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394D-5745-9F1F-00FE-A4C6F05B0B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2E2991-9983-2D33-C3FC-BE960B5B5C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827AFA-485F-D000-D90D-76124CB11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2B1302-ED82-8F0F-45FD-39E288DDAFD5}"/>
              </a:ext>
            </a:extLst>
          </p:cNvPr>
          <p:cNvSpPr>
            <a:spLocks noGrp="1"/>
          </p:cNvSpPr>
          <p:nvPr>
            <p:ph type="dt" sz="half" idx="10"/>
          </p:nvPr>
        </p:nvSpPr>
        <p:spPr/>
        <p:txBody>
          <a:bodyPr/>
          <a:lstStyle/>
          <a:p>
            <a:fld id="{B19FCA78-1BF8-432D-A9DA-048104D680CB}" type="datetimeFigureOut">
              <a:rPr lang="en-US" smtClean="0"/>
              <a:t>2/26/2025</a:t>
            </a:fld>
            <a:endParaRPr lang="en-US"/>
          </a:p>
        </p:txBody>
      </p:sp>
      <p:sp>
        <p:nvSpPr>
          <p:cNvPr id="6" name="Footer Placeholder 5">
            <a:extLst>
              <a:ext uri="{FF2B5EF4-FFF2-40B4-BE49-F238E27FC236}">
                <a16:creationId xmlns:a16="http://schemas.microsoft.com/office/drawing/2014/main" id="{B67CDCED-B3F5-4B9E-6DC2-A14933F27C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35D7E-03FF-DBC0-359E-25965B42D0E0}"/>
              </a:ext>
            </a:extLst>
          </p:cNvPr>
          <p:cNvSpPr>
            <a:spLocks noGrp="1"/>
          </p:cNvSpPr>
          <p:nvPr>
            <p:ph type="sldNum" sz="quarter" idx="12"/>
          </p:nvPr>
        </p:nvSpPr>
        <p:spPr/>
        <p:txBody>
          <a:bodyPr/>
          <a:lstStyle/>
          <a:p>
            <a:fld id="{CB2DFA11-2293-4094-8495-6DCCB60EFCB3}" type="slidenum">
              <a:rPr lang="en-US" smtClean="0"/>
              <a:t>‹#›</a:t>
            </a:fld>
            <a:endParaRPr lang="en-US"/>
          </a:p>
        </p:txBody>
      </p:sp>
    </p:spTree>
    <p:extLst>
      <p:ext uri="{BB962C8B-B14F-4D97-AF65-F5344CB8AC3E}">
        <p14:creationId xmlns:p14="http://schemas.microsoft.com/office/powerpoint/2010/main" val="1322237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7FA6-A5B3-D037-51C7-2444ABD0D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970275-13A0-300E-63E8-9379B378CB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3286AB-7B6C-41BF-49F0-3B54D0985B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A9E4FF-A837-1E79-7368-F218F288958A}"/>
              </a:ext>
            </a:extLst>
          </p:cNvPr>
          <p:cNvSpPr>
            <a:spLocks noGrp="1"/>
          </p:cNvSpPr>
          <p:nvPr>
            <p:ph type="dt" sz="half" idx="10"/>
          </p:nvPr>
        </p:nvSpPr>
        <p:spPr/>
        <p:txBody>
          <a:bodyPr/>
          <a:lstStyle/>
          <a:p>
            <a:fld id="{B19FCA78-1BF8-432D-A9DA-048104D680CB}" type="datetimeFigureOut">
              <a:rPr lang="en-US" smtClean="0"/>
              <a:t>2/26/2025</a:t>
            </a:fld>
            <a:endParaRPr lang="en-US"/>
          </a:p>
        </p:txBody>
      </p:sp>
      <p:sp>
        <p:nvSpPr>
          <p:cNvPr id="6" name="Footer Placeholder 5">
            <a:extLst>
              <a:ext uri="{FF2B5EF4-FFF2-40B4-BE49-F238E27FC236}">
                <a16:creationId xmlns:a16="http://schemas.microsoft.com/office/drawing/2014/main" id="{34AA983B-A7BB-834C-C3F7-E4AA548D25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D6FD3D-1E21-443E-E2BD-22C7C520B6F7}"/>
              </a:ext>
            </a:extLst>
          </p:cNvPr>
          <p:cNvSpPr>
            <a:spLocks noGrp="1"/>
          </p:cNvSpPr>
          <p:nvPr>
            <p:ph type="sldNum" sz="quarter" idx="12"/>
          </p:nvPr>
        </p:nvSpPr>
        <p:spPr/>
        <p:txBody>
          <a:bodyPr/>
          <a:lstStyle/>
          <a:p>
            <a:fld id="{CB2DFA11-2293-4094-8495-6DCCB60EFCB3}" type="slidenum">
              <a:rPr lang="en-US" smtClean="0"/>
              <a:t>‹#›</a:t>
            </a:fld>
            <a:endParaRPr lang="en-US"/>
          </a:p>
        </p:txBody>
      </p:sp>
    </p:spTree>
    <p:extLst>
      <p:ext uri="{BB962C8B-B14F-4D97-AF65-F5344CB8AC3E}">
        <p14:creationId xmlns:p14="http://schemas.microsoft.com/office/powerpoint/2010/main" val="3111901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D42E2-CBB6-A7D7-E4CA-880CF17564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41DE01-4B3D-EE6B-B85D-A17BB57A33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2C063B-8400-1C40-D412-F8B181740018}"/>
              </a:ext>
            </a:extLst>
          </p:cNvPr>
          <p:cNvSpPr>
            <a:spLocks noGrp="1"/>
          </p:cNvSpPr>
          <p:nvPr>
            <p:ph type="dt" sz="half" idx="10"/>
          </p:nvPr>
        </p:nvSpPr>
        <p:spPr/>
        <p:txBody>
          <a:bodyPr/>
          <a:lstStyle/>
          <a:p>
            <a:fld id="{B19FCA78-1BF8-432D-A9DA-048104D680CB}" type="datetimeFigureOut">
              <a:rPr lang="en-US" smtClean="0"/>
              <a:t>2/26/2025</a:t>
            </a:fld>
            <a:endParaRPr lang="en-US"/>
          </a:p>
        </p:txBody>
      </p:sp>
      <p:sp>
        <p:nvSpPr>
          <p:cNvPr id="5" name="Footer Placeholder 4">
            <a:extLst>
              <a:ext uri="{FF2B5EF4-FFF2-40B4-BE49-F238E27FC236}">
                <a16:creationId xmlns:a16="http://schemas.microsoft.com/office/drawing/2014/main" id="{BDB4C6F7-732F-9271-BB58-4C3B8AA0D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44488-F111-5900-5677-509D0AA57AE9}"/>
              </a:ext>
            </a:extLst>
          </p:cNvPr>
          <p:cNvSpPr>
            <a:spLocks noGrp="1"/>
          </p:cNvSpPr>
          <p:nvPr>
            <p:ph type="sldNum" sz="quarter" idx="12"/>
          </p:nvPr>
        </p:nvSpPr>
        <p:spPr/>
        <p:txBody>
          <a:bodyPr/>
          <a:lstStyle/>
          <a:p>
            <a:fld id="{CB2DFA11-2293-4094-8495-6DCCB60EFCB3}" type="slidenum">
              <a:rPr lang="en-US" smtClean="0"/>
              <a:t>‹#›</a:t>
            </a:fld>
            <a:endParaRPr lang="en-US"/>
          </a:p>
        </p:txBody>
      </p:sp>
    </p:spTree>
    <p:extLst>
      <p:ext uri="{BB962C8B-B14F-4D97-AF65-F5344CB8AC3E}">
        <p14:creationId xmlns:p14="http://schemas.microsoft.com/office/powerpoint/2010/main" val="30173346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15E710-6894-378C-2FBB-7EBE764C2E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5C32CA-945C-91D5-C10D-FD5ADC2EC6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BFC33-F6C8-E821-4279-21433F44A5D9}"/>
              </a:ext>
            </a:extLst>
          </p:cNvPr>
          <p:cNvSpPr>
            <a:spLocks noGrp="1"/>
          </p:cNvSpPr>
          <p:nvPr>
            <p:ph type="dt" sz="half" idx="10"/>
          </p:nvPr>
        </p:nvSpPr>
        <p:spPr/>
        <p:txBody>
          <a:bodyPr/>
          <a:lstStyle/>
          <a:p>
            <a:fld id="{B19FCA78-1BF8-432D-A9DA-048104D680CB}" type="datetimeFigureOut">
              <a:rPr lang="en-US" smtClean="0"/>
              <a:t>2/26/2025</a:t>
            </a:fld>
            <a:endParaRPr lang="en-US"/>
          </a:p>
        </p:txBody>
      </p:sp>
      <p:sp>
        <p:nvSpPr>
          <p:cNvPr id="5" name="Footer Placeholder 4">
            <a:extLst>
              <a:ext uri="{FF2B5EF4-FFF2-40B4-BE49-F238E27FC236}">
                <a16:creationId xmlns:a16="http://schemas.microsoft.com/office/drawing/2014/main" id="{1CC73C1D-F387-65EE-51F1-B1BF28838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3A2BF-837C-5628-BF0E-DA1B59FB76A3}"/>
              </a:ext>
            </a:extLst>
          </p:cNvPr>
          <p:cNvSpPr>
            <a:spLocks noGrp="1"/>
          </p:cNvSpPr>
          <p:nvPr>
            <p:ph type="sldNum" sz="quarter" idx="12"/>
          </p:nvPr>
        </p:nvSpPr>
        <p:spPr/>
        <p:txBody>
          <a:bodyPr/>
          <a:lstStyle/>
          <a:p>
            <a:fld id="{CB2DFA11-2293-4094-8495-6DCCB60EFCB3}" type="slidenum">
              <a:rPr lang="en-US" smtClean="0"/>
              <a:t>‹#›</a:t>
            </a:fld>
            <a:endParaRPr lang="en-US"/>
          </a:p>
        </p:txBody>
      </p:sp>
    </p:spTree>
    <p:extLst>
      <p:ext uri="{BB962C8B-B14F-4D97-AF65-F5344CB8AC3E}">
        <p14:creationId xmlns:p14="http://schemas.microsoft.com/office/powerpoint/2010/main" val="3376018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 Black">
    <p:bg>
      <p:bgPr>
        <a:solidFill>
          <a:schemeClr val="tx1"/>
        </a:solidFill>
        <a:effectLst/>
      </p:bgPr>
    </p:bg>
    <p:spTree>
      <p:nvGrpSpPr>
        <p:cNvPr id="1" name=""/>
        <p:cNvGrpSpPr/>
        <p:nvPr/>
      </p:nvGrpSpPr>
      <p:grpSpPr>
        <a:xfrm>
          <a:off x="0" y="0"/>
          <a:ext cx="0" cy="0"/>
          <a:chOff x="0" y="0"/>
          <a:chExt cx="0" cy="0"/>
        </a:xfrm>
      </p:grpSpPr>
      <p:pic>
        <p:nvPicPr>
          <p:cNvPr id="13" name="Purdue Logo" descr="Purdue Logo">
            <a:extLst>
              <a:ext uri="{FF2B5EF4-FFF2-40B4-BE49-F238E27FC236}">
                <a16:creationId xmlns:a16="http://schemas.microsoft.com/office/drawing/2014/main" id="{121060AA-930A-4F8F-D7F6-9CFE82494609}"/>
              </a:ext>
            </a:extLst>
          </p:cNvPr>
          <p:cNvPicPr>
            <a:picLocks noChangeAspect="1"/>
          </p:cNvPicPr>
          <p:nvPr userDrawn="1"/>
        </p:nvPicPr>
        <p:blipFill>
          <a:blip r:embed="rId2"/>
          <a:stretch>
            <a:fillRect/>
          </a:stretch>
        </p:blipFill>
        <p:spPr>
          <a:xfrm>
            <a:off x="1027077" y="5756157"/>
            <a:ext cx="2709200" cy="484939"/>
          </a:xfrm>
          <a:prstGeom prst="rect">
            <a:avLst/>
          </a:prstGeom>
        </p:spPr>
      </p:pic>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3"/>
          <a:stretch>
            <a:fillRect/>
          </a:stretch>
        </p:blipFill>
        <p:spPr>
          <a:xfrm>
            <a:off x="9956800" y="0"/>
            <a:ext cx="2235200" cy="6858000"/>
          </a:xfrm>
          <a:prstGeom prst="rect">
            <a:avLst/>
          </a:prstGeom>
          <a:noFill/>
        </p:spPr>
      </p:pic>
      <p:sp>
        <p:nvSpPr>
          <p:cNvPr id="6" name="Triangle 5">
            <a:extLst>
              <a:ext uri="{FF2B5EF4-FFF2-40B4-BE49-F238E27FC236}">
                <a16:creationId xmlns:a16="http://schemas.microsoft.com/office/drawing/2014/main" id="{47BD40D6-A6F9-8B8C-560F-0C7A97097E8F}"/>
              </a:ext>
            </a:extLst>
          </p:cNvPr>
          <p:cNvSpPr/>
          <p:nvPr userDrawn="1"/>
        </p:nvSpPr>
        <p:spPr>
          <a:xfrm>
            <a:off x="9954706" y="-9439"/>
            <a:ext cx="2246721" cy="6867440"/>
          </a:xfrm>
          <a:custGeom>
            <a:avLst/>
            <a:gdLst>
              <a:gd name="connsiteX0" fmla="*/ 0 w 2243579"/>
              <a:gd name="connsiteY0" fmla="*/ 0 h 6881568"/>
              <a:gd name="connsiteX1" fmla="*/ 2243579 w 2243579"/>
              <a:gd name="connsiteY1" fmla="*/ 0 h 6881568"/>
              <a:gd name="connsiteX2" fmla="*/ 2243579 w 2243579"/>
              <a:gd name="connsiteY2" fmla="*/ 6881568 h 6881568"/>
              <a:gd name="connsiteX3" fmla="*/ 0 w 2243579"/>
              <a:gd name="connsiteY3" fmla="*/ 6881568 h 6881568"/>
              <a:gd name="connsiteX4" fmla="*/ 0 w 2243579"/>
              <a:gd name="connsiteY4" fmla="*/ 0 h 6881568"/>
              <a:gd name="connsiteX0" fmla="*/ 1300899 w 2243579"/>
              <a:gd name="connsiteY0" fmla="*/ 565608 h 6881568"/>
              <a:gd name="connsiteX1" fmla="*/ 2243579 w 2243579"/>
              <a:gd name="connsiteY1" fmla="*/ 0 h 6881568"/>
              <a:gd name="connsiteX2" fmla="*/ 2243579 w 2243579"/>
              <a:gd name="connsiteY2" fmla="*/ 6881568 h 6881568"/>
              <a:gd name="connsiteX3" fmla="*/ 0 w 2243579"/>
              <a:gd name="connsiteY3" fmla="*/ 6881568 h 6881568"/>
              <a:gd name="connsiteX4" fmla="*/ 1300899 w 2243579"/>
              <a:gd name="connsiteY4" fmla="*/ 565608 h 6881568"/>
              <a:gd name="connsiteX0" fmla="*/ 1602557 w 2243579"/>
              <a:gd name="connsiteY0" fmla="*/ 18854 h 6881568"/>
              <a:gd name="connsiteX1" fmla="*/ 2243579 w 2243579"/>
              <a:gd name="connsiteY1" fmla="*/ 0 h 6881568"/>
              <a:gd name="connsiteX2" fmla="*/ 2243579 w 2243579"/>
              <a:gd name="connsiteY2" fmla="*/ 6881568 h 6881568"/>
              <a:gd name="connsiteX3" fmla="*/ 0 w 2243579"/>
              <a:gd name="connsiteY3" fmla="*/ 6881568 h 6881568"/>
              <a:gd name="connsiteX4" fmla="*/ 1602557 w 2243579"/>
              <a:gd name="connsiteY4" fmla="*/ 18854 h 6881568"/>
              <a:gd name="connsiteX0" fmla="*/ 1319753 w 1960775"/>
              <a:gd name="connsiteY0" fmla="*/ 18854 h 6881568"/>
              <a:gd name="connsiteX1" fmla="*/ 1960775 w 1960775"/>
              <a:gd name="connsiteY1" fmla="*/ 0 h 6881568"/>
              <a:gd name="connsiteX2" fmla="*/ 1960775 w 1960775"/>
              <a:gd name="connsiteY2" fmla="*/ 6881568 h 6881568"/>
              <a:gd name="connsiteX3" fmla="*/ 0 w 1960775"/>
              <a:gd name="connsiteY3" fmla="*/ 6806154 h 6881568"/>
              <a:gd name="connsiteX4" fmla="*/ 1319753 w 1960775"/>
              <a:gd name="connsiteY4" fmla="*/ 18854 h 6881568"/>
              <a:gd name="connsiteX0" fmla="*/ 1593130 w 2234152"/>
              <a:gd name="connsiteY0" fmla="*/ 18854 h 6881569"/>
              <a:gd name="connsiteX1" fmla="*/ 2234152 w 2234152"/>
              <a:gd name="connsiteY1" fmla="*/ 0 h 6881569"/>
              <a:gd name="connsiteX2" fmla="*/ 2234152 w 2234152"/>
              <a:gd name="connsiteY2" fmla="*/ 6881568 h 6881569"/>
              <a:gd name="connsiteX3" fmla="*/ 0 w 2234152"/>
              <a:gd name="connsiteY3" fmla="*/ 6881569 h 6881569"/>
              <a:gd name="connsiteX4" fmla="*/ 1593130 w 2234152"/>
              <a:gd name="connsiteY4" fmla="*/ 18854 h 6881569"/>
              <a:gd name="connsiteX0" fmla="*/ 1583717 w 2234152"/>
              <a:gd name="connsiteY0" fmla="*/ 9420 h 6881569"/>
              <a:gd name="connsiteX1" fmla="*/ 2234152 w 2234152"/>
              <a:gd name="connsiteY1" fmla="*/ 0 h 6881569"/>
              <a:gd name="connsiteX2" fmla="*/ 2234152 w 2234152"/>
              <a:gd name="connsiteY2" fmla="*/ 6881568 h 6881569"/>
              <a:gd name="connsiteX3" fmla="*/ 0 w 2234152"/>
              <a:gd name="connsiteY3" fmla="*/ 6881569 h 6881569"/>
              <a:gd name="connsiteX4" fmla="*/ 1583717 w 2234152"/>
              <a:gd name="connsiteY4" fmla="*/ 9420 h 6881569"/>
              <a:gd name="connsiteX0" fmla="*/ 1583717 w 2243566"/>
              <a:gd name="connsiteY0" fmla="*/ 0 h 6872149"/>
              <a:gd name="connsiteX1" fmla="*/ 2243566 w 2243566"/>
              <a:gd name="connsiteY1" fmla="*/ 12 h 6872149"/>
              <a:gd name="connsiteX2" fmla="*/ 2234152 w 2243566"/>
              <a:gd name="connsiteY2" fmla="*/ 6872148 h 6872149"/>
              <a:gd name="connsiteX3" fmla="*/ 0 w 2243566"/>
              <a:gd name="connsiteY3" fmla="*/ 6872149 h 6872149"/>
              <a:gd name="connsiteX4" fmla="*/ 1583717 w 2243566"/>
              <a:gd name="connsiteY4" fmla="*/ 0 h 687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566" h="6872149">
                <a:moveTo>
                  <a:pt x="1583717" y="0"/>
                </a:moveTo>
                <a:lnTo>
                  <a:pt x="2243566" y="12"/>
                </a:lnTo>
                <a:lnTo>
                  <a:pt x="2234152" y="6872148"/>
                </a:lnTo>
                <a:lnTo>
                  <a:pt x="0" y="6872149"/>
                </a:lnTo>
                <a:lnTo>
                  <a:pt x="1583717" y="0"/>
                </a:lnTo>
                <a:close/>
              </a:path>
            </a:pathLst>
          </a:custGeom>
          <a:solidFill>
            <a:srgbClr val="CFB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11870E27-202E-F717-3FB6-D69451DF1391}"/>
              </a:ext>
            </a:extLst>
          </p:cNvPr>
          <p:cNvSpPr>
            <a:spLocks noGrp="1"/>
          </p:cNvSpPr>
          <p:nvPr>
            <p:ph type="title" hasCustomPrompt="1"/>
          </p:nvPr>
        </p:nvSpPr>
        <p:spPr>
          <a:xfrm>
            <a:off x="1023257" y="2005070"/>
            <a:ext cx="7763458" cy="592834"/>
          </a:xfrm>
        </p:spPr>
        <p:txBody>
          <a:bodyPr>
            <a:noAutofit/>
          </a:bodyPr>
          <a:lstStyle>
            <a:lvl1pPr>
              <a:defRPr sz="5400" cap="none">
                <a:solidFill>
                  <a:schemeClr val="bg1"/>
                </a:solidFill>
              </a:defRPr>
            </a:lvl1pPr>
          </a:lstStyle>
          <a:p>
            <a:r>
              <a:rPr lang="en-US"/>
              <a:t>Presentation Title</a:t>
            </a:r>
          </a:p>
        </p:txBody>
      </p:sp>
      <p:sp>
        <p:nvSpPr>
          <p:cNvPr id="9" name="Text Placeholder 8">
            <a:extLst>
              <a:ext uri="{FF2B5EF4-FFF2-40B4-BE49-F238E27FC236}">
                <a16:creationId xmlns:a16="http://schemas.microsoft.com/office/drawing/2014/main" id="{3F3E966E-ACAB-E285-70D0-66AC08DF1386}"/>
              </a:ext>
            </a:extLst>
          </p:cNvPr>
          <p:cNvSpPr>
            <a:spLocks noGrp="1"/>
          </p:cNvSpPr>
          <p:nvPr>
            <p:ph type="body" sz="quarter" idx="10" hasCustomPrompt="1"/>
          </p:nvPr>
        </p:nvSpPr>
        <p:spPr>
          <a:xfrm>
            <a:off x="1023257" y="2629338"/>
            <a:ext cx="7763458" cy="449263"/>
          </a:xfrm>
        </p:spPr>
        <p:txBody>
          <a:bodyPr>
            <a:noAutofit/>
          </a:bodyPr>
          <a:lstStyle>
            <a:lvl1pPr marL="0" indent="0">
              <a:buFontTx/>
              <a:buNone/>
              <a:defRPr sz="2400" b="1">
                <a:solidFill>
                  <a:schemeClr val="bg2"/>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Subtitle</a:t>
            </a:r>
          </a:p>
        </p:txBody>
      </p:sp>
      <p:sp>
        <p:nvSpPr>
          <p:cNvPr id="3" name="Text Placeholder 8">
            <a:extLst>
              <a:ext uri="{FF2B5EF4-FFF2-40B4-BE49-F238E27FC236}">
                <a16:creationId xmlns:a16="http://schemas.microsoft.com/office/drawing/2014/main" id="{76FFA1BC-72F9-9048-3E39-D300A3A6A52E}"/>
              </a:ext>
            </a:extLst>
          </p:cNvPr>
          <p:cNvSpPr>
            <a:spLocks noGrp="1"/>
          </p:cNvSpPr>
          <p:nvPr>
            <p:ph type="body" sz="quarter" idx="11" hasCustomPrompt="1"/>
          </p:nvPr>
        </p:nvSpPr>
        <p:spPr>
          <a:xfrm>
            <a:off x="1023257" y="3107129"/>
            <a:ext cx="7763458" cy="449263"/>
          </a:xfrm>
        </p:spPr>
        <p:txBody>
          <a:bodyPr>
            <a:normAutofit/>
          </a:bodyPr>
          <a:lstStyle>
            <a:lvl1pPr marL="0" indent="0">
              <a:buFontTx/>
              <a:buNone/>
              <a:defRPr sz="1600">
                <a:solidFill>
                  <a:schemeClr val="bg2"/>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fld id="{C7124C19-F609-8C4C-8116-78E353E3E672}" type="datetime1">
              <a:rPr lang="en-US" smtClean="0"/>
              <a:t>3/29/23</a:t>
            </a:fld>
            <a:endParaRPr lang="en-US"/>
          </a:p>
        </p:txBody>
      </p:sp>
    </p:spTree>
    <p:extLst>
      <p:ext uri="{BB962C8B-B14F-4D97-AF65-F5344CB8AC3E}">
        <p14:creationId xmlns:p14="http://schemas.microsoft.com/office/powerpoint/2010/main" val="401357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2647199" y="1501742"/>
            <a:ext cx="6801602" cy="664797"/>
          </a:xfrm>
          <a:prstGeom prst="rect">
            <a:avLst/>
          </a:prstGeom>
          <a:noFill/>
          <a:ln w="38100">
            <a:noFill/>
          </a:ln>
        </p:spPr>
        <p:txBody>
          <a:bodyPr wrap="square" lIns="0" tIns="0" rIns="0" bIns="0" anchor="t" anchorCtr="0">
            <a:spAutoFit/>
          </a:bodyPr>
          <a:lstStyle>
            <a:lvl1pPr algn="l">
              <a:defRPr sz="4800" b="1" i="1" spc="0" baseline="0">
                <a:solidFill>
                  <a:schemeClr val="tx2"/>
                </a:solidFill>
                <a:latin typeface="Franklin Gothic Book" panose="020B0503020102020204" pitchFamily="34" charset="0"/>
              </a:defRPr>
            </a:lvl1pPr>
          </a:lstStyle>
          <a:p>
            <a:r>
              <a:rPr lang="en-US" dirty="0"/>
              <a:t>Title</a:t>
            </a:r>
          </a:p>
        </p:txBody>
      </p:sp>
      <p:sp>
        <p:nvSpPr>
          <p:cNvPr id="3" name="Subtitle"/>
          <p:cNvSpPr>
            <a:spLocks noGrp="1"/>
          </p:cNvSpPr>
          <p:nvPr>
            <p:ph type="subTitle" idx="1" hasCustomPrompt="1"/>
          </p:nvPr>
        </p:nvSpPr>
        <p:spPr>
          <a:xfrm>
            <a:off x="2647199" y="3429000"/>
            <a:ext cx="6801603" cy="336015"/>
          </a:xfrm>
          <a:noFill/>
        </p:spPr>
        <p:txBody>
          <a:bodyPr wrap="square" lIns="0" tIns="0" rIns="0" bIns="0" anchor="t" anchorCtr="0">
            <a:spAutoFit/>
          </a:bodyPr>
          <a:lstStyle>
            <a:lvl1pPr marL="0" indent="0" algn="l">
              <a:buNone/>
              <a:defRPr sz="2200" b="1" i="0" baseline="0">
                <a:solidFill>
                  <a:schemeClr val="accent4"/>
                </a:solidFill>
                <a:latin typeface="Franklin Gothic Demi" panose="020B06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2" name="Date">
            <a:extLst>
              <a:ext uri="{FF2B5EF4-FFF2-40B4-BE49-F238E27FC236}">
                <a16:creationId xmlns:a16="http://schemas.microsoft.com/office/drawing/2014/main" id="{569EEC58-EAB4-064A-8F4A-AFD41D2C52E3}"/>
              </a:ext>
            </a:extLst>
          </p:cNvPr>
          <p:cNvSpPr>
            <a:spLocks noGrp="1"/>
          </p:cNvSpPr>
          <p:nvPr>
            <p:ph type="dt" sz="half" idx="10"/>
          </p:nvPr>
        </p:nvSpPr>
        <p:spPr>
          <a:xfrm>
            <a:off x="8926248" y="6220740"/>
            <a:ext cx="1021891" cy="323968"/>
          </a:xfrm>
        </p:spPr>
        <p:txBody>
          <a:bodyPr/>
          <a:lstStyle>
            <a:lvl1pPr>
              <a:defRPr>
                <a:solidFill>
                  <a:schemeClr val="accent4">
                    <a:alpha val="70000"/>
                  </a:schemeClr>
                </a:solidFill>
              </a:defRPr>
            </a:lvl1pPr>
          </a:lstStyle>
          <a:p>
            <a:fld id="{D47A9A36-4EB0-BF46-AE48-7CDA251B954B}" type="datetime1">
              <a:rPr lang="en-US" smtClean="0"/>
              <a:pPr/>
              <a:t>2/26/2025</a:t>
            </a:fld>
            <a:endParaRPr lang="en-US" dirty="0"/>
          </a:p>
        </p:txBody>
      </p:sp>
      <p:sp>
        <p:nvSpPr>
          <p:cNvPr id="14" name="Slide Number">
            <a:extLst>
              <a:ext uri="{FF2B5EF4-FFF2-40B4-BE49-F238E27FC236}">
                <a16:creationId xmlns:a16="http://schemas.microsoft.com/office/drawing/2014/main" id="{F5536D05-EE19-B94F-AEFA-CBB9C74BE38E}"/>
              </a:ext>
            </a:extLst>
          </p:cNvPr>
          <p:cNvSpPr>
            <a:spLocks noGrp="1"/>
          </p:cNvSpPr>
          <p:nvPr>
            <p:ph type="sldNum" sz="quarter" idx="12"/>
          </p:nvPr>
        </p:nvSpPr>
        <p:spPr>
          <a:xfrm>
            <a:off x="10096500" y="6200875"/>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cxnSp>
        <p:nvCxnSpPr>
          <p:cNvPr id="16" name="Line 1">
            <a:extLst>
              <a:ext uri="{FF2B5EF4-FFF2-40B4-BE49-F238E27FC236}">
                <a16:creationId xmlns:a16="http://schemas.microsoft.com/office/drawing/2014/main" id="{6A4A8F82-5B38-7048-AC2C-C6614B1C1F87}"/>
              </a:ext>
            </a:extLst>
          </p:cNvPr>
          <p:cNvCxnSpPr/>
          <p:nvPr userDrawn="1"/>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Line 2">
            <a:extLst>
              <a:ext uri="{FF2B5EF4-FFF2-40B4-BE49-F238E27FC236}">
                <a16:creationId xmlns:a16="http://schemas.microsoft.com/office/drawing/2014/main" id="{8D8B04B8-2399-454A-B669-A05BD4291FE0}"/>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Line 3">
            <a:extLst>
              <a:ext uri="{FF2B5EF4-FFF2-40B4-BE49-F238E27FC236}">
                <a16:creationId xmlns:a16="http://schemas.microsoft.com/office/drawing/2014/main" id="{E7D4788F-092F-E04C-9AB1-9F6377412706}"/>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urdue CoBrand">
            <a:extLst>
              <a:ext uri="{FF2B5EF4-FFF2-40B4-BE49-F238E27FC236}">
                <a16:creationId xmlns:a16="http://schemas.microsoft.com/office/drawing/2014/main" id="{35863FF8-FC78-8245-B0B0-E1D4313A3AF5}"/>
              </a:ext>
            </a:extLst>
          </p:cNvPr>
          <p:cNvPicPr>
            <a:picLocks noChangeAspect="1"/>
          </p:cNvPicPr>
          <p:nvPr userDrawn="1"/>
        </p:nvPicPr>
        <p:blipFill>
          <a:blip r:embed="rId2"/>
          <a:srcRect/>
          <a:stretch/>
        </p:blipFill>
        <p:spPr>
          <a:xfrm>
            <a:off x="1811903" y="5987081"/>
            <a:ext cx="4243984" cy="449363"/>
          </a:xfrm>
          <a:prstGeom prst="rect">
            <a:avLst/>
          </a:prstGeom>
        </p:spPr>
      </p:pic>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165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with Copy">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457199" y="1543324"/>
            <a:ext cx="11266713" cy="4454706"/>
          </a:xfrm>
        </p:spPr>
        <p:txBody>
          <a:bodyPr numCol="1">
            <a:noAutofit/>
          </a:bodyPr>
          <a:lstStyle>
            <a:lvl1pPr marL="0" indent="0" algn="l" fontAlgn="t">
              <a:buFontTx/>
              <a:buNone/>
              <a:defRPr sz="1800" baseline="0">
                <a:latin typeface="Franklin Gothic Book" panose="020B0503020102020204" pitchFamily="34" charset="0"/>
              </a:defRPr>
            </a:lvl1pPr>
            <a:lvl2pPr marL="457200" indent="0" algn="l">
              <a:buFontTx/>
              <a:buNone/>
              <a:defRPr sz="1800"/>
            </a:lvl2pPr>
            <a:lvl3pPr marL="914400" indent="0" algn="l">
              <a:buFontTx/>
              <a:buNone/>
              <a:defRPr sz="1800"/>
            </a:lvl3pPr>
            <a:lvl4pPr marL="1371600" indent="0" algn="l">
              <a:buFontTx/>
              <a:buNone/>
              <a:defRPr sz="1800"/>
            </a:lvl4pPr>
            <a:lvl5pPr marL="1828800" indent="0" algn="l">
              <a:buFontTx/>
              <a:buNone/>
              <a:defRPr sz="180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pic>
        <p:nvPicPr>
          <p:cNvPr id="4" name="Purdue Logo" descr="Purdue Logo">
            <a:extLst>
              <a:ext uri="{FF2B5EF4-FFF2-40B4-BE49-F238E27FC236}">
                <a16:creationId xmlns:a16="http://schemas.microsoft.com/office/drawing/2014/main" id="{D337403E-4A63-3B42-FC84-47BAEDD7A75E}"/>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3" name="Slide Number Placeholder 2">
            <a:extLst>
              <a:ext uri="{FF2B5EF4-FFF2-40B4-BE49-F238E27FC236}">
                <a16:creationId xmlns:a16="http://schemas.microsoft.com/office/drawing/2014/main" id="{5571BFAC-9DDD-7E29-716C-4E627DE4B710}"/>
              </a:ext>
            </a:extLst>
          </p:cNvPr>
          <p:cNvSpPr>
            <a:spLocks noGrp="1"/>
          </p:cNvSpPr>
          <p:nvPr>
            <p:ph type="sldNum" sz="quarter" idx="12"/>
          </p:nvPr>
        </p:nvSpPr>
        <p:spPr/>
        <p:txBody>
          <a:bodyPr/>
          <a:lstStyle/>
          <a:p>
            <a:fld id="{3086EA1D-707D-B54C-8FFB-433BD1A27D0B}" type="slidenum">
              <a:rPr lang="en-US" smtClean="0"/>
              <a:pPr/>
              <a:t>‹#›</a:t>
            </a:fld>
            <a:endParaRPr lang="en-US"/>
          </a:p>
        </p:txBody>
      </p:sp>
    </p:spTree>
    <p:extLst>
      <p:ext uri="{BB962C8B-B14F-4D97-AF65-F5344CB8AC3E}">
        <p14:creationId xmlns:p14="http://schemas.microsoft.com/office/powerpoint/2010/main" val="4126315900"/>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sp>
        <p:nvSpPr>
          <p:cNvPr id="26" name="Black Bar">
            <a:extLst>
              <a:ext uri="{FF2B5EF4-FFF2-40B4-BE49-F238E27FC236}">
                <a16:creationId xmlns:a16="http://schemas.microsoft.com/office/drawing/2014/main" id="{A66A797F-CC2D-F24E-8D26-8632FDB68C4C}"/>
              </a:ext>
            </a:extLst>
          </p:cNvPr>
          <p:cNvSpPr/>
          <p:nvPr userDrawn="1"/>
        </p:nvSpPr>
        <p:spPr>
          <a:xfrm>
            <a:off x="1773864" y="0"/>
            <a:ext cx="9884736"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2107520" y="437030"/>
            <a:ext cx="7988980" cy="332399"/>
          </a:xfrm>
          <a:prstGeom prst="rect">
            <a:avLst/>
          </a:prstGeom>
          <a:noFill/>
          <a:ln w="38100">
            <a:noFill/>
          </a:ln>
        </p:spPr>
        <p:txBody>
          <a:bodyPr wrap="square" lIns="0" tIns="0" rIns="0" bIns="0" anchor="t" anchorCtr="0">
            <a:spAutoFit/>
          </a:bodyPr>
          <a:lstStyle>
            <a:lvl1pPr algn="l">
              <a:defRPr sz="2400" b="1" i="1" cap="none" spc="0" baseline="0">
                <a:solidFill>
                  <a:schemeClr val="tx2"/>
                </a:solidFill>
                <a:latin typeface="Franklin Gothic Book" panose="020B0503020102020204" pitchFamily="34" charset="0"/>
              </a:defRPr>
            </a:lvl1pPr>
          </a:lstStyle>
          <a:p>
            <a:r>
              <a:rPr lang="en-US" dirty="0"/>
              <a:t>Title</a:t>
            </a:r>
          </a:p>
        </p:txBody>
      </p:sp>
      <p:sp>
        <p:nvSpPr>
          <p:cNvPr id="3" name="Subhead"/>
          <p:cNvSpPr>
            <a:spLocks noGrp="1"/>
          </p:cNvSpPr>
          <p:nvPr>
            <p:ph type="subTitle" idx="1" hasCustomPrompt="1"/>
          </p:nvPr>
        </p:nvSpPr>
        <p:spPr>
          <a:xfrm>
            <a:off x="2107518" y="1345167"/>
            <a:ext cx="7988982" cy="276999"/>
          </a:xfrm>
          <a:noFill/>
        </p:spPr>
        <p:txBody>
          <a:bodyPr wrap="square" lIns="0" tIns="0" rIns="0" bIns="0" anchor="t" anchorCtr="0">
            <a:spAutoFit/>
          </a:bodyPr>
          <a:lstStyle>
            <a:lvl1pPr marL="0" indent="0" algn="l">
              <a:buNone/>
              <a:defRPr sz="1800" b="1" i="0" baseline="0">
                <a:solidFill>
                  <a:schemeClr val="accent2"/>
                </a:solidFill>
                <a:latin typeface="Franklin Gothic Book" panose="020B05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666056" y="1917389"/>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600" b="0" i="0" normalizeH="0" baseline="0">
                <a:solidFill>
                  <a:schemeClr val="bg1"/>
                </a:solidFill>
                <a:latin typeface="Franklin Gothic Book" panose="020B0503020102020204" pitchFamily="34" charset="0"/>
              </a:defRPr>
            </a:lvl1pPr>
          </a:lstStyle>
          <a:p>
            <a:pPr lvl="0"/>
            <a:r>
              <a:rPr lang="en-US" dirty="0"/>
              <a:t>Bulleted copy. Keep it short with bite-size chunks of information.</a:t>
            </a:r>
          </a:p>
          <a:p>
            <a:pPr lvl="0"/>
            <a:endParaRPr lang="en-US" dirty="0"/>
          </a:p>
          <a:p>
            <a:pPr lvl="0"/>
            <a:r>
              <a:rPr lang="en-US" dirty="0"/>
              <a:t>Bulleted copy.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Keep it short with bite-size chunks of information.</a:t>
            </a:r>
          </a:p>
          <a:p>
            <a:pPr lvl="0"/>
            <a:endParaRPr lang="en-US" dirty="0"/>
          </a:p>
        </p:txBody>
      </p:sp>
      <p:sp>
        <p:nvSpPr>
          <p:cNvPr id="16" name="Date">
            <a:extLst>
              <a:ext uri="{FF2B5EF4-FFF2-40B4-BE49-F238E27FC236}">
                <a16:creationId xmlns:a16="http://schemas.microsoft.com/office/drawing/2014/main" id="{714077B3-45FB-7B43-8C19-3B82C49646B4}"/>
              </a:ext>
            </a:extLst>
          </p:cNvPr>
          <p:cNvSpPr>
            <a:spLocks noGrp="1"/>
          </p:cNvSpPr>
          <p:nvPr>
            <p:ph type="dt" sz="half" idx="10"/>
          </p:nvPr>
        </p:nvSpPr>
        <p:spPr>
          <a:xfrm>
            <a:off x="8926248" y="6220740"/>
            <a:ext cx="1021891" cy="323968"/>
          </a:xfrm>
        </p:spPr>
        <p:txBody>
          <a:bodyPr/>
          <a:lstStyle>
            <a:lvl1pPr>
              <a:defRPr>
                <a:solidFill>
                  <a:schemeClr val="bg1">
                    <a:alpha val="70000"/>
                  </a:schemeClr>
                </a:solidFill>
              </a:defRPr>
            </a:lvl1pPr>
          </a:lstStyle>
          <a:p>
            <a:fld id="{D47A9A36-4EB0-BF46-AE48-7CDA251B954B}" type="datetime1">
              <a:rPr lang="en-US" smtClean="0"/>
              <a:t>2/26/2025</a:t>
            </a:fld>
            <a:endParaRPr lang="en-US" dirty="0"/>
          </a:p>
        </p:txBody>
      </p:sp>
      <p:sp>
        <p:nvSpPr>
          <p:cNvPr id="17" name="Slide Number">
            <a:extLst>
              <a:ext uri="{FF2B5EF4-FFF2-40B4-BE49-F238E27FC236}">
                <a16:creationId xmlns:a16="http://schemas.microsoft.com/office/drawing/2014/main" id="{9877984E-7F57-E649-B9D9-2C2240989518}"/>
              </a:ext>
            </a:extLst>
          </p:cNvPr>
          <p:cNvSpPr>
            <a:spLocks noGrp="1"/>
          </p:cNvSpPr>
          <p:nvPr>
            <p:ph type="sldNum" sz="quarter" idx="12"/>
          </p:nvPr>
        </p:nvSpPr>
        <p:spPr>
          <a:xfrm>
            <a:off x="10096500" y="6200875"/>
            <a:ext cx="487680" cy="365760"/>
          </a:xfrm>
        </p:spPr>
        <p:txBody>
          <a:bodyPr/>
          <a:lstStyle>
            <a:lvl1pPr>
              <a:defRPr>
                <a:solidFill>
                  <a:schemeClr val="bg1"/>
                </a:solidFill>
              </a:defRPr>
            </a:lvl1pPr>
          </a:lstStyle>
          <a:p>
            <a:fld id="{8A7A6979-0714-4377-B894-6BE4C2D6E202}" type="slidenum">
              <a:rPr lang="en-US" smtClean="0"/>
              <a:pPr/>
              <a:t>‹#›</a:t>
            </a:fld>
            <a:endParaRPr lang="en-US" dirty="0"/>
          </a:p>
        </p:txBody>
      </p:sp>
      <p:pic>
        <p:nvPicPr>
          <p:cNvPr id="11" name="Purdue CoBrand">
            <a:extLst>
              <a:ext uri="{FF2B5EF4-FFF2-40B4-BE49-F238E27FC236}">
                <a16:creationId xmlns:a16="http://schemas.microsoft.com/office/drawing/2014/main" id="{7819D8BA-413A-6641-B706-270206BA2A7C}"/>
              </a:ext>
            </a:extLst>
          </p:cNvPr>
          <p:cNvPicPr>
            <a:picLocks noChangeAspect="1"/>
          </p:cNvPicPr>
          <p:nvPr userDrawn="1"/>
        </p:nvPicPr>
        <p:blipFill>
          <a:blip r:embed="rId2"/>
          <a:srcRect/>
          <a:stretch/>
        </p:blipFill>
        <p:spPr>
          <a:xfrm>
            <a:off x="1811903" y="5987080"/>
            <a:ext cx="4243984" cy="449363"/>
          </a:xfrm>
          <a:prstGeom prst="rect">
            <a:avLst/>
          </a:prstGeom>
        </p:spPr>
      </p:pic>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1104">
          <p15:clr>
            <a:srgbClr val="FBAE40"/>
          </p15:clr>
        </p15:guide>
        <p15:guide id="8" pos="1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24" name="Black Bar">
            <a:extLst>
              <a:ext uri="{FF2B5EF4-FFF2-40B4-BE49-F238E27FC236}">
                <a16:creationId xmlns:a16="http://schemas.microsoft.com/office/drawing/2014/main" id="{0AE71379-F4D3-D147-9F20-2FE1D74B2D32}"/>
              </a:ext>
            </a:extLst>
          </p:cNvPr>
          <p:cNvSpPr/>
          <p:nvPr userDrawn="1"/>
        </p:nvSpPr>
        <p:spPr>
          <a:xfrm>
            <a:off x="1773864" y="0"/>
            <a:ext cx="9884736"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Title">
            <a:extLst>
              <a:ext uri="{FF2B5EF4-FFF2-40B4-BE49-F238E27FC236}">
                <a16:creationId xmlns:a16="http://schemas.microsoft.com/office/drawing/2014/main" id="{D4CA7DB8-4B5A-E34E-9870-26F61BD3E47D}"/>
              </a:ext>
            </a:extLst>
          </p:cNvPr>
          <p:cNvSpPr>
            <a:spLocks noGrp="1"/>
          </p:cNvSpPr>
          <p:nvPr>
            <p:ph type="ctrTitle" hasCustomPrompt="1"/>
          </p:nvPr>
        </p:nvSpPr>
        <p:spPr bwMode="blackWhite">
          <a:xfrm>
            <a:off x="2107520" y="437030"/>
            <a:ext cx="7988978" cy="332399"/>
          </a:xfrm>
          <a:prstGeom prst="rect">
            <a:avLst/>
          </a:prstGeom>
          <a:noFill/>
          <a:ln w="38100">
            <a:noFill/>
          </a:ln>
        </p:spPr>
        <p:txBody>
          <a:bodyPr wrap="square" lIns="0" tIns="0" rIns="0" bIns="0" anchor="t" anchorCtr="0">
            <a:spAutoFit/>
          </a:bodyPr>
          <a:lstStyle>
            <a:lvl1pPr algn="l">
              <a:defRPr sz="2400" b="1" i="1" cap="none" spc="0" baseline="0">
                <a:solidFill>
                  <a:schemeClr val="tx2"/>
                </a:solidFill>
                <a:latin typeface="Franklin Gothic Book" panose="020B0503020102020204" pitchFamily="34" charset="0"/>
              </a:defRPr>
            </a:lvl1pPr>
          </a:lstStyle>
          <a:p>
            <a:r>
              <a:rPr lang="en-US" dirty="0"/>
              <a:t>Title</a:t>
            </a:r>
          </a:p>
        </p:txBody>
      </p:sp>
      <p:sp>
        <p:nvSpPr>
          <p:cNvPr id="26" name="Subhead">
            <a:extLst>
              <a:ext uri="{FF2B5EF4-FFF2-40B4-BE49-F238E27FC236}">
                <a16:creationId xmlns:a16="http://schemas.microsoft.com/office/drawing/2014/main" id="{1DF492DD-020D-4A41-BFE4-1758A1DC7221}"/>
              </a:ext>
            </a:extLst>
          </p:cNvPr>
          <p:cNvSpPr>
            <a:spLocks noGrp="1"/>
          </p:cNvSpPr>
          <p:nvPr>
            <p:ph type="subTitle" idx="1" hasCustomPrompt="1"/>
          </p:nvPr>
        </p:nvSpPr>
        <p:spPr>
          <a:xfrm>
            <a:off x="2107518" y="1345167"/>
            <a:ext cx="7988980" cy="276999"/>
          </a:xfrm>
          <a:noFill/>
        </p:spPr>
        <p:txBody>
          <a:bodyPr wrap="square" lIns="0" tIns="0" rIns="0" bIns="0" anchor="t" anchorCtr="0">
            <a:spAutoFit/>
          </a:bodyPr>
          <a:lstStyle>
            <a:lvl1pPr marL="0" indent="0" algn="l">
              <a:buNone/>
              <a:defRPr sz="1800" b="1" i="0" baseline="0">
                <a:solidFill>
                  <a:schemeClr val="accent2"/>
                </a:solidFill>
                <a:latin typeface="Franklin Gothic Book" panose="020B05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2665914" y="1917389"/>
            <a:ext cx="4081046"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600" b="0" i="0" normalizeH="0" baseline="0">
                <a:solidFill>
                  <a:schemeClr val="bg1"/>
                </a:solidFill>
                <a:latin typeface="Franklin Gothic Book" panose="020B0503020102020204" pitchFamily="34" charset="0"/>
              </a:defRPr>
            </a:lvl1pPr>
          </a:lstStyle>
          <a:p>
            <a:pPr lvl="0"/>
            <a:r>
              <a:rPr lang="en-US" dirty="0"/>
              <a:t>Bulleted copy. Keep it short with bite-size chunks of information.</a:t>
            </a:r>
          </a:p>
          <a:p>
            <a:pPr lvl="0"/>
            <a:endParaRPr lang="en-US" dirty="0"/>
          </a:p>
          <a:p>
            <a:pPr lvl="0"/>
            <a:r>
              <a:rPr lang="en-US" dirty="0"/>
              <a:t>Bulleted copy.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Keep it short with bite-size chunks of information.</a:t>
            </a:r>
          </a:p>
          <a:p>
            <a:pPr lvl="0"/>
            <a:endParaRPr lang="en-US" dirty="0"/>
          </a:p>
          <a:p>
            <a:pPr lvl="0"/>
            <a:endParaRPr lang="en-US" dirty="0"/>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7093131" y="1920876"/>
            <a:ext cx="4561597" cy="2982913"/>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16" name="Date">
            <a:extLst>
              <a:ext uri="{FF2B5EF4-FFF2-40B4-BE49-F238E27FC236}">
                <a16:creationId xmlns:a16="http://schemas.microsoft.com/office/drawing/2014/main" id="{C8365B71-1339-9448-BF22-95AA51DA73FB}"/>
              </a:ext>
            </a:extLst>
          </p:cNvPr>
          <p:cNvSpPr>
            <a:spLocks noGrp="1"/>
          </p:cNvSpPr>
          <p:nvPr>
            <p:ph type="dt" sz="half" idx="10"/>
          </p:nvPr>
        </p:nvSpPr>
        <p:spPr>
          <a:xfrm>
            <a:off x="8926248" y="6220740"/>
            <a:ext cx="1021891" cy="323968"/>
          </a:xfrm>
        </p:spPr>
        <p:txBody>
          <a:bodyPr/>
          <a:lstStyle>
            <a:lvl1pPr>
              <a:defRPr>
                <a:solidFill>
                  <a:schemeClr val="bg1">
                    <a:alpha val="70000"/>
                  </a:schemeClr>
                </a:solidFill>
              </a:defRPr>
            </a:lvl1pPr>
          </a:lstStyle>
          <a:p>
            <a:fld id="{D47A9A36-4EB0-BF46-AE48-7CDA251B954B}" type="datetime1">
              <a:rPr lang="en-US" smtClean="0"/>
              <a:t>2/26/2025</a:t>
            </a:fld>
            <a:endParaRPr lang="en-US" dirty="0"/>
          </a:p>
        </p:txBody>
      </p:sp>
      <p:sp>
        <p:nvSpPr>
          <p:cNvPr id="17" name="Slide Number">
            <a:extLst>
              <a:ext uri="{FF2B5EF4-FFF2-40B4-BE49-F238E27FC236}">
                <a16:creationId xmlns:a16="http://schemas.microsoft.com/office/drawing/2014/main" id="{90CEF399-1C96-2B44-8CD0-34997E7B715B}"/>
              </a:ext>
            </a:extLst>
          </p:cNvPr>
          <p:cNvSpPr>
            <a:spLocks noGrp="1"/>
          </p:cNvSpPr>
          <p:nvPr>
            <p:ph type="sldNum" sz="quarter" idx="12"/>
          </p:nvPr>
        </p:nvSpPr>
        <p:spPr>
          <a:xfrm>
            <a:off x="10096500" y="6200875"/>
            <a:ext cx="487680" cy="365760"/>
          </a:xfrm>
        </p:spPr>
        <p:txBody>
          <a:bodyPr/>
          <a:lstStyle>
            <a:lvl1pPr>
              <a:defRPr>
                <a:solidFill>
                  <a:schemeClr val="bg1"/>
                </a:solidFill>
              </a:defRPr>
            </a:lvl1pPr>
          </a:lstStyle>
          <a:p>
            <a:fld id="{8A7A6979-0714-4377-B894-6BE4C2D6E202}" type="slidenum">
              <a:rPr lang="en-US" smtClean="0"/>
              <a:pPr/>
              <a:t>‹#›</a:t>
            </a:fld>
            <a:endParaRPr lang="en-US" dirty="0"/>
          </a:p>
        </p:txBody>
      </p:sp>
      <p:pic>
        <p:nvPicPr>
          <p:cNvPr id="12" name="Purdue CoBrand">
            <a:extLst>
              <a:ext uri="{FF2B5EF4-FFF2-40B4-BE49-F238E27FC236}">
                <a16:creationId xmlns:a16="http://schemas.microsoft.com/office/drawing/2014/main" id="{F8D8386B-0D43-664A-B6B7-C474C0595C63}"/>
              </a:ext>
            </a:extLst>
          </p:cNvPr>
          <p:cNvPicPr>
            <a:picLocks noChangeAspect="1"/>
          </p:cNvPicPr>
          <p:nvPr userDrawn="1"/>
        </p:nvPicPr>
        <p:blipFill>
          <a:blip r:embed="rId2"/>
          <a:srcRect/>
          <a:stretch/>
        </p:blipFill>
        <p:spPr>
          <a:xfrm>
            <a:off x="1811903" y="5987080"/>
            <a:ext cx="4243984" cy="449363"/>
          </a:xfrm>
          <a:prstGeom prst="rect">
            <a:avLst/>
          </a:prstGeom>
        </p:spPr>
      </p:pic>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4032">
          <p15:clr>
            <a:srgbClr val="FBAE40"/>
          </p15:clr>
        </p15:guide>
        <p15:guide id="4" pos="7344">
          <p15:clr>
            <a:srgbClr val="FBAE40"/>
          </p15:clr>
        </p15:guide>
        <p15:guide id="5" pos="6848">
          <p15:clr>
            <a:srgbClr val="FBAE40"/>
          </p15:clr>
        </p15:guide>
        <p15:guide id="6" orient="horz" pos="4080">
          <p15:clr>
            <a:srgbClr val="FBAE40"/>
          </p15:clr>
        </p15:guide>
        <p15:guide id="7" pos="1104">
          <p15:clr>
            <a:srgbClr val="FBAE40"/>
          </p15:clr>
        </p15:guide>
        <p15:guide id="8" pos="1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3" name="Photo caption"/>
          <p:cNvSpPr>
            <a:spLocks noGrp="1"/>
          </p:cNvSpPr>
          <p:nvPr>
            <p:ph type="subTitle" idx="1" hasCustomPrompt="1"/>
          </p:nvPr>
        </p:nvSpPr>
        <p:spPr>
          <a:xfrm>
            <a:off x="7301170" y="219206"/>
            <a:ext cx="3574087" cy="738664"/>
          </a:xfrm>
          <a:noFill/>
        </p:spPr>
        <p:txBody>
          <a:bodyPr wrap="square" lIns="0" tIns="0" rIns="0" bIns="0" anchor="t" anchorCtr="0">
            <a:spAutoFit/>
          </a:bodyPr>
          <a:lstStyle>
            <a:lvl1pPr marL="0" indent="0" algn="l">
              <a:buNone/>
              <a:defRPr sz="1600" b="1" i="0" baseline="0">
                <a:solidFill>
                  <a:schemeClr val="bg1"/>
                </a:solidFill>
                <a:latin typeface="Franklin Gothic Book" panose="020B05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Brief photo caption. Place in top left or right corner. Make text black or white for legibility.</a:t>
            </a:r>
          </a:p>
        </p:txBody>
      </p:sp>
      <p:sp>
        <p:nvSpPr>
          <p:cNvPr id="11" name="Date">
            <a:extLst>
              <a:ext uri="{FF2B5EF4-FFF2-40B4-BE49-F238E27FC236}">
                <a16:creationId xmlns:a16="http://schemas.microsoft.com/office/drawing/2014/main" id="{F330C439-AFA6-B840-9D2A-258668D35CA5}"/>
              </a:ext>
            </a:extLst>
          </p:cNvPr>
          <p:cNvSpPr>
            <a:spLocks noGrp="1"/>
          </p:cNvSpPr>
          <p:nvPr>
            <p:ph type="dt" sz="half" idx="10"/>
          </p:nvPr>
        </p:nvSpPr>
        <p:spPr>
          <a:xfrm>
            <a:off x="8926248" y="6220740"/>
            <a:ext cx="1021891" cy="323968"/>
          </a:xfrm>
        </p:spPr>
        <p:txBody>
          <a:bodyPr/>
          <a:lstStyle>
            <a:lvl1pPr>
              <a:defRPr>
                <a:solidFill>
                  <a:schemeClr val="bg1">
                    <a:alpha val="70000"/>
                  </a:schemeClr>
                </a:solidFill>
              </a:defRPr>
            </a:lvl1pPr>
          </a:lstStyle>
          <a:p>
            <a:fld id="{D47A9A36-4EB0-BF46-AE48-7CDA251B954B}" type="datetime1">
              <a:rPr lang="en-US" smtClean="0"/>
              <a:t>2/26/2025</a:t>
            </a:fld>
            <a:endParaRPr lang="en-US" dirty="0"/>
          </a:p>
        </p:txBody>
      </p:sp>
      <p:sp>
        <p:nvSpPr>
          <p:cNvPr id="14" name="Slide Number">
            <a:extLst>
              <a:ext uri="{FF2B5EF4-FFF2-40B4-BE49-F238E27FC236}">
                <a16:creationId xmlns:a16="http://schemas.microsoft.com/office/drawing/2014/main" id="{ACC80B6D-3922-3742-99F9-101C945C2B33}"/>
              </a:ext>
            </a:extLst>
          </p:cNvPr>
          <p:cNvSpPr>
            <a:spLocks noGrp="1"/>
          </p:cNvSpPr>
          <p:nvPr>
            <p:ph type="sldNum" sz="quarter" idx="12"/>
          </p:nvPr>
        </p:nvSpPr>
        <p:spPr>
          <a:xfrm>
            <a:off x="10096500" y="6200875"/>
            <a:ext cx="487680" cy="365760"/>
          </a:xfrm>
        </p:spPr>
        <p:txBody>
          <a:bodyPr/>
          <a:lstStyle>
            <a:lvl1pPr>
              <a:defRPr>
                <a:solidFill>
                  <a:schemeClr val="bg1"/>
                </a:solidFill>
              </a:defRPr>
            </a:lvl1pPr>
          </a:lstStyle>
          <a:p>
            <a:fld id="{8A7A6979-0714-4377-B894-6BE4C2D6E202}" type="slidenum">
              <a:rPr lang="en-US" smtClean="0"/>
              <a:pPr/>
              <a:t>‹#›</a:t>
            </a:fld>
            <a:endParaRPr lang="en-US" dirty="0"/>
          </a:p>
        </p:txBody>
      </p:sp>
      <p:cxnSp>
        <p:nvCxnSpPr>
          <p:cNvPr id="19" name="Line 2">
            <a:extLst>
              <a:ext uri="{FF2B5EF4-FFF2-40B4-BE49-F238E27FC236}">
                <a16:creationId xmlns:a16="http://schemas.microsoft.com/office/drawing/2014/main" id="{E3D41B36-C946-AA44-BFF4-3F3A6A8607A2}"/>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urdue CoBrand">
            <a:extLst>
              <a:ext uri="{FF2B5EF4-FFF2-40B4-BE49-F238E27FC236}">
                <a16:creationId xmlns:a16="http://schemas.microsoft.com/office/drawing/2014/main" id="{B1FB8C0C-65BE-BE4A-9624-20705F2A16B6}"/>
              </a:ext>
            </a:extLst>
          </p:cNvPr>
          <p:cNvPicPr>
            <a:picLocks noChangeAspect="1"/>
          </p:cNvPicPr>
          <p:nvPr userDrawn="1"/>
        </p:nvPicPr>
        <p:blipFill>
          <a:blip r:embed="rId2"/>
          <a:srcRect/>
          <a:stretch/>
        </p:blipFill>
        <p:spPr>
          <a:xfrm>
            <a:off x="1811903" y="5987080"/>
            <a:ext cx="4243984" cy="449363"/>
          </a:xfrm>
          <a:prstGeom prst="rect">
            <a:avLst/>
          </a:prstGeom>
        </p:spPr>
      </p:pic>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886334" y="1614576"/>
            <a:ext cx="6419331" cy="1007712"/>
          </a:xfrm>
          <a:prstGeom prst="rect">
            <a:avLst/>
          </a:prstGeom>
          <a:noFill/>
          <a:ln w="38100">
            <a:noFill/>
          </a:ln>
        </p:spPr>
        <p:txBody>
          <a:bodyPr wrap="square" lIns="0" tIns="0" rIns="0" bIns="0" anchor="t" anchorCtr="0">
            <a:spAutoFit/>
          </a:bodyPr>
          <a:lstStyle>
            <a:lvl1pPr algn="ctr">
              <a:defRPr sz="7200" b="1" i="0" cap="none" spc="300" baseline="0">
                <a:solidFill>
                  <a:schemeClr val="accent2"/>
                </a:solidFill>
                <a:latin typeface="Impact" panose="020B0806030902050204" pitchFamily="34" charset="0"/>
              </a:defRPr>
            </a:lvl1pPr>
          </a:lstStyle>
          <a:p>
            <a:r>
              <a:rPr lang="en-US" spc="0" dirty="0">
                <a:latin typeface="United Sans Rg Md" pitchFamily="50" charset="0"/>
              </a:rPr>
              <a:t>123</a:t>
            </a:r>
            <a:endParaRPr lang="en-US" dirty="0"/>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head"/>
          <p:cNvSpPr>
            <a:spLocks noGrp="1"/>
          </p:cNvSpPr>
          <p:nvPr>
            <p:ph type="subTitle" idx="1" hasCustomPrompt="1"/>
          </p:nvPr>
        </p:nvSpPr>
        <p:spPr>
          <a:xfrm>
            <a:off x="2648276" y="2706475"/>
            <a:ext cx="6895463" cy="492443"/>
          </a:xfrm>
          <a:noFill/>
        </p:spPr>
        <p:txBody>
          <a:bodyPr wrap="square" lIns="0" tIns="0" rIns="0" bIns="0" anchor="t" anchorCtr="0">
            <a:spAutoFit/>
          </a:bodyPr>
          <a:lstStyle>
            <a:lvl1pPr marL="0" indent="0" algn="ctr">
              <a:buNone/>
              <a:defRPr sz="3200" b="0" i="0" spc="300" baseline="0">
                <a:solidFill>
                  <a:schemeClr val="accent4"/>
                </a:solidFill>
                <a:latin typeface="Impact" panose="020B080603090205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Franklin Gothic Book" panose="020B0503020102020204" pitchFamily="34" charset="0"/>
              </a:defRPr>
            </a:lvl1pPr>
          </a:lstStyle>
          <a:p>
            <a:pPr lvl="0"/>
            <a:r>
              <a:rPr lang="en-US" dirty="0"/>
              <a:t>Fact or highlight. Keep it short with bite-size chunks of information.</a:t>
            </a:r>
          </a:p>
        </p:txBody>
      </p:sp>
      <p:sp>
        <p:nvSpPr>
          <p:cNvPr id="16" name="Date">
            <a:extLst>
              <a:ext uri="{FF2B5EF4-FFF2-40B4-BE49-F238E27FC236}">
                <a16:creationId xmlns:a16="http://schemas.microsoft.com/office/drawing/2014/main" id="{D5F83FDC-674A-8F42-A488-884B2867DCC3}"/>
              </a:ext>
            </a:extLst>
          </p:cNvPr>
          <p:cNvSpPr>
            <a:spLocks noGrp="1"/>
          </p:cNvSpPr>
          <p:nvPr>
            <p:ph type="dt" sz="half" idx="10"/>
          </p:nvPr>
        </p:nvSpPr>
        <p:spPr>
          <a:xfrm>
            <a:off x="8926248" y="6220740"/>
            <a:ext cx="1021891" cy="323968"/>
          </a:xfrm>
        </p:spPr>
        <p:txBody>
          <a:bodyPr/>
          <a:lstStyle>
            <a:lvl1pPr>
              <a:defRPr>
                <a:solidFill>
                  <a:schemeClr val="bg1">
                    <a:alpha val="70000"/>
                  </a:schemeClr>
                </a:solidFill>
              </a:defRPr>
            </a:lvl1pPr>
          </a:lstStyle>
          <a:p>
            <a:fld id="{D47A9A36-4EB0-BF46-AE48-7CDA251B954B}" type="datetime1">
              <a:rPr lang="en-US" smtClean="0"/>
              <a:t>2/26/2025</a:t>
            </a:fld>
            <a:endParaRPr lang="en-US" dirty="0"/>
          </a:p>
        </p:txBody>
      </p:sp>
      <p:sp>
        <p:nvSpPr>
          <p:cNvPr id="17" name="Slide Number">
            <a:extLst>
              <a:ext uri="{FF2B5EF4-FFF2-40B4-BE49-F238E27FC236}">
                <a16:creationId xmlns:a16="http://schemas.microsoft.com/office/drawing/2014/main" id="{DF9C56DA-C412-B14C-8168-05E55A21B5E5}"/>
              </a:ext>
            </a:extLst>
          </p:cNvPr>
          <p:cNvSpPr>
            <a:spLocks noGrp="1"/>
          </p:cNvSpPr>
          <p:nvPr>
            <p:ph type="sldNum" sz="quarter" idx="12"/>
          </p:nvPr>
        </p:nvSpPr>
        <p:spPr>
          <a:xfrm>
            <a:off x="10096500" y="6200875"/>
            <a:ext cx="487680" cy="365760"/>
          </a:xfrm>
        </p:spPr>
        <p:txBody>
          <a:bodyPr/>
          <a:lstStyle>
            <a:lvl1pPr>
              <a:defRPr>
                <a:solidFill>
                  <a:schemeClr val="bg1"/>
                </a:solidFill>
              </a:defRPr>
            </a:lvl1pPr>
          </a:lstStyle>
          <a:p>
            <a:fld id="{8A7A6979-0714-4377-B894-6BE4C2D6E202}" type="slidenum">
              <a:rPr lang="en-US" smtClean="0"/>
              <a:pPr/>
              <a:t>‹#›</a:t>
            </a:fld>
            <a:endParaRPr lang="en-US" dirty="0"/>
          </a:p>
        </p:txBody>
      </p:sp>
      <p:pic>
        <p:nvPicPr>
          <p:cNvPr id="13" name="Purdue CoBrand">
            <a:extLst>
              <a:ext uri="{FF2B5EF4-FFF2-40B4-BE49-F238E27FC236}">
                <a16:creationId xmlns:a16="http://schemas.microsoft.com/office/drawing/2014/main" id="{C956BC4A-6335-2245-B16C-D97B7C359084}"/>
              </a:ext>
            </a:extLst>
          </p:cNvPr>
          <p:cNvPicPr>
            <a:picLocks noChangeAspect="1"/>
          </p:cNvPicPr>
          <p:nvPr userDrawn="1"/>
        </p:nvPicPr>
        <p:blipFill>
          <a:blip r:embed="rId2"/>
          <a:srcRect/>
          <a:stretch/>
        </p:blipFill>
        <p:spPr>
          <a:xfrm>
            <a:off x="1811903" y="5987080"/>
            <a:ext cx="4243984" cy="449363"/>
          </a:xfrm>
          <a:prstGeom prst="rect">
            <a:avLst/>
          </a:prstGeom>
        </p:spPr>
      </p:pic>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orient="horz" pos="1008">
          <p15:clr>
            <a:srgbClr val="FBAE40"/>
          </p15:clr>
        </p15:guide>
        <p15:guide id="8" orient="horz" pos="1488">
          <p15:clr>
            <a:srgbClr val="FBAE40"/>
          </p15:clr>
        </p15:guide>
        <p15:guide id="9" orient="horz" pos="86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628902" y="1521334"/>
            <a:ext cx="6347458" cy="609398"/>
          </a:xfrm>
          <a:prstGeom prst="rect">
            <a:avLst/>
          </a:prstGeom>
          <a:noFill/>
          <a:ln w="38100">
            <a:noFill/>
          </a:ln>
        </p:spPr>
        <p:txBody>
          <a:bodyPr wrap="square" lIns="0" tIns="0" rIns="0" bIns="0" anchor="t" anchorCtr="0">
            <a:spAutoFit/>
          </a:bodyPr>
          <a:lstStyle>
            <a:lvl1pPr algn="l">
              <a:defRPr sz="4400" b="1" i="1" spc="0" baseline="0">
                <a:solidFill>
                  <a:schemeClr val="tx2"/>
                </a:solidFill>
                <a:latin typeface="Franklin Gothic Book" panose="020B0503020102020204" pitchFamily="34" charset="0"/>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2628900" y="2548210"/>
            <a:ext cx="6347460" cy="880790"/>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600" b="0" i="0" normalizeH="0" baseline="0">
                <a:solidFill>
                  <a:schemeClr val="accent4"/>
                </a:solidFill>
                <a:latin typeface="Franklin Gothic Book" panose="020B0503020102020204" pitchFamily="34" charset="0"/>
              </a:defRPr>
            </a:lvl1pPr>
          </a:lstStyle>
          <a:p>
            <a:pPr lvl="0"/>
            <a:r>
              <a:rPr lang="en-US" dirty="0"/>
              <a:t>Conclusion, call to action or contact information. </a:t>
            </a:r>
          </a:p>
        </p:txBody>
      </p:sp>
      <p:sp>
        <p:nvSpPr>
          <p:cNvPr id="12" name="Date">
            <a:extLst>
              <a:ext uri="{FF2B5EF4-FFF2-40B4-BE49-F238E27FC236}">
                <a16:creationId xmlns:a16="http://schemas.microsoft.com/office/drawing/2014/main" id="{E7D56F3A-D0B6-8A49-81C9-B6A0051C7E73}"/>
              </a:ext>
            </a:extLst>
          </p:cNvPr>
          <p:cNvSpPr>
            <a:spLocks noGrp="1"/>
          </p:cNvSpPr>
          <p:nvPr>
            <p:ph type="dt" sz="half" idx="10"/>
          </p:nvPr>
        </p:nvSpPr>
        <p:spPr>
          <a:xfrm>
            <a:off x="8926248" y="6220740"/>
            <a:ext cx="1021891" cy="323968"/>
          </a:xfrm>
        </p:spPr>
        <p:txBody>
          <a:bodyPr/>
          <a:lstStyle>
            <a:lvl1pPr>
              <a:defRPr>
                <a:solidFill>
                  <a:schemeClr val="accent4">
                    <a:alpha val="70000"/>
                  </a:schemeClr>
                </a:solidFill>
              </a:defRPr>
            </a:lvl1pPr>
          </a:lstStyle>
          <a:p>
            <a:fld id="{D47A9A36-4EB0-BF46-AE48-7CDA251B954B}" type="datetime1">
              <a:rPr lang="en-US" smtClean="0"/>
              <a:pPr/>
              <a:t>2/26/2025</a:t>
            </a:fld>
            <a:endParaRPr lang="en-US" dirty="0"/>
          </a:p>
        </p:txBody>
      </p:sp>
      <p:sp>
        <p:nvSpPr>
          <p:cNvPr id="14" name="Slide Number">
            <a:extLst>
              <a:ext uri="{FF2B5EF4-FFF2-40B4-BE49-F238E27FC236}">
                <a16:creationId xmlns:a16="http://schemas.microsoft.com/office/drawing/2014/main" id="{DED03763-61BB-3343-B3CC-0623CC8EAA03}"/>
              </a:ext>
            </a:extLst>
          </p:cNvPr>
          <p:cNvSpPr>
            <a:spLocks noGrp="1"/>
          </p:cNvSpPr>
          <p:nvPr>
            <p:ph type="sldNum" sz="quarter" idx="12"/>
          </p:nvPr>
        </p:nvSpPr>
        <p:spPr>
          <a:xfrm>
            <a:off x="10096500" y="6200875"/>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cxnSp>
        <p:nvCxnSpPr>
          <p:cNvPr id="17" name="Line 1">
            <a:extLst>
              <a:ext uri="{FF2B5EF4-FFF2-40B4-BE49-F238E27FC236}">
                <a16:creationId xmlns:a16="http://schemas.microsoft.com/office/drawing/2014/main" id="{9B9CC658-FCDB-754D-83A8-E72E62847F53}"/>
              </a:ext>
            </a:extLst>
          </p:cNvPr>
          <p:cNvCxnSpPr/>
          <p:nvPr userDrawn="1"/>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Line 2">
            <a:extLst>
              <a:ext uri="{FF2B5EF4-FFF2-40B4-BE49-F238E27FC236}">
                <a16:creationId xmlns:a16="http://schemas.microsoft.com/office/drawing/2014/main" id="{52700362-C315-8A41-8A37-D1C4D5A0E238}"/>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Line 3">
            <a:extLst>
              <a:ext uri="{FF2B5EF4-FFF2-40B4-BE49-F238E27FC236}">
                <a16:creationId xmlns:a16="http://schemas.microsoft.com/office/drawing/2014/main" id="{14A431DC-9C67-D94C-982A-8D0C2E3D10D8}"/>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urdue CoBrand">
            <a:extLst>
              <a:ext uri="{FF2B5EF4-FFF2-40B4-BE49-F238E27FC236}">
                <a16:creationId xmlns:a16="http://schemas.microsoft.com/office/drawing/2014/main" id="{176AE897-D878-964C-8095-7884DE87DB08}"/>
              </a:ext>
            </a:extLst>
          </p:cNvPr>
          <p:cNvPicPr>
            <a:picLocks noChangeAspect="1"/>
          </p:cNvPicPr>
          <p:nvPr userDrawn="1"/>
        </p:nvPicPr>
        <p:blipFill>
          <a:blip r:embed="rId2"/>
          <a:srcRect/>
          <a:stretch/>
        </p:blipFill>
        <p:spPr>
          <a:xfrm>
            <a:off x="1811903" y="5987081"/>
            <a:ext cx="4243984" cy="449363"/>
          </a:xfrm>
          <a:prstGeom prst="rect">
            <a:avLst/>
          </a:prstGeom>
        </p:spPr>
      </p:pic>
    </p:spTree>
    <p:extLst>
      <p:ext uri="{BB962C8B-B14F-4D97-AF65-F5344CB8AC3E}">
        <p14:creationId xmlns:p14="http://schemas.microsoft.com/office/powerpoint/2010/main" val="695323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16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BB96-70C1-5A1C-0926-72C69A6195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D4A6B5-61CA-4CCD-4E07-6EF2B044E3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C475B8-3E98-7451-0386-2DE9E2645020}"/>
              </a:ext>
            </a:extLst>
          </p:cNvPr>
          <p:cNvSpPr>
            <a:spLocks noGrp="1"/>
          </p:cNvSpPr>
          <p:nvPr>
            <p:ph type="dt" sz="half" idx="10"/>
          </p:nvPr>
        </p:nvSpPr>
        <p:spPr/>
        <p:txBody>
          <a:bodyPr/>
          <a:lstStyle/>
          <a:p>
            <a:fld id="{B19FCA78-1BF8-432D-A9DA-048104D680CB}" type="datetimeFigureOut">
              <a:rPr lang="en-US" smtClean="0"/>
              <a:t>2/26/2025</a:t>
            </a:fld>
            <a:endParaRPr lang="en-US"/>
          </a:p>
        </p:txBody>
      </p:sp>
      <p:sp>
        <p:nvSpPr>
          <p:cNvPr id="5" name="Footer Placeholder 4">
            <a:extLst>
              <a:ext uri="{FF2B5EF4-FFF2-40B4-BE49-F238E27FC236}">
                <a16:creationId xmlns:a16="http://schemas.microsoft.com/office/drawing/2014/main" id="{2F2EF794-D8EC-7081-F59B-E8931311A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F27D9-6CB4-EED2-8E1B-D403176F5457}"/>
              </a:ext>
            </a:extLst>
          </p:cNvPr>
          <p:cNvSpPr>
            <a:spLocks noGrp="1"/>
          </p:cNvSpPr>
          <p:nvPr>
            <p:ph type="sldNum" sz="quarter" idx="12"/>
          </p:nvPr>
        </p:nvSpPr>
        <p:spPr/>
        <p:txBody>
          <a:bodyPr/>
          <a:lstStyle/>
          <a:p>
            <a:fld id="{CB2DFA11-2293-4094-8495-6DCCB60EFCB3}" type="slidenum">
              <a:rPr lang="en-US" smtClean="0"/>
              <a:t>‹#›</a:t>
            </a:fld>
            <a:endParaRPr lang="en-US"/>
          </a:p>
        </p:txBody>
      </p:sp>
    </p:spTree>
    <p:extLst>
      <p:ext uri="{BB962C8B-B14F-4D97-AF65-F5344CB8AC3E}">
        <p14:creationId xmlns:p14="http://schemas.microsoft.com/office/powerpoint/2010/main" val="235432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CD3F-3654-64D7-FDD5-808407BA22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7D061D-2BB5-A2D7-6251-47828E1763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7FEAC7-C7EB-CECA-4E3C-CB16139429F7}"/>
              </a:ext>
            </a:extLst>
          </p:cNvPr>
          <p:cNvSpPr>
            <a:spLocks noGrp="1"/>
          </p:cNvSpPr>
          <p:nvPr>
            <p:ph type="dt" sz="half" idx="10"/>
          </p:nvPr>
        </p:nvSpPr>
        <p:spPr/>
        <p:txBody>
          <a:bodyPr/>
          <a:lstStyle/>
          <a:p>
            <a:fld id="{B19FCA78-1BF8-432D-A9DA-048104D680CB}" type="datetimeFigureOut">
              <a:rPr lang="en-US" smtClean="0"/>
              <a:t>2/26/2025</a:t>
            </a:fld>
            <a:endParaRPr lang="en-US"/>
          </a:p>
        </p:txBody>
      </p:sp>
      <p:sp>
        <p:nvSpPr>
          <p:cNvPr id="5" name="Footer Placeholder 4">
            <a:extLst>
              <a:ext uri="{FF2B5EF4-FFF2-40B4-BE49-F238E27FC236}">
                <a16:creationId xmlns:a16="http://schemas.microsoft.com/office/drawing/2014/main" id="{2E71A88F-3CD4-329D-E840-F68B5089D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1232C-F8B4-6CD4-5F05-ED895345687D}"/>
              </a:ext>
            </a:extLst>
          </p:cNvPr>
          <p:cNvSpPr>
            <a:spLocks noGrp="1"/>
          </p:cNvSpPr>
          <p:nvPr>
            <p:ph type="sldNum" sz="quarter" idx="12"/>
          </p:nvPr>
        </p:nvSpPr>
        <p:spPr/>
        <p:txBody>
          <a:bodyPr/>
          <a:lstStyle/>
          <a:p>
            <a:fld id="{CB2DFA11-2293-4094-8495-6DCCB60EFCB3}" type="slidenum">
              <a:rPr lang="en-US" smtClean="0"/>
              <a:t>‹#›</a:t>
            </a:fld>
            <a:endParaRPr lang="en-US"/>
          </a:p>
        </p:txBody>
      </p:sp>
    </p:spTree>
    <p:extLst>
      <p:ext uri="{BB962C8B-B14F-4D97-AF65-F5344CB8AC3E}">
        <p14:creationId xmlns:p14="http://schemas.microsoft.com/office/powerpoint/2010/main" val="336513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744769" y="6227670"/>
            <a:ext cx="1161231" cy="323968"/>
          </a:xfrm>
          <a:prstGeom prst="rect">
            <a:avLst/>
          </a:prstGeom>
        </p:spPr>
        <p:txBody>
          <a:bodyPr vert="horz" lIns="91440" tIns="45720" rIns="91440" bIns="45720" rtlCol="0" anchor="ctr"/>
          <a:lstStyle>
            <a:lvl1pPr algn="r">
              <a:defRPr sz="1000" b="0" i="0" baseline="0">
                <a:solidFill>
                  <a:schemeClr val="tx1">
                    <a:alpha val="70000"/>
                  </a:schemeClr>
                </a:solidFill>
                <a:latin typeface="Franklin Gothic Book" panose="020B0503020102020204" pitchFamily="34" charset="0"/>
              </a:defRPr>
            </a:lvl1pPr>
          </a:lstStyle>
          <a:p>
            <a:fld id="{E0C8DACD-4E35-4E4C-AC75-C3DE50F04E7E}" type="datetime1">
              <a:rPr lang="en-US" smtClean="0"/>
              <a:pPr/>
              <a:t>2/26/2025</a:t>
            </a:fld>
            <a:endParaRPr lang="en-US" dirty="0"/>
          </a:p>
        </p:txBody>
      </p:sp>
      <p:sp>
        <p:nvSpPr>
          <p:cNvPr id="6" name="Slide Number Placeholder 5"/>
          <p:cNvSpPr>
            <a:spLocks noGrp="1"/>
          </p:cNvSpPr>
          <p:nvPr>
            <p:ph type="sldNum" sz="quarter" idx="4"/>
          </p:nvPr>
        </p:nvSpPr>
        <p:spPr>
          <a:xfrm>
            <a:off x="10096500" y="6200875"/>
            <a:ext cx="487680" cy="365760"/>
          </a:xfrm>
          <a:prstGeom prst="ellipse">
            <a:avLst/>
          </a:prstGeom>
          <a:noFill/>
        </p:spPr>
        <p:txBody>
          <a:bodyPr vert="horz" lIns="18288" tIns="45720" rIns="18288" bIns="45720" rtlCol="0" anchor="ctr">
            <a:noAutofit/>
          </a:bodyPr>
          <a:lstStyle>
            <a:lvl1pPr algn="ctr">
              <a:defRPr sz="1000" b="1" i="0" spc="0" baseline="0">
                <a:solidFill>
                  <a:schemeClr val="tx1"/>
                </a:solidFill>
                <a:latin typeface="Franklin Gothic Book" panose="020B0503020102020204" pitchFamily="34" charset="0"/>
              </a:defRPr>
            </a:lvl1pPr>
          </a:lstStyle>
          <a:p>
            <a:fld id="{8A7A6979-0714-4377-B894-6BE4C2D6E202}" type="slidenum">
              <a:rPr lang="en-US" smtClean="0"/>
              <a:pPr/>
              <a:t>‹#›</a:t>
            </a:fld>
            <a:endParaRPr lang="en-US" dirty="0"/>
          </a:p>
        </p:txBody>
      </p:sp>
      <p:sp>
        <p:nvSpPr>
          <p:cNvPr id="7" name="Footer Placeholder 4">
            <a:extLst>
              <a:ext uri="{FF2B5EF4-FFF2-40B4-BE49-F238E27FC236}">
                <a16:creationId xmlns:a16="http://schemas.microsoft.com/office/drawing/2014/main" id="{F51272EC-C1E6-1240-AF69-43B2679C2CD3}"/>
              </a:ext>
            </a:extLst>
          </p:cNvPr>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25" r:id="rId1"/>
    <p:sldLayoutId id="2147483709" r:id="rId2"/>
    <p:sldLayoutId id="2147483720" r:id="rId3"/>
    <p:sldLayoutId id="2147483721" r:id="rId4"/>
    <p:sldLayoutId id="2147483722" r:id="rId5"/>
    <p:sldLayoutId id="2147483723" r:id="rId6"/>
    <p:sldLayoutId id="2147483724" r:id="rId7"/>
  </p:sldLayoutIdLst>
  <p:hf hdr="0" ftr="0"/>
  <p:txStyles>
    <p:titleStyle>
      <a:lvl1pPr algn="ctr" defTabSz="914400" rtl="0" eaLnBrk="1" latinLnBrk="0" hangingPunct="1">
        <a:lnSpc>
          <a:spcPct val="90000"/>
        </a:lnSpc>
        <a:spcBef>
          <a:spcPct val="0"/>
        </a:spcBef>
        <a:buNone/>
        <a:defRPr sz="2600" b="1" i="0" kern="1200" cap="all" spc="200" baseline="0">
          <a:solidFill>
            <a:srgbClr val="262626"/>
          </a:solidFill>
          <a:latin typeface="Franklin Gothic Book" panose="020B0503020102020204" pitchFamily="34" charset="0"/>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lumMod val="85000"/>
              <a:lumOff val="15000"/>
            </a:schemeClr>
          </a:solidFill>
          <a:latin typeface="Franklin Gothic Book" panose="020B05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lumMod val="85000"/>
              <a:lumOff val="15000"/>
            </a:schemeClr>
          </a:solidFill>
          <a:latin typeface="Franklin Gothic Book" panose="020B05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lumMod val="85000"/>
              <a:lumOff val="15000"/>
            </a:schemeClr>
          </a:solidFill>
          <a:latin typeface="Franklin Gothic Book" panose="020B05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lumMod val="85000"/>
              <a:lumOff val="15000"/>
            </a:schemeClr>
          </a:solidFill>
          <a:latin typeface="Franklin Gothic Book" panose="020B05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lumMod val="85000"/>
              <a:lumOff val="15000"/>
            </a:schemeClr>
          </a:solidFill>
          <a:latin typeface="Franklin Gothic Book" panose="020B05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056">
          <p15:clr>
            <a:srgbClr val="F26B43"/>
          </p15:clr>
        </p15:guide>
        <p15:guide id="4" pos="6240">
          <p15:clr>
            <a:srgbClr val="F26B43"/>
          </p15:clr>
        </p15:guide>
        <p15:guide id="5" pos="63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17A15-C3D8-FD79-CC9A-A98CEAF32B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645DA3-51AA-44D0-9036-5F7A75D56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2265C-BA32-BBA5-50A4-57BD857C9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19FCA78-1BF8-432D-A9DA-048104D680CB}" type="datetimeFigureOut">
              <a:rPr lang="en-US" smtClean="0"/>
              <a:t>2/26/2025</a:t>
            </a:fld>
            <a:endParaRPr lang="en-US"/>
          </a:p>
        </p:txBody>
      </p:sp>
      <p:sp>
        <p:nvSpPr>
          <p:cNvPr id="5" name="Footer Placeholder 4">
            <a:extLst>
              <a:ext uri="{FF2B5EF4-FFF2-40B4-BE49-F238E27FC236}">
                <a16:creationId xmlns:a16="http://schemas.microsoft.com/office/drawing/2014/main" id="{41AA43E0-2F60-FBC7-B1E9-3613EE6B06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E7C353D-8238-512C-3A03-7FC1DDE37A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2DFA11-2293-4094-8495-6DCCB60EFCB3}" type="slidenum">
              <a:rPr lang="en-US" smtClean="0"/>
              <a:t>‹#›</a:t>
            </a:fld>
            <a:endParaRPr lang="en-US"/>
          </a:p>
        </p:txBody>
      </p:sp>
    </p:spTree>
    <p:extLst>
      <p:ext uri="{BB962C8B-B14F-4D97-AF65-F5344CB8AC3E}">
        <p14:creationId xmlns:p14="http://schemas.microsoft.com/office/powerpoint/2010/main" val="371501412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0.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hyperlink" Target="http://arxiv.org/abs/1810.04805" TargetMode="External"/><Relationship Id="rId2" Type="http://schemas.openxmlformats.org/officeDocument/2006/relationships/hyperlink" Target="https://doi.org/10.21203/rs.3.rs-2041154/v1" TargetMode="Externa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09A7-CF48-9701-322A-A0BBD1C2F6CD}"/>
              </a:ext>
            </a:extLst>
          </p:cNvPr>
          <p:cNvSpPr>
            <a:spLocks noGrp="1"/>
          </p:cNvSpPr>
          <p:nvPr>
            <p:ph type="title"/>
          </p:nvPr>
        </p:nvSpPr>
        <p:spPr>
          <a:xfrm>
            <a:off x="1023256" y="2005070"/>
            <a:ext cx="9894680" cy="592834"/>
          </a:xfrm>
        </p:spPr>
        <p:txBody>
          <a:bodyPr/>
          <a:lstStyle/>
          <a:p>
            <a:r>
              <a:rPr lang="en-US" b="1" i="1" dirty="0">
                <a:latin typeface="Arial" panose="020B0604020202020204" pitchFamily="34" charset="0"/>
                <a:cs typeface="Arial" panose="020B0604020202020204" pitchFamily="34" charset="0"/>
              </a:rPr>
              <a:t>Natural Language Processing with Disaster Tweets</a:t>
            </a:r>
            <a:br>
              <a:rPr lang="en-US" b="1" i="1" dirty="0">
                <a:latin typeface="Arial" panose="020B0604020202020204" pitchFamily="34" charset="0"/>
                <a:cs typeface="Arial" panose="020B0604020202020204" pitchFamily="34" charset="0"/>
              </a:rPr>
            </a:br>
            <a:endParaRPr lang="en-US" i="1"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5991BF94-59A9-105F-273E-B29E440F2501}"/>
              </a:ext>
            </a:extLst>
          </p:cNvPr>
          <p:cNvSpPr>
            <a:spLocks noGrp="1"/>
          </p:cNvSpPr>
          <p:nvPr>
            <p:ph type="body" sz="quarter" idx="10"/>
          </p:nvPr>
        </p:nvSpPr>
        <p:spPr>
          <a:xfrm>
            <a:off x="1023257" y="3026157"/>
            <a:ext cx="7763458" cy="449263"/>
          </a:xfrm>
        </p:spPr>
        <p:txBody>
          <a:bodyPr vert="horz" lIns="91440" tIns="45720" rIns="91440" bIns="45720" rtlCol="0" anchor="t">
            <a:noAutofit/>
          </a:bodyPr>
          <a:lstStyle/>
          <a:p>
            <a:r>
              <a:rPr lang="en-US" dirty="0">
                <a:latin typeface="Arial" panose="020B0604020202020204" pitchFamily="34" charset="0"/>
                <a:cs typeface="Arial" panose="020B0604020202020204" pitchFamily="34" charset="0"/>
              </a:rPr>
              <a:t>MGMT 590 – Machine Learning</a:t>
            </a:r>
          </a:p>
        </p:txBody>
      </p:sp>
      <p:sp>
        <p:nvSpPr>
          <p:cNvPr id="7" name="Text Placeholder 5">
            <a:extLst>
              <a:ext uri="{FF2B5EF4-FFF2-40B4-BE49-F238E27FC236}">
                <a16:creationId xmlns:a16="http://schemas.microsoft.com/office/drawing/2014/main" id="{6D260820-E6B7-A78E-B1C4-FC1EB12EF662}"/>
              </a:ext>
            </a:extLst>
          </p:cNvPr>
          <p:cNvSpPr txBox="1">
            <a:spLocks/>
          </p:cNvSpPr>
          <p:nvPr/>
        </p:nvSpPr>
        <p:spPr>
          <a:xfrm>
            <a:off x="1456393" y="4202003"/>
            <a:ext cx="8740029" cy="120963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600" kern="1200">
                <a:solidFill>
                  <a:schemeClr val="bg2"/>
                </a:solidFill>
                <a:latin typeface="+mn-lt"/>
                <a:ea typeface="+mn-ea"/>
                <a:cs typeface="+mn-cs"/>
              </a:defRPr>
            </a:lvl1pPr>
            <a:lvl2pPr marL="4572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Tx/>
              <a:buNone/>
              <a:tabLst/>
              <a:defRPr/>
            </a:pPr>
            <a:r>
              <a:rPr kumimoji="0" lang="en-US" sz="1600" b="0" i="1" u="none" strike="noStrike" kern="1200" cap="none" spc="0" normalizeH="0" baseline="0" noProof="0" dirty="0">
                <a:ln>
                  <a:noFill/>
                </a:ln>
                <a:solidFill>
                  <a:srgbClr val="E8E8E8"/>
                </a:solidFill>
                <a:effectLst/>
                <a:uLnTx/>
                <a:uFillTx/>
                <a:latin typeface="Arial" panose="020B0604020202020204" pitchFamily="34" charset="0"/>
                <a:ea typeface="+mn-ea"/>
                <a:cs typeface="Arial" panose="020B0604020202020204" pitchFamily="34" charset="0"/>
              </a:rPr>
              <a:t>Tushar </a:t>
            </a:r>
            <a:r>
              <a:rPr kumimoji="0" lang="en-US" sz="1600" b="0" i="1" u="none" strike="noStrike" kern="1200" cap="none" spc="0" normalizeH="0" baseline="0" noProof="0" dirty="0" err="1">
                <a:ln>
                  <a:noFill/>
                </a:ln>
                <a:solidFill>
                  <a:srgbClr val="E8E8E8"/>
                </a:solidFill>
                <a:effectLst/>
                <a:uLnTx/>
                <a:uFillTx/>
                <a:latin typeface="Arial" panose="020B0604020202020204" pitchFamily="34" charset="0"/>
                <a:ea typeface="+mn-ea"/>
                <a:cs typeface="Arial" panose="020B0604020202020204" pitchFamily="34" charset="0"/>
              </a:rPr>
              <a:t>Malankar</a:t>
            </a:r>
            <a:endParaRPr kumimoji="0" lang="en-US" sz="1600" b="0" i="1" u="none" strike="noStrike" kern="1200" cap="none" spc="0" normalizeH="0" baseline="0" noProof="0" dirty="0">
              <a:ln>
                <a:noFill/>
              </a:ln>
              <a:solidFill>
                <a:srgbClr val="E8E8E8"/>
              </a:solidFill>
              <a:effectLst/>
              <a:uLnTx/>
              <a:uFillTx/>
              <a:latin typeface="Arial" panose="020B0604020202020204" pitchFamily="34" charset="0"/>
              <a:ea typeface="+mn-ea"/>
              <a:cs typeface="Arial" panose="020B0604020202020204" pitchFamily="34" charset="0"/>
            </a:endParaRPr>
          </a:p>
          <a:p>
            <a:pPr marL="0" marR="0" lvl="0" indent="0" algn="r" defTabSz="914400" rtl="0" eaLnBrk="1" fontAlgn="auto" latinLnBrk="0" hangingPunct="1">
              <a:lnSpc>
                <a:spcPct val="90000"/>
              </a:lnSpc>
              <a:spcBef>
                <a:spcPts val="1000"/>
              </a:spcBef>
              <a:spcAft>
                <a:spcPts val="0"/>
              </a:spcAft>
              <a:buClrTx/>
              <a:buSzTx/>
              <a:buFontTx/>
              <a:buNone/>
              <a:tabLst/>
              <a:defRPr/>
            </a:pPr>
            <a:r>
              <a:rPr kumimoji="0" lang="en-US" sz="1600" b="0" i="1" u="none" strike="noStrike" kern="1200" cap="none" spc="0" normalizeH="0" baseline="0" noProof="0" dirty="0">
                <a:ln>
                  <a:noFill/>
                </a:ln>
                <a:solidFill>
                  <a:srgbClr val="E8E8E8"/>
                </a:solidFill>
                <a:effectLst/>
                <a:uLnTx/>
                <a:uFillTx/>
                <a:latin typeface="Arial" panose="020B0604020202020204" pitchFamily="34" charset="0"/>
                <a:ea typeface="+mn-ea"/>
                <a:cs typeface="Arial" panose="020B0604020202020204" pitchFamily="34" charset="0"/>
              </a:rPr>
              <a:t>Himanshu Sharma</a:t>
            </a:r>
          </a:p>
          <a:p>
            <a:pPr marL="0" marR="0" lvl="0" indent="0" algn="r" defTabSz="914400" rtl="0" eaLnBrk="1" fontAlgn="auto" latinLnBrk="0" hangingPunct="1">
              <a:lnSpc>
                <a:spcPct val="90000"/>
              </a:lnSpc>
              <a:spcBef>
                <a:spcPts val="1000"/>
              </a:spcBef>
              <a:spcAft>
                <a:spcPts val="0"/>
              </a:spcAft>
              <a:buClrTx/>
              <a:buSzTx/>
              <a:buFontTx/>
              <a:buNone/>
              <a:tabLst/>
              <a:defRPr/>
            </a:pPr>
            <a:endParaRPr kumimoji="0" lang="en-US" sz="1600" b="0" i="1" u="none" strike="noStrike" kern="1200" cap="none" spc="0" normalizeH="0" baseline="0" noProof="0" dirty="0">
              <a:ln>
                <a:noFill/>
              </a:ln>
              <a:solidFill>
                <a:srgbClr val="E8E8E8"/>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Tx/>
              <a:buNone/>
              <a:tabLst/>
              <a:defRPr/>
            </a:pPr>
            <a:endParaRPr kumimoji="0" lang="en-US" sz="1600" b="0" i="1" u="none" strike="noStrike" kern="1200" cap="none" spc="0" normalizeH="0" baseline="0" noProof="0" dirty="0">
              <a:ln>
                <a:noFill/>
              </a:ln>
              <a:solidFill>
                <a:srgbClr val="E8E8E8"/>
              </a:solidFill>
              <a:effectLst/>
              <a:uLnTx/>
              <a:uFillTx/>
              <a:latin typeface="Arial" panose="020B0604020202020204" pitchFamily="34" charset="0"/>
              <a:ea typeface="+mn-ea"/>
              <a:cs typeface="Arial" panose="020B0604020202020204" pitchFamily="34" charset="0"/>
            </a:endParaRPr>
          </a:p>
        </p:txBody>
      </p:sp>
      <p:sp>
        <p:nvSpPr>
          <p:cNvPr id="5" name="Text Placeholder 4">
            <a:extLst>
              <a:ext uri="{FF2B5EF4-FFF2-40B4-BE49-F238E27FC236}">
                <a16:creationId xmlns:a16="http://schemas.microsoft.com/office/drawing/2014/main" id="{5F4DF237-D6EE-52E5-2057-C16AFF7D5263}"/>
              </a:ext>
            </a:extLst>
          </p:cNvPr>
          <p:cNvSpPr>
            <a:spLocks noGrp="1"/>
          </p:cNvSpPr>
          <p:nvPr>
            <p:ph type="body" sz="quarter" idx="11"/>
          </p:nvPr>
        </p:nvSpPr>
        <p:spPr/>
        <p:txBody>
          <a:bodyPr/>
          <a:lstStyle/>
          <a:p>
            <a:endParaRPr lang="en-US" dirty="0"/>
          </a:p>
          <a:p>
            <a:endParaRPr lang="en-US" dirty="0"/>
          </a:p>
        </p:txBody>
      </p:sp>
    </p:spTree>
    <p:extLst>
      <p:ext uri="{BB962C8B-B14F-4D97-AF65-F5344CB8AC3E}">
        <p14:creationId xmlns:p14="http://schemas.microsoft.com/office/powerpoint/2010/main" val="4154997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8A1D7-ACD7-09C7-F6E1-34E89F085BCD}"/>
            </a:ext>
          </a:extLst>
        </p:cNvPr>
        <p:cNvGrpSpPr/>
        <p:nvPr/>
      </p:nvGrpSpPr>
      <p:grpSpPr>
        <a:xfrm>
          <a:off x="0" y="0"/>
          <a:ext cx="0" cy="0"/>
          <a:chOff x="0" y="0"/>
          <a:chExt cx="0" cy="0"/>
        </a:xfrm>
      </p:grpSpPr>
      <p:sp>
        <p:nvSpPr>
          <p:cNvPr id="2" name="Title">
            <a:extLst>
              <a:ext uri="{FF2B5EF4-FFF2-40B4-BE49-F238E27FC236}">
                <a16:creationId xmlns:a16="http://schemas.microsoft.com/office/drawing/2014/main" id="{9F48BAA9-98AE-10ED-6962-126292397826}"/>
              </a:ext>
            </a:extLst>
          </p:cNvPr>
          <p:cNvSpPr>
            <a:spLocks noGrp="1"/>
          </p:cNvSpPr>
          <p:nvPr>
            <p:ph type="ctrTitle"/>
          </p:nvPr>
        </p:nvSpPr>
        <p:spPr>
          <a:xfrm>
            <a:off x="2628902" y="1521334"/>
            <a:ext cx="6347458" cy="664797"/>
          </a:xfrm>
        </p:spPr>
        <p:txBody>
          <a:bodyPr/>
          <a:lstStyle/>
          <a:p>
            <a:r>
              <a:rPr lang="en-US" sz="4800" b="0" dirty="0">
                <a:latin typeface="Franklin Gothic Demi" panose="020B0603020102020204" pitchFamily="34" charset="0"/>
              </a:rPr>
              <a:t>Thank You</a:t>
            </a:r>
          </a:p>
        </p:txBody>
      </p:sp>
      <p:sp>
        <p:nvSpPr>
          <p:cNvPr id="4" name="Date">
            <a:extLst>
              <a:ext uri="{FF2B5EF4-FFF2-40B4-BE49-F238E27FC236}">
                <a16:creationId xmlns:a16="http://schemas.microsoft.com/office/drawing/2014/main" id="{AE07D8B9-0145-D7C2-6E1B-A910B2F0ED44}"/>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47A9A36-4EB0-BF46-AE48-7CDA251B954B}" type="datetime1">
              <a:rPr kumimoji="0" lang="en-US" sz="1000" b="0" i="0" u="none" strike="noStrike" kern="1200" cap="none" spc="0" normalizeH="0" baseline="0" noProof="0" smtClean="0">
                <a:ln>
                  <a:noFill/>
                </a:ln>
                <a:solidFill>
                  <a:srgbClr val="FFFFFF">
                    <a:alpha val="70000"/>
                  </a:srgbClr>
                </a:solidFill>
                <a:effectLst/>
                <a:uLnTx/>
                <a:uFillTx/>
                <a:latin typeface="Franklin Gothic Book" panose="020B0503020102020204"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2/26/2025</a:t>
            </a:fld>
            <a:endParaRPr kumimoji="0" lang="en-US" sz="1000" b="0" i="0" u="none" strike="noStrike" kern="1200" cap="none" spc="0" normalizeH="0" baseline="0" noProof="0" dirty="0">
              <a:ln>
                <a:noFill/>
              </a:ln>
              <a:solidFill>
                <a:srgbClr val="FFFFFF">
                  <a:alpha val="70000"/>
                </a:srgbClr>
              </a:solidFill>
              <a:effectLst/>
              <a:uLnTx/>
              <a:uFillTx/>
              <a:latin typeface="Franklin Gothic Book" panose="020B0503020102020204" pitchFamily="34" charset="0"/>
              <a:ea typeface="+mn-ea"/>
              <a:cs typeface="+mn-cs"/>
            </a:endParaRPr>
          </a:p>
        </p:txBody>
      </p:sp>
      <p:sp>
        <p:nvSpPr>
          <p:cNvPr id="5" name="Slide Number">
            <a:extLst>
              <a:ext uri="{FF2B5EF4-FFF2-40B4-BE49-F238E27FC236}">
                <a16:creationId xmlns:a16="http://schemas.microsoft.com/office/drawing/2014/main" id="{5FBF9A6B-EA05-2D5C-231B-F726F4A3AE59}"/>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8A7A6979-0714-4377-B894-6BE4C2D6E202}" type="slidenum">
              <a:rPr kumimoji="0" lang="en-US" sz="1000" b="1" i="0" u="none" strike="noStrike" kern="1200" cap="none" spc="0" normalizeH="0" baseline="0" noProof="0" smtClean="0">
                <a:ln>
                  <a:noFill/>
                </a:ln>
                <a:solidFill>
                  <a:srgbClr val="FFFFFF"/>
                </a:solidFill>
                <a:effectLst/>
                <a:uLnTx/>
                <a:uFillTx/>
                <a:latin typeface="Franklin Gothic Book" panose="020B0503020102020204" pitchFamily="34" charset="0"/>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10</a:t>
            </a:fld>
            <a:endParaRPr kumimoji="0" lang="en-US" sz="1000" b="1" i="0" u="none" strike="noStrike" kern="1200" cap="none" spc="0" normalizeH="0" baseline="0" noProof="0" dirty="0">
              <a:ln>
                <a:noFill/>
              </a:ln>
              <a:solidFill>
                <a:srgbClr val="FFFFFF"/>
              </a:solidFill>
              <a:effectLst/>
              <a:uLnTx/>
              <a:uFillTx/>
              <a:latin typeface="Franklin Gothic Book" panose="020B0503020102020204" pitchFamily="34" charset="0"/>
              <a:ea typeface="+mn-ea"/>
              <a:cs typeface="+mn-cs"/>
            </a:endParaRPr>
          </a:p>
        </p:txBody>
      </p:sp>
    </p:spTree>
    <p:extLst>
      <p:ext uri="{BB962C8B-B14F-4D97-AF65-F5344CB8AC3E}">
        <p14:creationId xmlns:p14="http://schemas.microsoft.com/office/powerpoint/2010/main" val="359603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DD043-0A14-B117-D9C6-BA3BDC239817}"/>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8D4BB9B-9480-1AC0-0F10-B34AAE3CFFF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94776A-187E-9540-9EA4-8D5781AB769D}"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8" name="Title 3">
            <a:extLst>
              <a:ext uri="{FF2B5EF4-FFF2-40B4-BE49-F238E27FC236}">
                <a16:creationId xmlns:a16="http://schemas.microsoft.com/office/drawing/2014/main" id="{C2635BD3-DA23-BD75-ABD7-2BA533DB88D8}"/>
              </a:ext>
            </a:extLst>
          </p:cNvPr>
          <p:cNvSpPr txBox="1">
            <a:spLocks/>
          </p:cNvSpPr>
          <p:nvPr/>
        </p:nvSpPr>
        <p:spPr>
          <a:xfrm>
            <a:off x="178279" y="216920"/>
            <a:ext cx="11266714" cy="6857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An Introduction to the Project</a:t>
            </a:r>
          </a:p>
        </p:txBody>
      </p:sp>
      <p:sp>
        <p:nvSpPr>
          <p:cNvPr id="4" name="TextBox 3">
            <a:extLst>
              <a:ext uri="{FF2B5EF4-FFF2-40B4-BE49-F238E27FC236}">
                <a16:creationId xmlns:a16="http://schemas.microsoft.com/office/drawing/2014/main" id="{1037B012-58C8-8280-B858-7ED6C297371F}"/>
              </a:ext>
            </a:extLst>
          </p:cNvPr>
          <p:cNvSpPr txBox="1"/>
          <p:nvPr/>
        </p:nvSpPr>
        <p:spPr>
          <a:xfrm>
            <a:off x="576072" y="1005840"/>
            <a:ext cx="10972800" cy="5078313"/>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With the rise of social media, platforms like Twitter serve as real-time sources of information during disasters. However, distinguishing between genuine disaster-related tweets and irrelevant noise is a challenge.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Multiple agencies are showing interest in ways to “</a:t>
            </a:r>
            <a:r>
              <a:rPr kumimoji="0" lang="en-US"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programatically</a:t>
            </a: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monitor Twitter” to leverage the platform’s unique ability to capture users’ real-time experience with minimal latency.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F9ED5">
                  <a:lumMod val="50000"/>
                </a:srgb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F9ED5">
                  <a:lumMod val="50000"/>
                </a:srgb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F9ED5">
                  <a:lumMod val="50000"/>
                </a:srgb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F9ED5">
                  <a:lumMod val="50000"/>
                </a:srgb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F9ED5">
                  <a:lumMod val="50000"/>
                </a:srgb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F9ED5">
                  <a:lumMod val="50000"/>
                </a:srgb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F9ED5">
                  <a:lumMod val="50000"/>
                </a:srgb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F9ED5">
                  <a:lumMod val="50000"/>
                </a:srgb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F9ED5">
                  <a:lumMod val="50000"/>
                </a:srgb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F9ED5">
                    <a:lumMod val="50000"/>
                  </a:srgbClr>
                </a:solidFill>
                <a:effectLst/>
                <a:uLnTx/>
                <a:uFillTx/>
                <a:latin typeface="Arial" panose="020B0604020202020204" pitchFamily="34" charset="0"/>
                <a:ea typeface="+mn-ea"/>
                <a:cs typeface="Arial" panose="020B0604020202020204" pitchFamily="34" charset="0"/>
              </a:rPr>
              <a:t>This project aims to develop a </a:t>
            </a:r>
            <a:r>
              <a:rPr kumimoji="0" lang="en-US" sz="1800" b="1" i="1" u="none" strike="noStrike" kern="1200" cap="none" spc="0" normalizeH="0" baseline="0" noProof="0" dirty="0">
                <a:ln>
                  <a:noFill/>
                </a:ln>
                <a:solidFill>
                  <a:srgbClr val="0F9ED5">
                    <a:lumMod val="50000"/>
                  </a:srgbClr>
                </a:solidFill>
                <a:effectLst/>
                <a:uLnTx/>
                <a:uFillTx/>
                <a:latin typeface="Arial" panose="020B0604020202020204" pitchFamily="34" charset="0"/>
                <a:ea typeface="+mn-ea"/>
                <a:cs typeface="Arial" panose="020B0604020202020204" pitchFamily="34" charset="0"/>
              </a:rPr>
              <a:t>Natural Language Processing (NLP) model</a:t>
            </a:r>
            <a:r>
              <a:rPr kumimoji="0" lang="en-US" sz="1800" b="0" i="1" u="none" strike="noStrike" kern="1200" cap="none" spc="0" normalizeH="0" baseline="0" noProof="0" dirty="0">
                <a:ln>
                  <a:noFill/>
                </a:ln>
                <a:solidFill>
                  <a:srgbClr val="0F9ED5">
                    <a:lumMod val="50000"/>
                  </a:srgbClr>
                </a:solidFill>
                <a:effectLst/>
                <a:uLnTx/>
                <a:uFillTx/>
                <a:latin typeface="Arial" panose="020B0604020202020204" pitchFamily="34" charset="0"/>
                <a:ea typeface="+mn-ea"/>
                <a:cs typeface="Arial" panose="020B0604020202020204" pitchFamily="34" charset="0"/>
              </a:rPr>
              <a:t> using </a:t>
            </a:r>
            <a:r>
              <a:rPr kumimoji="0" lang="en-US" sz="1800" b="1" i="1" u="none" strike="noStrike" kern="1200" cap="none" spc="0" normalizeH="0" baseline="0" noProof="0" dirty="0">
                <a:ln>
                  <a:noFill/>
                </a:ln>
                <a:solidFill>
                  <a:srgbClr val="0F9ED5">
                    <a:lumMod val="50000"/>
                  </a:srgbClr>
                </a:solidFill>
                <a:effectLst/>
                <a:uLnTx/>
                <a:uFillTx/>
                <a:latin typeface="Arial" panose="020B0604020202020204" pitchFamily="34" charset="0"/>
                <a:ea typeface="+mn-ea"/>
                <a:cs typeface="Arial" panose="020B0604020202020204" pitchFamily="34" charset="0"/>
              </a:rPr>
              <a:t>BERT</a:t>
            </a:r>
            <a:r>
              <a:rPr kumimoji="0" lang="en-US" sz="1800" b="0" i="1" u="none" strike="noStrike" kern="1200" cap="none" spc="0" normalizeH="0" baseline="0" noProof="0" dirty="0">
                <a:ln>
                  <a:noFill/>
                </a:ln>
                <a:solidFill>
                  <a:srgbClr val="0F9ED5">
                    <a:lumMod val="50000"/>
                  </a:srgbClr>
                </a:solidFill>
                <a:effectLst/>
                <a:uLnTx/>
                <a:uFillTx/>
                <a:latin typeface="Arial" panose="020B0604020202020204" pitchFamily="34" charset="0"/>
                <a:ea typeface="+mn-ea"/>
                <a:cs typeface="Arial" panose="020B0604020202020204" pitchFamily="34" charset="0"/>
              </a:rPr>
              <a:t> to accurately classify tweets as disaster-related or not, enabling better crisis response and information filtering.</a:t>
            </a:r>
          </a:p>
        </p:txBody>
      </p:sp>
      <p:sp>
        <p:nvSpPr>
          <p:cNvPr id="10" name="AutoShape 6" descr="A clean, modern wide-format infographic illustrating an NLP model using BERT to classify disaster-related tweets. The image is structured as follows:&#10;&#10;- On the left: A stylized social media feed showing tweets. Some tweets contain emergency-related words like 'Earthquake just hit!' and 'Need help in flood zone!'. Others appear unclear, representing fake news or unrelated chatter.&#10;- In the center: An AI processing section with a brain-shaped neural network labeled 'BERT' filtering the tweets. There are two text bubbles: one labeled 'Disaster-related' and another labeled 'Not disaster-related'. Arrows lead from the AI model to sorted categories.&#10;- On the right: A split-screen effect. The top half shows verified disaster tweets being sent to emergency responders, represented by ambulance, fire truck, and aid worker icons. The bottom half shows irrelevant or false tweets being filtered out.&#10;&#10;The infographic has a professional blue and white color scheme with minimal text for clarity. The design is structured for a PowerPoint introduction slide, making it visually engaging and easy to understand.">
            <a:extLst>
              <a:ext uri="{FF2B5EF4-FFF2-40B4-BE49-F238E27FC236}">
                <a16:creationId xmlns:a16="http://schemas.microsoft.com/office/drawing/2014/main" id="{2333A620-4E62-EE4F-0930-86A37D7D2AD1}"/>
              </a:ext>
            </a:extLst>
          </p:cNvPr>
          <p:cNvSpPr>
            <a:spLocks noChangeAspect="1" noChangeArrowheads="1"/>
          </p:cNvSpPr>
          <p:nvPr/>
        </p:nvSpPr>
        <p:spPr bwMode="auto">
          <a:xfrm>
            <a:off x="5943600" y="3276600"/>
            <a:ext cx="1990344" cy="19903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13" name="Picture 12">
            <a:extLst>
              <a:ext uri="{FF2B5EF4-FFF2-40B4-BE49-F238E27FC236}">
                <a16:creationId xmlns:a16="http://schemas.microsoft.com/office/drawing/2014/main" id="{63AC83CF-7B07-A423-3568-15C38E57280E}"/>
              </a:ext>
            </a:extLst>
          </p:cNvPr>
          <p:cNvPicPr>
            <a:picLocks noChangeAspect="1"/>
          </p:cNvPicPr>
          <p:nvPr/>
        </p:nvPicPr>
        <p:blipFill>
          <a:blip r:embed="rId2"/>
          <a:stretch>
            <a:fillRect/>
          </a:stretch>
        </p:blipFill>
        <p:spPr>
          <a:xfrm>
            <a:off x="3939946" y="2788433"/>
            <a:ext cx="4312108" cy="23601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6242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4AD91-F4A4-906B-21CD-9C2EF4489BAD}"/>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3B720F7-BBF6-E68F-79E1-A5A8B92007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94776A-187E-9540-9EA4-8D5781AB769D}"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8" name="Title 3">
            <a:extLst>
              <a:ext uri="{FF2B5EF4-FFF2-40B4-BE49-F238E27FC236}">
                <a16:creationId xmlns:a16="http://schemas.microsoft.com/office/drawing/2014/main" id="{FE57CACB-BE2E-D8A0-FA3F-39B8FDADDB58}"/>
              </a:ext>
            </a:extLst>
          </p:cNvPr>
          <p:cNvSpPr txBox="1">
            <a:spLocks/>
          </p:cNvSpPr>
          <p:nvPr/>
        </p:nvSpPr>
        <p:spPr>
          <a:xfrm>
            <a:off x="178279" y="216920"/>
            <a:ext cx="11266714" cy="6857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000" b="0" i="0" u="none" strike="noStrike" kern="1200" cap="none" spc="0" normalizeH="0" baseline="0" noProof="0">
                <a:ln>
                  <a:noFill/>
                </a:ln>
                <a:solidFill>
                  <a:prstClr val="black"/>
                </a:solidFill>
                <a:effectLst/>
                <a:uLnTx/>
                <a:uFillTx/>
                <a:latin typeface="Arial" panose="020B0604020202020204" pitchFamily="34" charset="0"/>
                <a:ea typeface="+mj-ea"/>
                <a:cs typeface="Arial" panose="020B0604020202020204" pitchFamily="34" charset="0"/>
              </a:rPr>
              <a:t>Exploratory Data Analysis – A starting point</a:t>
            </a:r>
          </a:p>
        </p:txBody>
      </p:sp>
      <p:sp>
        <p:nvSpPr>
          <p:cNvPr id="9" name="Rectangle 8">
            <a:extLst>
              <a:ext uri="{FF2B5EF4-FFF2-40B4-BE49-F238E27FC236}">
                <a16:creationId xmlns:a16="http://schemas.microsoft.com/office/drawing/2014/main" id="{4579F403-B7A3-3E7D-A358-01C9C0FDFDB4}"/>
              </a:ext>
            </a:extLst>
          </p:cNvPr>
          <p:cNvSpPr/>
          <p:nvPr/>
        </p:nvSpPr>
        <p:spPr>
          <a:xfrm>
            <a:off x="0" y="5578412"/>
            <a:ext cx="12192000" cy="511834"/>
          </a:xfrm>
          <a:prstGeom prst="rect">
            <a:avLst/>
          </a:prstGeom>
          <a:solidFill>
            <a:srgbClr val="CEBB9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EDA provided us with a robust foundation to begin our modelling exercise</a:t>
            </a:r>
          </a:p>
        </p:txBody>
      </p:sp>
      <p:pic>
        <p:nvPicPr>
          <p:cNvPr id="3" name="Picture 2">
            <a:extLst>
              <a:ext uri="{FF2B5EF4-FFF2-40B4-BE49-F238E27FC236}">
                <a16:creationId xmlns:a16="http://schemas.microsoft.com/office/drawing/2014/main" id="{04ADA671-431A-F1C6-CD1A-1B263AD9123D}"/>
              </a:ext>
            </a:extLst>
          </p:cNvPr>
          <p:cNvPicPr>
            <a:picLocks noChangeAspect="1"/>
          </p:cNvPicPr>
          <p:nvPr/>
        </p:nvPicPr>
        <p:blipFill>
          <a:blip r:embed="rId2"/>
          <a:srcRect l="7425"/>
          <a:stretch/>
        </p:blipFill>
        <p:spPr>
          <a:xfrm>
            <a:off x="663129" y="2046455"/>
            <a:ext cx="2775016" cy="2121988"/>
          </a:xfrm>
          <a:prstGeom prst="rect">
            <a:avLst/>
          </a:prstGeom>
          <a:ln>
            <a:solidFill>
              <a:schemeClr val="tx1"/>
            </a:solidFill>
          </a:ln>
          <a:effectLst>
            <a:outerShdw blurRad="50800" dist="38100" dir="5400000" algn="t" rotWithShape="0">
              <a:prstClr val="black">
                <a:alpha val="40000"/>
              </a:prstClr>
            </a:outerShdw>
          </a:effectLst>
        </p:spPr>
      </p:pic>
      <p:sp>
        <p:nvSpPr>
          <p:cNvPr id="4" name="TextBox 3">
            <a:extLst>
              <a:ext uri="{FF2B5EF4-FFF2-40B4-BE49-F238E27FC236}">
                <a16:creationId xmlns:a16="http://schemas.microsoft.com/office/drawing/2014/main" id="{8E6DEF5F-0EDF-8464-2326-D86BDBCFF98E}"/>
              </a:ext>
            </a:extLst>
          </p:cNvPr>
          <p:cNvSpPr txBox="1"/>
          <p:nvPr/>
        </p:nvSpPr>
        <p:spPr>
          <a:xfrm>
            <a:off x="315439" y="4547467"/>
            <a:ext cx="3547872" cy="646331"/>
          </a:xfrm>
          <a:prstGeom prst="rect">
            <a:avLst/>
          </a:prstGeom>
          <a:solidFill>
            <a:srgbClr val="F8E4F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Finding: </a:t>
            </a:r>
            <a:r>
              <a:rPr kumimoji="0" lang="en-IN"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Since there is no significant class imbalance we didn’t need any kind of sampling technique</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TextBox 5">
            <a:extLst>
              <a:ext uri="{FF2B5EF4-FFF2-40B4-BE49-F238E27FC236}">
                <a16:creationId xmlns:a16="http://schemas.microsoft.com/office/drawing/2014/main" id="{7E382B5C-768A-C415-47C4-B8B18A5C73D2}"/>
              </a:ext>
            </a:extLst>
          </p:cNvPr>
          <p:cNvSpPr txBox="1"/>
          <p:nvPr/>
        </p:nvSpPr>
        <p:spPr>
          <a:xfrm>
            <a:off x="315439" y="1023793"/>
            <a:ext cx="3547872" cy="585216"/>
          </a:xfrm>
          <a:prstGeom prst="rect">
            <a:avLst/>
          </a:prstGeom>
          <a:solidFill>
            <a:schemeClr val="accent5">
              <a:lumMod val="50000"/>
            </a:schemeClr>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EDA 1: Target Variable Balance</a:t>
            </a:r>
            <a:endPar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0" name="TextBox 9">
            <a:extLst>
              <a:ext uri="{FF2B5EF4-FFF2-40B4-BE49-F238E27FC236}">
                <a16:creationId xmlns:a16="http://schemas.microsoft.com/office/drawing/2014/main" id="{9BF40AFF-1431-AC2E-5C39-AF66B6BD4540}"/>
              </a:ext>
            </a:extLst>
          </p:cNvPr>
          <p:cNvSpPr txBox="1"/>
          <p:nvPr/>
        </p:nvSpPr>
        <p:spPr>
          <a:xfrm>
            <a:off x="4256503" y="4547467"/>
            <a:ext cx="3547872" cy="646331"/>
          </a:xfrm>
          <a:prstGeom prst="rect">
            <a:avLst/>
          </a:prstGeom>
          <a:solidFill>
            <a:srgbClr val="F8E4F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Finding: </a:t>
            </a:r>
            <a:r>
              <a:rPr kumimoji="0" lang="en-IN"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 noted that there is a minor difference in word counts per tweet, with disaster tweets having a slightly higher word count</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1" name="TextBox 10">
            <a:extLst>
              <a:ext uri="{FF2B5EF4-FFF2-40B4-BE49-F238E27FC236}">
                <a16:creationId xmlns:a16="http://schemas.microsoft.com/office/drawing/2014/main" id="{C0981B96-ED67-08EB-0212-241AA5EB1F32}"/>
              </a:ext>
            </a:extLst>
          </p:cNvPr>
          <p:cNvSpPr txBox="1"/>
          <p:nvPr/>
        </p:nvSpPr>
        <p:spPr>
          <a:xfrm>
            <a:off x="4256503" y="1023793"/>
            <a:ext cx="3547872" cy="585216"/>
          </a:xfrm>
          <a:prstGeom prst="rect">
            <a:avLst/>
          </a:prstGeom>
          <a:solidFill>
            <a:schemeClr val="accent5">
              <a:lumMod val="50000"/>
            </a:schemeClr>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EDA 2: Word counts in tweets</a:t>
            </a:r>
            <a:endPar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3" name="TextBox 12">
            <a:extLst>
              <a:ext uri="{FF2B5EF4-FFF2-40B4-BE49-F238E27FC236}">
                <a16:creationId xmlns:a16="http://schemas.microsoft.com/office/drawing/2014/main" id="{A1707045-D361-4124-C355-D5BC86548076}"/>
              </a:ext>
            </a:extLst>
          </p:cNvPr>
          <p:cNvSpPr txBox="1"/>
          <p:nvPr/>
        </p:nvSpPr>
        <p:spPr>
          <a:xfrm>
            <a:off x="8197567" y="4547467"/>
            <a:ext cx="3547872" cy="646331"/>
          </a:xfrm>
          <a:prstGeom prst="rect">
            <a:avLst/>
          </a:prstGeom>
          <a:solidFill>
            <a:srgbClr val="F8E4F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Finding: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top words appearing on disaster tweets are largely separate from non-disaster tweet, which is good for our modelling</a:t>
            </a:r>
          </a:p>
        </p:txBody>
      </p:sp>
      <p:sp>
        <p:nvSpPr>
          <p:cNvPr id="14" name="TextBox 13">
            <a:extLst>
              <a:ext uri="{FF2B5EF4-FFF2-40B4-BE49-F238E27FC236}">
                <a16:creationId xmlns:a16="http://schemas.microsoft.com/office/drawing/2014/main" id="{2BD25A78-123A-5334-E243-D002DF1B6804}"/>
              </a:ext>
            </a:extLst>
          </p:cNvPr>
          <p:cNvSpPr txBox="1"/>
          <p:nvPr/>
        </p:nvSpPr>
        <p:spPr>
          <a:xfrm>
            <a:off x="8197567" y="1023793"/>
            <a:ext cx="3547872" cy="585216"/>
          </a:xfrm>
          <a:prstGeom prst="rect">
            <a:avLst/>
          </a:prstGeom>
          <a:solidFill>
            <a:schemeClr val="accent5">
              <a:lumMod val="50000"/>
            </a:schemeClr>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EDA 3: Target Variable Balance</a:t>
            </a:r>
            <a:endPar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1028" name="Picture 4">
            <a:extLst>
              <a:ext uri="{FF2B5EF4-FFF2-40B4-BE49-F238E27FC236}">
                <a16:creationId xmlns:a16="http://schemas.microsoft.com/office/drawing/2014/main" id="{B759FBF7-9F54-DE62-5F4A-3A9250B3E0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7996"/>
          <a:stretch/>
        </p:blipFill>
        <p:spPr bwMode="auto">
          <a:xfrm>
            <a:off x="8087241" y="1716339"/>
            <a:ext cx="2570842" cy="1820919"/>
          </a:xfrm>
          <a:prstGeom prst="rect">
            <a:avLst/>
          </a:prstGeom>
          <a:noFill/>
          <a:ln>
            <a:solidFill>
              <a:schemeClr val="tx1"/>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CA3CB90-C031-DF1D-E81A-E475C35EE2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3013" y="2046454"/>
            <a:ext cx="3048230" cy="2088437"/>
          </a:xfrm>
          <a:prstGeom prst="rect">
            <a:avLst/>
          </a:prstGeom>
          <a:noFill/>
          <a:ln>
            <a:solidFill>
              <a:schemeClr val="tx1"/>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8F636F6-C1B7-D5B1-A9BF-461A597D8E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680"/>
          <a:stretch/>
        </p:blipFill>
        <p:spPr bwMode="auto">
          <a:xfrm>
            <a:off x="9463461" y="2424847"/>
            <a:ext cx="2490613" cy="1898579"/>
          </a:xfrm>
          <a:prstGeom prst="rect">
            <a:avLst/>
          </a:prstGeom>
          <a:noFill/>
          <a:ln>
            <a:solidFill>
              <a:schemeClr val="tx1"/>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215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7974A-3D22-E934-56C6-5BB3CD11C328}"/>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C9EA575-3837-3BF0-DE58-A16AC0CF56A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94776A-187E-9540-9EA4-8D5781AB769D}"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graphicFrame>
        <p:nvGraphicFramePr>
          <p:cNvPr id="2" name="Table 1">
            <a:extLst>
              <a:ext uri="{FF2B5EF4-FFF2-40B4-BE49-F238E27FC236}">
                <a16:creationId xmlns:a16="http://schemas.microsoft.com/office/drawing/2014/main" id="{71B71098-97C1-93A0-C0C5-A21516EC06B5}"/>
              </a:ext>
            </a:extLst>
          </p:cNvPr>
          <p:cNvGraphicFramePr>
            <a:graphicFrameLocks noGrp="1"/>
          </p:cNvGraphicFramePr>
          <p:nvPr/>
        </p:nvGraphicFramePr>
        <p:xfrm>
          <a:off x="541547" y="1123047"/>
          <a:ext cx="11108906" cy="3796651"/>
        </p:xfrm>
        <a:graphic>
          <a:graphicData uri="http://schemas.openxmlformats.org/drawingml/2006/table">
            <a:tbl>
              <a:tblPr firstRow="1" bandRow="1">
                <a:tableStyleId>{5C22544A-7EE6-4342-B048-85BDC9FD1C3A}</a:tableStyleId>
              </a:tblPr>
              <a:tblGrid>
                <a:gridCol w="3489864">
                  <a:extLst>
                    <a:ext uri="{9D8B030D-6E8A-4147-A177-3AD203B41FA5}">
                      <a16:colId xmlns:a16="http://schemas.microsoft.com/office/drawing/2014/main" val="3699490713"/>
                    </a:ext>
                  </a:extLst>
                </a:gridCol>
                <a:gridCol w="7619042">
                  <a:extLst>
                    <a:ext uri="{9D8B030D-6E8A-4147-A177-3AD203B41FA5}">
                      <a16:colId xmlns:a16="http://schemas.microsoft.com/office/drawing/2014/main" val="66372785"/>
                    </a:ext>
                  </a:extLst>
                </a:gridCol>
              </a:tblGrid>
              <a:tr h="632613">
                <a:tc>
                  <a:txBody>
                    <a:bodyPr/>
                    <a:lstStyle/>
                    <a:p>
                      <a:r>
                        <a:rPr lang="en-IN" b="1" dirty="0">
                          <a:latin typeface="Arial" panose="020B0604020202020204" pitchFamily="34" charset="0"/>
                          <a:cs typeface="Arial" panose="020B0604020202020204" pitchFamily="34" charset="0"/>
                        </a:rPr>
                        <a:t>Pre-Processing Step</a:t>
                      </a:r>
                      <a:endParaRPr lang="en-IN" dirty="0">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CEBB9A"/>
                    </a:solidFill>
                  </a:tcPr>
                </a:tc>
                <a:tc>
                  <a:txBody>
                    <a:bodyPr/>
                    <a:lstStyle/>
                    <a:p>
                      <a:r>
                        <a:rPr lang="en-IN" b="1" dirty="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CEBB9A"/>
                    </a:solidFill>
                  </a:tcPr>
                </a:tc>
                <a:extLst>
                  <a:ext uri="{0D108BD9-81ED-4DB2-BD59-A6C34878D82A}">
                    <a16:rowId xmlns:a16="http://schemas.microsoft.com/office/drawing/2014/main" val="1019657060"/>
                  </a:ext>
                </a:extLst>
              </a:tr>
              <a:tr h="932676">
                <a:tc>
                  <a:txBody>
                    <a:bodyPr/>
                    <a:lstStyle/>
                    <a:p>
                      <a:r>
                        <a:rPr lang="en-IN" b="1" i="0" dirty="0">
                          <a:solidFill>
                            <a:schemeClr val="tx1"/>
                          </a:solidFill>
                          <a:effectLst/>
                          <a:latin typeface="Arial" panose="020B0604020202020204" pitchFamily="34" charset="0"/>
                          <a:cs typeface="Arial" panose="020B0604020202020204" pitchFamily="34" charset="0"/>
                        </a:rPr>
                        <a:t>Noise Removal &amp; Standardization</a:t>
                      </a:r>
                      <a:endParaRPr lang="en-IN" dirty="0">
                        <a:solidFill>
                          <a:schemeClr val="tx1"/>
                        </a:solidFill>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en-IN" b="1" i="0" dirty="0">
                          <a:solidFill>
                            <a:schemeClr val="tx1"/>
                          </a:solidFill>
                          <a:effectLst/>
                          <a:latin typeface="Arial" panose="020B0604020202020204" pitchFamily="34" charset="0"/>
                          <a:cs typeface="Arial" panose="020B0604020202020204" pitchFamily="34" charset="0"/>
                        </a:rPr>
                        <a:t>Removed unwanted elements </a:t>
                      </a:r>
                      <a:r>
                        <a:rPr lang="en-IN" i="0" dirty="0">
                          <a:solidFill>
                            <a:schemeClr val="tx1"/>
                          </a:solidFill>
                          <a:effectLst/>
                          <a:latin typeface="Arial" panose="020B0604020202020204" pitchFamily="34" charset="0"/>
                          <a:cs typeface="Arial" panose="020B0604020202020204" pitchFamily="34" charset="0"/>
                        </a:rPr>
                        <a:t>like URLs, emojis, HTML tags, and punctuation using regular expressions (re module) to clean the text.</a:t>
                      </a:r>
                      <a:endParaRPr lang="en-IN" dirty="0">
                        <a:solidFill>
                          <a:schemeClr val="tx1"/>
                        </a:solidFill>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12208628"/>
                  </a:ext>
                </a:extLst>
              </a:tr>
              <a:tr h="1016854">
                <a:tc>
                  <a:txBody>
                    <a:bodyPr/>
                    <a:lstStyle/>
                    <a:p>
                      <a:r>
                        <a:rPr lang="en-IN" b="1" i="0" dirty="0">
                          <a:solidFill>
                            <a:schemeClr val="tx1"/>
                          </a:solidFill>
                          <a:effectLst/>
                          <a:latin typeface="Arial" panose="020B0604020202020204" pitchFamily="34" charset="0"/>
                          <a:cs typeface="Arial" panose="020B0604020202020204" pitchFamily="34" charset="0"/>
                        </a:rPr>
                        <a:t>Tokenization &amp; </a:t>
                      </a:r>
                      <a:r>
                        <a:rPr lang="en-IN" b="1" i="0" dirty="0" err="1">
                          <a:solidFill>
                            <a:schemeClr val="tx1"/>
                          </a:solidFill>
                          <a:effectLst/>
                          <a:latin typeface="Arial" panose="020B0604020202020204" pitchFamily="34" charset="0"/>
                          <a:cs typeface="Arial" panose="020B0604020202020204" pitchFamily="34" charset="0"/>
                        </a:rPr>
                        <a:t>Stopword</a:t>
                      </a:r>
                      <a:r>
                        <a:rPr lang="en-IN" b="1" i="0" dirty="0">
                          <a:solidFill>
                            <a:schemeClr val="tx1"/>
                          </a:solidFill>
                          <a:effectLst/>
                          <a:latin typeface="Arial" panose="020B0604020202020204" pitchFamily="34" charset="0"/>
                          <a:cs typeface="Arial" panose="020B0604020202020204" pitchFamily="34" charset="0"/>
                        </a:rPr>
                        <a:t> Removal</a:t>
                      </a:r>
                      <a:endParaRPr lang="en-IN" dirty="0">
                        <a:solidFill>
                          <a:schemeClr val="tx1"/>
                        </a:solidFill>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indent="0">
                        <a:buNone/>
                      </a:pPr>
                      <a:r>
                        <a:rPr lang="en-IN" b="1" i="0" dirty="0">
                          <a:solidFill>
                            <a:schemeClr val="tx1"/>
                          </a:solidFill>
                          <a:effectLst/>
                          <a:latin typeface="Arial" panose="020B0604020202020204" pitchFamily="34" charset="0"/>
                          <a:cs typeface="Arial" panose="020B0604020202020204" pitchFamily="34" charset="0"/>
                        </a:rPr>
                        <a:t>Tokenized text </a:t>
                      </a:r>
                      <a:r>
                        <a:rPr lang="en-IN" i="0" dirty="0">
                          <a:solidFill>
                            <a:schemeClr val="tx1"/>
                          </a:solidFill>
                          <a:effectLst/>
                          <a:latin typeface="Arial" panose="020B0604020202020204" pitchFamily="34" charset="0"/>
                          <a:cs typeface="Arial" panose="020B0604020202020204" pitchFamily="34" charset="0"/>
                        </a:rPr>
                        <a:t>using NLTK’s </a:t>
                      </a:r>
                      <a:r>
                        <a:rPr lang="en-IN" i="0" dirty="0" err="1">
                          <a:solidFill>
                            <a:schemeClr val="tx1"/>
                          </a:solidFill>
                          <a:effectLst/>
                          <a:latin typeface="Arial" panose="020B0604020202020204" pitchFamily="34" charset="0"/>
                          <a:cs typeface="Arial" panose="020B0604020202020204" pitchFamily="34" charset="0"/>
                        </a:rPr>
                        <a:t>word_tokenize</a:t>
                      </a:r>
                      <a:r>
                        <a:rPr lang="en-IN" i="0" dirty="0">
                          <a:solidFill>
                            <a:schemeClr val="tx1"/>
                          </a:solidFill>
                          <a:effectLst/>
                          <a:latin typeface="Arial" panose="020B0604020202020204" pitchFamily="34" charset="0"/>
                          <a:cs typeface="Arial" panose="020B0604020202020204" pitchFamily="34" charset="0"/>
                        </a:rPr>
                        <a:t> and eliminated common </a:t>
                      </a:r>
                      <a:r>
                        <a:rPr lang="en-IN" i="0" dirty="0" err="1">
                          <a:solidFill>
                            <a:schemeClr val="tx1"/>
                          </a:solidFill>
                          <a:effectLst/>
                          <a:latin typeface="Arial" panose="020B0604020202020204" pitchFamily="34" charset="0"/>
                          <a:cs typeface="Arial" panose="020B0604020202020204" pitchFamily="34" charset="0"/>
                        </a:rPr>
                        <a:t>stopwords</a:t>
                      </a:r>
                      <a:r>
                        <a:rPr lang="en-IN" i="0" dirty="0">
                          <a:solidFill>
                            <a:schemeClr val="tx1"/>
                          </a:solidFill>
                          <a:effectLst/>
                          <a:latin typeface="Arial" panose="020B0604020202020204" pitchFamily="34" charset="0"/>
                          <a:cs typeface="Arial" panose="020B0604020202020204" pitchFamily="34" charset="0"/>
                        </a:rPr>
                        <a:t> from NLTK’s </a:t>
                      </a:r>
                      <a:r>
                        <a:rPr lang="en-IN" i="0" dirty="0" err="1">
                          <a:solidFill>
                            <a:schemeClr val="tx1"/>
                          </a:solidFill>
                          <a:effectLst/>
                          <a:latin typeface="Arial" panose="020B0604020202020204" pitchFamily="34" charset="0"/>
                          <a:cs typeface="Arial" panose="020B0604020202020204" pitchFamily="34" charset="0"/>
                        </a:rPr>
                        <a:t>stopwords</a:t>
                      </a:r>
                      <a:r>
                        <a:rPr lang="en-IN" i="0" dirty="0">
                          <a:solidFill>
                            <a:schemeClr val="tx1"/>
                          </a:solidFill>
                          <a:effectLst/>
                          <a:latin typeface="Arial" panose="020B0604020202020204" pitchFamily="34" charset="0"/>
                          <a:cs typeface="Arial" panose="020B0604020202020204" pitchFamily="34" charset="0"/>
                        </a:rPr>
                        <a:t> corpus to </a:t>
                      </a:r>
                      <a:r>
                        <a:rPr lang="en-IN" b="1" i="0" dirty="0">
                          <a:solidFill>
                            <a:schemeClr val="tx1"/>
                          </a:solidFill>
                          <a:effectLst/>
                          <a:latin typeface="Arial" panose="020B0604020202020204" pitchFamily="34" charset="0"/>
                          <a:cs typeface="Arial" panose="020B0604020202020204" pitchFamily="34" charset="0"/>
                        </a:rPr>
                        <a:t>focus on important words</a:t>
                      </a:r>
                      <a:r>
                        <a:rPr lang="en-IN" i="0" dirty="0">
                          <a:solidFill>
                            <a:schemeClr val="tx1"/>
                          </a:solidFill>
                          <a:effectLst/>
                          <a:latin typeface="Arial" panose="020B0604020202020204" pitchFamily="34" charset="0"/>
                          <a:cs typeface="Arial" panose="020B0604020202020204" pitchFamily="34" charset="0"/>
                        </a:rPr>
                        <a:t>.</a:t>
                      </a: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2387421"/>
                  </a:ext>
                </a:extLst>
              </a:tr>
              <a:tr h="1214508">
                <a:tc>
                  <a:txBody>
                    <a:bodyPr/>
                    <a:lstStyle/>
                    <a:p>
                      <a:r>
                        <a:rPr lang="en-IN" b="1" i="0" dirty="0">
                          <a:solidFill>
                            <a:schemeClr val="tx1"/>
                          </a:solidFill>
                          <a:effectLst/>
                          <a:latin typeface="Arial" panose="020B0604020202020204" pitchFamily="34" charset="0"/>
                          <a:cs typeface="Arial" panose="020B0604020202020204" pitchFamily="34" charset="0"/>
                        </a:rPr>
                        <a:t>Lemmatization &amp; Normalization</a:t>
                      </a:r>
                      <a:endParaRPr lang="en-IN" dirty="0">
                        <a:solidFill>
                          <a:schemeClr val="tx1"/>
                        </a:solidFill>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en-IN" b="1" i="0" dirty="0">
                          <a:solidFill>
                            <a:schemeClr val="tx1"/>
                          </a:solidFill>
                          <a:effectLst/>
                          <a:latin typeface="Arial" panose="020B0604020202020204" pitchFamily="34" charset="0"/>
                          <a:cs typeface="Arial" panose="020B0604020202020204" pitchFamily="34" charset="0"/>
                        </a:rPr>
                        <a:t>Converted text to lowercase for consistency </a:t>
                      </a:r>
                      <a:r>
                        <a:rPr lang="en-IN" i="0" dirty="0">
                          <a:solidFill>
                            <a:schemeClr val="tx1"/>
                          </a:solidFill>
                          <a:effectLst/>
                          <a:latin typeface="Arial" panose="020B0604020202020204" pitchFamily="34" charset="0"/>
                          <a:cs typeface="Arial" panose="020B0604020202020204" pitchFamily="34" charset="0"/>
                        </a:rPr>
                        <a:t>and applied WordNet </a:t>
                      </a:r>
                      <a:r>
                        <a:rPr lang="en-IN" i="0" dirty="0" err="1">
                          <a:solidFill>
                            <a:schemeClr val="tx1"/>
                          </a:solidFill>
                          <a:effectLst/>
                          <a:latin typeface="Arial" panose="020B0604020202020204" pitchFamily="34" charset="0"/>
                          <a:cs typeface="Arial" panose="020B0604020202020204" pitchFamily="34" charset="0"/>
                        </a:rPr>
                        <a:t>Lemmatizer</a:t>
                      </a:r>
                      <a:r>
                        <a:rPr lang="en-IN" i="0" dirty="0">
                          <a:solidFill>
                            <a:schemeClr val="tx1"/>
                          </a:solidFill>
                          <a:effectLst/>
                          <a:latin typeface="Arial" panose="020B0604020202020204" pitchFamily="34" charset="0"/>
                          <a:cs typeface="Arial" panose="020B0604020202020204" pitchFamily="34" charset="0"/>
                        </a:rPr>
                        <a:t> (NLTK’s </a:t>
                      </a:r>
                      <a:r>
                        <a:rPr lang="en-IN" i="0" dirty="0" err="1">
                          <a:solidFill>
                            <a:schemeClr val="tx1"/>
                          </a:solidFill>
                          <a:effectLst/>
                          <a:latin typeface="Arial" panose="020B0604020202020204" pitchFamily="34" charset="0"/>
                          <a:cs typeface="Arial" panose="020B0604020202020204" pitchFamily="34" charset="0"/>
                        </a:rPr>
                        <a:t>WordNetLemmatizer</a:t>
                      </a:r>
                      <a:r>
                        <a:rPr lang="en-IN" i="0" dirty="0">
                          <a:solidFill>
                            <a:schemeClr val="tx1"/>
                          </a:solidFill>
                          <a:effectLst/>
                          <a:latin typeface="Arial" panose="020B0604020202020204" pitchFamily="34" charset="0"/>
                          <a:cs typeface="Arial" panose="020B0604020202020204" pitchFamily="34" charset="0"/>
                        </a:rPr>
                        <a:t>) to </a:t>
                      </a:r>
                      <a:r>
                        <a:rPr lang="en-IN" b="1" i="0" dirty="0">
                          <a:solidFill>
                            <a:schemeClr val="tx1"/>
                          </a:solidFill>
                          <a:effectLst/>
                          <a:latin typeface="Arial" panose="020B0604020202020204" pitchFamily="34" charset="0"/>
                          <a:cs typeface="Arial" panose="020B0604020202020204" pitchFamily="34" charset="0"/>
                        </a:rPr>
                        <a:t>reduce words to their root forms</a:t>
                      </a:r>
                      <a:endParaRPr lang="en-IN" b="1" dirty="0">
                        <a:solidFill>
                          <a:schemeClr val="tx1"/>
                        </a:solidFill>
                        <a:latin typeface="Arial" panose="020B0604020202020204" pitchFamily="34" charset="0"/>
                        <a:cs typeface="Arial" panose="020B0604020202020204" pitchFamily="34" charset="0"/>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47137054"/>
                  </a:ext>
                </a:extLst>
              </a:tr>
            </a:tbl>
          </a:graphicData>
        </a:graphic>
      </p:graphicFrame>
      <p:sp>
        <p:nvSpPr>
          <p:cNvPr id="8" name="Title 3">
            <a:extLst>
              <a:ext uri="{FF2B5EF4-FFF2-40B4-BE49-F238E27FC236}">
                <a16:creationId xmlns:a16="http://schemas.microsoft.com/office/drawing/2014/main" id="{10168071-959F-EA41-7C87-F6E3059AB61C}"/>
              </a:ext>
            </a:extLst>
          </p:cNvPr>
          <p:cNvSpPr txBox="1">
            <a:spLocks/>
          </p:cNvSpPr>
          <p:nvPr/>
        </p:nvSpPr>
        <p:spPr>
          <a:xfrm>
            <a:off x="178279" y="216920"/>
            <a:ext cx="11266714" cy="6857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Pre-Processing – Setting up for successful modelling </a:t>
            </a:r>
          </a:p>
        </p:txBody>
      </p:sp>
      <p:sp>
        <p:nvSpPr>
          <p:cNvPr id="9" name="Rectangle 8">
            <a:extLst>
              <a:ext uri="{FF2B5EF4-FFF2-40B4-BE49-F238E27FC236}">
                <a16:creationId xmlns:a16="http://schemas.microsoft.com/office/drawing/2014/main" id="{1BD71F2B-20F3-486C-79B6-19A87B1A7EF7}"/>
              </a:ext>
            </a:extLst>
          </p:cNvPr>
          <p:cNvSpPr/>
          <p:nvPr/>
        </p:nvSpPr>
        <p:spPr>
          <a:xfrm>
            <a:off x="0" y="5578412"/>
            <a:ext cx="12192000" cy="511834"/>
          </a:xfrm>
          <a:prstGeom prst="rect">
            <a:avLst/>
          </a:prstGeom>
          <a:solidFill>
            <a:srgbClr val="CEBB9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Focusing on the pre-processing allowed us to keep the textual data in as suited a format as possible for model building</a:t>
            </a:r>
          </a:p>
        </p:txBody>
      </p:sp>
    </p:spTree>
    <p:extLst>
      <p:ext uri="{BB962C8B-B14F-4D97-AF65-F5344CB8AC3E}">
        <p14:creationId xmlns:p14="http://schemas.microsoft.com/office/powerpoint/2010/main" val="331426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DFAAE-B073-B01D-E65E-4943FD47D0EC}"/>
            </a:ext>
          </a:extLst>
        </p:cNvPr>
        <p:cNvGrpSpPr/>
        <p:nvPr/>
      </p:nvGrpSpPr>
      <p:grpSpPr>
        <a:xfrm>
          <a:off x="0" y="0"/>
          <a:ext cx="0" cy="0"/>
          <a:chOff x="0" y="0"/>
          <a:chExt cx="0" cy="0"/>
        </a:xfrm>
      </p:grpSpPr>
      <p:sp>
        <p:nvSpPr>
          <p:cNvPr id="4" name="Arrow: Chevron 3">
            <a:extLst>
              <a:ext uri="{FF2B5EF4-FFF2-40B4-BE49-F238E27FC236}">
                <a16:creationId xmlns:a16="http://schemas.microsoft.com/office/drawing/2014/main" id="{9CEBDEFD-5102-BB62-C523-B7D2E12C8539}"/>
              </a:ext>
            </a:extLst>
          </p:cNvPr>
          <p:cNvSpPr/>
          <p:nvPr/>
        </p:nvSpPr>
        <p:spPr>
          <a:xfrm>
            <a:off x="4173992" y="1038053"/>
            <a:ext cx="3744712" cy="588651"/>
          </a:xfrm>
          <a:prstGeom prst="chevron">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Graph Convolutional Network</a:t>
            </a:r>
          </a:p>
        </p:txBody>
      </p:sp>
      <p:sp>
        <p:nvSpPr>
          <p:cNvPr id="5" name="Slide Number Placeholder 4">
            <a:extLst>
              <a:ext uri="{FF2B5EF4-FFF2-40B4-BE49-F238E27FC236}">
                <a16:creationId xmlns:a16="http://schemas.microsoft.com/office/drawing/2014/main" id="{223C79BD-2427-43F7-79CF-94C978AA5A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86EA1D-707D-B54C-8FFB-433BD1A27D0B}"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8" name="Title 3">
            <a:extLst>
              <a:ext uri="{FF2B5EF4-FFF2-40B4-BE49-F238E27FC236}">
                <a16:creationId xmlns:a16="http://schemas.microsoft.com/office/drawing/2014/main" id="{869F0F59-B1D3-9A19-9A81-FCDD937E5669}"/>
              </a:ext>
            </a:extLst>
          </p:cNvPr>
          <p:cNvSpPr txBox="1">
            <a:spLocks/>
          </p:cNvSpPr>
          <p:nvPr/>
        </p:nvSpPr>
        <p:spPr>
          <a:xfrm>
            <a:off x="178279" y="216920"/>
            <a:ext cx="11266714" cy="6857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We looked at three different embedding approaches</a:t>
            </a:r>
          </a:p>
        </p:txBody>
      </p:sp>
      <p:sp>
        <p:nvSpPr>
          <p:cNvPr id="15" name="Rectangle 14">
            <a:extLst>
              <a:ext uri="{FF2B5EF4-FFF2-40B4-BE49-F238E27FC236}">
                <a16:creationId xmlns:a16="http://schemas.microsoft.com/office/drawing/2014/main" id="{4BBD9486-F2FE-B748-AE3F-7D84BBEF2708}"/>
              </a:ext>
            </a:extLst>
          </p:cNvPr>
          <p:cNvSpPr/>
          <p:nvPr/>
        </p:nvSpPr>
        <p:spPr>
          <a:xfrm>
            <a:off x="3960" y="5578412"/>
            <a:ext cx="12192000" cy="511834"/>
          </a:xfrm>
          <a:prstGeom prst="rect">
            <a:avLst/>
          </a:prstGeom>
          <a:solidFill>
            <a:srgbClr val="CEBB9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After running our model with BERT, we achieved an F1-Score 0.844, ranking 22</a:t>
            </a:r>
            <a:r>
              <a:rPr kumimoji="0" lang="en-US" sz="1800" b="0" i="1" u="none" strike="noStrike" kern="1200" cap="none" spc="0" normalizeH="0" baseline="30000" noProof="0" dirty="0">
                <a:ln>
                  <a:noFill/>
                </a:ln>
                <a:solidFill>
                  <a:prstClr val="black"/>
                </a:solidFill>
                <a:effectLst/>
                <a:uLnTx/>
                <a:uFillTx/>
                <a:latin typeface="Arial" panose="020B0604020202020204" pitchFamily="34" charset="0"/>
                <a:ea typeface="+mn-ea"/>
                <a:cs typeface="Arial" panose="020B0604020202020204" pitchFamily="34" charset="0"/>
              </a:rPr>
              <a:t>nd</a:t>
            </a: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on the overall leaderboard</a:t>
            </a:r>
          </a:p>
        </p:txBody>
      </p:sp>
      <p:sp>
        <p:nvSpPr>
          <p:cNvPr id="2" name="TextBox 1">
            <a:extLst>
              <a:ext uri="{FF2B5EF4-FFF2-40B4-BE49-F238E27FC236}">
                <a16:creationId xmlns:a16="http://schemas.microsoft.com/office/drawing/2014/main" id="{70CA8762-4670-BEA7-49E0-0F75F445F9D8}"/>
              </a:ext>
            </a:extLst>
          </p:cNvPr>
          <p:cNvSpPr txBox="1"/>
          <p:nvPr/>
        </p:nvSpPr>
        <p:spPr>
          <a:xfrm>
            <a:off x="4166342" y="1707201"/>
            <a:ext cx="3547872" cy="184665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Why this approach?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Idea – tweets can be </a:t>
            </a: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looked at as graphs</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since some of them have </a:t>
            </a: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semantic similarity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with the other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 could take advantage of this and try out a GCN approach to model the NLP problem</a:t>
            </a:r>
          </a:p>
        </p:txBody>
      </p:sp>
      <p:sp>
        <p:nvSpPr>
          <p:cNvPr id="3" name="Arrow: Pentagon 2">
            <a:extLst>
              <a:ext uri="{FF2B5EF4-FFF2-40B4-BE49-F238E27FC236}">
                <a16:creationId xmlns:a16="http://schemas.microsoft.com/office/drawing/2014/main" id="{C87DC52A-732B-BF72-C0B9-C509157B9ACF}"/>
              </a:ext>
            </a:extLst>
          </p:cNvPr>
          <p:cNvSpPr/>
          <p:nvPr/>
        </p:nvSpPr>
        <p:spPr>
          <a:xfrm>
            <a:off x="220361" y="1038053"/>
            <a:ext cx="3546491" cy="588651"/>
          </a:xfrm>
          <a:prstGeom prst="homePlate">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GloVE</a:t>
            </a:r>
            <a:r>
              <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LSTM</a:t>
            </a:r>
          </a:p>
        </p:txBody>
      </p:sp>
      <p:sp>
        <p:nvSpPr>
          <p:cNvPr id="6" name="Arrow: Chevron 5">
            <a:extLst>
              <a:ext uri="{FF2B5EF4-FFF2-40B4-BE49-F238E27FC236}">
                <a16:creationId xmlns:a16="http://schemas.microsoft.com/office/drawing/2014/main" id="{2ABB9DF5-D5B9-9351-8C92-53FDD455E9FC}"/>
              </a:ext>
            </a:extLst>
          </p:cNvPr>
          <p:cNvSpPr/>
          <p:nvPr/>
        </p:nvSpPr>
        <p:spPr>
          <a:xfrm>
            <a:off x="8211162" y="1026463"/>
            <a:ext cx="3617347" cy="588651"/>
          </a:xfrm>
          <a:prstGeom prst="chevron">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BERT Classification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Using Transformers</a:t>
            </a:r>
          </a:p>
        </p:txBody>
      </p:sp>
      <p:sp>
        <p:nvSpPr>
          <p:cNvPr id="10" name="TextBox 9">
            <a:extLst>
              <a:ext uri="{FF2B5EF4-FFF2-40B4-BE49-F238E27FC236}">
                <a16:creationId xmlns:a16="http://schemas.microsoft.com/office/drawing/2014/main" id="{3CED2724-AAFA-9532-6488-96AC651770F6}"/>
              </a:ext>
            </a:extLst>
          </p:cNvPr>
          <p:cNvSpPr txBox="1"/>
          <p:nvPr/>
        </p:nvSpPr>
        <p:spPr>
          <a:xfrm>
            <a:off x="178279" y="1704295"/>
            <a:ext cx="3547872" cy="206210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Why this approach?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This is a </a:t>
            </a: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natural starting point</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for most NLP problems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Pre-trained</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for this type of problem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Easier computationally</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compared to other embedding approaches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TextBox 15">
            <a:extLst>
              <a:ext uri="{FF2B5EF4-FFF2-40B4-BE49-F238E27FC236}">
                <a16:creationId xmlns:a16="http://schemas.microsoft.com/office/drawing/2014/main" id="{257D876D-006B-9C9B-9C1C-3EE8C69B1D88}"/>
              </a:ext>
            </a:extLst>
          </p:cNvPr>
          <p:cNvSpPr txBox="1"/>
          <p:nvPr/>
        </p:nvSpPr>
        <p:spPr>
          <a:xfrm>
            <a:off x="8253245" y="1708723"/>
            <a:ext cx="3617346" cy="206210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Why this approach?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BERT is a </a:t>
            </a: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bi-directional, non-static embedding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This allows is to excel in </a:t>
            </a: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understanding the context</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of a tweet</a:t>
            </a:r>
            <a:endPar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This makes BERT a </a:t>
            </a: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logical next step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from the previous approaches	  </a:t>
            </a:r>
          </a:p>
        </p:txBody>
      </p:sp>
      <p:sp>
        <p:nvSpPr>
          <p:cNvPr id="17" name="TextBox 16">
            <a:extLst>
              <a:ext uri="{FF2B5EF4-FFF2-40B4-BE49-F238E27FC236}">
                <a16:creationId xmlns:a16="http://schemas.microsoft.com/office/drawing/2014/main" id="{54666B6E-AE82-1809-A0ED-6B34D34804A9}"/>
              </a:ext>
            </a:extLst>
          </p:cNvPr>
          <p:cNvSpPr txBox="1"/>
          <p:nvPr/>
        </p:nvSpPr>
        <p:spPr>
          <a:xfrm>
            <a:off x="178279" y="3802986"/>
            <a:ext cx="354787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Results: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Kaggle F1-Score: </a:t>
            </a: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0.795</a:t>
            </a:r>
          </a:p>
        </p:txBody>
      </p:sp>
      <p:sp>
        <p:nvSpPr>
          <p:cNvPr id="18" name="TextBox 17">
            <a:extLst>
              <a:ext uri="{FF2B5EF4-FFF2-40B4-BE49-F238E27FC236}">
                <a16:creationId xmlns:a16="http://schemas.microsoft.com/office/drawing/2014/main" id="{D280088A-5720-322F-918D-F31A1ACF80EC}"/>
              </a:ext>
            </a:extLst>
          </p:cNvPr>
          <p:cNvSpPr txBox="1"/>
          <p:nvPr/>
        </p:nvSpPr>
        <p:spPr>
          <a:xfrm>
            <a:off x="4216969" y="3802986"/>
            <a:ext cx="354787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Results: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Kaggle F1-Score: </a:t>
            </a: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0.797</a:t>
            </a:r>
          </a:p>
        </p:txBody>
      </p:sp>
      <p:sp>
        <p:nvSpPr>
          <p:cNvPr id="19" name="TextBox 18">
            <a:extLst>
              <a:ext uri="{FF2B5EF4-FFF2-40B4-BE49-F238E27FC236}">
                <a16:creationId xmlns:a16="http://schemas.microsoft.com/office/drawing/2014/main" id="{22BB7994-BD1B-B1AC-2035-7BD9C4BF1657}"/>
              </a:ext>
            </a:extLst>
          </p:cNvPr>
          <p:cNvSpPr txBox="1"/>
          <p:nvPr/>
        </p:nvSpPr>
        <p:spPr>
          <a:xfrm>
            <a:off x="8211162" y="3802986"/>
            <a:ext cx="354787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Results: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Kaggle F1-Score: </a:t>
            </a:r>
            <a:r>
              <a:rPr lang="en-US" sz="1400" b="1" dirty="0">
                <a:solidFill>
                  <a:prstClr val="black"/>
                </a:solidFill>
                <a:latin typeface="Arial" panose="020B0604020202020204" pitchFamily="34" charset="0"/>
                <a:cs typeface="Arial" panose="020B0604020202020204" pitchFamily="34" charset="0"/>
              </a:rPr>
              <a:t>0.844</a:t>
            </a:r>
            <a:endPar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 name="TextBox 19">
            <a:extLst>
              <a:ext uri="{FF2B5EF4-FFF2-40B4-BE49-F238E27FC236}">
                <a16:creationId xmlns:a16="http://schemas.microsoft.com/office/drawing/2014/main" id="{D1706520-2675-896D-74A3-02E93BCD53A9}"/>
              </a:ext>
            </a:extLst>
          </p:cNvPr>
          <p:cNvSpPr txBox="1"/>
          <p:nvPr/>
        </p:nvSpPr>
        <p:spPr>
          <a:xfrm>
            <a:off x="178279" y="4596168"/>
            <a:ext cx="3547872" cy="769441"/>
          </a:xfrm>
          <a:prstGeom prst="rect">
            <a:avLst/>
          </a:prstGeom>
          <a:solidFill>
            <a:srgbClr val="F8E4F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Conclusion: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Room for improvement. Should explore other approaches</a:t>
            </a:r>
          </a:p>
        </p:txBody>
      </p:sp>
      <p:sp>
        <p:nvSpPr>
          <p:cNvPr id="21" name="TextBox 20">
            <a:extLst>
              <a:ext uri="{FF2B5EF4-FFF2-40B4-BE49-F238E27FC236}">
                <a16:creationId xmlns:a16="http://schemas.microsoft.com/office/drawing/2014/main" id="{753F604B-045E-B2B9-7462-B51D700AF2A6}"/>
              </a:ext>
            </a:extLst>
          </p:cNvPr>
          <p:cNvSpPr txBox="1"/>
          <p:nvPr/>
        </p:nvSpPr>
        <p:spPr>
          <a:xfrm>
            <a:off x="4216969" y="4596168"/>
            <a:ext cx="3547872" cy="769441"/>
          </a:xfrm>
          <a:prstGeom prst="rect">
            <a:avLst/>
          </a:prstGeom>
          <a:solidFill>
            <a:srgbClr val="F8E4F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Conclusion: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This method needed advanced knowledge to tune and refine, often facing overfitting</a:t>
            </a:r>
          </a:p>
        </p:txBody>
      </p:sp>
      <p:sp>
        <p:nvSpPr>
          <p:cNvPr id="22" name="TextBox 21">
            <a:extLst>
              <a:ext uri="{FF2B5EF4-FFF2-40B4-BE49-F238E27FC236}">
                <a16:creationId xmlns:a16="http://schemas.microsoft.com/office/drawing/2014/main" id="{3EB5DC44-4565-A8C8-3C5C-91599053DE40}"/>
              </a:ext>
            </a:extLst>
          </p:cNvPr>
          <p:cNvSpPr txBox="1"/>
          <p:nvPr/>
        </p:nvSpPr>
        <p:spPr>
          <a:xfrm>
            <a:off x="8211162" y="4596168"/>
            <a:ext cx="3547872" cy="769441"/>
          </a:xfrm>
          <a:prstGeom prst="rect">
            <a:avLst/>
          </a:prstGeom>
          <a:solidFill>
            <a:srgbClr val="F8E4F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Conclusion: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best model yet! This model gave us our highest accuracy. </a:t>
            </a:r>
          </a:p>
        </p:txBody>
      </p:sp>
      <p:pic>
        <p:nvPicPr>
          <p:cNvPr id="24" name="Graphic 23" descr="Search Inventory outline">
            <a:extLst>
              <a:ext uri="{FF2B5EF4-FFF2-40B4-BE49-F238E27FC236}">
                <a16:creationId xmlns:a16="http://schemas.microsoft.com/office/drawing/2014/main" id="{DB3546E4-CFCC-628F-EAA9-1834179072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0361" y="1043120"/>
            <a:ext cx="583584" cy="583584"/>
          </a:xfrm>
          <a:prstGeom prst="rect">
            <a:avLst/>
          </a:prstGeom>
        </p:spPr>
      </p:pic>
      <p:pic>
        <p:nvPicPr>
          <p:cNvPr id="25" name="Graphic 24" descr="Network outline">
            <a:extLst>
              <a:ext uri="{FF2B5EF4-FFF2-40B4-BE49-F238E27FC236}">
                <a16:creationId xmlns:a16="http://schemas.microsoft.com/office/drawing/2014/main" id="{E6A9B2E6-78ED-5F1E-9F42-342C377AC8D2}"/>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422475" y="1062685"/>
            <a:ext cx="534038" cy="534038"/>
          </a:xfrm>
          <a:prstGeom prst="rect">
            <a:avLst/>
          </a:prstGeom>
        </p:spPr>
      </p:pic>
      <p:pic>
        <p:nvPicPr>
          <p:cNvPr id="28" name="Graphic 27" descr="Gears with solid fill">
            <a:extLst>
              <a:ext uri="{FF2B5EF4-FFF2-40B4-BE49-F238E27FC236}">
                <a16:creationId xmlns:a16="http://schemas.microsoft.com/office/drawing/2014/main" id="{A3C14F16-9879-31F5-9B0D-C6DC5CC2730D}"/>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8442154" y="1037912"/>
            <a:ext cx="534038" cy="534038"/>
          </a:xfrm>
          <a:prstGeom prst="rect">
            <a:avLst/>
          </a:prstGeom>
        </p:spPr>
      </p:pic>
    </p:spTree>
    <p:extLst>
      <p:ext uri="{BB962C8B-B14F-4D97-AF65-F5344CB8AC3E}">
        <p14:creationId xmlns:p14="http://schemas.microsoft.com/office/powerpoint/2010/main" val="1192178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660D3-C3CA-5655-C3EF-FACD04FB1BCB}"/>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8F4C297-D842-99B8-746C-28666FC9BF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86EA1D-707D-B54C-8FFB-433BD1A27D0B}"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9DDE8BC4-9E35-3758-0072-FB5BBB88425F}"/>
              </a:ext>
            </a:extLst>
          </p:cNvPr>
          <p:cNvSpPr/>
          <p:nvPr/>
        </p:nvSpPr>
        <p:spPr>
          <a:xfrm>
            <a:off x="0" y="5578412"/>
            <a:ext cx="12192000" cy="511834"/>
          </a:xfrm>
          <a:prstGeom prst="rect">
            <a:avLst/>
          </a:prstGeom>
          <a:solidFill>
            <a:srgbClr val="CEBB9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BERT presents an innovative and well-tailored approach to solving this particular NLP problem</a:t>
            </a:r>
          </a:p>
        </p:txBody>
      </p:sp>
      <p:sp>
        <p:nvSpPr>
          <p:cNvPr id="23" name="Title 3">
            <a:extLst>
              <a:ext uri="{FF2B5EF4-FFF2-40B4-BE49-F238E27FC236}">
                <a16:creationId xmlns:a16="http://schemas.microsoft.com/office/drawing/2014/main" id="{1A517495-7FDA-0F6A-57C0-468843307BED}"/>
              </a:ext>
            </a:extLst>
          </p:cNvPr>
          <p:cNvSpPr txBox="1">
            <a:spLocks/>
          </p:cNvSpPr>
          <p:nvPr/>
        </p:nvSpPr>
        <p:spPr>
          <a:xfrm>
            <a:off x="178278" y="216920"/>
            <a:ext cx="11818649" cy="6857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BERT – a deep dive into our best model</a:t>
            </a:r>
          </a:p>
        </p:txBody>
      </p:sp>
      <p:sp>
        <p:nvSpPr>
          <p:cNvPr id="16" name="Rectangle 15">
            <a:extLst>
              <a:ext uri="{FF2B5EF4-FFF2-40B4-BE49-F238E27FC236}">
                <a16:creationId xmlns:a16="http://schemas.microsoft.com/office/drawing/2014/main" id="{03A4A7E2-1223-2030-D798-C67B3D4D1BC5}"/>
              </a:ext>
            </a:extLst>
          </p:cNvPr>
          <p:cNvSpPr/>
          <p:nvPr/>
        </p:nvSpPr>
        <p:spPr>
          <a:xfrm>
            <a:off x="688848" y="1634446"/>
            <a:ext cx="2694517" cy="1574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38C18793-017C-A0C1-84CC-60053A2E7138}"/>
              </a:ext>
            </a:extLst>
          </p:cNvPr>
          <p:cNvSpPr/>
          <p:nvPr/>
        </p:nvSpPr>
        <p:spPr>
          <a:xfrm>
            <a:off x="231648" y="1964436"/>
            <a:ext cx="914400" cy="914400"/>
          </a:xfrm>
          <a:prstGeom prst="rect">
            <a:avLst/>
          </a:prstGeom>
          <a:solidFill>
            <a:schemeClr val="accent4"/>
          </a:solidFill>
          <a:ln>
            <a:noFill/>
          </a:ln>
          <a:effectLst>
            <a:outerShdw blurRad="508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2" name="Rectangle 21">
            <a:extLst>
              <a:ext uri="{FF2B5EF4-FFF2-40B4-BE49-F238E27FC236}">
                <a16:creationId xmlns:a16="http://schemas.microsoft.com/office/drawing/2014/main" id="{968E7C64-E723-5AD7-DCE3-418078C92876}"/>
              </a:ext>
            </a:extLst>
          </p:cNvPr>
          <p:cNvSpPr/>
          <p:nvPr/>
        </p:nvSpPr>
        <p:spPr>
          <a:xfrm>
            <a:off x="1291208" y="1903223"/>
            <a:ext cx="1861441" cy="1015663"/>
          </a:xfrm>
          <a:prstGeom prst="rect">
            <a:avLst/>
          </a:prstGeom>
        </p:spPr>
        <p:txBody>
          <a:bodyPr wrap="squar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Bidirectional Encoder Representations from Transformers</a:t>
            </a:r>
          </a:p>
        </p:txBody>
      </p:sp>
      <p:sp>
        <p:nvSpPr>
          <p:cNvPr id="25" name="Rectangle 24">
            <a:extLst>
              <a:ext uri="{FF2B5EF4-FFF2-40B4-BE49-F238E27FC236}">
                <a16:creationId xmlns:a16="http://schemas.microsoft.com/office/drawing/2014/main" id="{58ECF420-A63E-5066-9FB5-D99FBA3326E3}"/>
              </a:ext>
            </a:extLst>
          </p:cNvPr>
          <p:cNvSpPr/>
          <p:nvPr/>
        </p:nvSpPr>
        <p:spPr>
          <a:xfrm>
            <a:off x="688848" y="3307260"/>
            <a:ext cx="2694517" cy="1574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8" name="Rectangle 27">
            <a:extLst>
              <a:ext uri="{FF2B5EF4-FFF2-40B4-BE49-F238E27FC236}">
                <a16:creationId xmlns:a16="http://schemas.microsoft.com/office/drawing/2014/main" id="{D79CC192-FEA9-7BAE-871C-B2B86C5D6523}"/>
              </a:ext>
            </a:extLst>
          </p:cNvPr>
          <p:cNvSpPr/>
          <p:nvPr/>
        </p:nvSpPr>
        <p:spPr>
          <a:xfrm>
            <a:off x="231648" y="3637250"/>
            <a:ext cx="914400" cy="914400"/>
          </a:xfrm>
          <a:prstGeom prst="rect">
            <a:avLst/>
          </a:prstGeom>
          <a:solidFill>
            <a:schemeClr val="accent4"/>
          </a:solidFill>
          <a:ln>
            <a:noFill/>
          </a:ln>
          <a:effectLst>
            <a:outerShdw blurRad="508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EAAA21D5-5A88-B166-8412-92DAEFB7B622}"/>
              </a:ext>
            </a:extLst>
          </p:cNvPr>
          <p:cNvSpPr/>
          <p:nvPr/>
        </p:nvSpPr>
        <p:spPr>
          <a:xfrm>
            <a:off x="1291208" y="3500067"/>
            <a:ext cx="1861441" cy="1231106"/>
          </a:xfrm>
          <a:prstGeom prst="rect">
            <a:avLst/>
          </a:prstGeom>
        </p:spPr>
        <p:txBody>
          <a:bodyPr wrap="squar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Non-Static,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Bi-directional embedding allows for context-based learning</a:t>
            </a: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0" name="Rectangle 29">
            <a:extLst>
              <a:ext uri="{FF2B5EF4-FFF2-40B4-BE49-F238E27FC236}">
                <a16:creationId xmlns:a16="http://schemas.microsoft.com/office/drawing/2014/main" id="{FEDF0A15-24CA-89E9-5D9A-6B279D750ED9}"/>
              </a:ext>
            </a:extLst>
          </p:cNvPr>
          <p:cNvSpPr/>
          <p:nvPr/>
        </p:nvSpPr>
        <p:spPr>
          <a:xfrm>
            <a:off x="3973915" y="1634446"/>
            <a:ext cx="2698132" cy="1574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1" name="Rectangle 30">
            <a:extLst>
              <a:ext uri="{FF2B5EF4-FFF2-40B4-BE49-F238E27FC236}">
                <a16:creationId xmlns:a16="http://schemas.microsoft.com/office/drawing/2014/main" id="{055EAAF2-7107-B0F6-0A92-B7C02A0343E8}"/>
              </a:ext>
            </a:extLst>
          </p:cNvPr>
          <p:cNvSpPr/>
          <p:nvPr/>
        </p:nvSpPr>
        <p:spPr>
          <a:xfrm>
            <a:off x="3516715" y="1964436"/>
            <a:ext cx="914400" cy="914400"/>
          </a:xfrm>
          <a:prstGeom prst="rect">
            <a:avLst/>
          </a:prstGeom>
          <a:solidFill>
            <a:schemeClr val="accent4"/>
          </a:solidFill>
          <a:ln>
            <a:noFill/>
          </a:ln>
          <a:effectLst>
            <a:outerShdw blurRad="508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A0D0A684-F5CB-8A68-C564-5CAFA764EDC4}"/>
              </a:ext>
            </a:extLst>
          </p:cNvPr>
          <p:cNvSpPr/>
          <p:nvPr/>
        </p:nvSpPr>
        <p:spPr>
          <a:xfrm>
            <a:off x="4576275" y="2052305"/>
            <a:ext cx="1999024" cy="738664"/>
          </a:xfrm>
          <a:prstGeom prst="rect">
            <a:avLst/>
          </a:prstGeom>
        </p:spPr>
        <p:txBody>
          <a:bodyPr wrap="squar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Pre-trained knowledge for NLP problems</a:t>
            </a: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3" name="Rectangle 32">
            <a:extLst>
              <a:ext uri="{FF2B5EF4-FFF2-40B4-BE49-F238E27FC236}">
                <a16:creationId xmlns:a16="http://schemas.microsoft.com/office/drawing/2014/main" id="{81F82AAC-4739-52B8-907C-3FB9AA4DBCD1}"/>
              </a:ext>
            </a:extLst>
          </p:cNvPr>
          <p:cNvSpPr/>
          <p:nvPr/>
        </p:nvSpPr>
        <p:spPr>
          <a:xfrm>
            <a:off x="3973915" y="3307260"/>
            <a:ext cx="2698132" cy="1574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4" name="Rectangle 33">
            <a:extLst>
              <a:ext uri="{FF2B5EF4-FFF2-40B4-BE49-F238E27FC236}">
                <a16:creationId xmlns:a16="http://schemas.microsoft.com/office/drawing/2014/main" id="{CD24BAFF-C218-43AA-2C1E-848AC1A65CD1}"/>
              </a:ext>
            </a:extLst>
          </p:cNvPr>
          <p:cNvSpPr/>
          <p:nvPr/>
        </p:nvSpPr>
        <p:spPr>
          <a:xfrm>
            <a:off x="3516715" y="3637250"/>
            <a:ext cx="914400" cy="914400"/>
          </a:xfrm>
          <a:prstGeom prst="rect">
            <a:avLst/>
          </a:prstGeom>
          <a:solidFill>
            <a:schemeClr val="accent4"/>
          </a:solidFill>
          <a:ln>
            <a:noFill/>
          </a:ln>
          <a:effectLst>
            <a:outerShdw blurRad="508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39" name="Group 38">
            <a:extLst>
              <a:ext uri="{FF2B5EF4-FFF2-40B4-BE49-F238E27FC236}">
                <a16:creationId xmlns:a16="http://schemas.microsoft.com/office/drawing/2014/main" id="{51E3394D-974B-9778-78CF-60DE6F1FA22B}"/>
              </a:ext>
            </a:extLst>
          </p:cNvPr>
          <p:cNvGrpSpPr/>
          <p:nvPr/>
        </p:nvGrpSpPr>
        <p:grpSpPr>
          <a:xfrm>
            <a:off x="3799770" y="2204242"/>
            <a:ext cx="434788" cy="434788"/>
            <a:chOff x="6283326" y="1800225"/>
            <a:chExt cx="357187" cy="357188"/>
          </a:xfrm>
        </p:grpSpPr>
        <p:sp>
          <p:nvSpPr>
            <p:cNvPr id="40" name="Freeform 34">
              <a:extLst>
                <a:ext uri="{FF2B5EF4-FFF2-40B4-BE49-F238E27FC236}">
                  <a16:creationId xmlns:a16="http://schemas.microsoft.com/office/drawing/2014/main" id="{5E3147DB-C0FE-1E66-2435-1F1C29CC65CB}"/>
                </a:ext>
              </a:extLst>
            </p:cNvPr>
            <p:cNvSpPr>
              <a:spLocks/>
            </p:cNvSpPr>
            <p:nvPr/>
          </p:nvSpPr>
          <p:spPr bwMode="auto">
            <a:xfrm>
              <a:off x="6283326" y="1841500"/>
              <a:ext cx="285750" cy="315913"/>
            </a:xfrm>
            <a:custGeom>
              <a:avLst/>
              <a:gdLst>
                <a:gd name="T0" fmla="*/ 180 w 180"/>
                <a:gd name="T1" fmla="*/ 80 h 199"/>
                <a:gd name="T2" fmla="*/ 180 w 180"/>
                <a:gd name="T3" fmla="*/ 199 h 199"/>
                <a:gd name="T4" fmla="*/ 0 w 180"/>
                <a:gd name="T5" fmla="*/ 199 h 199"/>
                <a:gd name="T6" fmla="*/ 0 w 180"/>
                <a:gd name="T7" fmla="*/ 0 h 199"/>
                <a:gd name="T8" fmla="*/ 152 w 180"/>
                <a:gd name="T9" fmla="*/ 0 h 199"/>
              </a:gdLst>
              <a:ahLst/>
              <a:cxnLst>
                <a:cxn ang="0">
                  <a:pos x="T0" y="T1"/>
                </a:cxn>
                <a:cxn ang="0">
                  <a:pos x="T2" y="T3"/>
                </a:cxn>
                <a:cxn ang="0">
                  <a:pos x="T4" y="T5"/>
                </a:cxn>
                <a:cxn ang="0">
                  <a:pos x="T6" y="T7"/>
                </a:cxn>
                <a:cxn ang="0">
                  <a:pos x="T8" y="T9"/>
                </a:cxn>
              </a:cxnLst>
              <a:rect l="0" t="0" r="r" b="b"/>
              <a:pathLst>
                <a:path w="180" h="199">
                  <a:moveTo>
                    <a:pt x="180" y="80"/>
                  </a:moveTo>
                  <a:lnTo>
                    <a:pt x="180" y="199"/>
                  </a:lnTo>
                  <a:lnTo>
                    <a:pt x="0" y="199"/>
                  </a:lnTo>
                  <a:lnTo>
                    <a:pt x="0" y="0"/>
                  </a:lnTo>
                  <a:lnTo>
                    <a:pt x="152" y="0"/>
                  </a:ln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41" name="Freeform 35">
              <a:extLst>
                <a:ext uri="{FF2B5EF4-FFF2-40B4-BE49-F238E27FC236}">
                  <a16:creationId xmlns:a16="http://schemas.microsoft.com/office/drawing/2014/main" id="{13FA9B9F-B083-35F4-0516-93D58CE177BA}"/>
                </a:ext>
              </a:extLst>
            </p:cNvPr>
            <p:cNvSpPr>
              <a:spLocks/>
            </p:cNvSpPr>
            <p:nvPr/>
          </p:nvSpPr>
          <p:spPr bwMode="auto">
            <a:xfrm>
              <a:off x="6437313" y="1800225"/>
              <a:ext cx="203200" cy="203200"/>
            </a:xfrm>
            <a:custGeom>
              <a:avLst/>
              <a:gdLst>
                <a:gd name="T0" fmla="*/ 12 w 54"/>
                <a:gd name="T1" fmla="*/ 48 h 54"/>
                <a:gd name="T2" fmla="*/ 0 w 54"/>
                <a:gd name="T3" fmla="*/ 54 h 54"/>
                <a:gd name="T4" fmla="*/ 6 w 54"/>
                <a:gd name="T5" fmla="*/ 42 h 54"/>
                <a:gd name="T6" fmla="*/ 44 w 54"/>
                <a:gd name="T7" fmla="*/ 4 h 54"/>
                <a:gd name="T8" fmla="*/ 50 w 54"/>
                <a:gd name="T9" fmla="*/ 10 h 54"/>
                <a:gd name="T10" fmla="*/ 12 w 54"/>
                <a:gd name="T11" fmla="*/ 48 h 54"/>
              </a:gdLst>
              <a:ahLst/>
              <a:cxnLst>
                <a:cxn ang="0">
                  <a:pos x="T0" y="T1"/>
                </a:cxn>
                <a:cxn ang="0">
                  <a:pos x="T2" y="T3"/>
                </a:cxn>
                <a:cxn ang="0">
                  <a:pos x="T4" y="T5"/>
                </a:cxn>
                <a:cxn ang="0">
                  <a:pos x="T6" y="T7"/>
                </a:cxn>
                <a:cxn ang="0">
                  <a:pos x="T8" y="T9"/>
                </a:cxn>
                <a:cxn ang="0">
                  <a:pos x="T10" y="T11"/>
                </a:cxn>
              </a:cxnLst>
              <a:rect l="0" t="0" r="r" b="b"/>
              <a:pathLst>
                <a:path w="54" h="54">
                  <a:moveTo>
                    <a:pt x="12" y="48"/>
                  </a:moveTo>
                  <a:cubicBezTo>
                    <a:pt x="0" y="54"/>
                    <a:pt x="0" y="54"/>
                    <a:pt x="0" y="54"/>
                  </a:cubicBezTo>
                  <a:cubicBezTo>
                    <a:pt x="6" y="42"/>
                    <a:pt x="6" y="42"/>
                    <a:pt x="6" y="42"/>
                  </a:cubicBezTo>
                  <a:cubicBezTo>
                    <a:pt x="44" y="4"/>
                    <a:pt x="44" y="4"/>
                    <a:pt x="44" y="4"/>
                  </a:cubicBezTo>
                  <a:cubicBezTo>
                    <a:pt x="48" y="0"/>
                    <a:pt x="54" y="6"/>
                    <a:pt x="50" y="10"/>
                  </a:cubicBezTo>
                  <a:lnTo>
                    <a:pt x="12" y="48"/>
                  </a:ln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42" name="Line 36">
              <a:extLst>
                <a:ext uri="{FF2B5EF4-FFF2-40B4-BE49-F238E27FC236}">
                  <a16:creationId xmlns:a16="http://schemas.microsoft.com/office/drawing/2014/main" id="{D2FDAAD5-5650-E520-E34D-42D0E91829FB}"/>
                </a:ext>
              </a:extLst>
            </p:cNvPr>
            <p:cNvSpPr>
              <a:spLocks noChangeShapeType="1"/>
            </p:cNvSpPr>
            <p:nvPr/>
          </p:nvSpPr>
          <p:spPr bwMode="auto">
            <a:xfrm>
              <a:off x="6580188" y="1836738"/>
              <a:ext cx="23813" cy="23813"/>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grpSp>
        <p:nvGrpSpPr>
          <p:cNvPr id="43" name="Group 42">
            <a:extLst>
              <a:ext uri="{FF2B5EF4-FFF2-40B4-BE49-F238E27FC236}">
                <a16:creationId xmlns:a16="http://schemas.microsoft.com/office/drawing/2014/main" id="{462E278F-2DDF-D1D4-1942-99D4DABB8350}"/>
              </a:ext>
            </a:extLst>
          </p:cNvPr>
          <p:cNvGrpSpPr/>
          <p:nvPr/>
        </p:nvGrpSpPr>
        <p:grpSpPr>
          <a:xfrm>
            <a:off x="3779466" y="3894392"/>
            <a:ext cx="388879" cy="400097"/>
            <a:chOff x="3052763" y="3251201"/>
            <a:chExt cx="330200" cy="339725"/>
          </a:xfrm>
        </p:grpSpPr>
        <p:sp>
          <p:nvSpPr>
            <p:cNvPr id="44" name="Freeform 59">
              <a:extLst>
                <a:ext uri="{FF2B5EF4-FFF2-40B4-BE49-F238E27FC236}">
                  <a16:creationId xmlns:a16="http://schemas.microsoft.com/office/drawing/2014/main" id="{8C695F01-09D9-C1E4-3E33-F40A4030FDAC}"/>
                </a:ext>
              </a:extLst>
            </p:cNvPr>
            <p:cNvSpPr>
              <a:spLocks/>
            </p:cNvSpPr>
            <p:nvPr/>
          </p:nvSpPr>
          <p:spPr bwMode="auto">
            <a:xfrm>
              <a:off x="3128963" y="3251201"/>
              <a:ext cx="254000" cy="263525"/>
            </a:xfrm>
            <a:custGeom>
              <a:avLst/>
              <a:gdLst>
                <a:gd name="T0" fmla="*/ 0 w 68"/>
                <a:gd name="T1" fmla="*/ 54 h 68"/>
                <a:gd name="T2" fmla="*/ 46 w 68"/>
                <a:gd name="T3" fmla="*/ 7 h 68"/>
                <a:gd name="T4" fmla="*/ 68 w 68"/>
                <a:gd name="T5" fmla="*/ 0 h 68"/>
                <a:gd name="T6" fmla="*/ 61 w 68"/>
                <a:gd name="T7" fmla="*/ 21 h 68"/>
                <a:gd name="T8" fmla="*/ 14 w 68"/>
                <a:gd name="T9" fmla="*/ 68 h 68"/>
                <a:gd name="T10" fmla="*/ 0 w 68"/>
                <a:gd name="T11" fmla="*/ 54 h 68"/>
              </a:gdLst>
              <a:ahLst/>
              <a:cxnLst>
                <a:cxn ang="0">
                  <a:pos x="T0" y="T1"/>
                </a:cxn>
                <a:cxn ang="0">
                  <a:pos x="T2" y="T3"/>
                </a:cxn>
                <a:cxn ang="0">
                  <a:pos x="T4" y="T5"/>
                </a:cxn>
                <a:cxn ang="0">
                  <a:pos x="T6" y="T7"/>
                </a:cxn>
                <a:cxn ang="0">
                  <a:pos x="T8" y="T9"/>
                </a:cxn>
                <a:cxn ang="0">
                  <a:pos x="T10" y="T11"/>
                </a:cxn>
              </a:cxnLst>
              <a:rect l="0" t="0" r="r" b="b"/>
              <a:pathLst>
                <a:path w="68" h="68">
                  <a:moveTo>
                    <a:pt x="0" y="54"/>
                  </a:moveTo>
                  <a:cubicBezTo>
                    <a:pt x="0" y="54"/>
                    <a:pt x="44" y="10"/>
                    <a:pt x="46" y="7"/>
                  </a:cubicBezTo>
                  <a:cubicBezTo>
                    <a:pt x="51" y="3"/>
                    <a:pt x="68" y="0"/>
                    <a:pt x="68" y="0"/>
                  </a:cubicBezTo>
                  <a:cubicBezTo>
                    <a:pt x="68" y="0"/>
                    <a:pt x="65" y="17"/>
                    <a:pt x="61" y="21"/>
                  </a:cubicBezTo>
                  <a:cubicBezTo>
                    <a:pt x="55" y="27"/>
                    <a:pt x="14" y="68"/>
                    <a:pt x="14" y="68"/>
                  </a:cubicBezTo>
                  <a:lnTo>
                    <a:pt x="0" y="54"/>
                  </a:ln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45" name="Line 6">
              <a:extLst>
                <a:ext uri="{FF2B5EF4-FFF2-40B4-BE49-F238E27FC236}">
                  <a16:creationId xmlns:a16="http://schemas.microsoft.com/office/drawing/2014/main" id="{E31B8E6C-318F-FA44-D452-1C9970A18776}"/>
                </a:ext>
              </a:extLst>
            </p:cNvPr>
            <p:cNvSpPr>
              <a:spLocks noChangeShapeType="1"/>
            </p:cNvSpPr>
            <p:nvPr/>
          </p:nvSpPr>
          <p:spPr bwMode="auto">
            <a:xfrm>
              <a:off x="3146425" y="3436938"/>
              <a:ext cx="57150" cy="53975"/>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46" name="Freeform 61">
              <a:extLst>
                <a:ext uri="{FF2B5EF4-FFF2-40B4-BE49-F238E27FC236}">
                  <a16:creationId xmlns:a16="http://schemas.microsoft.com/office/drawing/2014/main" id="{75BD1A1C-341F-693C-F266-8787E75CE37D}"/>
                </a:ext>
              </a:extLst>
            </p:cNvPr>
            <p:cNvSpPr>
              <a:spLocks/>
            </p:cNvSpPr>
            <p:nvPr/>
          </p:nvSpPr>
          <p:spPr bwMode="auto">
            <a:xfrm>
              <a:off x="3181350" y="3432176"/>
              <a:ext cx="77788" cy="158750"/>
            </a:xfrm>
            <a:custGeom>
              <a:avLst/>
              <a:gdLst>
                <a:gd name="T0" fmla="*/ 21 w 21"/>
                <a:gd name="T1" fmla="*/ 0 h 41"/>
                <a:gd name="T2" fmla="*/ 20 w 21"/>
                <a:gd name="T3" fmla="*/ 18 h 41"/>
                <a:gd name="T4" fmla="*/ 14 w 21"/>
                <a:gd name="T5" fmla="*/ 27 h 41"/>
                <a:gd name="T6" fmla="*/ 0 w 21"/>
                <a:gd name="T7" fmla="*/ 41 h 41"/>
                <a:gd name="T8" fmla="*/ 3 w 21"/>
                <a:gd name="T9" fmla="*/ 18 h 41"/>
              </a:gdLst>
              <a:ahLst/>
              <a:cxnLst>
                <a:cxn ang="0">
                  <a:pos x="T0" y="T1"/>
                </a:cxn>
                <a:cxn ang="0">
                  <a:pos x="T2" y="T3"/>
                </a:cxn>
                <a:cxn ang="0">
                  <a:pos x="T4" y="T5"/>
                </a:cxn>
                <a:cxn ang="0">
                  <a:pos x="T6" y="T7"/>
                </a:cxn>
                <a:cxn ang="0">
                  <a:pos x="T8" y="T9"/>
                </a:cxn>
              </a:cxnLst>
              <a:rect l="0" t="0" r="r" b="b"/>
              <a:pathLst>
                <a:path w="21" h="41">
                  <a:moveTo>
                    <a:pt x="21" y="0"/>
                  </a:moveTo>
                  <a:cubicBezTo>
                    <a:pt x="21" y="2"/>
                    <a:pt x="21" y="14"/>
                    <a:pt x="20" y="18"/>
                  </a:cubicBezTo>
                  <a:cubicBezTo>
                    <a:pt x="19" y="21"/>
                    <a:pt x="16" y="25"/>
                    <a:pt x="14" y="27"/>
                  </a:cubicBezTo>
                  <a:cubicBezTo>
                    <a:pt x="9" y="32"/>
                    <a:pt x="0" y="41"/>
                    <a:pt x="0" y="41"/>
                  </a:cubicBezTo>
                  <a:cubicBezTo>
                    <a:pt x="3" y="18"/>
                    <a:pt x="3" y="18"/>
                    <a:pt x="3" y="18"/>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47" name="Freeform 62">
              <a:extLst>
                <a:ext uri="{FF2B5EF4-FFF2-40B4-BE49-F238E27FC236}">
                  <a16:creationId xmlns:a16="http://schemas.microsoft.com/office/drawing/2014/main" id="{EECFE12A-6744-6586-C332-A1244DD06AFD}"/>
                </a:ext>
              </a:extLst>
            </p:cNvPr>
            <p:cNvSpPr>
              <a:spLocks/>
            </p:cNvSpPr>
            <p:nvPr/>
          </p:nvSpPr>
          <p:spPr bwMode="auto">
            <a:xfrm>
              <a:off x="3052763" y="3375026"/>
              <a:ext cx="153988" cy="85725"/>
            </a:xfrm>
            <a:custGeom>
              <a:avLst/>
              <a:gdLst>
                <a:gd name="T0" fmla="*/ 41 w 41"/>
                <a:gd name="T1" fmla="*/ 1 h 22"/>
                <a:gd name="T2" fmla="*/ 23 w 41"/>
                <a:gd name="T3" fmla="*/ 2 h 22"/>
                <a:gd name="T4" fmla="*/ 14 w 41"/>
                <a:gd name="T5" fmla="*/ 8 h 22"/>
                <a:gd name="T6" fmla="*/ 0 w 41"/>
                <a:gd name="T7" fmla="*/ 22 h 22"/>
                <a:gd name="T8" fmla="*/ 23 w 41"/>
                <a:gd name="T9" fmla="*/ 19 h 22"/>
              </a:gdLst>
              <a:ahLst/>
              <a:cxnLst>
                <a:cxn ang="0">
                  <a:pos x="T0" y="T1"/>
                </a:cxn>
                <a:cxn ang="0">
                  <a:pos x="T2" y="T3"/>
                </a:cxn>
                <a:cxn ang="0">
                  <a:pos x="T4" y="T5"/>
                </a:cxn>
                <a:cxn ang="0">
                  <a:pos x="T6" y="T7"/>
                </a:cxn>
                <a:cxn ang="0">
                  <a:pos x="T8" y="T9"/>
                </a:cxn>
              </a:cxnLst>
              <a:rect l="0" t="0" r="r" b="b"/>
              <a:pathLst>
                <a:path w="41" h="22">
                  <a:moveTo>
                    <a:pt x="41" y="1"/>
                  </a:moveTo>
                  <a:cubicBezTo>
                    <a:pt x="38" y="1"/>
                    <a:pt x="27" y="0"/>
                    <a:pt x="23" y="2"/>
                  </a:cubicBezTo>
                  <a:cubicBezTo>
                    <a:pt x="20" y="3"/>
                    <a:pt x="16" y="6"/>
                    <a:pt x="14" y="8"/>
                  </a:cubicBezTo>
                  <a:cubicBezTo>
                    <a:pt x="9" y="13"/>
                    <a:pt x="0" y="22"/>
                    <a:pt x="0" y="22"/>
                  </a:cubicBezTo>
                  <a:cubicBezTo>
                    <a:pt x="23" y="19"/>
                    <a:pt x="23" y="19"/>
                    <a:pt x="23" y="19"/>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48" name="Freeform 63">
              <a:extLst>
                <a:ext uri="{FF2B5EF4-FFF2-40B4-BE49-F238E27FC236}">
                  <a16:creationId xmlns:a16="http://schemas.microsoft.com/office/drawing/2014/main" id="{A30D1356-535B-197F-FCCA-F7FBB7B998F8}"/>
                </a:ext>
              </a:extLst>
            </p:cNvPr>
            <p:cNvSpPr>
              <a:spLocks/>
            </p:cNvSpPr>
            <p:nvPr/>
          </p:nvSpPr>
          <p:spPr bwMode="auto">
            <a:xfrm>
              <a:off x="3057525" y="3479801"/>
              <a:ext cx="100013" cy="104775"/>
            </a:xfrm>
            <a:custGeom>
              <a:avLst/>
              <a:gdLst>
                <a:gd name="T0" fmla="*/ 24 w 27"/>
                <a:gd name="T1" fmla="*/ 9 h 27"/>
                <a:gd name="T2" fmla="*/ 23 w 27"/>
                <a:gd name="T3" fmla="*/ 19 h 27"/>
                <a:gd name="T4" fmla="*/ 0 w 27"/>
                <a:gd name="T5" fmla="*/ 27 h 27"/>
                <a:gd name="T6" fmla="*/ 9 w 27"/>
                <a:gd name="T7" fmla="*/ 5 h 27"/>
                <a:gd name="T8" fmla="*/ 19 w 27"/>
                <a:gd name="T9" fmla="*/ 3 h 27"/>
              </a:gdLst>
              <a:ahLst/>
              <a:cxnLst>
                <a:cxn ang="0">
                  <a:pos x="T0" y="T1"/>
                </a:cxn>
                <a:cxn ang="0">
                  <a:pos x="T2" y="T3"/>
                </a:cxn>
                <a:cxn ang="0">
                  <a:pos x="T4" y="T5"/>
                </a:cxn>
                <a:cxn ang="0">
                  <a:pos x="T6" y="T7"/>
                </a:cxn>
                <a:cxn ang="0">
                  <a:pos x="T8" y="T9"/>
                </a:cxn>
              </a:cxnLst>
              <a:rect l="0" t="0" r="r" b="b"/>
              <a:pathLst>
                <a:path w="27" h="27">
                  <a:moveTo>
                    <a:pt x="24" y="9"/>
                  </a:moveTo>
                  <a:cubicBezTo>
                    <a:pt x="27" y="12"/>
                    <a:pt x="26" y="16"/>
                    <a:pt x="23" y="19"/>
                  </a:cubicBezTo>
                  <a:cubicBezTo>
                    <a:pt x="19" y="23"/>
                    <a:pt x="0" y="27"/>
                    <a:pt x="0" y="27"/>
                  </a:cubicBezTo>
                  <a:cubicBezTo>
                    <a:pt x="0" y="27"/>
                    <a:pt x="5" y="9"/>
                    <a:pt x="9" y="5"/>
                  </a:cubicBezTo>
                  <a:cubicBezTo>
                    <a:pt x="12" y="2"/>
                    <a:pt x="16" y="0"/>
                    <a:pt x="19" y="3"/>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graphicFrame>
        <p:nvGraphicFramePr>
          <p:cNvPr id="54" name="Table 53">
            <a:extLst>
              <a:ext uri="{FF2B5EF4-FFF2-40B4-BE49-F238E27FC236}">
                <a16:creationId xmlns:a16="http://schemas.microsoft.com/office/drawing/2014/main" id="{85034C01-843C-CEA1-99EF-1C31653CF446}"/>
              </a:ext>
            </a:extLst>
          </p:cNvPr>
          <p:cNvGraphicFramePr>
            <a:graphicFrameLocks noGrp="1"/>
          </p:cNvGraphicFramePr>
          <p:nvPr>
            <p:extLst>
              <p:ext uri="{D42A27DB-BD31-4B8C-83A1-F6EECF244321}">
                <p14:modId xmlns:p14="http://schemas.microsoft.com/office/powerpoint/2010/main" val="1829858082"/>
              </p:ext>
            </p:extLst>
          </p:nvPr>
        </p:nvGraphicFramePr>
        <p:xfrm>
          <a:off x="7535866" y="1626113"/>
          <a:ext cx="4184481" cy="3139696"/>
        </p:xfrm>
        <a:graphic>
          <a:graphicData uri="http://schemas.openxmlformats.org/drawingml/2006/table">
            <a:tbl>
              <a:tblPr firstRow="1" bandRow="1">
                <a:tableStyleId>{5C22544A-7EE6-4342-B048-85BDC9FD1C3A}</a:tableStyleId>
              </a:tblPr>
              <a:tblGrid>
                <a:gridCol w="1122452">
                  <a:extLst>
                    <a:ext uri="{9D8B030D-6E8A-4147-A177-3AD203B41FA5}">
                      <a16:colId xmlns:a16="http://schemas.microsoft.com/office/drawing/2014/main" val="4188163125"/>
                    </a:ext>
                  </a:extLst>
                </a:gridCol>
                <a:gridCol w="3062029">
                  <a:extLst>
                    <a:ext uri="{9D8B030D-6E8A-4147-A177-3AD203B41FA5}">
                      <a16:colId xmlns:a16="http://schemas.microsoft.com/office/drawing/2014/main" val="3562398903"/>
                    </a:ext>
                  </a:extLst>
                </a:gridCol>
              </a:tblGrid>
              <a:tr h="445378">
                <a:tc>
                  <a:txBody>
                    <a:bodyPr/>
                    <a:lstStyle/>
                    <a:p>
                      <a:pPr algn="ctr" fontAlgn="ctr"/>
                      <a:r>
                        <a:rPr lang="en-IN" sz="1200" b="1" i="0" u="none" strike="noStrike" dirty="0">
                          <a:solidFill>
                            <a:schemeClr val="bg1"/>
                          </a:solidFill>
                          <a:effectLst/>
                          <a:latin typeface="Arial" panose="020B0604020202020204" pitchFamily="34" charset="0"/>
                          <a:cs typeface="Arial" panose="020B0604020202020204" pitchFamily="34" charset="0"/>
                        </a:rPr>
                        <a:t>Layer</a:t>
                      </a:r>
                    </a:p>
                  </a:txBody>
                  <a:tcPr marL="7620" marR="7620" marT="762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pPr algn="ctr" fontAlgn="ctr"/>
                      <a:r>
                        <a:rPr lang="en-IN" sz="1200" b="1" i="0" u="none" strike="noStrike" dirty="0">
                          <a:solidFill>
                            <a:schemeClr val="bg1"/>
                          </a:solidFill>
                          <a:effectLst/>
                          <a:latin typeface="Arial" panose="020B0604020202020204" pitchFamily="34" charset="0"/>
                          <a:cs typeface="Arial" panose="020B0604020202020204" pitchFamily="34" charset="0"/>
                        </a:rPr>
                        <a:t>Description</a:t>
                      </a:r>
                    </a:p>
                  </a:txBody>
                  <a:tcPr marL="7620" marR="7620" marT="762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308087149"/>
                  </a:ext>
                </a:extLst>
              </a:tr>
              <a:tr h="562235">
                <a:tc>
                  <a:txBody>
                    <a:bodyPr/>
                    <a:lstStyle/>
                    <a:p>
                      <a:pPr marL="91440" algn="l" fontAlgn="ctr"/>
                      <a:r>
                        <a:rPr lang="en-IN" sz="1200" b="1" i="0" u="none" strike="noStrike" dirty="0">
                          <a:solidFill>
                            <a:srgbClr val="000000"/>
                          </a:solidFill>
                          <a:effectLst/>
                          <a:latin typeface="Arial" panose="020B0604020202020204" pitchFamily="34" charset="0"/>
                          <a:cs typeface="Arial" panose="020B0604020202020204" pitchFamily="34" charset="0"/>
                        </a:rPr>
                        <a:t>Embeddings</a:t>
                      </a:r>
                    </a:p>
                  </a:txBody>
                  <a:tcPr marL="7620" marR="7620" marT="762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91440" algn="l" fontAlgn="ctr"/>
                      <a:r>
                        <a:rPr lang="en-US" sz="1200" b="0" i="0" u="none" strike="noStrike" dirty="0">
                          <a:solidFill>
                            <a:srgbClr val="000000"/>
                          </a:solidFill>
                          <a:effectLst/>
                          <a:latin typeface="Arial" panose="020B0604020202020204" pitchFamily="34" charset="0"/>
                          <a:cs typeface="Arial" panose="020B0604020202020204" pitchFamily="34" charset="0"/>
                        </a:rPr>
                        <a:t>Word, Position, and Token Type embeddings with </a:t>
                      </a:r>
                      <a:r>
                        <a:rPr lang="en-US" sz="1200" b="0" i="0" u="none" strike="noStrike" dirty="0" err="1">
                          <a:solidFill>
                            <a:srgbClr val="000000"/>
                          </a:solidFill>
                          <a:effectLst/>
                          <a:latin typeface="Arial" panose="020B0604020202020204" pitchFamily="34" charset="0"/>
                          <a:cs typeface="Arial" panose="020B0604020202020204" pitchFamily="34" charset="0"/>
                        </a:rPr>
                        <a:t>LayerNorm</a:t>
                      </a:r>
                      <a:r>
                        <a:rPr lang="en-US" sz="1200" b="0" i="0" u="none" strike="noStrike" dirty="0">
                          <a:solidFill>
                            <a:srgbClr val="000000"/>
                          </a:solidFill>
                          <a:effectLst/>
                          <a:latin typeface="Arial" panose="020B0604020202020204" pitchFamily="34" charset="0"/>
                          <a:cs typeface="Arial" panose="020B0604020202020204" pitchFamily="34" charset="0"/>
                        </a:rPr>
                        <a:t> and Dropout.</a:t>
                      </a:r>
                    </a:p>
                  </a:txBody>
                  <a:tcPr marL="7620" marR="7620" marT="762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50923989"/>
                  </a:ext>
                </a:extLst>
              </a:tr>
              <a:tr h="562235">
                <a:tc>
                  <a:txBody>
                    <a:bodyPr/>
                    <a:lstStyle/>
                    <a:p>
                      <a:pPr marL="91440" algn="l" fontAlgn="ctr"/>
                      <a:r>
                        <a:rPr lang="en-IN" sz="1200" b="1" i="0" u="none" strike="noStrike" dirty="0">
                          <a:solidFill>
                            <a:srgbClr val="000000"/>
                          </a:solidFill>
                          <a:effectLst/>
                          <a:latin typeface="Arial" panose="020B0604020202020204" pitchFamily="34" charset="0"/>
                          <a:cs typeface="Arial" panose="020B0604020202020204" pitchFamily="34" charset="0"/>
                        </a:rPr>
                        <a:t>Encoder (×24)</a:t>
                      </a:r>
                    </a:p>
                  </a:txBody>
                  <a:tcPr marL="7620" marR="7620" marT="762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91440" algn="l" fontAlgn="ctr"/>
                      <a:r>
                        <a:rPr lang="en-US" sz="1200" b="0" i="0" u="none" strike="noStrike" dirty="0">
                          <a:solidFill>
                            <a:srgbClr val="000000"/>
                          </a:solidFill>
                          <a:effectLst/>
                          <a:latin typeface="Arial" panose="020B0604020202020204" pitchFamily="34" charset="0"/>
                          <a:cs typeface="Arial" panose="020B0604020202020204" pitchFamily="34" charset="0"/>
                        </a:rPr>
                        <a:t>24 Transformer layers, each with Self-Attention, Feedforward, and </a:t>
                      </a:r>
                      <a:r>
                        <a:rPr lang="en-US" sz="1200" b="0" i="0" u="none" strike="noStrike" dirty="0" err="1">
                          <a:solidFill>
                            <a:srgbClr val="000000"/>
                          </a:solidFill>
                          <a:effectLst/>
                          <a:latin typeface="Arial" panose="020B0604020202020204" pitchFamily="34" charset="0"/>
                          <a:cs typeface="Arial" panose="020B0604020202020204" pitchFamily="34" charset="0"/>
                        </a:rPr>
                        <a:t>LayerNorm</a:t>
                      </a:r>
                      <a:r>
                        <a:rPr lang="en-US" sz="1200" b="0" i="0" u="none" strike="noStrike" dirty="0">
                          <a:solidFill>
                            <a:srgbClr val="000000"/>
                          </a:solidFill>
                          <a:effectLst/>
                          <a:latin typeface="Arial" panose="020B0604020202020204" pitchFamily="34" charset="0"/>
                          <a:cs typeface="Arial" panose="020B0604020202020204" pitchFamily="34" charset="0"/>
                        </a:rPr>
                        <a:t>.</a:t>
                      </a:r>
                    </a:p>
                  </a:txBody>
                  <a:tcPr marL="7620" marR="7620" marT="762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81421676"/>
                  </a:ext>
                </a:extLst>
              </a:tr>
              <a:tr h="562235">
                <a:tc>
                  <a:txBody>
                    <a:bodyPr/>
                    <a:lstStyle/>
                    <a:p>
                      <a:pPr marL="91440" algn="l" fontAlgn="ctr"/>
                      <a:r>
                        <a:rPr lang="en-IN" sz="1200" b="1" i="0" u="none" strike="noStrike" dirty="0">
                          <a:solidFill>
                            <a:srgbClr val="000000"/>
                          </a:solidFill>
                          <a:effectLst/>
                          <a:latin typeface="Arial" panose="020B0604020202020204" pitchFamily="34" charset="0"/>
                          <a:cs typeface="Arial" panose="020B0604020202020204" pitchFamily="34" charset="0"/>
                        </a:rPr>
                        <a:t>Pooler</a:t>
                      </a:r>
                    </a:p>
                  </a:txBody>
                  <a:tcPr marL="7620" marR="7620" marT="762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91440" algn="l" fontAlgn="ctr"/>
                      <a:r>
                        <a:rPr lang="en-US" sz="1200" b="0" i="0" u="none" strike="noStrike" dirty="0">
                          <a:solidFill>
                            <a:srgbClr val="000000"/>
                          </a:solidFill>
                          <a:effectLst/>
                          <a:latin typeface="Arial" panose="020B0604020202020204" pitchFamily="34" charset="0"/>
                          <a:cs typeface="Arial" panose="020B0604020202020204" pitchFamily="34" charset="0"/>
                        </a:rPr>
                        <a:t>Dense layer with Tanh activation for [CLS] token representation.</a:t>
                      </a:r>
                    </a:p>
                  </a:txBody>
                  <a:tcPr marL="7620" marR="7620" marT="762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644524102"/>
                  </a:ext>
                </a:extLst>
              </a:tr>
              <a:tr h="445378">
                <a:tc>
                  <a:txBody>
                    <a:bodyPr/>
                    <a:lstStyle/>
                    <a:p>
                      <a:pPr marL="91440" algn="l" fontAlgn="ctr"/>
                      <a:r>
                        <a:rPr lang="en-IN" sz="1200" b="1" i="0" u="none" strike="noStrike" dirty="0">
                          <a:solidFill>
                            <a:srgbClr val="000000"/>
                          </a:solidFill>
                          <a:effectLst/>
                          <a:latin typeface="Arial" panose="020B0604020202020204" pitchFamily="34" charset="0"/>
                          <a:cs typeface="Arial" panose="020B0604020202020204" pitchFamily="34" charset="0"/>
                        </a:rPr>
                        <a:t>Dropout</a:t>
                      </a:r>
                    </a:p>
                  </a:txBody>
                  <a:tcPr marL="7620" marR="7620" marT="762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91440" algn="l" fontAlgn="ctr"/>
                      <a:r>
                        <a:rPr lang="en-US" sz="1200" b="0" i="0" u="none" strike="noStrike" dirty="0">
                          <a:solidFill>
                            <a:srgbClr val="000000"/>
                          </a:solidFill>
                          <a:effectLst/>
                          <a:latin typeface="Arial" panose="020B0604020202020204" pitchFamily="34" charset="0"/>
                          <a:cs typeface="Arial" panose="020B0604020202020204" pitchFamily="34" charset="0"/>
                        </a:rPr>
                        <a:t>Regularization layer to prevent overfitting.</a:t>
                      </a:r>
                    </a:p>
                  </a:txBody>
                  <a:tcPr marL="7620" marR="7620" marT="762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582271559"/>
                  </a:ext>
                </a:extLst>
              </a:tr>
              <a:tr h="562235">
                <a:tc>
                  <a:txBody>
                    <a:bodyPr/>
                    <a:lstStyle/>
                    <a:p>
                      <a:pPr marL="91440" algn="l" fontAlgn="ctr"/>
                      <a:r>
                        <a:rPr lang="en-IN" sz="1200" b="1" i="0" u="none" strike="noStrike" dirty="0">
                          <a:solidFill>
                            <a:srgbClr val="000000"/>
                          </a:solidFill>
                          <a:effectLst/>
                          <a:latin typeface="Arial" panose="020B0604020202020204" pitchFamily="34" charset="0"/>
                          <a:cs typeface="Arial" panose="020B0604020202020204" pitchFamily="34" charset="0"/>
                        </a:rPr>
                        <a:t>Classifier</a:t>
                      </a:r>
                    </a:p>
                  </a:txBody>
                  <a:tcPr marL="7620" marR="7620" marT="762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91440" algn="l" fontAlgn="ctr"/>
                      <a:r>
                        <a:rPr lang="en-US" sz="1200" b="0" i="0" u="none" strike="noStrike" dirty="0">
                          <a:solidFill>
                            <a:srgbClr val="000000"/>
                          </a:solidFill>
                          <a:effectLst/>
                          <a:latin typeface="Arial" panose="020B0604020202020204" pitchFamily="34" charset="0"/>
                          <a:cs typeface="Arial" panose="020B0604020202020204" pitchFamily="34" charset="0"/>
                        </a:rPr>
                        <a:t>Final Linear layer (1024 → 2) for classification.</a:t>
                      </a:r>
                    </a:p>
                  </a:txBody>
                  <a:tcPr marL="7620" marR="7620" marT="762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142017811"/>
                  </a:ext>
                </a:extLst>
              </a:tr>
            </a:tbl>
          </a:graphicData>
        </a:graphic>
      </p:graphicFrame>
      <p:sp>
        <p:nvSpPr>
          <p:cNvPr id="55" name="Rectangle 54">
            <a:extLst>
              <a:ext uri="{FF2B5EF4-FFF2-40B4-BE49-F238E27FC236}">
                <a16:creationId xmlns:a16="http://schemas.microsoft.com/office/drawing/2014/main" id="{1D7F2028-6F38-DCEF-F9EB-D8CA4EE7A380}"/>
              </a:ext>
            </a:extLst>
          </p:cNvPr>
          <p:cNvSpPr/>
          <p:nvPr/>
        </p:nvSpPr>
        <p:spPr>
          <a:xfrm>
            <a:off x="4535823" y="3588900"/>
            <a:ext cx="1999024" cy="984885"/>
          </a:xfrm>
          <a:prstGeom prst="rect">
            <a:avLst/>
          </a:prstGeom>
        </p:spPr>
        <p:txBody>
          <a:bodyPr wrap="squar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Good at inferring meaning of unseen words through sub-words tokenization</a:t>
            </a: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57" name="Graphic 56" descr="Transfer with solid fill">
            <a:extLst>
              <a:ext uri="{FF2B5EF4-FFF2-40B4-BE49-F238E27FC236}">
                <a16:creationId xmlns:a16="http://schemas.microsoft.com/office/drawing/2014/main" id="{8D0C99E8-8C20-001F-1551-FB5E65A109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4344" y="3797456"/>
            <a:ext cx="567771" cy="567771"/>
          </a:xfrm>
          <a:prstGeom prst="rect">
            <a:avLst/>
          </a:prstGeom>
        </p:spPr>
      </p:pic>
      <p:pic>
        <p:nvPicPr>
          <p:cNvPr id="59" name="Graphic 58" descr="Lightbulb and gear with solid fill">
            <a:extLst>
              <a:ext uri="{FF2B5EF4-FFF2-40B4-BE49-F238E27FC236}">
                <a16:creationId xmlns:a16="http://schemas.microsoft.com/office/drawing/2014/main" id="{2B8E7450-5202-397C-6C5E-8AC900D936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8200" y="2081278"/>
            <a:ext cx="567771" cy="567771"/>
          </a:xfrm>
          <a:prstGeom prst="rect">
            <a:avLst/>
          </a:prstGeom>
        </p:spPr>
      </p:pic>
      <p:sp>
        <p:nvSpPr>
          <p:cNvPr id="60" name="TextBox 59">
            <a:extLst>
              <a:ext uri="{FF2B5EF4-FFF2-40B4-BE49-F238E27FC236}">
                <a16:creationId xmlns:a16="http://schemas.microsoft.com/office/drawing/2014/main" id="{9FBEBB8C-7070-348B-8FEB-FF684256E294}"/>
              </a:ext>
            </a:extLst>
          </p:cNvPr>
          <p:cNvSpPr txBox="1"/>
          <p:nvPr/>
        </p:nvSpPr>
        <p:spPr>
          <a:xfrm>
            <a:off x="7516367" y="4814092"/>
            <a:ext cx="420398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Note: We used a “</a:t>
            </a:r>
            <a:r>
              <a:rPr kumimoji="0" lang="en-IN" sz="1600" b="0" i="1"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bert</a:t>
            </a:r>
            <a:r>
              <a:rPr kumimoji="0" lang="en-IN" sz="1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-large-uncased</a:t>
            </a:r>
            <a:r>
              <a:rPr kumimoji="0" lang="en-US" sz="1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model</a:t>
            </a:r>
            <a:endParaRPr kumimoji="0" lang="en-IN" sz="1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2" name="Isosceles Triangle 61">
            <a:extLst>
              <a:ext uri="{FF2B5EF4-FFF2-40B4-BE49-F238E27FC236}">
                <a16:creationId xmlns:a16="http://schemas.microsoft.com/office/drawing/2014/main" id="{7217B497-411A-2F30-59DC-1FB880D52393}"/>
              </a:ext>
            </a:extLst>
          </p:cNvPr>
          <p:cNvSpPr/>
          <p:nvPr/>
        </p:nvSpPr>
        <p:spPr>
          <a:xfrm rot="5400000">
            <a:off x="6394271" y="3238409"/>
            <a:ext cx="1469951" cy="253166"/>
          </a:xfrm>
          <a:prstGeom prst="triangl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4" name="TextBox 63">
            <a:extLst>
              <a:ext uri="{FF2B5EF4-FFF2-40B4-BE49-F238E27FC236}">
                <a16:creationId xmlns:a16="http://schemas.microsoft.com/office/drawing/2014/main" id="{F919FFAE-8E72-697E-D87A-D45DF08792DB}"/>
              </a:ext>
            </a:extLst>
          </p:cNvPr>
          <p:cNvSpPr txBox="1"/>
          <p:nvPr/>
        </p:nvSpPr>
        <p:spPr>
          <a:xfrm>
            <a:off x="178278" y="989201"/>
            <a:ext cx="6652290" cy="453231"/>
          </a:xfrm>
          <a:prstGeom prst="roundRect">
            <a:avLst/>
          </a:prstGeom>
          <a:solidFill>
            <a:schemeClr val="tx2"/>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BERT – Key Properties</a:t>
            </a:r>
            <a:endPar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5" name="TextBox 64">
            <a:extLst>
              <a:ext uri="{FF2B5EF4-FFF2-40B4-BE49-F238E27FC236}">
                <a16:creationId xmlns:a16="http://schemas.microsoft.com/office/drawing/2014/main" id="{F4CC9495-262B-1F19-4089-F11F315B2D4B}"/>
              </a:ext>
            </a:extLst>
          </p:cNvPr>
          <p:cNvSpPr txBox="1"/>
          <p:nvPr/>
        </p:nvSpPr>
        <p:spPr>
          <a:xfrm>
            <a:off x="7379208" y="989201"/>
            <a:ext cx="4451591" cy="453231"/>
          </a:xfrm>
          <a:prstGeom prst="roundRect">
            <a:avLst/>
          </a:prstGeom>
          <a:solidFill>
            <a:schemeClr val="tx2"/>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Our BERT Model</a:t>
            </a:r>
            <a:endPar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709686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239AC-9708-A660-AC86-C418EE6095B1}"/>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C801337-1ECF-91CE-8F66-8EA59034B8F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86EA1D-707D-B54C-8FFB-433BD1A27D0B}"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8A9925F8-BAD7-AB70-0B52-F4CD328AD1D3}"/>
              </a:ext>
            </a:extLst>
          </p:cNvPr>
          <p:cNvSpPr/>
          <p:nvPr/>
        </p:nvSpPr>
        <p:spPr>
          <a:xfrm>
            <a:off x="0" y="5578412"/>
            <a:ext cx="12192000" cy="511834"/>
          </a:xfrm>
          <a:prstGeom prst="rect">
            <a:avLst/>
          </a:prstGeom>
          <a:solidFill>
            <a:srgbClr val="CEBB9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model was computationally</a:t>
            </a:r>
            <a:r>
              <a:rPr lang="en-US" i="1" dirty="0">
                <a:solidFill>
                  <a:prstClr val="black"/>
                </a:solidFill>
                <a:latin typeface="Arial" panose="020B0604020202020204" pitchFamily="34" charset="0"/>
                <a:cs typeface="Arial" panose="020B0604020202020204" pitchFamily="34" charset="0"/>
              </a:rPr>
              <a:t> heavy; however, it seemed to achieve a very high accuracy in only 3 epochs.</a:t>
            </a:r>
            <a:endParaRPr kumimoji="0" lang="en-US" sz="1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 name="Title 3">
            <a:extLst>
              <a:ext uri="{FF2B5EF4-FFF2-40B4-BE49-F238E27FC236}">
                <a16:creationId xmlns:a16="http://schemas.microsoft.com/office/drawing/2014/main" id="{3AB969FE-CE41-18C4-D063-6AC6A64423F9}"/>
              </a:ext>
            </a:extLst>
          </p:cNvPr>
          <p:cNvSpPr txBox="1">
            <a:spLocks/>
          </p:cNvSpPr>
          <p:nvPr/>
        </p:nvSpPr>
        <p:spPr>
          <a:xfrm>
            <a:off x="178278" y="216920"/>
            <a:ext cx="11818649" cy="6857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Model performance assessment</a:t>
            </a:r>
          </a:p>
        </p:txBody>
      </p:sp>
      <p:sp>
        <p:nvSpPr>
          <p:cNvPr id="3" name="Text Placeholder 3">
            <a:extLst>
              <a:ext uri="{FF2B5EF4-FFF2-40B4-BE49-F238E27FC236}">
                <a16:creationId xmlns:a16="http://schemas.microsoft.com/office/drawing/2014/main" id="{BC5FBD02-B480-F765-4403-16A313017391}"/>
              </a:ext>
            </a:extLst>
          </p:cNvPr>
          <p:cNvSpPr txBox="1">
            <a:spLocks/>
          </p:cNvSpPr>
          <p:nvPr/>
        </p:nvSpPr>
        <p:spPr>
          <a:xfrm>
            <a:off x="3539018" y="3781856"/>
            <a:ext cx="5113964" cy="10671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1" i="0" u="none" strike="noStrike" kern="1200" cap="none" spc="0" normalizeH="0" baseline="0" noProof="0" dirty="0">
                <a:ln>
                  <a:noFill/>
                </a:ln>
                <a:solidFill>
                  <a:schemeClr val="accent1"/>
                </a:solidFill>
                <a:effectLst/>
                <a:uLnTx/>
                <a:uFillTx/>
                <a:latin typeface="Arial" panose="020B0604020202020204" pitchFamily="34" charset="0"/>
                <a:ea typeface="+mn-ea"/>
                <a:cs typeface="Arial" panose="020B0604020202020204" pitchFamily="34" charset="0"/>
              </a:rPr>
              <a:t>Final Kaggle F1-score: 0.844</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1" i="0" u="none" strike="noStrike" kern="1200" cap="none" spc="0" normalizeH="0" baseline="0" noProof="0" dirty="0">
                <a:ln>
                  <a:noFill/>
                </a:ln>
                <a:solidFill>
                  <a:schemeClr val="accent1"/>
                </a:solidFill>
                <a:effectLst/>
                <a:uLnTx/>
                <a:uFillTx/>
                <a:latin typeface="Arial" panose="020B0604020202020204" pitchFamily="34" charset="0"/>
                <a:ea typeface="+mn-ea"/>
                <a:cs typeface="Arial" panose="020B0604020202020204" pitchFamily="34" charset="0"/>
              </a:rPr>
              <a:t>Kaggle Leaderboard Rank: 22</a:t>
            </a:r>
            <a:r>
              <a:rPr kumimoji="0" lang="en-IN" sz="2000" b="1" i="0" u="none" strike="noStrike" kern="1200" cap="none" spc="0" normalizeH="0" baseline="30000" noProof="0" dirty="0">
                <a:ln>
                  <a:noFill/>
                </a:ln>
                <a:solidFill>
                  <a:schemeClr val="accent1"/>
                </a:solidFill>
                <a:effectLst/>
                <a:uLnTx/>
                <a:uFillTx/>
                <a:latin typeface="Arial" panose="020B0604020202020204" pitchFamily="34" charset="0"/>
                <a:ea typeface="+mn-ea"/>
                <a:cs typeface="Arial" panose="020B0604020202020204" pitchFamily="34" charset="0"/>
              </a:rPr>
              <a:t>nd</a:t>
            </a:r>
            <a:r>
              <a:rPr kumimoji="0" lang="en-IN" sz="2000" b="1" i="0" u="none" strike="noStrike" kern="1200" cap="none" spc="0" normalizeH="0" baseline="0" noProof="0" dirty="0">
                <a:ln>
                  <a:noFill/>
                </a:ln>
                <a:solidFill>
                  <a:schemeClr val="accent1"/>
                </a:solidFill>
                <a:effectLst/>
                <a:uLnTx/>
                <a:uFillTx/>
                <a:latin typeface="Arial" panose="020B0604020202020204" pitchFamily="34" charset="0"/>
                <a:ea typeface="+mn-ea"/>
                <a:cs typeface="Arial" panose="020B0604020202020204" pitchFamily="34" charset="0"/>
              </a:rPr>
              <a:t>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3600" b="1" i="0" u="none" strike="noStrike" kern="1200" cap="none" spc="0" normalizeH="0" baseline="0" noProof="0" dirty="0">
              <a:ln>
                <a:noFill/>
              </a:ln>
              <a:solidFill>
                <a:schemeClr val="accent1"/>
              </a:solidFill>
              <a:effectLst/>
              <a:uLnTx/>
              <a:uFillTx/>
              <a:latin typeface="Arial" panose="020B0604020202020204" pitchFamily="34" charset="0"/>
              <a:ea typeface="+mn-ea"/>
              <a:cs typeface="Arial" panose="020B0604020202020204" pitchFamily="34" charset="0"/>
            </a:endParaRPr>
          </a:p>
        </p:txBody>
      </p:sp>
      <p:graphicFrame>
        <p:nvGraphicFramePr>
          <p:cNvPr id="4" name="Table 3">
            <a:extLst>
              <a:ext uri="{FF2B5EF4-FFF2-40B4-BE49-F238E27FC236}">
                <a16:creationId xmlns:a16="http://schemas.microsoft.com/office/drawing/2014/main" id="{CB9F56A1-3F71-0565-0D8E-7C2AA2E192EA}"/>
              </a:ext>
            </a:extLst>
          </p:cNvPr>
          <p:cNvGraphicFramePr>
            <a:graphicFrameLocks noGrp="1"/>
          </p:cNvGraphicFramePr>
          <p:nvPr>
            <p:extLst>
              <p:ext uri="{D42A27DB-BD31-4B8C-83A1-F6EECF244321}">
                <p14:modId xmlns:p14="http://schemas.microsoft.com/office/powerpoint/2010/main" val="2895378541"/>
              </p:ext>
            </p:extLst>
          </p:nvPr>
        </p:nvGraphicFramePr>
        <p:xfrm>
          <a:off x="1544128" y="1699400"/>
          <a:ext cx="8893836" cy="1799099"/>
        </p:xfrm>
        <a:graphic>
          <a:graphicData uri="http://schemas.openxmlformats.org/drawingml/2006/table">
            <a:tbl>
              <a:tblPr/>
              <a:tblGrid>
                <a:gridCol w="1270548">
                  <a:extLst>
                    <a:ext uri="{9D8B030D-6E8A-4147-A177-3AD203B41FA5}">
                      <a16:colId xmlns:a16="http://schemas.microsoft.com/office/drawing/2014/main" val="3722878310"/>
                    </a:ext>
                  </a:extLst>
                </a:gridCol>
                <a:gridCol w="1270548">
                  <a:extLst>
                    <a:ext uri="{9D8B030D-6E8A-4147-A177-3AD203B41FA5}">
                      <a16:colId xmlns:a16="http://schemas.microsoft.com/office/drawing/2014/main" val="3433752719"/>
                    </a:ext>
                  </a:extLst>
                </a:gridCol>
                <a:gridCol w="1270548">
                  <a:extLst>
                    <a:ext uri="{9D8B030D-6E8A-4147-A177-3AD203B41FA5}">
                      <a16:colId xmlns:a16="http://schemas.microsoft.com/office/drawing/2014/main" val="4127566469"/>
                    </a:ext>
                  </a:extLst>
                </a:gridCol>
                <a:gridCol w="1270548">
                  <a:extLst>
                    <a:ext uri="{9D8B030D-6E8A-4147-A177-3AD203B41FA5}">
                      <a16:colId xmlns:a16="http://schemas.microsoft.com/office/drawing/2014/main" val="571505674"/>
                    </a:ext>
                  </a:extLst>
                </a:gridCol>
                <a:gridCol w="1270548">
                  <a:extLst>
                    <a:ext uri="{9D8B030D-6E8A-4147-A177-3AD203B41FA5}">
                      <a16:colId xmlns:a16="http://schemas.microsoft.com/office/drawing/2014/main" val="2203081438"/>
                    </a:ext>
                  </a:extLst>
                </a:gridCol>
                <a:gridCol w="1270548">
                  <a:extLst>
                    <a:ext uri="{9D8B030D-6E8A-4147-A177-3AD203B41FA5}">
                      <a16:colId xmlns:a16="http://schemas.microsoft.com/office/drawing/2014/main" val="2851548344"/>
                    </a:ext>
                  </a:extLst>
                </a:gridCol>
                <a:gridCol w="1270548">
                  <a:extLst>
                    <a:ext uri="{9D8B030D-6E8A-4147-A177-3AD203B41FA5}">
                      <a16:colId xmlns:a16="http://schemas.microsoft.com/office/drawing/2014/main" val="2295938178"/>
                    </a:ext>
                  </a:extLst>
                </a:gridCol>
              </a:tblGrid>
              <a:tr h="714131">
                <a:tc>
                  <a:txBody>
                    <a:bodyPr/>
                    <a:lstStyle/>
                    <a:p>
                      <a:pPr marL="0" algn="ctr" defTabSz="914400" rtl="0" eaLnBrk="1" fontAlgn="ctr" latinLnBrk="0" hangingPunct="1"/>
                      <a:r>
                        <a:rPr lang="en-US" sz="1600" b="1" i="0" u="none" strike="noStrike" kern="1200" dirty="0">
                          <a:solidFill>
                            <a:schemeClr val="bg1"/>
                          </a:solidFill>
                          <a:effectLst/>
                          <a:latin typeface="Arial" panose="020B0604020202020204" pitchFamily="34" charset="0"/>
                          <a:ea typeface="+mn-ea"/>
                          <a:cs typeface="Arial" panose="020B0604020202020204" pitchFamily="34" charset="0"/>
                        </a:rPr>
                        <a:t>Epoch</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accent1"/>
                    </a:solidFill>
                  </a:tcPr>
                </a:tc>
                <a:tc>
                  <a:txBody>
                    <a:bodyPr/>
                    <a:lstStyle/>
                    <a:p>
                      <a:pPr marL="0" algn="ctr" defTabSz="914400" rtl="0" eaLnBrk="1" fontAlgn="ctr" latinLnBrk="0" hangingPunct="1"/>
                      <a:r>
                        <a:rPr lang="en-US" sz="1600" b="1" i="0" u="none" strike="noStrike" kern="1200" dirty="0">
                          <a:solidFill>
                            <a:schemeClr val="bg1"/>
                          </a:solidFill>
                          <a:effectLst/>
                          <a:latin typeface="Arial" panose="020B0604020202020204" pitchFamily="34" charset="0"/>
                          <a:ea typeface="+mn-ea"/>
                          <a:cs typeface="Arial" panose="020B0604020202020204" pitchFamily="34" charset="0"/>
                        </a:rPr>
                        <a:t>Training Loss</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accent1"/>
                    </a:solidFill>
                  </a:tcPr>
                </a:tc>
                <a:tc>
                  <a:txBody>
                    <a:bodyPr/>
                    <a:lstStyle/>
                    <a:p>
                      <a:pPr marL="0" algn="ctr" defTabSz="914400" rtl="0" eaLnBrk="1" fontAlgn="ctr" latinLnBrk="0" hangingPunct="1"/>
                      <a:r>
                        <a:rPr lang="en-US" sz="1600" b="1" i="0" u="none" strike="noStrike" kern="1200">
                          <a:solidFill>
                            <a:schemeClr val="bg1"/>
                          </a:solidFill>
                          <a:effectLst/>
                          <a:latin typeface="Arial" panose="020B0604020202020204" pitchFamily="34" charset="0"/>
                          <a:ea typeface="+mn-ea"/>
                          <a:cs typeface="Arial" panose="020B0604020202020204" pitchFamily="34" charset="0"/>
                        </a:rPr>
                        <a:t>Validation Loss</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accent1"/>
                    </a:solidFill>
                  </a:tcPr>
                </a:tc>
                <a:tc>
                  <a:txBody>
                    <a:bodyPr/>
                    <a:lstStyle/>
                    <a:p>
                      <a:pPr marL="0" algn="ctr" defTabSz="914400" rtl="0" eaLnBrk="1" fontAlgn="ctr" latinLnBrk="0" hangingPunct="1"/>
                      <a:r>
                        <a:rPr lang="en-US" sz="1600" b="1" i="0" u="none" strike="noStrike" kern="1200" dirty="0">
                          <a:solidFill>
                            <a:schemeClr val="bg1"/>
                          </a:solidFill>
                          <a:effectLst/>
                          <a:latin typeface="Arial" panose="020B0604020202020204" pitchFamily="34" charset="0"/>
                          <a:ea typeface="+mn-ea"/>
                          <a:cs typeface="Arial" panose="020B0604020202020204" pitchFamily="34" charset="0"/>
                        </a:rPr>
                        <a:t>Accuracy</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accent1"/>
                    </a:solidFill>
                  </a:tcPr>
                </a:tc>
                <a:tc>
                  <a:txBody>
                    <a:bodyPr/>
                    <a:lstStyle/>
                    <a:p>
                      <a:pPr marL="0" algn="ctr" defTabSz="914400" rtl="0" eaLnBrk="1" fontAlgn="ctr" latinLnBrk="0" hangingPunct="1"/>
                      <a:r>
                        <a:rPr lang="en-US" sz="1600" b="1" i="0" u="none" strike="noStrike" kern="1200" dirty="0">
                          <a:solidFill>
                            <a:schemeClr val="bg1"/>
                          </a:solidFill>
                          <a:effectLst/>
                          <a:latin typeface="Arial" panose="020B0604020202020204" pitchFamily="34" charset="0"/>
                          <a:ea typeface="+mn-ea"/>
                          <a:cs typeface="Arial" panose="020B0604020202020204" pitchFamily="34" charset="0"/>
                        </a:rPr>
                        <a:t>F1 Score</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accent1"/>
                    </a:solidFill>
                  </a:tcPr>
                </a:tc>
                <a:tc>
                  <a:txBody>
                    <a:bodyPr/>
                    <a:lstStyle/>
                    <a:p>
                      <a:pPr marL="0" algn="ctr" defTabSz="914400" rtl="0" eaLnBrk="1" fontAlgn="ctr" latinLnBrk="0" hangingPunct="1"/>
                      <a:r>
                        <a:rPr lang="en-US" sz="1600" b="1" i="0" u="none" strike="noStrike" kern="1200" dirty="0">
                          <a:solidFill>
                            <a:schemeClr val="bg1"/>
                          </a:solidFill>
                          <a:effectLst/>
                          <a:latin typeface="Arial" panose="020B0604020202020204" pitchFamily="34" charset="0"/>
                          <a:ea typeface="+mn-ea"/>
                          <a:cs typeface="Arial" panose="020B0604020202020204" pitchFamily="34" charset="0"/>
                        </a:rPr>
                        <a:t>Training Time</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accent1"/>
                    </a:solidFill>
                  </a:tcPr>
                </a:tc>
                <a:tc>
                  <a:txBody>
                    <a:bodyPr/>
                    <a:lstStyle/>
                    <a:p>
                      <a:pPr marL="0" algn="ctr" defTabSz="914400" rtl="0" eaLnBrk="1" fontAlgn="ctr" latinLnBrk="0" hangingPunct="1"/>
                      <a:r>
                        <a:rPr lang="en-US" sz="1600" b="1" i="0" u="none" strike="noStrike" kern="1200" dirty="0">
                          <a:solidFill>
                            <a:schemeClr val="bg1"/>
                          </a:solidFill>
                          <a:effectLst/>
                          <a:latin typeface="Arial" panose="020B0604020202020204" pitchFamily="34" charset="0"/>
                          <a:ea typeface="+mn-ea"/>
                          <a:cs typeface="Arial" panose="020B0604020202020204" pitchFamily="34" charset="0"/>
                        </a:rPr>
                        <a:t>Validation Time</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1158664348"/>
                  </a:ext>
                </a:extLst>
              </a:tr>
              <a:tr h="361656">
                <a:tc>
                  <a:txBody>
                    <a:bodyPr/>
                    <a:lstStyle/>
                    <a:p>
                      <a:pPr marL="0" algn="ctr" defTabSz="914400" rtl="0" eaLnBrk="1" fontAlgn="ctr" latinLnBrk="0" hangingPunct="1"/>
                      <a:r>
                        <a:rPr lang="en-US" sz="1600" b="1" i="0" u="none" strike="noStrike" kern="1200" dirty="0">
                          <a:solidFill>
                            <a:schemeClr val="tx1"/>
                          </a:solidFill>
                          <a:effectLst/>
                          <a:latin typeface="Arial" panose="020B0604020202020204" pitchFamily="34" charset="0"/>
                          <a:ea typeface="+mn-ea"/>
                          <a:cs typeface="Arial" panose="020B0604020202020204" pitchFamily="34" charset="0"/>
                        </a:rPr>
                        <a:t>1</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0" algn="ctr" defTabSz="914400" rtl="0" eaLnBrk="1" fontAlgn="ctr" latinLnBrk="0" hangingPunct="1"/>
                      <a:r>
                        <a:rPr lang="en-US" sz="1600" b="1" i="0" u="none" strike="noStrike" kern="1200">
                          <a:solidFill>
                            <a:schemeClr val="tx1"/>
                          </a:solidFill>
                          <a:effectLst/>
                          <a:latin typeface="Arial" panose="020B0604020202020204" pitchFamily="34" charset="0"/>
                          <a:ea typeface="+mn-ea"/>
                          <a:cs typeface="Arial" panose="020B0604020202020204" pitchFamily="34" charset="0"/>
                        </a:rPr>
                        <a:t>0.49</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0" algn="ctr" defTabSz="914400" rtl="0" eaLnBrk="1" fontAlgn="ctr" latinLnBrk="0" hangingPunct="1"/>
                      <a:r>
                        <a:rPr lang="en-US" sz="1600" b="1" i="0" u="none" strike="noStrike" kern="1200" dirty="0">
                          <a:solidFill>
                            <a:schemeClr val="tx1"/>
                          </a:solidFill>
                          <a:effectLst/>
                          <a:latin typeface="Arial" panose="020B0604020202020204" pitchFamily="34" charset="0"/>
                          <a:ea typeface="+mn-ea"/>
                          <a:cs typeface="Arial" panose="020B0604020202020204" pitchFamily="34" charset="0"/>
                        </a:rPr>
                        <a:t>0.41</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0" algn="ctr" defTabSz="914400" rtl="0" eaLnBrk="1" fontAlgn="ctr" latinLnBrk="0" hangingPunct="1"/>
                      <a:r>
                        <a:rPr lang="en-US" sz="1600" b="1" i="0" u="none" strike="noStrike" kern="1200" dirty="0">
                          <a:solidFill>
                            <a:schemeClr val="tx1"/>
                          </a:solidFill>
                          <a:effectLst/>
                          <a:latin typeface="Arial" panose="020B0604020202020204" pitchFamily="34" charset="0"/>
                          <a:ea typeface="+mn-ea"/>
                          <a:cs typeface="Arial" panose="020B0604020202020204" pitchFamily="34" charset="0"/>
                        </a:rPr>
                        <a:t>0.83</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0" algn="ctr" defTabSz="914400" rtl="0" eaLnBrk="1" fontAlgn="ctr" latinLnBrk="0" hangingPunct="1"/>
                      <a:r>
                        <a:rPr lang="en-US" sz="1600" b="1" i="0" u="none" strike="noStrike" kern="1200">
                          <a:solidFill>
                            <a:schemeClr val="tx1"/>
                          </a:solidFill>
                          <a:effectLst/>
                          <a:latin typeface="Arial" panose="020B0604020202020204" pitchFamily="34" charset="0"/>
                          <a:ea typeface="+mn-ea"/>
                          <a:cs typeface="Arial" panose="020B0604020202020204" pitchFamily="34" charset="0"/>
                        </a:rPr>
                        <a:t>0.78</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0" algn="ctr" defTabSz="914400" rtl="0" eaLnBrk="1" fontAlgn="ctr" latinLnBrk="0" hangingPunct="1"/>
                      <a:r>
                        <a:rPr lang="en-US" sz="1600" b="1" i="0" u="none" strike="noStrike" kern="1200" dirty="0">
                          <a:solidFill>
                            <a:schemeClr val="tx1"/>
                          </a:solidFill>
                          <a:effectLst/>
                          <a:latin typeface="Arial" panose="020B0604020202020204" pitchFamily="34" charset="0"/>
                          <a:ea typeface="+mn-ea"/>
                          <a:cs typeface="Arial" panose="020B0604020202020204" pitchFamily="34" charset="0"/>
                        </a:rPr>
                        <a:t>0:13:07</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0" algn="ctr" defTabSz="914400" rtl="0" eaLnBrk="1" fontAlgn="ctr" latinLnBrk="0" hangingPunct="1"/>
                      <a:r>
                        <a:rPr lang="en-US" sz="1600" b="1" i="0" u="none" strike="noStrike" kern="1200">
                          <a:solidFill>
                            <a:schemeClr val="tx1"/>
                          </a:solidFill>
                          <a:effectLst/>
                          <a:latin typeface="Arial" panose="020B0604020202020204" pitchFamily="34" charset="0"/>
                          <a:ea typeface="+mn-ea"/>
                          <a:cs typeface="Arial" panose="020B0604020202020204" pitchFamily="34" charset="0"/>
                        </a:rPr>
                        <a:t>0:00:14</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56908756"/>
                  </a:ext>
                </a:extLst>
              </a:tr>
              <a:tr h="361656">
                <a:tc>
                  <a:txBody>
                    <a:bodyPr/>
                    <a:lstStyle/>
                    <a:p>
                      <a:pPr marL="0" algn="ctr" defTabSz="914400" rtl="0" eaLnBrk="1" fontAlgn="ctr" latinLnBrk="0" hangingPunct="1"/>
                      <a:r>
                        <a:rPr lang="en-US" sz="1600" b="1" i="0" u="none" strike="noStrike" kern="1200">
                          <a:solidFill>
                            <a:schemeClr val="tx1"/>
                          </a:solidFill>
                          <a:effectLst/>
                          <a:latin typeface="Arial" panose="020B0604020202020204" pitchFamily="34" charset="0"/>
                          <a:ea typeface="+mn-ea"/>
                          <a:cs typeface="Arial" panose="020B0604020202020204" pitchFamily="34" charset="0"/>
                        </a:rPr>
                        <a:t>2</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0" algn="ctr" defTabSz="914400" rtl="0" eaLnBrk="1" fontAlgn="ctr" latinLnBrk="0" hangingPunct="1"/>
                      <a:r>
                        <a:rPr lang="en-US" sz="1600" b="1" i="0" u="none" strike="noStrike" kern="1200">
                          <a:solidFill>
                            <a:schemeClr val="tx1"/>
                          </a:solidFill>
                          <a:effectLst/>
                          <a:latin typeface="Arial" panose="020B0604020202020204" pitchFamily="34" charset="0"/>
                          <a:ea typeface="+mn-ea"/>
                          <a:cs typeface="Arial" panose="020B0604020202020204" pitchFamily="34" charset="0"/>
                        </a:rPr>
                        <a:t>0.36</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0" algn="ctr" defTabSz="914400" rtl="0" eaLnBrk="1" fontAlgn="ctr" latinLnBrk="0" hangingPunct="1"/>
                      <a:r>
                        <a:rPr lang="en-US" sz="1600" b="1" i="0" u="none" strike="noStrike" kern="1200" dirty="0">
                          <a:solidFill>
                            <a:schemeClr val="tx1"/>
                          </a:solidFill>
                          <a:effectLst/>
                          <a:latin typeface="Arial" panose="020B0604020202020204" pitchFamily="34" charset="0"/>
                          <a:ea typeface="+mn-ea"/>
                          <a:cs typeface="Arial" panose="020B0604020202020204" pitchFamily="34" charset="0"/>
                        </a:rPr>
                        <a:t>0.44</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0" algn="ctr" defTabSz="914400" rtl="0" eaLnBrk="1" fontAlgn="ctr" latinLnBrk="0" hangingPunct="1"/>
                      <a:r>
                        <a:rPr lang="en-US" sz="1600" b="1" i="0" u="none" strike="noStrike" kern="1200" dirty="0">
                          <a:solidFill>
                            <a:schemeClr val="tx1"/>
                          </a:solidFill>
                          <a:effectLst/>
                          <a:latin typeface="Arial" panose="020B0604020202020204" pitchFamily="34" charset="0"/>
                          <a:ea typeface="+mn-ea"/>
                          <a:cs typeface="Arial" panose="020B0604020202020204" pitchFamily="34" charset="0"/>
                        </a:rPr>
                        <a:t>0.82</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0" algn="ctr" defTabSz="914400" rtl="0" eaLnBrk="1" fontAlgn="ctr" latinLnBrk="0" hangingPunct="1"/>
                      <a:r>
                        <a:rPr lang="en-US" sz="1600" b="1" i="0" u="none" strike="noStrike" kern="1200" dirty="0">
                          <a:solidFill>
                            <a:schemeClr val="tx1"/>
                          </a:solidFill>
                          <a:effectLst/>
                          <a:latin typeface="Arial" panose="020B0604020202020204" pitchFamily="34" charset="0"/>
                          <a:ea typeface="+mn-ea"/>
                          <a:cs typeface="Arial" panose="020B0604020202020204" pitchFamily="34" charset="0"/>
                        </a:rPr>
                        <a:t>0.78</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0" algn="ctr" defTabSz="914400" rtl="0" eaLnBrk="1" fontAlgn="ctr" latinLnBrk="0" hangingPunct="1"/>
                      <a:r>
                        <a:rPr lang="en-US" sz="1600" b="1" i="0" u="none" strike="noStrike" kern="1200" dirty="0">
                          <a:solidFill>
                            <a:schemeClr val="tx1"/>
                          </a:solidFill>
                          <a:effectLst/>
                          <a:latin typeface="Arial" panose="020B0604020202020204" pitchFamily="34" charset="0"/>
                          <a:ea typeface="+mn-ea"/>
                          <a:cs typeface="Arial" panose="020B0604020202020204" pitchFamily="34" charset="0"/>
                        </a:rPr>
                        <a:t>0:16:56</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0" algn="ctr" defTabSz="914400" rtl="0" eaLnBrk="1" fontAlgn="ctr" latinLnBrk="0" hangingPunct="1"/>
                      <a:r>
                        <a:rPr lang="en-US" sz="1600" b="1" i="0" u="none" strike="noStrike" kern="1200" dirty="0">
                          <a:solidFill>
                            <a:schemeClr val="tx1"/>
                          </a:solidFill>
                          <a:effectLst/>
                          <a:latin typeface="Arial" panose="020B0604020202020204" pitchFamily="34" charset="0"/>
                          <a:ea typeface="+mn-ea"/>
                          <a:cs typeface="Arial" panose="020B0604020202020204" pitchFamily="34" charset="0"/>
                        </a:rPr>
                        <a:t>0:00:50</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538800700"/>
                  </a:ext>
                </a:extLst>
              </a:tr>
              <a:tr h="361656">
                <a:tc>
                  <a:txBody>
                    <a:bodyPr/>
                    <a:lstStyle/>
                    <a:p>
                      <a:pPr marL="0" algn="ctr" defTabSz="914400" rtl="0" eaLnBrk="1" fontAlgn="ctr" latinLnBrk="0" hangingPunct="1"/>
                      <a:r>
                        <a:rPr lang="en-US" sz="1600" b="1" i="0" u="none" strike="noStrike" kern="1200">
                          <a:solidFill>
                            <a:schemeClr val="tx1"/>
                          </a:solidFill>
                          <a:effectLst/>
                          <a:latin typeface="Arial" panose="020B0604020202020204" pitchFamily="34" charset="0"/>
                          <a:ea typeface="+mn-ea"/>
                          <a:cs typeface="Arial" panose="020B0604020202020204" pitchFamily="34" charset="0"/>
                        </a:rPr>
                        <a:t>3</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0" algn="ctr" defTabSz="914400" rtl="0" eaLnBrk="1" fontAlgn="ctr" latinLnBrk="0" hangingPunct="1"/>
                      <a:r>
                        <a:rPr lang="en-US" sz="1600" b="1" i="0" u="none" strike="noStrike" kern="1200">
                          <a:solidFill>
                            <a:schemeClr val="tx1"/>
                          </a:solidFill>
                          <a:effectLst/>
                          <a:latin typeface="Arial" panose="020B0604020202020204" pitchFamily="34" charset="0"/>
                          <a:ea typeface="+mn-ea"/>
                          <a:cs typeface="Arial" panose="020B0604020202020204" pitchFamily="34" charset="0"/>
                        </a:rPr>
                        <a:t>0.31</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0" algn="ctr" defTabSz="914400" rtl="0" eaLnBrk="1" fontAlgn="ctr" latinLnBrk="0" hangingPunct="1"/>
                      <a:r>
                        <a:rPr lang="en-US" sz="1600" b="1" i="0" u="none" strike="noStrike" kern="1200">
                          <a:solidFill>
                            <a:schemeClr val="tx1"/>
                          </a:solidFill>
                          <a:effectLst/>
                          <a:latin typeface="Arial" panose="020B0604020202020204" pitchFamily="34" charset="0"/>
                          <a:ea typeface="+mn-ea"/>
                          <a:cs typeface="Arial" panose="020B0604020202020204" pitchFamily="34" charset="0"/>
                        </a:rPr>
                        <a:t>0.41</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0" algn="ctr" defTabSz="914400" rtl="0" eaLnBrk="1" fontAlgn="ctr" latinLnBrk="0" hangingPunct="1"/>
                      <a:r>
                        <a:rPr lang="en-US" sz="1600" b="1" i="0" u="none" strike="noStrike" kern="1200">
                          <a:solidFill>
                            <a:schemeClr val="tx1"/>
                          </a:solidFill>
                          <a:effectLst/>
                          <a:latin typeface="Arial" panose="020B0604020202020204" pitchFamily="34" charset="0"/>
                          <a:ea typeface="+mn-ea"/>
                          <a:cs typeface="Arial" panose="020B0604020202020204" pitchFamily="34" charset="0"/>
                        </a:rPr>
                        <a:t>0.84</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0" algn="ctr" defTabSz="914400" rtl="0" eaLnBrk="1" fontAlgn="ctr" latinLnBrk="0" hangingPunct="1"/>
                      <a:r>
                        <a:rPr lang="en-US" sz="1600" b="1" i="0" u="none" strike="noStrike" kern="1200" dirty="0">
                          <a:solidFill>
                            <a:schemeClr val="tx1"/>
                          </a:solidFill>
                          <a:effectLst/>
                          <a:latin typeface="Arial" panose="020B0604020202020204" pitchFamily="34" charset="0"/>
                          <a:ea typeface="+mn-ea"/>
                          <a:cs typeface="Arial" panose="020B0604020202020204" pitchFamily="34" charset="0"/>
                        </a:rPr>
                        <a:t>0.79</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0" algn="ctr" defTabSz="914400" rtl="0" eaLnBrk="1" fontAlgn="ctr" latinLnBrk="0" hangingPunct="1"/>
                      <a:r>
                        <a:rPr lang="en-US" sz="1600" b="1" i="0" u="none" strike="noStrike" kern="1200" dirty="0">
                          <a:solidFill>
                            <a:schemeClr val="tx1"/>
                          </a:solidFill>
                          <a:effectLst/>
                          <a:latin typeface="Arial" panose="020B0604020202020204" pitchFamily="34" charset="0"/>
                          <a:ea typeface="+mn-ea"/>
                          <a:cs typeface="Arial" panose="020B0604020202020204" pitchFamily="34" charset="0"/>
                        </a:rPr>
                        <a:t>0:18:30</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tc>
                  <a:txBody>
                    <a:bodyPr/>
                    <a:lstStyle/>
                    <a:p>
                      <a:pPr marL="0" algn="ctr" defTabSz="914400" rtl="0" eaLnBrk="1" fontAlgn="ctr" latinLnBrk="0" hangingPunct="1"/>
                      <a:r>
                        <a:rPr lang="en-US" sz="1600" b="1" i="0" u="none" strike="noStrike" kern="1200" dirty="0">
                          <a:solidFill>
                            <a:schemeClr val="tx1"/>
                          </a:solidFill>
                          <a:effectLst/>
                          <a:latin typeface="Arial" panose="020B0604020202020204" pitchFamily="34" charset="0"/>
                          <a:ea typeface="+mn-ea"/>
                          <a:cs typeface="Arial" panose="020B0604020202020204" pitchFamily="34" charset="0"/>
                        </a:rPr>
                        <a:t>0:00:50</a:t>
                      </a:r>
                    </a:p>
                  </a:txBody>
                  <a:tcPr marL="4763" marR="4763" marT="4763"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138351628"/>
                  </a:ext>
                </a:extLst>
              </a:tr>
            </a:tbl>
          </a:graphicData>
        </a:graphic>
      </p:graphicFrame>
    </p:spTree>
    <p:extLst>
      <p:ext uri="{BB962C8B-B14F-4D97-AF65-F5344CB8AC3E}">
        <p14:creationId xmlns:p14="http://schemas.microsoft.com/office/powerpoint/2010/main" val="1010545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03443-6EE2-E2DC-091B-193A8EE1B45E}"/>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D9E3167-63C4-9F19-015E-EF83232A9D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86EA1D-707D-B54C-8FFB-433BD1A27D0B}"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8" name="Title 3">
            <a:extLst>
              <a:ext uri="{FF2B5EF4-FFF2-40B4-BE49-F238E27FC236}">
                <a16:creationId xmlns:a16="http://schemas.microsoft.com/office/drawing/2014/main" id="{3DFF548C-3EFC-00A0-C005-3DE07515B25F}"/>
              </a:ext>
            </a:extLst>
          </p:cNvPr>
          <p:cNvSpPr txBox="1">
            <a:spLocks/>
          </p:cNvSpPr>
          <p:nvPr/>
        </p:nvSpPr>
        <p:spPr>
          <a:xfrm>
            <a:off x="468086" y="270294"/>
            <a:ext cx="11266714" cy="6857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Challenges we faced in the project</a:t>
            </a:r>
          </a:p>
        </p:txBody>
      </p:sp>
      <p:graphicFrame>
        <p:nvGraphicFramePr>
          <p:cNvPr id="3" name="Table 2">
            <a:extLst>
              <a:ext uri="{FF2B5EF4-FFF2-40B4-BE49-F238E27FC236}">
                <a16:creationId xmlns:a16="http://schemas.microsoft.com/office/drawing/2014/main" id="{B909EE03-265E-F9BC-7D8A-5B9243A792D9}"/>
              </a:ext>
            </a:extLst>
          </p:cNvPr>
          <p:cNvGraphicFramePr>
            <a:graphicFrameLocks noGrp="1"/>
          </p:cNvGraphicFramePr>
          <p:nvPr/>
        </p:nvGraphicFramePr>
        <p:xfrm>
          <a:off x="703237" y="1433495"/>
          <a:ext cx="10479555" cy="3667458"/>
        </p:xfrm>
        <a:graphic>
          <a:graphicData uri="http://schemas.openxmlformats.org/drawingml/2006/table">
            <a:tbl>
              <a:tblPr firstRow="1" bandRow="1">
                <a:tableStyleId>{5C22544A-7EE6-4342-B048-85BDC9FD1C3A}</a:tableStyleId>
              </a:tblPr>
              <a:tblGrid>
                <a:gridCol w="3654733">
                  <a:extLst>
                    <a:ext uri="{9D8B030D-6E8A-4147-A177-3AD203B41FA5}">
                      <a16:colId xmlns:a16="http://schemas.microsoft.com/office/drawing/2014/main" val="3699490713"/>
                    </a:ext>
                  </a:extLst>
                </a:gridCol>
                <a:gridCol w="6824822">
                  <a:extLst>
                    <a:ext uri="{9D8B030D-6E8A-4147-A177-3AD203B41FA5}">
                      <a16:colId xmlns:a16="http://schemas.microsoft.com/office/drawing/2014/main" val="66372785"/>
                    </a:ext>
                  </a:extLst>
                </a:gridCol>
              </a:tblGrid>
              <a:tr h="554658">
                <a:tc>
                  <a:txBody>
                    <a:bodyPr/>
                    <a:lstStyle/>
                    <a:p>
                      <a:r>
                        <a:rPr lang="en-IN" b="1" dirty="0"/>
                        <a:t>Challenge</a:t>
                      </a:r>
                      <a:endParaRPr lang="en-IN" dirty="0"/>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CEBB9A"/>
                    </a:solidFill>
                  </a:tcPr>
                </a:tc>
                <a:tc>
                  <a:txBody>
                    <a:bodyPr/>
                    <a:lstStyle/>
                    <a:p>
                      <a:r>
                        <a:rPr lang="en-IN" b="1"/>
                        <a:t>Insight</a:t>
                      </a:r>
                      <a:endParaRPr lang="en-IN"/>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rgbClr val="CEBB9A"/>
                    </a:solidFill>
                  </a:tcPr>
                </a:tc>
                <a:extLst>
                  <a:ext uri="{0D108BD9-81ED-4DB2-BD59-A6C34878D82A}">
                    <a16:rowId xmlns:a16="http://schemas.microsoft.com/office/drawing/2014/main" val="1019657060"/>
                  </a:ext>
                </a:extLst>
              </a:tr>
              <a:tr h="732800">
                <a:tc>
                  <a:txBody>
                    <a:bodyPr/>
                    <a:lstStyle/>
                    <a:p>
                      <a:r>
                        <a:rPr lang="en-IN" b="1" dirty="0"/>
                        <a:t>Overfitting</a:t>
                      </a:r>
                      <a:endParaRPr lang="en-IN" dirty="0"/>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en-IN" dirty="0"/>
                        <a:t>The model memorizes training data but fails on new data. Use dropout, regularization, or early stopping</a:t>
                      </a: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22315137"/>
                  </a:ext>
                </a:extLst>
              </a:tr>
              <a:tr h="732800">
                <a:tc>
                  <a:txBody>
                    <a:bodyPr/>
                    <a:lstStyle/>
                    <a:p>
                      <a:r>
                        <a:rPr lang="en-IN" b="1" dirty="0"/>
                        <a:t>Computationally Intensive</a:t>
                      </a:r>
                      <a:endParaRPr lang="en-IN" dirty="0"/>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en-IN" dirty="0"/>
                        <a:t>Overall, the model took about 50 minutes to train and validate </a:t>
                      </a: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12208628"/>
                  </a:ext>
                </a:extLst>
              </a:tr>
              <a:tr h="732800">
                <a:tc>
                  <a:txBody>
                    <a:bodyPr/>
                    <a:lstStyle/>
                    <a:p>
                      <a:r>
                        <a:rPr lang="en-IN" b="1" dirty="0"/>
                        <a:t>Shape Mismatching Errors</a:t>
                      </a:r>
                      <a:endParaRPr lang="en-IN" dirty="0"/>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en-IN" dirty="0"/>
                        <a:t>Tensor dimensions don’t align between input and output layer, causing layer incompatibility. Debug using model summaries and reshape inputs correctly.</a:t>
                      </a: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2387421"/>
                  </a:ext>
                </a:extLst>
              </a:tr>
              <a:tr h="732800">
                <a:tc>
                  <a:txBody>
                    <a:bodyPr/>
                    <a:lstStyle/>
                    <a:p>
                      <a:r>
                        <a:rPr lang="en-IN" b="1" dirty="0"/>
                        <a:t>Deprecating Libraries</a:t>
                      </a: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lang="en-IN" dirty="0"/>
                        <a:t>Since libraries are constantly evolving, functions and libraries used by us always have a risk of being obsolete/modified in the future</a:t>
                      </a: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47137054"/>
                  </a:ext>
                </a:extLst>
              </a:tr>
            </a:tbl>
          </a:graphicData>
        </a:graphic>
      </p:graphicFrame>
    </p:spTree>
    <p:extLst>
      <p:ext uri="{BB962C8B-B14F-4D97-AF65-F5344CB8AC3E}">
        <p14:creationId xmlns:p14="http://schemas.microsoft.com/office/powerpoint/2010/main" val="4125122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9412C2-CD0D-D71D-E666-BE34961A5D75}"/>
              </a:ext>
            </a:extLst>
          </p:cNvPr>
          <p:cNvSpPr>
            <a:spLocks noGrp="1"/>
          </p:cNvSpPr>
          <p:nvPr>
            <p:ph type="body" sz="quarter" idx="10"/>
          </p:nvPr>
        </p:nvSpPr>
        <p:spPr/>
        <p:txBody>
          <a:bodyPr/>
          <a:lstStyle/>
          <a:p>
            <a:r>
              <a:rPr lang="en-IN" dirty="0" err="1"/>
              <a:t>Danday</a:t>
            </a:r>
            <a:r>
              <a:rPr lang="en-IN" dirty="0"/>
              <a:t>, A., &amp; Murthy, T. S. (2022). </a:t>
            </a:r>
            <a:r>
              <a:rPr lang="en-IN" i="1" dirty="0"/>
              <a:t>Twitter data analysis using </a:t>
            </a:r>
            <a:r>
              <a:rPr lang="en-IN" i="1" dirty="0" err="1"/>
              <a:t>Distill</a:t>
            </a:r>
            <a:r>
              <a:rPr lang="en-IN" i="1" dirty="0"/>
              <a:t> BERT and Graph-Based Convolution Neural Network during disaster</a:t>
            </a:r>
            <a:r>
              <a:rPr lang="en-IN" dirty="0"/>
              <a:t>. Liverpool John </a:t>
            </a:r>
            <a:r>
              <a:rPr lang="en-IN" dirty="0" err="1"/>
              <a:t>Moores</a:t>
            </a:r>
            <a:r>
              <a:rPr lang="en-IN" dirty="0"/>
              <a:t> University &amp; Chaitanya Bharathi Institute of Technology. </a:t>
            </a:r>
            <a:r>
              <a:rPr lang="en-IN" dirty="0">
                <a:hlinkClick r:id="rId2"/>
              </a:rPr>
              <a:t>https://doi.org/10.21203/rs.3.rs-2041154/v1</a:t>
            </a:r>
            <a:endParaRPr lang="en-IN" dirty="0"/>
          </a:p>
          <a:p>
            <a:endParaRPr lang="en-IN" dirty="0"/>
          </a:p>
          <a:p>
            <a:r>
              <a:rPr lang="en-US" dirty="0"/>
              <a:t>Ma, G. (Year). Tweets Classification with BERT in the Field of Disaster Management. Department of Civil Engineering, Stanford University, Stanford, CA 94305</a:t>
            </a:r>
          </a:p>
          <a:p>
            <a:endParaRPr lang="en-US" dirty="0"/>
          </a:p>
          <a:p>
            <a:r>
              <a:rPr lang="en-US" dirty="0"/>
              <a:t>Devlin, J., Chang, M.-W., Lee, K., &amp; Toutanova, K. (2018). </a:t>
            </a:r>
            <a:r>
              <a:rPr lang="en-US" i="1" dirty="0"/>
              <a:t>BERT: Pre-training of Deep Bidirectional Transformers for Language Understanding</a:t>
            </a:r>
            <a:r>
              <a:rPr lang="en-US" dirty="0"/>
              <a:t>. </a:t>
            </a:r>
            <a:r>
              <a:rPr lang="en-US" dirty="0" err="1"/>
              <a:t>CoRR</a:t>
            </a:r>
            <a:r>
              <a:rPr lang="en-US" dirty="0"/>
              <a:t>, abs/1810.04805. Retrieved from </a:t>
            </a:r>
            <a:r>
              <a:rPr lang="en-US" dirty="0">
                <a:hlinkClick r:id="rId3"/>
              </a:rPr>
              <a:t>http://arxiv.org/abs/1810.04805</a:t>
            </a:r>
            <a:r>
              <a:rPr lang="en-US" dirty="0"/>
              <a:t>.</a:t>
            </a:r>
            <a:endParaRPr lang="en-IN" dirty="0"/>
          </a:p>
        </p:txBody>
      </p:sp>
      <p:sp>
        <p:nvSpPr>
          <p:cNvPr id="4" name="Title 3">
            <a:extLst>
              <a:ext uri="{FF2B5EF4-FFF2-40B4-BE49-F238E27FC236}">
                <a16:creationId xmlns:a16="http://schemas.microsoft.com/office/drawing/2014/main" id="{9E59C456-BB83-E3EF-5EB4-0533BEC7D5D6}"/>
              </a:ext>
            </a:extLst>
          </p:cNvPr>
          <p:cNvSpPr>
            <a:spLocks noGrp="1"/>
          </p:cNvSpPr>
          <p:nvPr>
            <p:ph type="title"/>
          </p:nvPr>
        </p:nvSpPr>
        <p:spPr>
          <a:xfrm>
            <a:off x="468088" y="422340"/>
            <a:ext cx="10515600" cy="1325563"/>
          </a:xfrm>
        </p:spPr>
        <p:txBody>
          <a:bodyPr>
            <a:normAutofit/>
          </a:bodyPr>
          <a:lstStyle/>
          <a:p>
            <a:r>
              <a:rPr lang="en-IN" sz="3000" dirty="0">
                <a:solidFill>
                  <a:prstClr val="black"/>
                </a:solidFill>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2547836303"/>
      </p:ext>
    </p:extLst>
  </p:cSld>
  <p:clrMapOvr>
    <a:masterClrMapping/>
  </p:clrMapOvr>
</p:sld>
</file>

<file path=ppt/theme/theme1.xml><?xml version="1.0" encoding="utf-8"?>
<a:theme xmlns:a="http://schemas.openxmlformats.org/drawingml/2006/main" name="Purdue2">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1" id="{C3331F77-FEA5-BF47-A3F4-E4829FE02237}" vid="{60263B1E-E418-7448-9383-F855BEE649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6a5d0b1-58a6-497c-b7c7-5af77e6f05f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8D896084232A84DB00CBB75BB374582" ma:contentTypeVersion="11" ma:contentTypeDescription="Create a new document." ma:contentTypeScope="" ma:versionID="44c551c5f02ef948d9cf0405595fb685">
  <xsd:schema xmlns:xsd="http://www.w3.org/2001/XMLSchema" xmlns:xs="http://www.w3.org/2001/XMLSchema" xmlns:p="http://schemas.microsoft.com/office/2006/metadata/properties" xmlns:ns3="86a5d0b1-58a6-497c-b7c7-5af77e6f05f7" targetNamespace="http://schemas.microsoft.com/office/2006/metadata/properties" ma:root="true" ma:fieldsID="fd3fb8180abb3429f7a63ee02488fd44" ns3:_="">
    <xsd:import namespace="86a5d0b1-58a6-497c-b7c7-5af77e6f05f7"/>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a5d0b1-58a6-497c-b7c7-5af77e6f05f7"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CE2706-AE02-49EC-9E21-E7A6439C2444}">
  <ds:schemaRefs>
    <ds:schemaRef ds:uri="http://purl.org/dc/terms/"/>
    <ds:schemaRef ds:uri="http://purl.org/dc/dcmitype/"/>
    <ds:schemaRef ds:uri="http://schemas.microsoft.com/office/2006/metadata/properties"/>
    <ds:schemaRef ds:uri="http://schemas.microsoft.com/office/2006/documentManagement/types"/>
    <ds:schemaRef ds:uri="86a5d0b1-58a6-497c-b7c7-5af77e6f05f7"/>
    <ds:schemaRef ds:uri="http://schemas.openxmlformats.org/package/2006/metadata/core-properties"/>
    <ds:schemaRef ds:uri="http://schemas.microsoft.com/office/infopath/2007/PartnerControls"/>
    <ds:schemaRef ds:uri="http://www.w3.org/XML/1998/namespace"/>
    <ds:schemaRef ds:uri="http://purl.org/dc/elements/1.1/"/>
  </ds:schemaRefs>
</ds:datastoreItem>
</file>

<file path=customXml/itemProps2.xml><?xml version="1.0" encoding="utf-8"?>
<ds:datastoreItem xmlns:ds="http://schemas.openxmlformats.org/officeDocument/2006/customXml" ds:itemID="{E40B5521-96A8-4FE2-89D4-16BF146064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a5d0b1-58a6-497c-b7c7-5af77e6f05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13CB40-13F0-40A5-823F-31597455DC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Co-Brand_Powerpoint</Template>
  <TotalTime>1517</TotalTime>
  <Words>1012</Words>
  <Application>Microsoft Office PowerPoint</Application>
  <PresentationFormat>Widescreen</PresentationFormat>
  <Paragraphs>158</Paragraphs>
  <Slides>10</Slides>
  <Notes>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10</vt:i4>
      </vt:variant>
    </vt:vector>
  </HeadingPairs>
  <TitlesOfParts>
    <vt:vector size="23" baseType="lpstr">
      <vt:lpstr>Wingdings</vt:lpstr>
      <vt:lpstr>Franklin Gothic Demi</vt:lpstr>
      <vt:lpstr>Franklin Gothic Book</vt:lpstr>
      <vt:lpstr>Arial</vt:lpstr>
      <vt:lpstr>Aptos Display</vt:lpstr>
      <vt:lpstr>Franklin Gothic Medium Cond</vt:lpstr>
      <vt:lpstr>Impact</vt:lpstr>
      <vt:lpstr>Acumin Pro</vt:lpstr>
      <vt:lpstr>Calibri</vt:lpstr>
      <vt:lpstr>United Sans Rg Md</vt:lpstr>
      <vt:lpstr>Aptos</vt:lpstr>
      <vt:lpstr>Purdue2</vt:lpstr>
      <vt:lpstr>Office Theme</vt:lpstr>
      <vt:lpstr>Natural Language Processing with Disaster Tweets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Lanham, Matthew A</dc:creator>
  <cp:lastModifiedBy>Himanshu Sharma</cp:lastModifiedBy>
  <cp:revision>5</cp:revision>
  <dcterms:created xsi:type="dcterms:W3CDTF">2024-01-10T17:46:35Z</dcterms:created>
  <dcterms:modified xsi:type="dcterms:W3CDTF">2025-02-26T19:37:37Z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2023-02-01T19:33:41Z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1fcd283c-6b68-4694-bc56-c77c15714632</vt:lpwstr>
  </property>
  <property fmtid="{D5CDD505-2E9C-101B-9397-08002B2CF9AE}" pid="8" name="MSIP_Label_4044bd30-2ed7-4c9d-9d12-46200872a97b_ContentBits">
    <vt:lpwstr>0</vt:lpwstr>
  </property>
  <property fmtid="{D5CDD505-2E9C-101B-9397-08002B2CF9AE}" pid="9" name="ContentTypeId">
    <vt:lpwstr>0x01010058D896084232A84DB00CBB75BB374582</vt:lpwstr>
  </property>
</Properties>
</file>