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9" r:id="rId7"/>
    <p:sldId id="263" r:id="rId8"/>
    <p:sldId id="262"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C7F7B1-248F-4C1F-BB16-1030D08EE4AE}" type="datetimeFigureOut">
              <a:rPr lang="en-US" smtClean="0"/>
              <a:pPr/>
              <a:t>5/25/2013</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0F46894-8678-420C-9D64-D691D689101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C7F7B1-248F-4C1F-BB16-1030D08EE4AE}" type="datetimeFigureOut">
              <a:rPr lang="en-US" smtClean="0"/>
              <a:pPr/>
              <a:t>5/25/2013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46894-8678-420C-9D64-D691D68910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C7F7B1-248F-4C1F-BB16-1030D08EE4AE}" type="datetimeFigureOut">
              <a:rPr lang="en-US" smtClean="0"/>
              <a:pPr/>
              <a:t>5/25/2013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46894-8678-420C-9D64-D691D68910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C7F7B1-248F-4C1F-BB16-1030D08EE4AE}" type="datetimeFigureOut">
              <a:rPr lang="en-US" smtClean="0"/>
              <a:pPr/>
              <a:t>5/25/2013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46894-8678-420C-9D64-D691D689101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C7F7B1-248F-4C1F-BB16-1030D08EE4AE}" type="datetimeFigureOut">
              <a:rPr lang="en-US" smtClean="0"/>
              <a:pPr/>
              <a:t>5/25/2013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46894-8678-420C-9D64-D691D689101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C7F7B1-248F-4C1F-BB16-1030D08EE4AE}" type="datetimeFigureOut">
              <a:rPr lang="en-US" smtClean="0"/>
              <a:pPr/>
              <a:t>5/25/2013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46894-8678-420C-9D64-D691D689101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C7F7B1-248F-4C1F-BB16-1030D08EE4AE}" type="datetimeFigureOut">
              <a:rPr lang="en-US" smtClean="0"/>
              <a:pPr/>
              <a:t>5/25/2013</a:t>
            </a:fld>
            <a:endParaRPr lang="en-US"/>
          </a:p>
        </p:txBody>
      </p:sp>
      <p:sp>
        <p:nvSpPr>
          <p:cNvPr id="27" name="Slide Number Placeholder 26"/>
          <p:cNvSpPr>
            <a:spLocks noGrp="1"/>
          </p:cNvSpPr>
          <p:nvPr>
            <p:ph type="sldNum" sz="quarter" idx="11"/>
          </p:nvPr>
        </p:nvSpPr>
        <p:spPr/>
        <p:txBody>
          <a:bodyPr rtlCol="0"/>
          <a:lstStyle/>
          <a:p>
            <a:fld id="{60F46894-8678-420C-9D64-D691D689101A}"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C7F7B1-248F-4C1F-BB16-1030D08EE4AE}" type="datetimeFigureOut">
              <a:rPr lang="en-US" smtClean="0"/>
              <a:pPr/>
              <a:t>5/25/2013</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60F46894-8678-420C-9D64-D691D689101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7F7B1-248F-4C1F-BB16-1030D08EE4AE}" type="datetimeFigureOut">
              <a:rPr lang="en-US" smtClean="0"/>
              <a:pPr/>
              <a:t>5/25/2013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F46894-8678-420C-9D64-D691D68910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C7F7B1-248F-4C1F-BB16-1030D08EE4AE}" type="datetimeFigureOut">
              <a:rPr lang="en-US" smtClean="0"/>
              <a:pPr/>
              <a:t>5/25/2013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46894-8678-420C-9D64-D691D689101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C7F7B1-248F-4C1F-BB16-1030D08EE4AE}" type="datetimeFigureOut">
              <a:rPr lang="en-US" smtClean="0"/>
              <a:pPr/>
              <a:t>5/25/2013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46894-8678-420C-9D64-D691D689101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C7F7B1-248F-4C1F-BB16-1030D08EE4AE}" type="datetimeFigureOut">
              <a:rPr lang="en-US" smtClean="0"/>
              <a:pPr/>
              <a:t>5/25/2013</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0F46894-8678-420C-9D64-D691D68910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111375"/>
            <a:ext cx="8458200" cy="1470025"/>
          </a:xfrm>
        </p:spPr>
        <p:txBody>
          <a:bodyPr>
            <a:normAutofit/>
          </a:bodyPr>
          <a:lstStyle/>
          <a:p>
            <a:r>
              <a:rPr lang="en-US" sz="8800" dirty="0" smtClean="0">
                <a:latin typeface="Chiller" pitchFamily="82" charset="0"/>
              </a:rPr>
              <a:t>KASAA</a:t>
            </a:r>
            <a:endParaRPr lang="en-US" sz="8800" dirty="0">
              <a:latin typeface="Chiller" pitchFamily="82" charset="0"/>
            </a:endParaRPr>
          </a:p>
        </p:txBody>
      </p:sp>
      <p:sp>
        <p:nvSpPr>
          <p:cNvPr id="3" name="Subtitle 2"/>
          <p:cNvSpPr>
            <a:spLocks noGrp="1"/>
          </p:cNvSpPr>
          <p:nvPr>
            <p:ph type="subTitle" idx="1"/>
          </p:nvPr>
        </p:nvSpPr>
        <p:spPr>
          <a:xfrm>
            <a:off x="685800" y="4191000"/>
            <a:ext cx="5181600" cy="2514600"/>
          </a:xfrm>
        </p:spPr>
        <p:txBody>
          <a:bodyPr>
            <a:normAutofit/>
          </a:bodyPr>
          <a:lstStyle/>
          <a:p>
            <a:r>
              <a:rPr lang="en-US" sz="2600" dirty="0" smtClean="0">
                <a:latin typeface="Chiller" pitchFamily="82" charset="0"/>
              </a:rPr>
              <a:t>HELP CLEAN OUR CITY</a:t>
            </a:r>
          </a:p>
          <a:p>
            <a:endParaRPr lang="en-US" dirty="0" smtClean="0">
              <a:latin typeface="Chiller" pitchFamily="82" charset="0"/>
            </a:endParaRPr>
          </a:p>
          <a:p>
            <a:r>
              <a:rPr lang="en-US" sz="1200" dirty="0" smtClean="0">
                <a:latin typeface="Candara" pitchFamily="34" charset="0"/>
                <a:ea typeface="Adobe Kaiti Std R" pitchFamily="18" charset="-128"/>
              </a:rPr>
              <a:t>AN INITIATIVE BY TEAM MANGO</a:t>
            </a:r>
          </a:p>
          <a:p>
            <a:r>
              <a:rPr lang="en-US" sz="1200" dirty="0" smtClean="0">
                <a:latin typeface="Candara" pitchFamily="34" charset="0"/>
                <a:ea typeface="Adobe Kaiti Std R" pitchFamily="18" charset="-128"/>
              </a:rPr>
              <a:t>Tushar K Naik</a:t>
            </a:r>
          </a:p>
          <a:p>
            <a:r>
              <a:rPr lang="en-US" sz="1200" dirty="0" err="1" smtClean="0">
                <a:latin typeface="Candara" pitchFamily="34" charset="0"/>
                <a:ea typeface="Adobe Kaiti Std R" pitchFamily="18" charset="-128"/>
              </a:rPr>
              <a:t>Suhas</a:t>
            </a:r>
            <a:r>
              <a:rPr lang="en-US" sz="1200" dirty="0" smtClean="0">
                <a:latin typeface="Candara" pitchFamily="34" charset="0"/>
                <a:ea typeface="Adobe Kaiti Std R" pitchFamily="18" charset="-128"/>
              </a:rPr>
              <a:t> V</a:t>
            </a:r>
          </a:p>
          <a:p>
            <a:r>
              <a:rPr lang="en-US" sz="1200" dirty="0" err="1" smtClean="0">
                <a:latin typeface="Candara" pitchFamily="34" charset="0"/>
                <a:ea typeface="Adobe Kaiti Std R" pitchFamily="18" charset="-128"/>
              </a:rPr>
              <a:t>Vamanan</a:t>
            </a:r>
            <a:r>
              <a:rPr lang="en-US" sz="1200" dirty="0" smtClean="0">
                <a:latin typeface="Candara" pitchFamily="34" charset="0"/>
                <a:ea typeface="Adobe Kaiti Std R" pitchFamily="18" charset="-128"/>
              </a:rPr>
              <a:t> T S</a:t>
            </a:r>
            <a:endParaRPr lang="en-US" sz="1200" dirty="0">
              <a:latin typeface="Candara" pitchFamily="34" charset="0"/>
              <a:ea typeface="Adobe Kaiti Std R" pitchFamily="18"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LIBRARY</a:t>
            </a:r>
            <a:endParaRPr lang="en-US" dirty="0"/>
          </a:p>
        </p:txBody>
      </p:sp>
      <p:sp>
        <p:nvSpPr>
          <p:cNvPr id="3" name="Content Placeholder 2"/>
          <p:cNvSpPr>
            <a:spLocks noGrp="1"/>
          </p:cNvSpPr>
          <p:nvPr>
            <p:ph sz="half" idx="1"/>
          </p:nvPr>
        </p:nvSpPr>
        <p:spPr>
          <a:xfrm>
            <a:off x="457200" y="2590800"/>
            <a:ext cx="4038600" cy="4525963"/>
          </a:xfrm>
        </p:spPr>
        <p:txBody>
          <a:bodyPr>
            <a:noAutofit/>
          </a:bodyPr>
          <a:lstStyle/>
          <a:p>
            <a:r>
              <a:rPr lang="en-US" dirty="0" smtClean="0">
                <a:latin typeface="Candara" pitchFamily="34" charset="0"/>
              </a:rPr>
              <a:t>This section allows the user to browse through a small library of links to videos</a:t>
            </a:r>
          </a:p>
          <a:p>
            <a:endParaRPr lang="en-US" dirty="0" smtClean="0">
              <a:latin typeface="Candara" pitchFamily="34" charset="0"/>
            </a:endParaRPr>
          </a:p>
          <a:p>
            <a:r>
              <a:rPr lang="en-US" dirty="0" smtClean="0">
                <a:latin typeface="Candara" pitchFamily="34" charset="0"/>
              </a:rPr>
              <a:t>Videos about local heroes who have made the difference and have stood out in trying to change their surroundings. </a:t>
            </a:r>
            <a:br>
              <a:rPr lang="en-US" dirty="0" smtClean="0">
                <a:latin typeface="Candara" pitchFamily="34" charset="0"/>
              </a:rPr>
            </a:br>
            <a:endParaRPr lang="en-US" dirty="0">
              <a:latin typeface="Candara" pitchFamily="34" charset="0"/>
            </a:endParaRPr>
          </a:p>
        </p:txBody>
      </p:sp>
      <p:pic>
        <p:nvPicPr>
          <p:cNvPr id="5" name="Content Placeholder 4" descr="SC20130417-205930.png"/>
          <p:cNvPicPr>
            <a:picLocks noGrp="1" noChangeAspect="1"/>
          </p:cNvPicPr>
          <p:nvPr>
            <p:ph sz="half" idx="2"/>
          </p:nvPr>
        </p:nvPicPr>
        <p:blipFill>
          <a:blip r:embed="rId2"/>
          <a:stretch>
            <a:fillRect/>
          </a:stretch>
        </p:blipFill>
        <p:spPr>
          <a:xfrm>
            <a:off x="5334000" y="1600200"/>
            <a:ext cx="3017308" cy="4525962"/>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20130417-205952.png"/>
          <p:cNvPicPr>
            <a:picLocks noGrp="1" noChangeAspect="1"/>
          </p:cNvPicPr>
          <p:nvPr>
            <p:ph sz="half" idx="1"/>
          </p:nvPr>
        </p:nvPicPr>
        <p:blipFill>
          <a:blip r:embed="rId2"/>
          <a:stretch>
            <a:fillRect/>
          </a:stretch>
        </p:blipFill>
        <p:spPr>
          <a:xfrm>
            <a:off x="838200" y="1143000"/>
            <a:ext cx="3048000" cy="4572000"/>
          </a:xfrm>
        </p:spPr>
      </p:pic>
      <p:sp>
        <p:nvSpPr>
          <p:cNvPr id="6" name="Content Placeholder 2"/>
          <p:cNvSpPr txBox="1">
            <a:spLocks/>
          </p:cNvSpPr>
          <p:nvPr/>
        </p:nvSpPr>
        <p:spPr>
          <a:xfrm>
            <a:off x="4724400" y="1676400"/>
            <a:ext cx="4038600" cy="4525963"/>
          </a:xfrm>
          <a:prstGeom prst="rect">
            <a:avLst/>
          </a:prstGeom>
        </p:spPr>
        <p:txBody>
          <a:bodyPr vert="horz">
            <a:normAutofit/>
          </a:bodyPr>
          <a:lstStyle/>
          <a:p>
            <a:pPr marL="365760" lvl="0" indent="-256032">
              <a:spcBef>
                <a:spcPts val="300"/>
              </a:spcBef>
              <a:buClr>
                <a:schemeClr val="accent3"/>
              </a:buClr>
              <a:buFont typeface="Georgia"/>
              <a:buChar char="•"/>
            </a:pPr>
            <a:r>
              <a:rPr lang="en-US" sz="2000" dirty="0" smtClean="0">
                <a:latin typeface="Candara" pitchFamily="34" charset="0"/>
              </a:rPr>
              <a:t>Stories about people who have worked hard in order to bring about a change in the society, worked towards a greener and garbage free city.</a:t>
            </a:r>
            <a:endParaRPr kumimoji="0" lang="en-US" sz="2000" b="0" i="0" u="none" strike="noStrike" kern="1200" cap="none" spc="0" normalizeH="0" baseline="0" noProof="0" dirty="0" smtClean="0">
              <a:ln>
                <a:noFill/>
              </a:ln>
              <a:solidFill>
                <a:schemeClr val="tx1"/>
              </a:solidFill>
              <a:effectLst/>
              <a:uLnTx/>
              <a:uFillTx/>
              <a:latin typeface="Candara" pitchFamily="34" charset="0"/>
              <a:ea typeface="+mn-ea"/>
              <a:cs typeface="+mn-cs"/>
            </a:endParaRP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en-US" sz="2000" b="0" i="0" u="none" strike="noStrike" kern="1200" cap="none" spc="0" normalizeH="0" baseline="0" noProof="0" dirty="0" smtClean="0">
              <a:ln>
                <a:noFill/>
              </a:ln>
              <a:solidFill>
                <a:schemeClr val="tx1"/>
              </a:solidFill>
              <a:effectLst/>
              <a:uLnTx/>
              <a:uFillTx/>
              <a:latin typeface="Candara" pitchFamily="34" charset="0"/>
              <a:ea typeface="+mn-ea"/>
              <a:cs typeface="+mn-cs"/>
            </a:endParaRP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en-US" sz="2000" b="0" i="0" u="none" strike="noStrike" kern="1200" cap="none" spc="0" normalizeH="0" baseline="0" noProof="0" dirty="0" smtClean="0">
                <a:ln>
                  <a:noFill/>
                </a:ln>
                <a:solidFill>
                  <a:schemeClr val="tx1"/>
                </a:solidFill>
                <a:effectLst/>
                <a:uLnTx/>
                <a:uFillTx/>
                <a:latin typeface="Candara" pitchFamily="34" charset="0"/>
                <a:ea typeface="+mn-ea"/>
                <a:cs typeface="+mn-cs"/>
              </a:rPr>
              <a:t>Links when touched, will redirect the</a:t>
            </a:r>
            <a:r>
              <a:rPr kumimoji="0" lang="en-US" sz="2000" b="0" i="0" u="none" strike="noStrike" kern="1200" cap="none" spc="0" normalizeH="0" noProof="0" dirty="0" smtClean="0">
                <a:ln>
                  <a:noFill/>
                </a:ln>
                <a:solidFill>
                  <a:schemeClr val="tx1"/>
                </a:solidFill>
                <a:effectLst/>
                <a:uLnTx/>
                <a:uFillTx/>
                <a:latin typeface="Candara" pitchFamily="34" charset="0"/>
                <a:ea typeface="+mn-ea"/>
                <a:cs typeface="+mn-cs"/>
              </a:rPr>
              <a:t> user to his installed </a:t>
            </a:r>
            <a:r>
              <a:rPr kumimoji="0" lang="en-US" sz="2000" b="0" i="0" u="none" strike="noStrike" kern="1200" cap="none" spc="0" normalizeH="0" noProof="0" dirty="0" err="1" smtClean="0">
                <a:ln>
                  <a:noFill/>
                </a:ln>
                <a:solidFill>
                  <a:schemeClr val="tx1"/>
                </a:solidFill>
                <a:effectLst/>
                <a:uLnTx/>
                <a:uFillTx/>
                <a:latin typeface="Candara" pitchFamily="34" charset="0"/>
                <a:ea typeface="+mn-ea"/>
                <a:cs typeface="+mn-cs"/>
              </a:rPr>
              <a:t>Youtube</a:t>
            </a:r>
            <a:r>
              <a:rPr kumimoji="0" lang="en-US" sz="2000" b="0" i="0" u="none" strike="noStrike" kern="1200" cap="none" spc="0" normalizeH="0" noProof="0" dirty="0" smtClean="0">
                <a:ln>
                  <a:noFill/>
                </a:ln>
                <a:solidFill>
                  <a:schemeClr val="tx1"/>
                </a:solidFill>
                <a:effectLst/>
                <a:uLnTx/>
                <a:uFillTx/>
                <a:latin typeface="Candara" pitchFamily="34" charset="0"/>
                <a:ea typeface="+mn-ea"/>
                <a:cs typeface="+mn-cs"/>
              </a:rPr>
              <a:t> application, or his web browser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BBMP/NGO CONTACTS</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latin typeface="Candara" pitchFamily="34" charset="0"/>
              </a:rPr>
              <a:t>Users are generally unaware about NGO’s that are dedicated to saving our city</a:t>
            </a:r>
          </a:p>
          <a:p>
            <a:endParaRPr lang="en-US" dirty="0" smtClean="0">
              <a:latin typeface="Candara" pitchFamily="34" charset="0"/>
            </a:endParaRPr>
          </a:p>
          <a:p>
            <a:r>
              <a:rPr lang="en-US" dirty="0" smtClean="0">
                <a:latin typeface="Candara" pitchFamily="34" charset="0"/>
              </a:rPr>
              <a:t>Hence, this section is dedicated to providing contact information about local recycling units and NGO’s.  </a:t>
            </a:r>
          </a:p>
          <a:p>
            <a:endParaRPr lang="en-US" dirty="0" smtClean="0">
              <a:latin typeface="Candara" pitchFamily="34" charset="0"/>
            </a:endParaRPr>
          </a:p>
          <a:p>
            <a:r>
              <a:rPr lang="en-US" dirty="0" smtClean="0">
                <a:latin typeface="Candara" pitchFamily="34" charset="0"/>
              </a:rPr>
              <a:t>A list of contacts containing the information of individuals/NGO that tackle the issue of waste management on a daily basis. This will help the user maintain direct means of communication.</a:t>
            </a:r>
            <a:br>
              <a:rPr lang="en-US" dirty="0" smtClean="0">
                <a:latin typeface="Candara" pitchFamily="34" charset="0"/>
              </a:rPr>
            </a:br>
            <a:endParaRPr lang="en-US" dirty="0">
              <a:latin typeface="Candara" pitchFamily="34" charset="0"/>
            </a:endParaRPr>
          </a:p>
        </p:txBody>
      </p:sp>
      <p:pic>
        <p:nvPicPr>
          <p:cNvPr id="5" name="Content Placeholder 4" descr="SC20130417-210007.png"/>
          <p:cNvPicPr>
            <a:picLocks noGrp="1" noChangeAspect="1"/>
          </p:cNvPicPr>
          <p:nvPr>
            <p:ph sz="half" idx="2"/>
          </p:nvPr>
        </p:nvPicPr>
        <p:blipFill>
          <a:blip r:embed="rId2"/>
          <a:stretch>
            <a:fillRect/>
          </a:stretch>
        </p:blipFill>
        <p:spPr>
          <a:xfrm>
            <a:off x="5638800" y="1905000"/>
            <a:ext cx="3017308" cy="4525962"/>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r>
              <a:rPr lang="en-US" dirty="0" smtClean="0"/>
              <a:t>RESULTS</a:t>
            </a:r>
            <a:endParaRPr lang="en-US" dirty="0"/>
          </a:p>
        </p:txBody>
      </p:sp>
      <p:sp>
        <p:nvSpPr>
          <p:cNvPr id="3" name="Content Placeholder 2"/>
          <p:cNvSpPr>
            <a:spLocks noGrp="1"/>
          </p:cNvSpPr>
          <p:nvPr>
            <p:ph idx="1"/>
          </p:nvPr>
        </p:nvSpPr>
        <p:spPr>
          <a:xfrm>
            <a:off x="381000" y="2133600"/>
            <a:ext cx="8229600" cy="4325112"/>
          </a:xfrm>
        </p:spPr>
        <p:txBody>
          <a:bodyPr>
            <a:noAutofit/>
          </a:bodyPr>
          <a:lstStyle/>
          <a:p>
            <a:r>
              <a:rPr lang="en-US" sz="2000" dirty="0" smtClean="0">
                <a:latin typeface="Candara" pitchFamily="34" charset="0"/>
              </a:rPr>
              <a:t>This Android Application will definitely bring about a change in the pattern that currently exists in the society. People using the app will understand the need for Waste Management and segregation. They will also learn simple ways of implementing them. </a:t>
            </a:r>
          </a:p>
          <a:p>
            <a:r>
              <a:rPr lang="en-US" sz="2000" dirty="0" smtClean="0">
                <a:latin typeface="Candara" pitchFamily="34" charset="0"/>
              </a:rPr>
              <a:t>Having understood the present situation, people will also be inspired at working towards bringing about a change.</a:t>
            </a:r>
          </a:p>
          <a:p>
            <a:r>
              <a:rPr lang="en-US" sz="2000" dirty="0" smtClean="0">
                <a:latin typeface="Candara" pitchFamily="34" charset="0"/>
              </a:rPr>
              <a:t>The BBMP will also be assisted greatly. The Pile Locator and the contact section will bridge the gap between the society and the government. </a:t>
            </a:r>
          </a:p>
          <a:p>
            <a:r>
              <a:rPr lang="en-US" sz="2000" dirty="0" smtClean="0">
                <a:latin typeface="Candara" pitchFamily="34" charset="0"/>
              </a:rPr>
              <a:t>Ultimately, with the people and the BBMP working together, our sole purpose of bringing back the original face of this Garden City, will be served.</a:t>
            </a:r>
          </a:p>
          <a:p>
            <a:endParaRPr lang="en-US" sz="2000" dirty="0">
              <a:latin typeface="Candar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229600" cy="1066800"/>
          </a:xfrm>
        </p:spPr>
        <p:txBody>
          <a:bodyPr/>
          <a:lstStyle/>
          <a:p>
            <a:r>
              <a:rPr lang="en-US" dirty="0" smtClean="0"/>
              <a:t>Purpose</a:t>
            </a:r>
            <a:endParaRPr lang="en-US" dirty="0"/>
          </a:p>
        </p:txBody>
      </p:sp>
      <p:sp>
        <p:nvSpPr>
          <p:cNvPr id="3" name="Content Placeholder 2"/>
          <p:cNvSpPr>
            <a:spLocks noGrp="1"/>
          </p:cNvSpPr>
          <p:nvPr>
            <p:ph idx="1"/>
          </p:nvPr>
        </p:nvSpPr>
        <p:spPr>
          <a:xfrm>
            <a:off x="533400" y="1447800"/>
            <a:ext cx="8229600" cy="5334000"/>
          </a:xfrm>
        </p:spPr>
        <p:txBody>
          <a:bodyPr>
            <a:noAutofit/>
          </a:bodyPr>
          <a:lstStyle/>
          <a:p>
            <a:pPr>
              <a:buNone/>
            </a:pPr>
            <a:r>
              <a:rPr lang="en-US" sz="1400" dirty="0" smtClean="0">
                <a:latin typeface="Candara" pitchFamily="34" charset="0"/>
              </a:rPr>
              <a:t>	In recent times, Bangalore has seen a drastic rise in problems related to garbage management and their proper disposal. Local pile-ups and heaps of garbage everywhere are a major concern. Bangalore generates 3,000 tons of waste every day, from households and commercial establishments. Around 70% of this waste is organic. The balance is accounted for, by inorganic and hazardous wastes.</a:t>
            </a:r>
          </a:p>
          <a:p>
            <a:pPr lvl="0"/>
            <a:r>
              <a:rPr lang="en-US" sz="1400" dirty="0" smtClean="0">
                <a:latin typeface="Candara" pitchFamily="34" charset="0"/>
              </a:rPr>
              <a:t>Unnecessary transportation of waste to the city outskirts only to cause pollution by </a:t>
            </a:r>
            <a:r>
              <a:rPr lang="en-US" sz="1400" b="1" dirty="0" smtClean="0">
                <a:latin typeface="Candara" pitchFamily="34" charset="0"/>
              </a:rPr>
              <a:t>open burning</a:t>
            </a:r>
            <a:r>
              <a:rPr lang="en-US" sz="1400" dirty="0" smtClean="0">
                <a:latin typeface="Candara" pitchFamily="34" charset="0"/>
              </a:rPr>
              <a:t>.</a:t>
            </a:r>
          </a:p>
          <a:p>
            <a:pPr lvl="0"/>
            <a:r>
              <a:rPr lang="en-US" sz="1400" dirty="0" smtClean="0">
                <a:latin typeface="Candara" pitchFamily="34" charset="0"/>
              </a:rPr>
              <a:t>Local composting of organic waste is restricted to a handful of private initiatives.</a:t>
            </a:r>
          </a:p>
          <a:p>
            <a:pPr lvl="0"/>
            <a:r>
              <a:rPr lang="en-US" sz="1400" dirty="0" smtClean="0">
                <a:latin typeface="Candara" pitchFamily="34" charset="0"/>
              </a:rPr>
              <a:t>Practically no attempts are being made to introduce waste segregation at source.</a:t>
            </a:r>
          </a:p>
          <a:p>
            <a:pPr lvl="0"/>
            <a:r>
              <a:rPr lang="en-US" sz="1400" dirty="0" smtClean="0">
                <a:latin typeface="Candara" pitchFamily="34" charset="0"/>
              </a:rPr>
              <a:t>Since there is </a:t>
            </a:r>
            <a:r>
              <a:rPr lang="en-US" sz="1400" b="1" dirty="0" smtClean="0">
                <a:latin typeface="Candara" pitchFamily="34" charset="0"/>
              </a:rPr>
              <a:t>no waste segregation</a:t>
            </a:r>
            <a:r>
              <a:rPr lang="en-US" sz="1400" dirty="0" smtClean="0">
                <a:latin typeface="Candara" pitchFamily="34" charset="0"/>
              </a:rPr>
              <a:t> taking place at source, retrieval of recyclable material is very difficult.</a:t>
            </a:r>
          </a:p>
          <a:p>
            <a:pPr lvl="0"/>
            <a:r>
              <a:rPr lang="en-US" sz="1400" dirty="0" smtClean="0">
                <a:latin typeface="Candara" pitchFamily="34" charset="0"/>
              </a:rPr>
              <a:t>Burning of waste takes place routinely all over the city even in crowded residential areas.</a:t>
            </a:r>
          </a:p>
          <a:p>
            <a:pPr lvl="0"/>
            <a:r>
              <a:rPr lang="en-US" sz="1400" dirty="0" smtClean="0">
                <a:latin typeface="Candara" pitchFamily="34" charset="0"/>
              </a:rPr>
              <a:t>Bad methods practiced in households, for instance, a lack of routine to </a:t>
            </a:r>
            <a:r>
              <a:rPr lang="en-US" sz="1400" b="1" dirty="0" smtClean="0">
                <a:latin typeface="Candara" pitchFamily="34" charset="0"/>
              </a:rPr>
              <a:t>segregate waste</a:t>
            </a:r>
            <a:r>
              <a:rPr lang="en-US" sz="1400" dirty="0" smtClean="0">
                <a:latin typeface="Candara" pitchFamily="34" charset="0"/>
              </a:rPr>
              <a:t>.</a:t>
            </a:r>
          </a:p>
          <a:p>
            <a:pPr lvl="0"/>
            <a:r>
              <a:rPr lang="en-US" sz="1400" dirty="0" smtClean="0">
                <a:latin typeface="Candara" pitchFamily="34" charset="0"/>
              </a:rPr>
              <a:t>Locals lack a sense of </a:t>
            </a:r>
            <a:r>
              <a:rPr lang="en-US" sz="1400" b="1" dirty="0" smtClean="0">
                <a:latin typeface="Candara" pitchFamily="34" charset="0"/>
              </a:rPr>
              <a:t>belonging, awareness and urgency </a:t>
            </a:r>
            <a:r>
              <a:rPr lang="en-US" sz="1400" dirty="0" smtClean="0">
                <a:latin typeface="Candara" pitchFamily="34" charset="0"/>
              </a:rPr>
              <a:t>to work towards solving such hazardous problems. </a:t>
            </a:r>
          </a:p>
          <a:p>
            <a:pPr lvl="0"/>
            <a:r>
              <a:rPr lang="en-US" sz="1400" dirty="0" smtClean="0">
                <a:latin typeface="Candara" pitchFamily="34" charset="0"/>
              </a:rPr>
              <a:t>BBMP officials are </a:t>
            </a:r>
            <a:r>
              <a:rPr lang="en-US" sz="1400" b="1" dirty="0" smtClean="0">
                <a:latin typeface="Candara" pitchFamily="34" charset="0"/>
              </a:rPr>
              <a:t>unaware</a:t>
            </a:r>
            <a:r>
              <a:rPr lang="en-US" sz="1400" dirty="0" smtClean="0">
                <a:latin typeface="Candara" pitchFamily="34" charset="0"/>
              </a:rPr>
              <a:t> of garbage piles that lie in residential areas due to a </a:t>
            </a:r>
            <a:r>
              <a:rPr lang="en-US" sz="1400" b="1" dirty="0" smtClean="0">
                <a:latin typeface="Candara" pitchFamily="34" charset="0"/>
              </a:rPr>
              <a:t>lack of proper communication</a:t>
            </a:r>
            <a:r>
              <a:rPr lang="en-US" sz="1400" dirty="0" smtClean="0">
                <a:latin typeface="Candara" pitchFamily="34" charset="0"/>
              </a:rPr>
              <a:t>.</a:t>
            </a:r>
          </a:p>
          <a:p>
            <a:pPr lvl="0">
              <a:buNone/>
            </a:pPr>
            <a:r>
              <a:rPr lang="en-US" sz="1400" dirty="0" smtClean="0">
                <a:latin typeface="Candara" pitchFamily="34" charset="0"/>
              </a:rPr>
              <a:t/>
            </a:r>
            <a:br>
              <a:rPr lang="en-US" sz="1400" dirty="0" smtClean="0">
                <a:latin typeface="Candara" pitchFamily="34" charset="0"/>
              </a:rPr>
            </a:br>
            <a:r>
              <a:rPr lang="en-US" sz="1400" dirty="0" smtClean="0">
                <a:latin typeface="Candara" pitchFamily="34" charset="0"/>
              </a:rPr>
              <a:t>	Comprehending all these problems that surround us, it becomes our duty to protect our city by changing our daily practices and working together towards a greener future. Keeping this problem in mind, our team has decided to develop an Android Application that aims at eradicating problems related to Waste Management and Garbage disposal in our city and creating awareness on the same. Our aim is to contribute towards the restoration of Bangalore’s original name - The Garden City and help retain its inherent beauty.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Sections</a:t>
            </a:r>
            <a:endParaRPr lang="en-US" dirty="0"/>
          </a:p>
        </p:txBody>
      </p:sp>
      <p:sp>
        <p:nvSpPr>
          <p:cNvPr id="7" name="TextBox 6"/>
          <p:cNvSpPr txBox="1"/>
          <p:nvPr/>
        </p:nvSpPr>
        <p:spPr>
          <a:xfrm>
            <a:off x="457200" y="2819400"/>
            <a:ext cx="3810000" cy="2400657"/>
          </a:xfrm>
          <a:prstGeom prst="rect">
            <a:avLst/>
          </a:prstGeom>
          <a:noFill/>
        </p:spPr>
        <p:txBody>
          <a:bodyPr wrap="square" rtlCol="0">
            <a:spAutoFit/>
          </a:bodyPr>
          <a:lstStyle/>
          <a:p>
            <a:r>
              <a:rPr lang="en-US" sz="2500" dirty="0" smtClean="0">
                <a:latin typeface="Candara" pitchFamily="34" charset="0"/>
              </a:rPr>
              <a:t>1: PILE LOCATOR</a:t>
            </a:r>
          </a:p>
          <a:p>
            <a:r>
              <a:rPr lang="en-US" sz="2500" dirty="0" smtClean="0">
                <a:latin typeface="Candara" pitchFamily="34" charset="0"/>
              </a:rPr>
              <a:t>2: EDUCATOR</a:t>
            </a:r>
          </a:p>
          <a:p>
            <a:r>
              <a:rPr lang="en-US" sz="2500" dirty="0" smtClean="0">
                <a:latin typeface="Candara" pitchFamily="34" charset="0"/>
              </a:rPr>
              <a:t>3: VIDEO LIBRARY</a:t>
            </a:r>
          </a:p>
          <a:p>
            <a:r>
              <a:rPr lang="en-US" sz="2500" dirty="0" smtClean="0">
                <a:latin typeface="Candara" pitchFamily="34" charset="0"/>
              </a:rPr>
              <a:t>4: BBMP/NGO CONTACTS</a:t>
            </a:r>
          </a:p>
          <a:p>
            <a:r>
              <a:rPr lang="en-US" sz="2500" dirty="0" smtClean="0">
                <a:latin typeface="Candara" pitchFamily="34" charset="0"/>
              </a:rPr>
              <a:t>5: HOW TO USE THIS APP</a:t>
            </a:r>
          </a:p>
          <a:p>
            <a:endParaRPr lang="en-US" sz="2500" dirty="0">
              <a:latin typeface="Candara" pitchFamily="34" charset="0"/>
            </a:endParaRPr>
          </a:p>
        </p:txBody>
      </p:sp>
      <p:pic>
        <p:nvPicPr>
          <p:cNvPr id="13" name="Content Placeholder 12" descr="menu.png"/>
          <p:cNvPicPr>
            <a:picLocks noGrp="1" noChangeAspect="1"/>
          </p:cNvPicPr>
          <p:nvPr>
            <p:ph idx="1"/>
          </p:nvPr>
        </p:nvPicPr>
        <p:blipFill>
          <a:blip r:embed="rId2"/>
          <a:stretch>
            <a:fillRect/>
          </a:stretch>
        </p:blipFill>
        <p:spPr>
          <a:xfrm>
            <a:off x="5562600" y="1524000"/>
            <a:ext cx="2449457" cy="432435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066800"/>
          </a:xfrm>
        </p:spPr>
        <p:txBody>
          <a:bodyPr/>
          <a:lstStyle/>
          <a:p>
            <a:r>
              <a:rPr lang="en-US" dirty="0" smtClean="0"/>
              <a:t>PILE LOCATOR</a:t>
            </a:r>
            <a:endParaRPr lang="en-US" dirty="0"/>
          </a:p>
        </p:txBody>
      </p:sp>
      <p:sp>
        <p:nvSpPr>
          <p:cNvPr id="3" name="Content Placeholder 2"/>
          <p:cNvSpPr>
            <a:spLocks noGrp="1"/>
          </p:cNvSpPr>
          <p:nvPr>
            <p:ph sz="half" idx="1"/>
          </p:nvPr>
        </p:nvSpPr>
        <p:spPr>
          <a:xfrm>
            <a:off x="457200" y="1981200"/>
            <a:ext cx="4038600" cy="4525963"/>
          </a:xfrm>
        </p:spPr>
        <p:txBody>
          <a:bodyPr/>
          <a:lstStyle/>
          <a:p>
            <a:r>
              <a:rPr lang="en-US" dirty="0" smtClean="0">
                <a:latin typeface="Candara" pitchFamily="34" charset="0"/>
              </a:rPr>
              <a:t>The most important section of the app is the ‘Pile Locator’</a:t>
            </a:r>
          </a:p>
          <a:p>
            <a:pPr>
              <a:buNone/>
            </a:pPr>
            <a:endParaRPr lang="en-US" dirty="0" smtClean="0">
              <a:latin typeface="Candara" pitchFamily="34" charset="0"/>
            </a:endParaRPr>
          </a:p>
          <a:p>
            <a:r>
              <a:rPr lang="en-US" dirty="0" smtClean="0">
                <a:latin typeface="Candara" pitchFamily="34" charset="0"/>
              </a:rPr>
              <a:t>The main intension behind this section is the to help our local hardworking government office, BBMP</a:t>
            </a:r>
          </a:p>
          <a:p>
            <a:endParaRPr lang="en-US" dirty="0" smtClean="0">
              <a:latin typeface="Candara" pitchFamily="34" charset="0"/>
            </a:endParaRPr>
          </a:p>
          <a:p>
            <a:r>
              <a:rPr lang="en-US" dirty="0" smtClean="0">
                <a:latin typeface="Candara" pitchFamily="34" charset="0"/>
              </a:rPr>
              <a:t>If the user locates any kind of garbage pile-up, he needs to walk towards it, and press the GET ADDRESS button.</a:t>
            </a:r>
          </a:p>
          <a:p>
            <a:endParaRPr lang="en-US" dirty="0">
              <a:latin typeface="Candara" pitchFamily="34" charset="0"/>
            </a:endParaRPr>
          </a:p>
        </p:txBody>
      </p:sp>
      <p:pic>
        <p:nvPicPr>
          <p:cNvPr id="5" name="Content Placeholder 4" descr="SC20130417-205904.png"/>
          <p:cNvPicPr>
            <a:picLocks noGrp="1" noChangeAspect="1"/>
          </p:cNvPicPr>
          <p:nvPr>
            <p:ph sz="half" idx="2"/>
          </p:nvPr>
        </p:nvPicPr>
        <p:blipFill>
          <a:blip r:embed="rId2"/>
          <a:stretch>
            <a:fillRect/>
          </a:stretch>
        </p:blipFill>
        <p:spPr>
          <a:xfrm>
            <a:off x="5288492" y="1600200"/>
            <a:ext cx="3017308" cy="4525962"/>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47800"/>
            <a:ext cx="4038600" cy="4525963"/>
          </a:xfrm>
        </p:spPr>
        <p:txBody>
          <a:bodyPr/>
          <a:lstStyle/>
          <a:p>
            <a:r>
              <a:rPr lang="en-US" dirty="0" smtClean="0">
                <a:latin typeface="Candara" pitchFamily="34" charset="0"/>
              </a:rPr>
              <a:t>If the internet connections are working fine, the specific address will be retrieved.</a:t>
            </a:r>
          </a:p>
          <a:p>
            <a:endParaRPr lang="en-US" dirty="0" smtClean="0">
              <a:latin typeface="Candara" pitchFamily="34" charset="0"/>
            </a:endParaRPr>
          </a:p>
          <a:p>
            <a:r>
              <a:rPr lang="en-US" dirty="0" smtClean="0">
                <a:latin typeface="Candara" pitchFamily="34" charset="0"/>
              </a:rPr>
              <a:t>An options of sending the address as a text message to the BBMP office will be available</a:t>
            </a:r>
            <a:endParaRPr lang="en-US" dirty="0">
              <a:latin typeface="Candara" pitchFamily="34" charset="0"/>
            </a:endParaRPr>
          </a:p>
        </p:txBody>
      </p:sp>
      <p:pic>
        <p:nvPicPr>
          <p:cNvPr id="5" name="Content Placeholder 4" descr="SC20130417-205911.png"/>
          <p:cNvPicPr>
            <a:picLocks noGrp="1" noChangeAspect="1"/>
          </p:cNvPicPr>
          <p:nvPr>
            <p:ph sz="half" idx="2"/>
          </p:nvPr>
        </p:nvPicPr>
        <p:blipFill>
          <a:blip r:embed="rId2"/>
          <a:stretch>
            <a:fillRect/>
          </a:stretch>
        </p:blipFill>
        <p:spPr>
          <a:xfrm>
            <a:off x="5082645" y="1447800"/>
            <a:ext cx="3017309" cy="4525963"/>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1524000"/>
            <a:ext cx="4038600" cy="4525963"/>
          </a:xfrm>
        </p:spPr>
        <p:txBody>
          <a:bodyPr/>
          <a:lstStyle/>
          <a:p>
            <a:r>
              <a:rPr lang="en-US" dirty="0" smtClean="0">
                <a:latin typeface="Candara" pitchFamily="34" charset="0"/>
              </a:rPr>
              <a:t>On clicking the button, user will be redirected to the native messenger application</a:t>
            </a:r>
          </a:p>
          <a:p>
            <a:endParaRPr lang="en-US" dirty="0" smtClean="0">
              <a:latin typeface="Candara" pitchFamily="34" charset="0"/>
            </a:endParaRPr>
          </a:p>
          <a:p>
            <a:r>
              <a:rPr lang="en-US" dirty="0" smtClean="0">
                <a:latin typeface="Candara" pitchFamily="34" charset="0"/>
              </a:rPr>
              <a:t>The message will contain the address contents, as well as the recipients number (BBMP)</a:t>
            </a:r>
          </a:p>
          <a:p>
            <a:endParaRPr lang="en-US" dirty="0" smtClean="0">
              <a:latin typeface="Candara" pitchFamily="34" charset="0"/>
            </a:endParaRPr>
          </a:p>
          <a:p>
            <a:r>
              <a:rPr lang="en-US" dirty="0" smtClean="0">
                <a:latin typeface="Candara" pitchFamily="34" charset="0"/>
              </a:rPr>
              <a:t>The </a:t>
            </a:r>
            <a:r>
              <a:rPr lang="en-US" dirty="0" smtClean="0">
                <a:solidFill>
                  <a:srgbClr val="FF0000"/>
                </a:solidFill>
                <a:latin typeface="Candara" pitchFamily="34" charset="0"/>
              </a:rPr>
              <a:t>red circle </a:t>
            </a:r>
            <a:r>
              <a:rPr lang="en-US" dirty="0" smtClean="0">
                <a:latin typeface="Candara" pitchFamily="34" charset="0"/>
              </a:rPr>
              <a:t>currently shows a different number. This number will be changed to the BBMP number once a collaboration is set up with BBMP.</a:t>
            </a:r>
            <a:endParaRPr lang="en-US" dirty="0">
              <a:latin typeface="Candara" pitchFamily="34" charset="0"/>
            </a:endParaRPr>
          </a:p>
        </p:txBody>
      </p:sp>
      <p:pic>
        <p:nvPicPr>
          <p:cNvPr id="9" name="Content Placeholder 8" descr="msg.png"/>
          <p:cNvPicPr>
            <a:picLocks noGrp="1" noChangeAspect="1"/>
          </p:cNvPicPr>
          <p:nvPr>
            <p:ph sz="half" idx="2"/>
          </p:nvPr>
        </p:nvPicPr>
        <p:blipFill>
          <a:blip r:embed="rId2"/>
          <a:stretch>
            <a:fillRect/>
          </a:stretch>
        </p:blipFill>
        <p:spPr>
          <a:xfrm>
            <a:off x="5105400" y="1600200"/>
            <a:ext cx="3017308" cy="4525962"/>
          </a:xfrm>
        </p:spPr>
      </p:pic>
      <p:sp>
        <p:nvSpPr>
          <p:cNvPr id="10" name="Oval 9"/>
          <p:cNvSpPr/>
          <p:nvPr/>
        </p:nvSpPr>
        <p:spPr>
          <a:xfrm>
            <a:off x="4953000" y="1752600"/>
            <a:ext cx="2438400" cy="685800"/>
          </a:xfrm>
          <a:prstGeom prst="ellipse">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sz="half" idx="1"/>
          </p:nvPr>
        </p:nvSpPr>
        <p:spPr>
          <a:xfrm>
            <a:off x="5410200" y="2209800"/>
            <a:ext cx="3505200" cy="4373563"/>
          </a:xfrm>
        </p:spPr>
        <p:txBody>
          <a:bodyPr/>
          <a:lstStyle/>
          <a:p>
            <a:r>
              <a:rPr lang="en-US" dirty="0" smtClean="0">
                <a:latin typeface="Candara" pitchFamily="34" charset="0"/>
              </a:rPr>
              <a:t>Using the Location Managers requires certain permissions to be included in the manifest xml file</a:t>
            </a:r>
          </a:p>
          <a:p>
            <a:r>
              <a:rPr lang="en-US" dirty="0" smtClean="0">
                <a:latin typeface="Candara" pitchFamily="34" charset="0"/>
              </a:rPr>
              <a:t>Criteria may be set appropriately</a:t>
            </a:r>
          </a:p>
          <a:p>
            <a:r>
              <a:rPr lang="en-US" dirty="0" smtClean="0">
                <a:latin typeface="Candara" pitchFamily="34" charset="0"/>
              </a:rPr>
              <a:t>The </a:t>
            </a:r>
            <a:r>
              <a:rPr lang="en-US" dirty="0" err="1" smtClean="0">
                <a:latin typeface="Candara" pitchFamily="34" charset="0"/>
              </a:rPr>
              <a:t>updateWithNewLocation</a:t>
            </a:r>
            <a:r>
              <a:rPr lang="en-US" dirty="0" smtClean="0">
                <a:latin typeface="Candara" pitchFamily="34" charset="0"/>
              </a:rPr>
              <a:t> function is called later</a:t>
            </a:r>
          </a:p>
          <a:p>
            <a:r>
              <a:rPr lang="en-US" dirty="0" smtClean="0">
                <a:latin typeface="Candara" pitchFamily="34" charset="0"/>
              </a:rPr>
              <a:t>Concept of reverse </a:t>
            </a:r>
            <a:r>
              <a:rPr lang="en-US" dirty="0" err="1" smtClean="0">
                <a:latin typeface="Candara" pitchFamily="34" charset="0"/>
              </a:rPr>
              <a:t>geocoding</a:t>
            </a:r>
            <a:r>
              <a:rPr lang="en-US" dirty="0" smtClean="0">
                <a:latin typeface="Candara" pitchFamily="34" charset="0"/>
              </a:rPr>
              <a:t> is used</a:t>
            </a:r>
            <a:endParaRPr lang="en-US" dirty="0">
              <a:latin typeface="Candara" pitchFamily="34" charset="0"/>
            </a:endParaRPr>
          </a:p>
        </p:txBody>
      </p:sp>
      <p:sp>
        <p:nvSpPr>
          <p:cNvPr id="5" name="TextBox 4"/>
          <p:cNvSpPr txBox="1"/>
          <p:nvPr/>
        </p:nvSpPr>
        <p:spPr>
          <a:xfrm>
            <a:off x="762000" y="2438400"/>
            <a:ext cx="4657044" cy="3493264"/>
          </a:xfrm>
          <a:prstGeom prst="rect">
            <a:avLst/>
          </a:prstGeom>
          <a:noFill/>
        </p:spPr>
        <p:txBody>
          <a:bodyPr wrap="none" rtlCol="0">
            <a:spAutoFit/>
          </a:bodyPr>
          <a:lstStyle/>
          <a:p>
            <a:r>
              <a:rPr lang="en-US" sz="1300" dirty="0" err="1">
                <a:latin typeface="Courier New" pitchFamily="49" charset="0"/>
                <a:cs typeface="Courier New" pitchFamily="49" charset="0"/>
              </a:rPr>
              <a:t>LocationManager</a:t>
            </a:r>
            <a:r>
              <a:rPr lang="en-US" sz="1300" dirty="0">
                <a:latin typeface="Courier New" pitchFamily="49" charset="0"/>
                <a:cs typeface="Courier New" pitchFamily="49" charset="0"/>
              </a:rPr>
              <a:t> l;</a:t>
            </a:r>
          </a:p>
          <a:p>
            <a:endParaRPr lang="en-US" sz="1300" dirty="0">
              <a:latin typeface="Courier New" pitchFamily="49" charset="0"/>
              <a:cs typeface="Courier New" pitchFamily="49" charset="0"/>
            </a:endParaRPr>
          </a:p>
          <a:p>
            <a:r>
              <a:rPr lang="en-US" sz="1300" dirty="0">
                <a:latin typeface="Courier New" pitchFamily="49" charset="0"/>
                <a:cs typeface="Courier New" pitchFamily="49" charset="0"/>
              </a:rPr>
              <a:t>String s=</a:t>
            </a:r>
            <a:r>
              <a:rPr lang="en-US" sz="1300" dirty="0" err="1">
                <a:latin typeface="Courier New" pitchFamily="49" charset="0"/>
                <a:cs typeface="Courier New" pitchFamily="49" charset="0"/>
              </a:rPr>
              <a:t>Context.</a:t>
            </a:r>
            <a:r>
              <a:rPr lang="en-US" sz="1300" i="1" dirty="0" err="1">
                <a:latin typeface="Courier New" pitchFamily="49" charset="0"/>
                <a:cs typeface="Courier New" pitchFamily="49" charset="0"/>
              </a:rPr>
              <a:t>LOCATION_SERVICE</a:t>
            </a:r>
            <a:r>
              <a:rPr lang="en-US" sz="1300" i="1" dirty="0">
                <a:latin typeface="Courier New" pitchFamily="49" charset="0"/>
                <a:cs typeface="Courier New" pitchFamily="49" charset="0"/>
              </a:rPr>
              <a:t>;</a:t>
            </a:r>
          </a:p>
          <a:p>
            <a:r>
              <a:rPr lang="en-US" sz="1300" dirty="0">
                <a:latin typeface="Courier New" pitchFamily="49" charset="0"/>
                <a:cs typeface="Courier New" pitchFamily="49" charset="0"/>
              </a:rPr>
              <a:t>l=(</a:t>
            </a:r>
            <a:r>
              <a:rPr lang="en-US" sz="1300" dirty="0" err="1">
                <a:latin typeface="Courier New" pitchFamily="49" charset="0"/>
                <a:cs typeface="Courier New" pitchFamily="49" charset="0"/>
              </a:rPr>
              <a:t>LocationManager</a:t>
            </a:r>
            <a:r>
              <a:rPr lang="en-US" sz="1300" dirty="0">
                <a:latin typeface="Courier New" pitchFamily="49" charset="0"/>
                <a:cs typeface="Courier New" pitchFamily="49" charset="0"/>
              </a:rPr>
              <a:t>)</a:t>
            </a:r>
            <a:r>
              <a:rPr lang="en-US" sz="1300" dirty="0" err="1">
                <a:latin typeface="Courier New" pitchFamily="49" charset="0"/>
                <a:cs typeface="Courier New" pitchFamily="49" charset="0"/>
              </a:rPr>
              <a:t>getSystemService</a:t>
            </a:r>
            <a:r>
              <a:rPr lang="en-US" sz="1300" dirty="0">
                <a:latin typeface="Courier New" pitchFamily="49" charset="0"/>
                <a:cs typeface="Courier New" pitchFamily="49" charset="0"/>
              </a:rPr>
              <a:t>(s);</a:t>
            </a:r>
          </a:p>
          <a:p>
            <a:r>
              <a:rPr lang="en-US" sz="1300" dirty="0">
                <a:latin typeface="Courier New" pitchFamily="49" charset="0"/>
                <a:cs typeface="Courier New" pitchFamily="49" charset="0"/>
              </a:rPr>
              <a:t>String provider=</a:t>
            </a:r>
            <a:r>
              <a:rPr lang="en-US" sz="1300" dirty="0" err="1">
                <a:latin typeface="Courier New" pitchFamily="49" charset="0"/>
                <a:cs typeface="Courier New" pitchFamily="49" charset="0"/>
              </a:rPr>
              <a:t>LocationManager.</a:t>
            </a:r>
            <a:r>
              <a:rPr lang="en-US" sz="1300" i="1" dirty="0" err="1">
                <a:latin typeface="Courier New" pitchFamily="49" charset="0"/>
                <a:cs typeface="Courier New" pitchFamily="49" charset="0"/>
              </a:rPr>
              <a:t>GPS_PROVIDER</a:t>
            </a:r>
            <a:r>
              <a:rPr lang="en-US" sz="1300" i="1" dirty="0">
                <a:latin typeface="Courier New" pitchFamily="49" charset="0"/>
                <a:cs typeface="Courier New" pitchFamily="49" charset="0"/>
              </a:rPr>
              <a:t>;</a:t>
            </a:r>
          </a:p>
          <a:p>
            <a:endParaRPr lang="en-US" sz="1300" dirty="0" smtClean="0">
              <a:latin typeface="Courier New" pitchFamily="49" charset="0"/>
              <a:cs typeface="Courier New" pitchFamily="49" charset="0"/>
            </a:endParaRPr>
          </a:p>
          <a:p>
            <a:r>
              <a:rPr lang="en-US" sz="1300" dirty="0" smtClean="0">
                <a:latin typeface="Courier New" pitchFamily="49" charset="0"/>
                <a:cs typeface="Courier New" pitchFamily="49" charset="0"/>
              </a:rPr>
              <a:t>Criteria </a:t>
            </a:r>
            <a:r>
              <a:rPr lang="en-US" sz="1300" dirty="0">
                <a:latin typeface="Courier New" pitchFamily="49" charset="0"/>
                <a:cs typeface="Courier New" pitchFamily="49" charset="0"/>
              </a:rPr>
              <a:t>c=</a:t>
            </a:r>
            <a:r>
              <a:rPr lang="en-US" sz="1300" b="1" dirty="0">
                <a:latin typeface="Courier New" pitchFamily="49" charset="0"/>
                <a:cs typeface="Courier New" pitchFamily="49" charset="0"/>
              </a:rPr>
              <a:t>new Criteria();</a:t>
            </a:r>
          </a:p>
          <a:p>
            <a:r>
              <a:rPr lang="en-US" sz="1300" dirty="0" err="1">
                <a:latin typeface="Courier New" pitchFamily="49" charset="0"/>
                <a:cs typeface="Courier New" pitchFamily="49" charset="0"/>
              </a:rPr>
              <a:t>c.setAccuracy</a:t>
            </a:r>
            <a:r>
              <a:rPr lang="en-US" sz="1300" dirty="0">
                <a:latin typeface="Courier New" pitchFamily="49" charset="0"/>
                <a:cs typeface="Courier New" pitchFamily="49" charset="0"/>
              </a:rPr>
              <a:t>(</a:t>
            </a:r>
            <a:r>
              <a:rPr lang="en-US" sz="1300" dirty="0" err="1">
                <a:latin typeface="Courier New" pitchFamily="49" charset="0"/>
                <a:cs typeface="Courier New" pitchFamily="49" charset="0"/>
              </a:rPr>
              <a:t>Criteria.</a:t>
            </a:r>
            <a:r>
              <a:rPr lang="en-US" sz="1300" i="1" dirty="0" err="1">
                <a:latin typeface="Courier New" pitchFamily="49" charset="0"/>
                <a:cs typeface="Courier New" pitchFamily="49" charset="0"/>
              </a:rPr>
              <a:t>ACCURACY_FINE</a:t>
            </a:r>
            <a:r>
              <a:rPr lang="en-US" sz="1300" i="1" dirty="0">
                <a:latin typeface="Courier New" pitchFamily="49" charset="0"/>
                <a:cs typeface="Courier New" pitchFamily="49" charset="0"/>
              </a:rPr>
              <a:t>);</a:t>
            </a:r>
          </a:p>
          <a:p>
            <a:r>
              <a:rPr lang="en-US" sz="1300" dirty="0" err="1">
                <a:latin typeface="Courier New" pitchFamily="49" charset="0"/>
                <a:cs typeface="Courier New" pitchFamily="49" charset="0"/>
              </a:rPr>
              <a:t>c.setPowerRequirement</a:t>
            </a:r>
            <a:r>
              <a:rPr lang="en-US" sz="1300" dirty="0">
                <a:latin typeface="Courier New" pitchFamily="49" charset="0"/>
                <a:cs typeface="Courier New" pitchFamily="49" charset="0"/>
              </a:rPr>
              <a:t>(</a:t>
            </a:r>
            <a:r>
              <a:rPr lang="en-US" sz="1300" dirty="0" err="1">
                <a:latin typeface="Courier New" pitchFamily="49" charset="0"/>
                <a:cs typeface="Courier New" pitchFamily="49" charset="0"/>
              </a:rPr>
              <a:t>c.</a:t>
            </a:r>
            <a:r>
              <a:rPr lang="en-US" sz="1300" i="1" dirty="0" err="1">
                <a:latin typeface="Courier New" pitchFamily="49" charset="0"/>
                <a:cs typeface="Courier New" pitchFamily="49" charset="0"/>
              </a:rPr>
              <a:t>POWER_LOW</a:t>
            </a:r>
            <a:r>
              <a:rPr lang="en-US" sz="1300" i="1" dirty="0">
                <a:latin typeface="Courier New" pitchFamily="49" charset="0"/>
                <a:cs typeface="Courier New" pitchFamily="49" charset="0"/>
              </a:rPr>
              <a:t>);</a:t>
            </a:r>
          </a:p>
          <a:p>
            <a:r>
              <a:rPr lang="en-US" sz="1300" dirty="0" err="1">
                <a:latin typeface="Courier New" pitchFamily="49" charset="0"/>
                <a:cs typeface="Courier New" pitchFamily="49" charset="0"/>
              </a:rPr>
              <a:t>c.setAltitudeRequired</a:t>
            </a:r>
            <a:r>
              <a:rPr lang="en-US" sz="1300" dirty="0">
                <a:latin typeface="Courier New" pitchFamily="49" charset="0"/>
                <a:cs typeface="Courier New" pitchFamily="49" charset="0"/>
              </a:rPr>
              <a:t>(</a:t>
            </a:r>
            <a:r>
              <a:rPr lang="en-US" sz="1300" b="1" dirty="0">
                <a:latin typeface="Courier New" pitchFamily="49" charset="0"/>
                <a:cs typeface="Courier New" pitchFamily="49" charset="0"/>
              </a:rPr>
              <a:t>false);</a:t>
            </a:r>
          </a:p>
          <a:p>
            <a:r>
              <a:rPr lang="en-US" sz="1300" dirty="0" err="1">
                <a:latin typeface="Courier New" pitchFamily="49" charset="0"/>
                <a:cs typeface="Courier New" pitchFamily="49" charset="0"/>
              </a:rPr>
              <a:t>c.setBearingRequired</a:t>
            </a:r>
            <a:r>
              <a:rPr lang="en-US" sz="1300" dirty="0">
                <a:latin typeface="Courier New" pitchFamily="49" charset="0"/>
                <a:cs typeface="Courier New" pitchFamily="49" charset="0"/>
              </a:rPr>
              <a:t>(</a:t>
            </a:r>
            <a:r>
              <a:rPr lang="en-US" sz="1300" b="1" dirty="0">
                <a:latin typeface="Courier New" pitchFamily="49" charset="0"/>
                <a:cs typeface="Courier New" pitchFamily="49" charset="0"/>
              </a:rPr>
              <a:t>false);</a:t>
            </a:r>
          </a:p>
          <a:p>
            <a:r>
              <a:rPr lang="en-US" sz="1300" dirty="0" err="1">
                <a:latin typeface="Courier New" pitchFamily="49" charset="0"/>
                <a:cs typeface="Courier New" pitchFamily="49" charset="0"/>
              </a:rPr>
              <a:t>c.setSpeedRequired</a:t>
            </a:r>
            <a:r>
              <a:rPr lang="en-US" sz="1300" dirty="0">
                <a:latin typeface="Courier New" pitchFamily="49" charset="0"/>
                <a:cs typeface="Courier New" pitchFamily="49" charset="0"/>
              </a:rPr>
              <a:t>(</a:t>
            </a:r>
            <a:r>
              <a:rPr lang="en-US" sz="1300" b="1" dirty="0">
                <a:latin typeface="Courier New" pitchFamily="49" charset="0"/>
                <a:cs typeface="Courier New" pitchFamily="49" charset="0"/>
              </a:rPr>
              <a:t>false);</a:t>
            </a:r>
          </a:p>
          <a:p>
            <a:r>
              <a:rPr lang="en-US" sz="1300" dirty="0" err="1">
                <a:latin typeface="Courier New" pitchFamily="49" charset="0"/>
                <a:cs typeface="Courier New" pitchFamily="49" charset="0"/>
              </a:rPr>
              <a:t>c.setCostAllowed</a:t>
            </a:r>
            <a:r>
              <a:rPr lang="en-US" sz="1300" dirty="0">
                <a:latin typeface="Courier New" pitchFamily="49" charset="0"/>
                <a:cs typeface="Courier New" pitchFamily="49" charset="0"/>
              </a:rPr>
              <a:t>(</a:t>
            </a:r>
            <a:r>
              <a:rPr lang="en-US" sz="1300" b="1" dirty="0">
                <a:latin typeface="Courier New" pitchFamily="49" charset="0"/>
                <a:cs typeface="Courier New" pitchFamily="49" charset="0"/>
              </a:rPr>
              <a:t>true);</a:t>
            </a:r>
          </a:p>
          <a:p>
            <a:r>
              <a:rPr lang="en-US" sz="1300" dirty="0">
                <a:latin typeface="Courier New" pitchFamily="49" charset="0"/>
                <a:cs typeface="Courier New" pitchFamily="49" charset="0"/>
              </a:rPr>
              <a:t>String p=</a:t>
            </a:r>
            <a:r>
              <a:rPr lang="en-US" sz="1300" dirty="0" err="1">
                <a:latin typeface="Courier New" pitchFamily="49" charset="0"/>
                <a:cs typeface="Courier New" pitchFamily="49" charset="0"/>
              </a:rPr>
              <a:t>l.getBestProvider</a:t>
            </a:r>
            <a:r>
              <a:rPr lang="en-US" sz="1300" dirty="0">
                <a:latin typeface="Courier New" pitchFamily="49" charset="0"/>
                <a:cs typeface="Courier New" pitchFamily="49" charset="0"/>
              </a:rPr>
              <a:t>(c, </a:t>
            </a:r>
            <a:r>
              <a:rPr lang="en-US" sz="1300" b="1" dirty="0">
                <a:latin typeface="Courier New" pitchFamily="49" charset="0"/>
                <a:cs typeface="Courier New" pitchFamily="49" charset="0"/>
              </a:rPr>
              <a:t>true);</a:t>
            </a:r>
          </a:p>
          <a:p>
            <a:r>
              <a:rPr lang="en-US" sz="1300" dirty="0">
                <a:latin typeface="Courier New" pitchFamily="49" charset="0"/>
                <a:cs typeface="Courier New" pitchFamily="49" charset="0"/>
              </a:rPr>
              <a:t>Location l2=</a:t>
            </a:r>
            <a:r>
              <a:rPr lang="en-US" sz="1300" dirty="0" err="1">
                <a:latin typeface="Courier New" pitchFamily="49" charset="0"/>
                <a:cs typeface="Courier New" pitchFamily="49" charset="0"/>
              </a:rPr>
              <a:t>l.getLastKnownLocation</a:t>
            </a:r>
            <a:r>
              <a:rPr lang="en-US" sz="1300" dirty="0">
                <a:latin typeface="Courier New" pitchFamily="49" charset="0"/>
                <a:cs typeface="Courier New" pitchFamily="49" charset="0"/>
              </a:rPr>
              <a:t>(p);</a:t>
            </a:r>
          </a:p>
          <a:p>
            <a:r>
              <a:rPr lang="en-US" sz="1300" dirty="0" err="1">
                <a:latin typeface="Courier New" pitchFamily="49" charset="0"/>
                <a:cs typeface="Courier New" pitchFamily="49" charset="0"/>
              </a:rPr>
              <a:t>updateWithNewLocation</a:t>
            </a:r>
            <a:r>
              <a:rPr lang="en-US" sz="1300" dirty="0">
                <a:latin typeface="Courier New" pitchFamily="49" charset="0"/>
                <a:cs typeface="Courier New" pitchFamily="49" charset="0"/>
              </a:rPr>
              <a:t>(l2</a:t>
            </a:r>
            <a:r>
              <a:rPr lang="en-US" sz="1300" dirty="0" smtClean="0">
                <a:latin typeface="Courier New" pitchFamily="49" charset="0"/>
                <a:cs typeface="Courier New" pitchFamily="49" charset="0"/>
              </a:rPr>
              <a:t>);</a:t>
            </a:r>
          </a:p>
          <a:p>
            <a:endParaRPr lang="en-US" sz="13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914400"/>
            <a:ext cx="5105400" cy="5293757"/>
          </a:xfrm>
          <a:prstGeom prst="rect">
            <a:avLst/>
          </a:prstGeom>
          <a:noFill/>
        </p:spPr>
        <p:txBody>
          <a:bodyPr wrap="square" rtlCol="0">
            <a:spAutoFit/>
          </a:bodyPr>
          <a:lstStyle/>
          <a:p>
            <a:r>
              <a:rPr lang="en-US" sz="1300" b="1" dirty="0" smtClean="0">
                <a:latin typeface="Courier New" pitchFamily="49" charset="0"/>
                <a:cs typeface="Courier New" pitchFamily="49" charset="0"/>
              </a:rPr>
              <a:t>private void </a:t>
            </a:r>
            <a:r>
              <a:rPr lang="en-US" sz="1300" b="1" dirty="0" err="1" smtClean="0">
                <a:latin typeface="Courier New" pitchFamily="49" charset="0"/>
                <a:cs typeface="Courier New" pitchFamily="49" charset="0"/>
              </a:rPr>
              <a:t>updateWithNewLocation</a:t>
            </a:r>
            <a:r>
              <a:rPr lang="en-US" sz="1300" b="1" dirty="0" smtClean="0">
                <a:latin typeface="Courier New" pitchFamily="49" charset="0"/>
                <a:cs typeface="Courier New" pitchFamily="49" charset="0"/>
              </a:rPr>
              <a:t>(Location l1) {</a:t>
            </a:r>
          </a:p>
          <a:p>
            <a:r>
              <a:rPr lang="en-US" sz="1300" b="1" dirty="0" smtClean="0">
                <a:latin typeface="Courier New" pitchFamily="49" charset="0"/>
                <a:cs typeface="Courier New" pitchFamily="49" charset="0"/>
              </a:rPr>
              <a:t>if(l1!=null){</a:t>
            </a:r>
          </a:p>
          <a:p>
            <a:r>
              <a:rPr lang="en-US" sz="1300" b="1" dirty="0" smtClean="0">
                <a:latin typeface="Courier New" pitchFamily="49" charset="0"/>
                <a:cs typeface="Courier New" pitchFamily="49" charset="0"/>
              </a:rPr>
              <a:t>double lat=l1.getLatitude();</a:t>
            </a:r>
          </a:p>
          <a:p>
            <a:r>
              <a:rPr lang="en-US" sz="1300" b="1" dirty="0" smtClean="0">
                <a:latin typeface="Courier New" pitchFamily="49" charset="0"/>
                <a:cs typeface="Courier New" pitchFamily="49" charset="0"/>
              </a:rPr>
              <a:t>double </a:t>
            </a:r>
            <a:r>
              <a:rPr lang="en-US" sz="1300" b="1" dirty="0" err="1" smtClean="0">
                <a:latin typeface="Courier New" pitchFamily="49" charset="0"/>
                <a:cs typeface="Courier New" pitchFamily="49" charset="0"/>
              </a:rPr>
              <a:t>lng</a:t>
            </a:r>
            <a:r>
              <a:rPr lang="en-US" sz="1300" b="1" dirty="0" smtClean="0">
                <a:latin typeface="Courier New" pitchFamily="49" charset="0"/>
                <a:cs typeface="Courier New" pitchFamily="49" charset="0"/>
              </a:rPr>
              <a:t>=l1.getLongitude();</a:t>
            </a:r>
          </a:p>
          <a:p>
            <a:r>
              <a:rPr lang="en-US" sz="1300" dirty="0" smtClean="0">
                <a:latin typeface="Courier New" pitchFamily="49" charset="0"/>
                <a:cs typeface="Courier New" pitchFamily="49" charset="0"/>
              </a:rPr>
              <a:t>s1="Latitude:"+lat+"\</a:t>
            </a:r>
            <a:r>
              <a:rPr lang="en-US" sz="1300" dirty="0" err="1" smtClean="0">
                <a:latin typeface="Courier New" pitchFamily="49" charset="0"/>
                <a:cs typeface="Courier New" pitchFamily="49" charset="0"/>
              </a:rPr>
              <a:t>nLongitude</a:t>
            </a:r>
            <a:r>
              <a:rPr lang="en-US" sz="1300" dirty="0" smtClean="0">
                <a:latin typeface="Courier New" pitchFamily="49" charset="0"/>
                <a:cs typeface="Courier New" pitchFamily="49" charset="0"/>
              </a:rPr>
              <a:t>:"+</a:t>
            </a:r>
            <a:r>
              <a:rPr lang="en-US" sz="1300" dirty="0" err="1" smtClean="0">
                <a:latin typeface="Courier New" pitchFamily="49" charset="0"/>
                <a:cs typeface="Courier New" pitchFamily="49" charset="0"/>
              </a:rPr>
              <a:t>lng</a:t>
            </a:r>
            <a:r>
              <a:rPr lang="en-US" sz="1300" dirty="0" smtClean="0">
                <a:latin typeface="Courier New" pitchFamily="49" charset="0"/>
                <a:cs typeface="Courier New" pitchFamily="49" charset="0"/>
              </a:rPr>
              <a:t>+"\n\</a:t>
            </a:r>
            <a:r>
              <a:rPr lang="en-US" sz="1300" dirty="0" err="1" smtClean="0">
                <a:latin typeface="Courier New" pitchFamily="49" charset="0"/>
                <a:cs typeface="Courier New" pitchFamily="49" charset="0"/>
              </a:rPr>
              <a:t>nAddress</a:t>
            </a:r>
            <a:r>
              <a:rPr lang="en-US" sz="1300" dirty="0" smtClean="0">
                <a:latin typeface="Courier New" pitchFamily="49" charset="0"/>
                <a:cs typeface="Courier New" pitchFamily="49" charset="0"/>
              </a:rPr>
              <a:t>:";</a:t>
            </a:r>
          </a:p>
          <a:p>
            <a:r>
              <a:rPr lang="en-US" sz="1300" dirty="0" err="1" smtClean="0">
                <a:latin typeface="Courier New" pitchFamily="49" charset="0"/>
                <a:cs typeface="Courier New" pitchFamily="49" charset="0"/>
              </a:rPr>
              <a:t>Geocoder</a:t>
            </a:r>
            <a:r>
              <a:rPr lang="en-US" sz="1300" dirty="0" smtClean="0">
                <a:latin typeface="Courier New" pitchFamily="49" charset="0"/>
                <a:cs typeface="Courier New" pitchFamily="49" charset="0"/>
              </a:rPr>
              <a:t> </a:t>
            </a:r>
            <a:r>
              <a:rPr lang="en-US" sz="1300" dirty="0" err="1" smtClean="0">
                <a:latin typeface="Courier New" pitchFamily="49" charset="0"/>
                <a:cs typeface="Courier New" pitchFamily="49" charset="0"/>
              </a:rPr>
              <a:t>gc</a:t>
            </a:r>
            <a:r>
              <a:rPr lang="en-US" sz="1300" dirty="0" smtClean="0">
                <a:latin typeface="Courier New" pitchFamily="49" charset="0"/>
                <a:cs typeface="Courier New" pitchFamily="49" charset="0"/>
              </a:rPr>
              <a:t>=</a:t>
            </a:r>
            <a:r>
              <a:rPr lang="en-US" sz="1300" b="1" dirty="0" smtClean="0">
                <a:latin typeface="Courier New" pitchFamily="49" charset="0"/>
                <a:cs typeface="Courier New" pitchFamily="49" charset="0"/>
              </a:rPr>
              <a:t>new </a:t>
            </a:r>
            <a:r>
              <a:rPr lang="en-US" sz="1300" b="1" dirty="0" err="1" smtClean="0">
                <a:latin typeface="Courier New" pitchFamily="49" charset="0"/>
                <a:cs typeface="Courier New" pitchFamily="49" charset="0"/>
              </a:rPr>
              <a:t>Geocoder</a:t>
            </a:r>
            <a:r>
              <a:rPr lang="en-US" sz="1300" b="1" dirty="0" smtClean="0">
                <a:latin typeface="Courier New" pitchFamily="49" charset="0"/>
                <a:cs typeface="Courier New" pitchFamily="49" charset="0"/>
              </a:rPr>
              <a:t>(</a:t>
            </a:r>
            <a:r>
              <a:rPr lang="en-US" sz="1300" b="1" dirty="0" err="1" smtClean="0">
                <a:latin typeface="Courier New" pitchFamily="49" charset="0"/>
                <a:cs typeface="Courier New" pitchFamily="49" charset="0"/>
              </a:rPr>
              <a:t>this,Locale.</a:t>
            </a:r>
            <a:r>
              <a:rPr lang="en-US" sz="1300" b="1" i="1" dirty="0" err="1" smtClean="0">
                <a:latin typeface="Courier New" pitchFamily="49" charset="0"/>
                <a:cs typeface="Courier New" pitchFamily="49" charset="0"/>
              </a:rPr>
              <a:t>getDefault</a:t>
            </a:r>
            <a:r>
              <a:rPr lang="en-US" sz="1300" b="1" i="1" dirty="0" smtClean="0">
                <a:latin typeface="Courier New" pitchFamily="49" charset="0"/>
                <a:cs typeface="Courier New" pitchFamily="49" charset="0"/>
              </a:rPr>
              <a:t>());</a:t>
            </a:r>
          </a:p>
          <a:p>
            <a:r>
              <a:rPr lang="en-US" sz="1300" b="1" dirty="0" smtClean="0">
                <a:latin typeface="Courier New" pitchFamily="49" charset="0"/>
                <a:cs typeface="Courier New" pitchFamily="49" charset="0"/>
              </a:rPr>
              <a:t>try</a:t>
            </a:r>
          </a:p>
          <a:p>
            <a:r>
              <a:rPr lang="en-US" sz="1300" dirty="0" smtClean="0">
                <a:latin typeface="Courier New" pitchFamily="49" charset="0"/>
                <a:cs typeface="Courier New" pitchFamily="49" charset="0"/>
              </a:rPr>
              <a:t>{</a:t>
            </a:r>
          </a:p>
          <a:p>
            <a:r>
              <a:rPr lang="en-US" sz="1300" dirty="0" smtClean="0">
                <a:latin typeface="Courier New" pitchFamily="49" charset="0"/>
                <a:cs typeface="Courier New" pitchFamily="49" charset="0"/>
              </a:rPr>
              <a:t>List&lt;Address&gt; addresses=</a:t>
            </a:r>
            <a:r>
              <a:rPr lang="en-US" sz="1300" dirty="0" err="1" smtClean="0">
                <a:latin typeface="Courier New" pitchFamily="49" charset="0"/>
                <a:cs typeface="Courier New" pitchFamily="49" charset="0"/>
              </a:rPr>
              <a:t>gc.getFromLocation</a:t>
            </a:r>
            <a:r>
              <a:rPr lang="en-US" sz="1300" dirty="0" smtClean="0">
                <a:latin typeface="Courier New" pitchFamily="49" charset="0"/>
                <a:cs typeface="Courier New" pitchFamily="49" charset="0"/>
              </a:rPr>
              <a:t>(lat, </a:t>
            </a:r>
            <a:r>
              <a:rPr lang="en-US" sz="1300" dirty="0" err="1" smtClean="0">
                <a:latin typeface="Courier New" pitchFamily="49" charset="0"/>
                <a:cs typeface="Courier New" pitchFamily="49" charset="0"/>
              </a:rPr>
              <a:t>lng</a:t>
            </a:r>
            <a:r>
              <a:rPr lang="en-US" sz="1300" dirty="0" smtClean="0">
                <a:latin typeface="Courier New" pitchFamily="49" charset="0"/>
                <a:cs typeface="Courier New" pitchFamily="49" charset="0"/>
              </a:rPr>
              <a:t>, 1);</a:t>
            </a:r>
          </a:p>
          <a:p>
            <a:r>
              <a:rPr lang="en-US" sz="1300" dirty="0" err="1" smtClean="0">
                <a:latin typeface="Courier New" pitchFamily="49" charset="0"/>
                <a:cs typeface="Courier New" pitchFamily="49" charset="0"/>
              </a:rPr>
              <a:t>StringBuilder</a:t>
            </a:r>
            <a:r>
              <a:rPr lang="en-US" sz="1300" dirty="0" smtClean="0">
                <a:latin typeface="Courier New" pitchFamily="49" charset="0"/>
                <a:cs typeface="Courier New" pitchFamily="49" charset="0"/>
              </a:rPr>
              <a:t> </a:t>
            </a:r>
            <a:r>
              <a:rPr lang="en-US" sz="1300" dirty="0" err="1" smtClean="0">
                <a:latin typeface="Courier New" pitchFamily="49" charset="0"/>
                <a:cs typeface="Courier New" pitchFamily="49" charset="0"/>
              </a:rPr>
              <a:t>sb</a:t>
            </a:r>
            <a:r>
              <a:rPr lang="en-US" sz="1300" dirty="0" smtClean="0">
                <a:latin typeface="Courier New" pitchFamily="49" charset="0"/>
                <a:cs typeface="Courier New" pitchFamily="49" charset="0"/>
              </a:rPr>
              <a:t>=</a:t>
            </a:r>
            <a:r>
              <a:rPr lang="en-US" sz="1300" b="1" dirty="0" smtClean="0">
                <a:latin typeface="Courier New" pitchFamily="49" charset="0"/>
                <a:cs typeface="Courier New" pitchFamily="49" charset="0"/>
              </a:rPr>
              <a:t>new </a:t>
            </a:r>
            <a:r>
              <a:rPr lang="en-US" sz="1300" b="1" dirty="0" err="1" smtClean="0">
                <a:latin typeface="Courier New" pitchFamily="49" charset="0"/>
                <a:cs typeface="Courier New" pitchFamily="49" charset="0"/>
              </a:rPr>
              <a:t>StringBuilder</a:t>
            </a:r>
            <a:r>
              <a:rPr lang="en-US" sz="1300" b="1" dirty="0" smtClean="0">
                <a:latin typeface="Courier New" pitchFamily="49" charset="0"/>
                <a:cs typeface="Courier New" pitchFamily="49" charset="0"/>
              </a:rPr>
              <a:t>();</a:t>
            </a:r>
          </a:p>
          <a:p>
            <a:r>
              <a:rPr lang="en-US" sz="1300" b="1" dirty="0" smtClean="0">
                <a:latin typeface="Courier New" pitchFamily="49" charset="0"/>
                <a:cs typeface="Courier New" pitchFamily="49" charset="0"/>
              </a:rPr>
              <a:t>if(</a:t>
            </a:r>
            <a:r>
              <a:rPr lang="en-US" sz="1300" b="1" dirty="0" err="1" smtClean="0">
                <a:latin typeface="Courier New" pitchFamily="49" charset="0"/>
                <a:cs typeface="Courier New" pitchFamily="49" charset="0"/>
              </a:rPr>
              <a:t>addresses.size</a:t>
            </a:r>
            <a:r>
              <a:rPr lang="en-US" sz="1300" b="1" dirty="0" smtClean="0">
                <a:latin typeface="Courier New" pitchFamily="49" charset="0"/>
                <a:cs typeface="Courier New" pitchFamily="49" charset="0"/>
              </a:rPr>
              <a:t>()&gt;0)</a:t>
            </a:r>
            <a:r>
              <a:rPr lang="en-US" sz="1300" dirty="0" smtClean="0">
                <a:latin typeface="Courier New" pitchFamily="49" charset="0"/>
                <a:cs typeface="Courier New" pitchFamily="49" charset="0"/>
              </a:rPr>
              <a:t>{</a:t>
            </a:r>
          </a:p>
          <a:p>
            <a:r>
              <a:rPr lang="en-US" sz="1300" dirty="0" smtClean="0">
                <a:latin typeface="Courier New" pitchFamily="49" charset="0"/>
                <a:cs typeface="Courier New" pitchFamily="49" charset="0"/>
              </a:rPr>
              <a:t>  Address </a:t>
            </a:r>
            <a:r>
              <a:rPr lang="en-US" sz="1300" dirty="0" err="1" smtClean="0">
                <a:latin typeface="Courier New" pitchFamily="49" charset="0"/>
                <a:cs typeface="Courier New" pitchFamily="49" charset="0"/>
              </a:rPr>
              <a:t>address</a:t>
            </a:r>
            <a:r>
              <a:rPr lang="en-US" sz="1300" dirty="0" smtClean="0">
                <a:latin typeface="Courier New" pitchFamily="49" charset="0"/>
                <a:cs typeface="Courier New" pitchFamily="49" charset="0"/>
              </a:rPr>
              <a:t>=</a:t>
            </a:r>
            <a:r>
              <a:rPr lang="en-US" sz="1300" dirty="0" err="1" smtClean="0">
                <a:latin typeface="Courier New" pitchFamily="49" charset="0"/>
                <a:cs typeface="Courier New" pitchFamily="49" charset="0"/>
              </a:rPr>
              <a:t>addresses.get</a:t>
            </a:r>
            <a:r>
              <a:rPr lang="en-US" sz="1300" dirty="0" smtClean="0">
                <a:latin typeface="Courier New" pitchFamily="49" charset="0"/>
                <a:cs typeface="Courier New" pitchFamily="49" charset="0"/>
              </a:rPr>
              <a:t>(0);</a:t>
            </a:r>
          </a:p>
          <a:p>
            <a:r>
              <a:rPr lang="en-US" sz="1300" b="1" dirty="0" smtClean="0">
                <a:latin typeface="Courier New" pitchFamily="49" charset="0"/>
                <a:cs typeface="Courier New" pitchFamily="49" charset="0"/>
              </a:rPr>
              <a:t>  for(</a:t>
            </a:r>
            <a:r>
              <a:rPr lang="en-US" sz="1300" b="1" dirty="0" err="1" smtClean="0">
                <a:latin typeface="Courier New" pitchFamily="49" charset="0"/>
                <a:cs typeface="Courier New" pitchFamily="49" charset="0"/>
              </a:rPr>
              <a:t>int</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i</a:t>
            </a:r>
            <a:r>
              <a:rPr lang="en-US" sz="1300" b="1" dirty="0" smtClean="0">
                <a:latin typeface="Courier New" pitchFamily="49" charset="0"/>
                <a:cs typeface="Courier New" pitchFamily="49" charset="0"/>
              </a:rPr>
              <a:t>=0;i&lt;</a:t>
            </a:r>
            <a:r>
              <a:rPr lang="en-US" sz="1300" b="1" dirty="0" err="1" smtClean="0">
                <a:latin typeface="Courier New" pitchFamily="49" charset="0"/>
                <a:cs typeface="Courier New" pitchFamily="49" charset="0"/>
              </a:rPr>
              <a:t>address.getMaxAddressLineIndex</a:t>
            </a:r>
            <a:r>
              <a:rPr lang="en-US" sz="1300" b="1" dirty="0" smtClean="0">
                <a:latin typeface="Courier New" pitchFamily="49" charset="0"/>
                <a:cs typeface="Courier New" pitchFamily="49" charset="0"/>
              </a:rPr>
              <a:t>();</a:t>
            </a:r>
            <a:r>
              <a:rPr lang="en-US" sz="1300" b="1" dirty="0" err="1" smtClean="0">
                <a:latin typeface="Courier New" pitchFamily="49" charset="0"/>
                <a:cs typeface="Courier New" pitchFamily="49" charset="0"/>
              </a:rPr>
              <a:t>i</a:t>
            </a:r>
            <a:r>
              <a:rPr lang="en-US" sz="1300" b="1" dirty="0" smtClean="0">
                <a:latin typeface="Courier New" pitchFamily="49" charset="0"/>
                <a:cs typeface="Courier New" pitchFamily="49" charset="0"/>
              </a:rPr>
              <a:t>++)</a:t>
            </a:r>
          </a:p>
          <a:p>
            <a:r>
              <a:rPr lang="en-US" sz="1300" dirty="0" smtClean="0">
                <a:latin typeface="Courier New" pitchFamily="49" charset="0"/>
                <a:cs typeface="Courier New" pitchFamily="49" charset="0"/>
              </a:rPr>
              <a:t>    </a:t>
            </a:r>
            <a:r>
              <a:rPr lang="en-US" sz="1300" dirty="0" err="1" smtClean="0">
                <a:latin typeface="Courier New" pitchFamily="49" charset="0"/>
                <a:cs typeface="Courier New" pitchFamily="49" charset="0"/>
              </a:rPr>
              <a:t>sb.append</a:t>
            </a:r>
            <a:r>
              <a:rPr lang="en-US" sz="1300" dirty="0" smtClean="0">
                <a:latin typeface="Courier New" pitchFamily="49" charset="0"/>
                <a:cs typeface="Courier New" pitchFamily="49" charset="0"/>
              </a:rPr>
              <a:t>(</a:t>
            </a:r>
            <a:r>
              <a:rPr lang="en-US" sz="1300" dirty="0" err="1" smtClean="0">
                <a:latin typeface="Courier New" pitchFamily="49" charset="0"/>
                <a:cs typeface="Courier New" pitchFamily="49" charset="0"/>
              </a:rPr>
              <a:t>address.getAddressLine</a:t>
            </a:r>
            <a:r>
              <a:rPr lang="en-US" sz="1300" dirty="0" smtClean="0">
                <a:latin typeface="Courier New" pitchFamily="49" charset="0"/>
                <a:cs typeface="Courier New" pitchFamily="49" charset="0"/>
              </a:rPr>
              <a:t>(</a:t>
            </a:r>
            <a:r>
              <a:rPr lang="en-US" sz="1300" dirty="0" err="1" smtClean="0">
                <a:latin typeface="Courier New" pitchFamily="49" charset="0"/>
                <a:cs typeface="Courier New" pitchFamily="49" charset="0"/>
              </a:rPr>
              <a:t>i</a:t>
            </a:r>
            <a:r>
              <a:rPr lang="en-US" sz="1300" dirty="0" smtClean="0">
                <a:latin typeface="Courier New" pitchFamily="49" charset="0"/>
                <a:cs typeface="Courier New" pitchFamily="49" charset="0"/>
              </a:rPr>
              <a:t>)).append("\n");</a:t>
            </a:r>
          </a:p>
          <a:p>
            <a:r>
              <a:rPr lang="en-US" sz="1300" dirty="0" smtClean="0">
                <a:latin typeface="Courier New" pitchFamily="49" charset="0"/>
                <a:cs typeface="Courier New" pitchFamily="49" charset="0"/>
              </a:rPr>
              <a:t>  </a:t>
            </a:r>
            <a:r>
              <a:rPr lang="en-US" sz="1300" dirty="0" err="1" smtClean="0">
                <a:latin typeface="Courier New" pitchFamily="49" charset="0"/>
                <a:cs typeface="Courier New" pitchFamily="49" charset="0"/>
              </a:rPr>
              <a:t>sb.append</a:t>
            </a:r>
            <a:r>
              <a:rPr lang="en-US" sz="1300" dirty="0" smtClean="0">
                <a:latin typeface="Courier New" pitchFamily="49" charset="0"/>
                <a:cs typeface="Courier New" pitchFamily="49" charset="0"/>
              </a:rPr>
              <a:t>(</a:t>
            </a:r>
            <a:r>
              <a:rPr lang="en-US" sz="1300" dirty="0" err="1" smtClean="0">
                <a:latin typeface="Courier New" pitchFamily="49" charset="0"/>
                <a:cs typeface="Courier New" pitchFamily="49" charset="0"/>
              </a:rPr>
              <a:t>address.getLocality</a:t>
            </a:r>
            <a:r>
              <a:rPr lang="en-US" sz="1300" dirty="0" smtClean="0">
                <a:latin typeface="Courier New" pitchFamily="49" charset="0"/>
                <a:cs typeface="Courier New" pitchFamily="49" charset="0"/>
              </a:rPr>
              <a:t>()).append("\n");</a:t>
            </a:r>
          </a:p>
          <a:p>
            <a:r>
              <a:rPr lang="en-US" sz="1300" dirty="0" smtClean="0">
                <a:latin typeface="Courier New" pitchFamily="49" charset="0"/>
                <a:cs typeface="Courier New" pitchFamily="49" charset="0"/>
              </a:rPr>
              <a:t>  </a:t>
            </a:r>
            <a:r>
              <a:rPr lang="en-US" sz="1300" dirty="0" err="1" smtClean="0">
                <a:latin typeface="Courier New" pitchFamily="49" charset="0"/>
                <a:cs typeface="Courier New" pitchFamily="49" charset="0"/>
              </a:rPr>
              <a:t>sb.append</a:t>
            </a:r>
            <a:r>
              <a:rPr lang="en-US" sz="1300" dirty="0" smtClean="0">
                <a:latin typeface="Courier New" pitchFamily="49" charset="0"/>
                <a:cs typeface="Courier New" pitchFamily="49" charset="0"/>
              </a:rPr>
              <a:t>(</a:t>
            </a:r>
            <a:r>
              <a:rPr lang="en-US" sz="1300" dirty="0" err="1" smtClean="0">
                <a:latin typeface="Courier New" pitchFamily="49" charset="0"/>
                <a:cs typeface="Courier New" pitchFamily="49" charset="0"/>
              </a:rPr>
              <a:t>address.getPostalCode</a:t>
            </a:r>
            <a:r>
              <a:rPr lang="en-US" sz="1300" dirty="0" smtClean="0">
                <a:latin typeface="Courier New" pitchFamily="49" charset="0"/>
                <a:cs typeface="Courier New" pitchFamily="49" charset="0"/>
              </a:rPr>
              <a:t>()).append("\n");</a:t>
            </a:r>
          </a:p>
          <a:p>
            <a:r>
              <a:rPr lang="en-US" sz="1300" dirty="0" smtClean="0">
                <a:latin typeface="Courier New" pitchFamily="49" charset="0"/>
                <a:cs typeface="Courier New" pitchFamily="49" charset="0"/>
              </a:rPr>
              <a:t>  </a:t>
            </a:r>
            <a:r>
              <a:rPr lang="en-US" sz="1300" dirty="0" err="1" smtClean="0">
                <a:latin typeface="Courier New" pitchFamily="49" charset="0"/>
                <a:cs typeface="Courier New" pitchFamily="49" charset="0"/>
              </a:rPr>
              <a:t>sb.append</a:t>
            </a:r>
            <a:r>
              <a:rPr lang="en-US" sz="1300" dirty="0" smtClean="0">
                <a:latin typeface="Courier New" pitchFamily="49" charset="0"/>
                <a:cs typeface="Courier New" pitchFamily="49" charset="0"/>
              </a:rPr>
              <a:t>(</a:t>
            </a:r>
            <a:r>
              <a:rPr lang="en-US" sz="1300" dirty="0" err="1" smtClean="0">
                <a:latin typeface="Courier New" pitchFamily="49" charset="0"/>
                <a:cs typeface="Courier New" pitchFamily="49" charset="0"/>
              </a:rPr>
              <a:t>address.getCountryCode</a:t>
            </a:r>
            <a:r>
              <a:rPr lang="en-US" sz="1300" dirty="0" smtClean="0">
                <a:latin typeface="Courier New" pitchFamily="49" charset="0"/>
                <a:cs typeface="Courier New" pitchFamily="49" charset="0"/>
              </a:rPr>
              <a:t>()).append("\n");}</a:t>
            </a:r>
          </a:p>
          <a:p>
            <a:r>
              <a:rPr lang="en-US" sz="1300" dirty="0" smtClean="0">
                <a:latin typeface="Courier New" pitchFamily="49" charset="0"/>
                <a:cs typeface="Courier New" pitchFamily="49" charset="0"/>
              </a:rPr>
              <a:t>s2=</a:t>
            </a:r>
            <a:r>
              <a:rPr lang="en-US" sz="1300" dirty="0" err="1" smtClean="0">
                <a:latin typeface="Courier New" pitchFamily="49" charset="0"/>
                <a:cs typeface="Courier New" pitchFamily="49" charset="0"/>
              </a:rPr>
              <a:t>sb.toString</a:t>
            </a:r>
            <a:r>
              <a:rPr lang="en-US" sz="1300" dirty="0" smtClean="0">
                <a:latin typeface="Courier New" pitchFamily="49" charset="0"/>
                <a:cs typeface="Courier New" pitchFamily="49" charset="0"/>
              </a:rPr>
              <a:t>();</a:t>
            </a:r>
          </a:p>
          <a:p>
            <a:r>
              <a:rPr lang="en-US" sz="1300" dirty="0" smtClean="0">
                <a:latin typeface="Courier New" pitchFamily="49" charset="0"/>
                <a:cs typeface="Courier New" pitchFamily="49" charset="0"/>
              </a:rPr>
              <a:t>}</a:t>
            </a:r>
          </a:p>
          <a:p>
            <a:r>
              <a:rPr lang="en-US" sz="1300" b="1" dirty="0" smtClean="0">
                <a:latin typeface="Courier New" pitchFamily="49" charset="0"/>
                <a:cs typeface="Courier New" pitchFamily="49" charset="0"/>
              </a:rPr>
              <a:t>catch(</a:t>
            </a:r>
            <a:r>
              <a:rPr lang="en-US" sz="1300" b="1" dirty="0" err="1" smtClean="0">
                <a:latin typeface="Courier New" pitchFamily="49" charset="0"/>
                <a:cs typeface="Courier New" pitchFamily="49" charset="0"/>
              </a:rPr>
              <a:t>IOException</a:t>
            </a:r>
            <a:r>
              <a:rPr lang="en-US" sz="1300" b="1" dirty="0" smtClean="0">
                <a:latin typeface="Courier New" pitchFamily="49" charset="0"/>
                <a:cs typeface="Courier New" pitchFamily="49" charset="0"/>
              </a:rPr>
              <a:t> e){</a:t>
            </a:r>
            <a:r>
              <a:rPr lang="en-US" sz="1300" dirty="0" smtClean="0">
                <a:latin typeface="Courier New" pitchFamily="49" charset="0"/>
                <a:cs typeface="Courier New" pitchFamily="49" charset="0"/>
              </a:rPr>
              <a:t>}}</a:t>
            </a:r>
          </a:p>
        </p:txBody>
      </p:sp>
      <p:sp>
        <p:nvSpPr>
          <p:cNvPr id="3" name="Content Placeholder 2"/>
          <p:cNvSpPr txBox="1">
            <a:spLocks/>
          </p:cNvSpPr>
          <p:nvPr/>
        </p:nvSpPr>
        <p:spPr>
          <a:xfrm>
            <a:off x="5791200" y="1600200"/>
            <a:ext cx="3124200" cy="4953000"/>
          </a:xfrm>
          <a:prstGeom prst="rect">
            <a:avLst/>
          </a:prstGeom>
        </p:spPr>
        <p:txBody>
          <a:bodyPr/>
          <a:lstStyle/>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en-US" sz="2000" b="0" i="0" u="none" strike="noStrike" kern="1200" cap="none" spc="0" normalizeH="0" baseline="0" noProof="0" dirty="0" smtClean="0">
                <a:ln>
                  <a:noFill/>
                </a:ln>
                <a:solidFill>
                  <a:schemeClr val="tx1"/>
                </a:solidFill>
                <a:effectLst/>
                <a:uLnTx/>
                <a:uFillTx/>
                <a:latin typeface="Candara" pitchFamily="34" charset="0"/>
              </a:rPr>
              <a:t>Local functions may be called</a:t>
            </a:r>
            <a:r>
              <a:rPr kumimoji="0" lang="en-US" sz="2000" b="0" i="0" u="none" strike="noStrike" kern="1200" cap="none" spc="0" normalizeH="0" noProof="0" dirty="0" smtClean="0">
                <a:ln>
                  <a:noFill/>
                </a:ln>
                <a:solidFill>
                  <a:schemeClr val="tx1"/>
                </a:solidFill>
                <a:effectLst/>
                <a:uLnTx/>
                <a:uFillTx/>
                <a:latin typeface="Candara" pitchFamily="34" charset="0"/>
              </a:rPr>
              <a:t> to retrieve the latitude and longitude  values</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lang="en-US" sz="2000" dirty="0" smtClean="0">
                <a:latin typeface="Candara" pitchFamily="34" charset="0"/>
              </a:rPr>
              <a:t>Using a </a:t>
            </a:r>
            <a:r>
              <a:rPr lang="en-US" sz="2000" dirty="0" err="1" smtClean="0">
                <a:latin typeface="Candara" pitchFamily="34" charset="0"/>
              </a:rPr>
              <a:t>Geocoder</a:t>
            </a:r>
            <a:r>
              <a:rPr lang="en-US" sz="2000" dirty="0" smtClean="0">
                <a:latin typeface="Candara" pitchFamily="34" charset="0"/>
              </a:rPr>
              <a:t>, these values may be passed to generate specific addresses</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lang="en-US" sz="2000" dirty="0" smtClean="0">
                <a:latin typeface="Candara" pitchFamily="34" charset="0"/>
              </a:rPr>
              <a:t>A </a:t>
            </a:r>
            <a:r>
              <a:rPr lang="en-US" sz="2000" dirty="0" err="1" smtClean="0">
                <a:latin typeface="Candara" pitchFamily="34" charset="0"/>
              </a:rPr>
              <a:t>StringBuilder</a:t>
            </a:r>
            <a:r>
              <a:rPr lang="en-US" sz="2000" dirty="0" smtClean="0">
                <a:latin typeface="Candara" pitchFamily="34" charset="0"/>
              </a:rPr>
              <a:t> is used to store the address dynamically</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en-US" sz="2000" b="0" i="0" u="none" strike="noStrike" kern="1200" cap="none" spc="0" normalizeH="0" noProof="0" dirty="0" smtClean="0">
                <a:ln>
                  <a:noFill/>
                </a:ln>
                <a:solidFill>
                  <a:schemeClr val="tx1"/>
                </a:solidFill>
                <a:effectLst/>
                <a:uLnTx/>
                <a:uFillTx/>
                <a:latin typeface="Candara" pitchFamily="34" charset="0"/>
              </a:rPr>
              <a:t>Later, the string may be redirected using intents or the SMS Manager</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en-US" sz="2000" b="0" i="0" u="none" strike="noStrike" kern="1200" cap="none" spc="0" normalizeH="0" baseline="0" noProof="0" dirty="0">
              <a:ln>
                <a:noFill/>
              </a:ln>
              <a:solidFill>
                <a:schemeClr val="tx1"/>
              </a:solidFill>
              <a:effectLst/>
              <a:uLnTx/>
              <a:uFillTx/>
              <a:latin typeface="Candar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EDUCATOR</a:t>
            </a:r>
            <a:endParaRPr lang="en-US" dirty="0"/>
          </a:p>
        </p:txBody>
      </p:sp>
      <p:sp>
        <p:nvSpPr>
          <p:cNvPr id="3" name="Content Placeholder 2"/>
          <p:cNvSpPr>
            <a:spLocks noGrp="1"/>
          </p:cNvSpPr>
          <p:nvPr>
            <p:ph sz="half" idx="1"/>
          </p:nvPr>
        </p:nvSpPr>
        <p:spPr/>
        <p:txBody>
          <a:bodyPr/>
          <a:lstStyle/>
          <a:p>
            <a:r>
              <a:rPr lang="en-US" dirty="0" smtClean="0">
                <a:latin typeface="Candara" pitchFamily="34" charset="0"/>
              </a:rPr>
              <a:t>Considering the present situation, it becomes very important to educate everyone about waste segregation.</a:t>
            </a:r>
          </a:p>
          <a:p>
            <a:endParaRPr lang="en-US" dirty="0" smtClean="0">
              <a:latin typeface="Candara" pitchFamily="34" charset="0"/>
            </a:endParaRPr>
          </a:p>
          <a:p>
            <a:r>
              <a:rPr lang="en-US" dirty="0" smtClean="0">
                <a:latin typeface="Candara" pitchFamily="34" charset="0"/>
              </a:rPr>
              <a:t>This is a section that educates the user about Waste Management and Waste Segregation. </a:t>
            </a:r>
          </a:p>
          <a:p>
            <a:endParaRPr lang="en-US" dirty="0" smtClean="0">
              <a:latin typeface="Candara" pitchFamily="34" charset="0"/>
            </a:endParaRPr>
          </a:p>
          <a:p>
            <a:r>
              <a:rPr lang="en-US" dirty="0" smtClean="0">
                <a:latin typeface="Candara" pitchFamily="34" charset="0"/>
              </a:rPr>
              <a:t>Awareness is always the first step towards change.</a:t>
            </a:r>
            <a:endParaRPr lang="en-US" dirty="0">
              <a:latin typeface="Candara" pitchFamily="34" charset="0"/>
            </a:endParaRPr>
          </a:p>
        </p:txBody>
      </p:sp>
      <p:pic>
        <p:nvPicPr>
          <p:cNvPr id="5" name="Content Placeholder 4" descr="SC20130417-205924.png"/>
          <p:cNvPicPr>
            <a:picLocks noGrp="1" noChangeAspect="1"/>
          </p:cNvPicPr>
          <p:nvPr>
            <p:ph sz="half" idx="2"/>
          </p:nvPr>
        </p:nvPicPr>
        <p:blipFill>
          <a:blip r:embed="rId2"/>
          <a:stretch>
            <a:fillRect/>
          </a:stretch>
        </p:blipFill>
        <p:spPr>
          <a:xfrm>
            <a:off x="5334000" y="1600200"/>
            <a:ext cx="3017308" cy="4525962"/>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385</TotalTime>
  <Words>707</Words>
  <Application>Microsoft Office PowerPoint</Application>
  <PresentationFormat>On-screen Show (4:3)</PresentationFormat>
  <Paragraphs>107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Urban</vt:lpstr>
      <vt:lpstr>KASAA</vt:lpstr>
      <vt:lpstr>Purpose</vt:lpstr>
      <vt:lpstr>Main Sections</vt:lpstr>
      <vt:lpstr>PILE LOCATOR</vt:lpstr>
      <vt:lpstr>Slide 5</vt:lpstr>
      <vt:lpstr>Slide 6</vt:lpstr>
      <vt:lpstr>Implementation</vt:lpstr>
      <vt:lpstr>Slide 8</vt:lpstr>
      <vt:lpstr>EDUCATOR</vt:lpstr>
      <vt:lpstr>VIDEO LIBRARY</vt:lpstr>
      <vt:lpstr>Slide 11</vt:lpstr>
      <vt:lpstr>BBMP/NGO CONTACTS</vt:lpstr>
      <vt:lpstr>RESULTS</vt:lpstr>
    </vt:vector>
  </TitlesOfParts>
  <Company>VCB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KASAA</dc:title>
  <dc:creator>system</dc:creator>
  <cp:lastModifiedBy>system</cp:lastModifiedBy>
  <cp:revision>55</cp:revision>
  <dcterms:created xsi:type="dcterms:W3CDTF">2013-04-17T15:24:49Z</dcterms:created>
  <dcterms:modified xsi:type="dcterms:W3CDTF">2013-05-25T08:35:33Z</dcterms:modified>
</cp:coreProperties>
</file>