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4" r:id="rId1"/>
  </p:sldMasterIdLst>
  <p:sldIdLst>
    <p:sldId id="256" r:id="rId2"/>
    <p:sldId id="257" r:id="rId3"/>
    <p:sldId id="258" r:id="rId4"/>
    <p:sldId id="259" r:id="rId5"/>
    <p:sldId id="266" r:id="rId6"/>
    <p:sldId id="260" r:id="rId7"/>
    <p:sldId id="263" r:id="rId8"/>
    <p:sldId id="264" r:id="rId9"/>
    <p:sldId id="265" r:id="rId10"/>
    <p:sldId id="267" r:id="rId11"/>
    <p:sldId id="268" r:id="rId12"/>
    <p:sldId id="269" r:id="rId13"/>
    <p:sldId id="273" r:id="rId14"/>
    <p:sldId id="272" r:id="rId15"/>
    <p:sldId id="271" r:id="rId16"/>
    <p:sldId id="275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378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5923F103-BC34-4FE4-A40E-EDDEECFDA5D0}" type="datetimeFigureOut">
              <a:rPr lang="en-US" smtClean="0"/>
              <a:pPr/>
              <a:t>5/12/2014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70238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smtClean="0"/>
              <a:t>5/12/2014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70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smtClean="0"/>
              <a:t>5/12/2014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06391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smtClean="0"/>
              <a:t>5/12/2014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6658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smtClean="0"/>
              <a:t>5/12/2014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3799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5/12/2014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4841016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5/12/2014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976867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6D93-FCAC-47E0-A2EE-787E62CA814C}" type="datetimeFigureOut">
              <a:rPr lang="en-US" smtClean="0"/>
              <a:t>5/12/2014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9551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879A6-0FD0-4734-A311-86BFCA472E6E}" type="datetimeFigureOut">
              <a:rPr lang="en-US" smtClean="0"/>
              <a:t>5/12/2014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0550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5/12/2014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307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5/12/2014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299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5/12/2014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916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5/12/2014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0380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5/12/2014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273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5/12/2014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4061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5/12/2014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182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5/12/2014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709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BE451C3-0FF4-47C4-B829-773ADF60F88C}" type="datetimeFigureOut">
              <a:rPr lang="en-US" smtClean="0"/>
              <a:t>5/12/2014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97200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  <p:sldLayoutId id="2147483691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1739" y="842211"/>
            <a:ext cx="10804358" cy="3213275"/>
          </a:xfrm>
        </p:spPr>
        <p:txBody>
          <a:bodyPr>
            <a:normAutofit/>
          </a:bodyPr>
          <a:lstStyle/>
          <a:p>
            <a:pPr algn="ctr"/>
            <a:r>
              <a:rPr lang="en-US" sz="6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Integrated Text Editor</a:t>
            </a:r>
            <a:br>
              <a:rPr lang="en-US" sz="6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1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 </a:t>
            </a:r>
            <a:r>
              <a:rPr 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6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/>
            </a:r>
            <a:br>
              <a:rPr lang="en-US" sz="6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3100" cap="none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NATURAL LANGUAGE </a:t>
            </a:r>
            <a:r>
              <a:rPr lang="en-US" sz="3100" cap="none" dirty="0">
                <a:solidFill>
                  <a:schemeClr val="accent2">
                    <a:lumMod val="40000"/>
                    <a:lumOff val="6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PROCESSING</a:t>
            </a:r>
            <a:r>
              <a:rPr lang="en-US" sz="3100" cap="none" dirty="0">
                <a:latin typeface="Segoe UI Light" panose="020B0502040204020203" pitchFamily="34" charset="0"/>
                <a:cs typeface="Segoe UI Light" panose="020B0502040204020203" pitchFamily="34" charset="0"/>
              </a:rPr>
              <a:t/>
            </a:r>
            <a:br>
              <a:rPr lang="en-US" sz="3100" cap="none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endParaRPr lang="en-US" sz="31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0022" y="5137484"/>
            <a:ext cx="10635916" cy="1130969"/>
          </a:xfrm>
        </p:spPr>
        <p:txBody>
          <a:bodyPr>
            <a:noAutofit/>
          </a:bodyPr>
          <a:lstStyle/>
          <a:p>
            <a:pPr algn="ctr"/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TUSHAR K NAIK</a:t>
            </a:r>
          </a:p>
          <a:p>
            <a:pPr algn="ctr"/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SUHAS V</a:t>
            </a:r>
          </a:p>
          <a:p>
            <a:pPr algn="ctr"/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VAMANAN T S</a:t>
            </a:r>
          </a:p>
        </p:txBody>
      </p:sp>
    </p:spTree>
    <p:extLst>
      <p:ext uri="{BB962C8B-B14F-4D97-AF65-F5344CB8AC3E}">
        <p14:creationId xmlns:p14="http://schemas.microsoft.com/office/powerpoint/2010/main" val="2345055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652" y="1696453"/>
            <a:ext cx="3680885" cy="895238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FIND</a:t>
            </a: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7989" y="2591691"/>
            <a:ext cx="3128209" cy="2444638"/>
          </a:xfrm>
        </p:spPr>
        <p:txBody>
          <a:bodyPr>
            <a:normAutofit/>
          </a:bodyPr>
          <a:lstStyle/>
          <a:p>
            <a:pPr algn="ctr"/>
            <a:r>
              <a:rPr lang="en-US" sz="9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/>
            </a:r>
            <a:b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18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An option to perform a search within the document. Highlighting happens as the user types. An advanced option of ‘find and replace’ is also available</a:t>
            </a:r>
            <a:endParaRPr lang="en-US" sz="1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00601" y="950495"/>
            <a:ext cx="6581273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Dynamic find (As you type)</a:t>
            </a:r>
          </a:p>
          <a:p>
            <a:pPr lvl="1"/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Includes a </a:t>
            </a:r>
            <a:r>
              <a:rPr lang="en-US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textfield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that takes in the input from the user. A </a:t>
            </a:r>
            <a:r>
              <a:rPr lang="en-US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keylistener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, will continuously look for character, and simultaneously highlights the parts within the document, that match the text field</a:t>
            </a:r>
          </a:p>
          <a:p>
            <a:pPr lvl="1"/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sz="24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Regex find</a:t>
            </a:r>
            <a:endParaRPr lang="en-US" sz="2400" dirty="0">
              <a:solidFill>
                <a:schemeClr val="accent2">
                  <a:lumMod val="40000"/>
                  <a:lumOff val="6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/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The java regex library is used to perform the search. As such, the user may prefer to include a regular expression within the 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F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ind </a:t>
            </a:r>
            <a:r>
              <a:rPr lang="en-US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textfield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. (</a:t>
            </a:r>
            <a:r>
              <a:rPr lang="en-US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Eg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. Find all words ending with </a:t>
            </a:r>
            <a:r>
              <a:rPr lang="en-US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ing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by searching for “[a-z]*</a:t>
            </a:r>
            <a:r>
              <a:rPr lang="en-US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ing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” ). 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/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sz="24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Find and Replace</a:t>
            </a:r>
            <a:endParaRPr lang="en-US" sz="2400" dirty="0">
              <a:solidFill>
                <a:schemeClr val="accent2">
                  <a:lumMod val="40000"/>
                  <a:lumOff val="6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/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An advanced option is available, which allows the user to replace all strings that are highlighted, by a specific word.</a:t>
            </a:r>
          </a:p>
        </p:txBody>
      </p:sp>
    </p:spTree>
    <p:extLst>
      <p:ext uri="{BB962C8B-B14F-4D97-AF65-F5344CB8AC3E}">
        <p14:creationId xmlns:p14="http://schemas.microsoft.com/office/powerpoint/2010/main" val="3661870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5633" y="1641197"/>
            <a:ext cx="3741433" cy="115993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TOPIC EXTRACTIO</a:t>
            </a:r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N</a:t>
            </a: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2246" y="3065825"/>
            <a:ext cx="3128209" cy="2444638"/>
          </a:xfrm>
        </p:spPr>
        <p:txBody>
          <a:bodyPr>
            <a:normAutofit/>
          </a:bodyPr>
          <a:lstStyle/>
          <a:p>
            <a:pPr algn="ctr"/>
            <a:r>
              <a:rPr lang="en-US" sz="9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/>
            </a:r>
            <a:b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18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The editor tries to detect what the user is trying to type within the document, be it a  Letter, Resume, or just information about a topic. After recognition, Search results are shown as a popup</a:t>
            </a:r>
            <a:endParaRPr lang="en-US" sz="1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32157" y="457200"/>
            <a:ext cx="7110663" cy="64017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Context Recognition using tags</a:t>
            </a:r>
            <a:endParaRPr lang="en-US" sz="2400" dirty="0">
              <a:solidFill>
                <a:schemeClr val="accent2">
                  <a:lumMod val="40000"/>
                  <a:lumOff val="6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/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Detecting simple themes, like Letters, Resumes, Programs, etc. are taken care of, using a sets of tags associated with the theme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/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sz="24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Topic extraction</a:t>
            </a:r>
            <a:endParaRPr lang="en-US" sz="2400" dirty="0">
              <a:solidFill>
                <a:schemeClr val="accent2">
                  <a:lumMod val="40000"/>
                  <a:lumOff val="6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/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Heading Extraction- Check for a heading format, within the </a:t>
            </a:r>
            <a:r>
              <a:rPr lang="en-US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Textarea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  <a:b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Keyword Extraction- Word Frequency Analysis, which includes using a numerical statistic (</a:t>
            </a:r>
            <a:r>
              <a:rPr lang="en-US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tf-idf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), to detect words that are key to the document.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/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sz="2400" dirty="0">
                <a:solidFill>
                  <a:schemeClr val="accent2">
                    <a:lumMod val="40000"/>
                    <a:lumOff val="6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Extracting Google Search Results</a:t>
            </a:r>
          </a:p>
          <a:p>
            <a:pPr lvl="1"/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Using Google </a:t>
            </a:r>
            <a:r>
              <a:rPr lang="en-US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Gson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(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J</a:t>
            </a:r>
            <a:r>
              <a:rPr lang="en-US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son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or Java) to perform a query search from an online google search API, and retrieve top 4 search results and their links. </a:t>
            </a:r>
            <a:endParaRPr 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/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sz="2400" dirty="0">
                <a:solidFill>
                  <a:schemeClr val="accent2">
                    <a:lumMod val="40000"/>
                    <a:lumOff val="6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Popup menu</a:t>
            </a:r>
          </a:p>
          <a:p>
            <a:pPr lvl="1"/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The search results, are then populated on a temporary popup, which appears on the screen. User may choose to click on them, and will be redirected to that website.</a:t>
            </a:r>
          </a:p>
          <a:p>
            <a:pPr lvl="1"/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7805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517" y="1852863"/>
            <a:ext cx="3512831" cy="93133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EDITOR FEATURES</a:t>
            </a: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827" y="3073704"/>
            <a:ext cx="3128209" cy="2444638"/>
          </a:xfrm>
        </p:spPr>
        <p:txBody>
          <a:bodyPr>
            <a:normAutofit/>
          </a:bodyPr>
          <a:lstStyle/>
          <a:p>
            <a:pPr algn="ctr"/>
            <a:r>
              <a:rPr lang="en-US" sz="9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/>
            </a:r>
            <a:b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18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Simple features like New</a:t>
            </a:r>
            <a:r>
              <a:rPr lang="en-US" sz="1800" dirty="0">
                <a:solidFill>
                  <a:schemeClr val="accent2">
                    <a:lumMod val="40000"/>
                    <a:lumOff val="6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, Open, Save, Save As, Cut, Copy, </a:t>
            </a:r>
            <a:r>
              <a:rPr lang="en-US" sz="18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Paste included in a </a:t>
            </a:r>
            <a:r>
              <a:rPr lang="en-US" sz="1800" dirty="0">
                <a:solidFill>
                  <a:schemeClr val="accent2">
                    <a:lumMod val="40000"/>
                    <a:lumOff val="6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Toolbar </a:t>
            </a:r>
            <a:r>
              <a:rPr lang="en-US" sz="18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and a </a:t>
            </a:r>
            <a:r>
              <a:rPr lang="en-US" sz="1800" dirty="0" err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Menubar</a:t>
            </a:r>
            <a:r>
              <a:rPr lang="en-US" sz="1800" dirty="0">
                <a:solidFill>
                  <a:schemeClr val="accent2">
                    <a:lumMod val="40000"/>
                    <a:lumOff val="6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  <a:r>
              <a:rPr lang="en-US" sz="18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800" dirty="0">
                <a:solidFill>
                  <a:schemeClr val="accent2">
                    <a:lumMod val="40000"/>
                    <a:lumOff val="6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Preferences and </a:t>
            </a:r>
            <a:r>
              <a:rPr lang="en-US" sz="18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Optionality, to select or deselect  the various NLP features offered</a:t>
            </a:r>
            <a:endParaRPr lang="en-US" sz="1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728410" y="926432"/>
            <a:ext cx="7110663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New, Open, Save, </a:t>
            </a:r>
            <a:r>
              <a:rPr lang="en-US" sz="2400" dirty="0" err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SaveAs</a:t>
            </a:r>
            <a:endParaRPr lang="en-US" sz="2400" dirty="0">
              <a:solidFill>
                <a:schemeClr val="accent2">
                  <a:lumMod val="40000"/>
                  <a:lumOff val="6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/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Implemented 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using 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the Swing options of </a:t>
            </a:r>
            <a:r>
              <a:rPr lang="en-US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FileReader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and </a:t>
            </a:r>
            <a:r>
              <a:rPr lang="en-US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FileWriter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, and the </a:t>
            </a:r>
            <a:r>
              <a:rPr lang="en-US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JFileChooser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option for windows dialog box.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/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sz="24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Cut, Copy, Paste</a:t>
            </a:r>
            <a:endParaRPr lang="en-US" sz="2400" dirty="0">
              <a:solidFill>
                <a:schemeClr val="accent2">
                  <a:lumMod val="40000"/>
                  <a:lumOff val="6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/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Implemented by applying their respective Action (like </a:t>
            </a:r>
            <a:r>
              <a:rPr lang="en-US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cutAction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) present in 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the </a:t>
            </a:r>
            <a:r>
              <a:rPr lang="en-US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DefaultEditorKit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Class. </a:t>
            </a:r>
          </a:p>
          <a:p>
            <a:pPr lvl="1"/>
            <a:endParaRPr 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sz="2400" dirty="0" err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ToolBar</a:t>
            </a:r>
            <a:r>
              <a:rPr lang="en-US" sz="24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400" dirty="0">
                <a:solidFill>
                  <a:schemeClr val="accent2">
                    <a:lumMod val="40000"/>
                    <a:lumOff val="6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and </a:t>
            </a:r>
            <a:r>
              <a:rPr lang="en-US" sz="24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MenuBar</a:t>
            </a:r>
            <a:endParaRPr lang="en-US" sz="2400" dirty="0">
              <a:solidFill>
                <a:schemeClr val="accent2">
                  <a:lumMod val="40000"/>
                  <a:lumOff val="6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All options are 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added onto a </a:t>
            </a:r>
            <a:r>
              <a:rPr lang="en-US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MenuBar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and Toolbar, for quick access. Buttons have been included for this purpose as well.</a:t>
            </a:r>
          </a:p>
          <a:p>
            <a:pPr lvl="1"/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sz="24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Preferences and Optionality</a:t>
            </a:r>
            <a:endParaRPr lang="en-US" sz="2400" dirty="0">
              <a:solidFill>
                <a:schemeClr val="accent2">
                  <a:lumMod val="40000"/>
                  <a:lumOff val="6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/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Based on the preferences of the user, he may choose to select only those NLP features included in the editor, which he/she  wishes to use.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2129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517" y="1852863"/>
            <a:ext cx="3512831" cy="93133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Background processes</a:t>
            </a: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827" y="3073704"/>
            <a:ext cx="3128209" cy="1847212"/>
          </a:xfrm>
        </p:spPr>
        <p:txBody>
          <a:bodyPr>
            <a:normAutofit/>
          </a:bodyPr>
          <a:lstStyle/>
          <a:p>
            <a:pPr algn="ctr"/>
            <a:r>
              <a:rPr lang="en-US" sz="9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/>
            </a:r>
            <a:b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18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Features like </a:t>
            </a:r>
            <a:r>
              <a:rPr lang="en-US" sz="1800" dirty="0">
                <a:solidFill>
                  <a:schemeClr val="accent2">
                    <a:lumMod val="40000"/>
                    <a:lumOff val="6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</a:t>
            </a:r>
            <a:r>
              <a:rPr lang="en-US" sz="18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opic Extraction and Underlining of errors, are background processes, so as to not generate any lag while the user is using the editor.</a:t>
            </a:r>
            <a:endParaRPr lang="en-US" sz="1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728410" y="745958"/>
            <a:ext cx="7110663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Concurrency</a:t>
            </a:r>
            <a:endParaRPr lang="en-US" sz="2400" dirty="0">
              <a:solidFill>
                <a:schemeClr val="accent2">
                  <a:lumMod val="40000"/>
                  <a:lumOff val="6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/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 UI that never freezes requires a good program flexibility, and a good framework of effective utilization of Threads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/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sz="2400" dirty="0">
                <a:solidFill>
                  <a:schemeClr val="accent2">
                    <a:lumMod val="40000"/>
                    <a:lumOff val="6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Initial Threads</a:t>
            </a:r>
          </a:p>
          <a:p>
            <a:pPr lvl="1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Only one main exists, that 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creates a Runnable object to initialize the GUI. 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Objects to all time consuming classes are created at the beginning to save time during call.</a:t>
            </a:r>
          </a:p>
          <a:p>
            <a:pPr lvl="1"/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sz="24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Event Dispatch Threads</a:t>
            </a:r>
            <a:endParaRPr lang="en-US" sz="2400" dirty="0">
              <a:solidFill>
                <a:schemeClr val="accent2">
                  <a:lumMod val="40000"/>
                  <a:lumOff val="6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/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It was made sure that all of the event listeners are not time consuming. Hence, the editor has a free flow, without lags during the complex processing that happens at the backend</a:t>
            </a:r>
          </a:p>
          <a:p>
            <a:pPr lvl="1"/>
            <a:endParaRPr 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sz="24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Worker Threads</a:t>
            </a:r>
            <a:endParaRPr lang="en-US" sz="2400" dirty="0">
              <a:solidFill>
                <a:schemeClr val="accent2">
                  <a:lumMod val="40000"/>
                  <a:lumOff val="6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/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The more time consuming algorithms are handled as background processes, using the Java </a:t>
            </a:r>
            <a:r>
              <a:rPr lang="en-US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SwingWorker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Abstract Class.</a:t>
            </a:r>
          </a:p>
          <a:p>
            <a:pPr lvl="1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272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8673" y="212558"/>
            <a:ext cx="10131425" cy="1456267"/>
          </a:xfrm>
        </p:spPr>
        <p:txBody>
          <a:bodyPr/>
          <a:lstStyle/>
          <a:p>
            <a:pPr algn="ctr"/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conclusion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7790" y="4100987"/>
            <a:ext cx="8073188" cy="2381806"/>
          </a:xfrm>
        </p:spPr>
        <p:txBody>
          <a:bodyPr/>
          <a:lstStyle/>
          <a:p>
            <a:pPr algn="ctr"/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Including contextual spell checking.</a:t>
            </a:r>
          </a:p>
          <a:p>
            <a:pPr algn="ctr"/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Providing for design features, like font, color, alignment etc.</a:t>
            </a:r>
          </a:p>
          <a:p>
            <a:pPr algn="ctr"/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Expanding the NLP features over different languages.</a:t>
            </a:r>
          </a:p>
          <a:p>
            <a:pPr algn="ctr"/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Exploring Grammar, to implement an accurate Topic Extractor.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018673" y="3372854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Scope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746792" y="721004"/>
            <a:ext cx="8675184" cy="31602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Our efforts were to explore new ideas in the field of text processing.</a:t>
            </a:r>
          </a:p>
          <a:p>
            <a:pPr algn="ctr"/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Few of these ideas implemented by us, are not 100% accurate. </a:t>
            </a:r>
          </a:p>
          <a:p>
            <a:pPr algn="ctr"/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But they do possess an innovative edge.</a:t>
            </a:r>
          </a:p>
          <a:p>
            <a:pPr algn="ctr"/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Effective exploration of these ideas, can have a significant impact on how text processors can be made.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84255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4218" y="469232"/>
            <a:ext cx="10131425" cy="1456267"/>
          </a:xfrm>
        </p:spPr>
        <p:txBody>
          <a:bodyPr/>
          <a:lstStyle/>
          <a:p>
            <a:pPr algn="ctr"/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References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6430" y="1925499"/>
            <a:ext cx="10286999" cy="419857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Speech 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and Language Processing by Daniel </a:t>
            </a:r>
            <a:r>
              <a:rPr lang="en-US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Jurafsky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, James H Martin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 algn="ctr">
              <a:buNone/>
            </a:pP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 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Spelling Correction Methodology Based on a Noisy Channel 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Model-Mark 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D. </a:t>
            </a:r>
            <a:r>
              <a:rPr lang="en-US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Kemighan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Kenneth W. 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Church, William 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A. 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Gale</a:t>
            </a:r>
          </a:p>
          <a:p>
            <a:pPr marL="0" indent="0" algn="ctr">
              <a:buNone/>
            </a:pP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Natural 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Language Corpus Data: Beautiful Data by Peter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Norvig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 algn="ctr">
              <a:buNone/>
            </a:pP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Wikipedia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 algn="ctr">
              <a:buNone/>
            </a:pP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Java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: The complete reference, 8th 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edition</a:t>
            </a:r>
          </a:p>
          <a:p>
            <a:pPr marL="0" indent="0" algn="ctr">
              <a:buNone/>
            </a:pP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Survey 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of Keyword Extraction Techniques- Brian 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Lott</a:t>
            </a:r>
            <a:endParaRPr lang="en-IN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 algn="ctr">
              <a:buNone/>
            </a:pPr>
            <a:r>
              <a:rPr lang="en-IN" dirty="0">
                <a:latin typeface="Segoe UI Light" panose="020B0502040204020203" pitchFamily="34" charset="0"/>
                <a:cs typeface="Segoe UI Light" panose="020B0502040204020203" pitchFamily="34" charset="0"/>
              </a:rPr>
              <a:t>Stack </a:t>
            </a:r>
            <a:r>
              <a:rPr lang="en-IN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Overflow</a:t>
            </a:r>
          </a:p>
          <a:p>
            <a:pPr marL="0" indent="0" algn="ctr">
              <a:buNone/>
            </a:pPr>
            <a:r>
              <a:rPr lang="en-IN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The Brown Corpus</a:t>
            </a:r>
            <a:endParaRPr lang="en-US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 algn="ctr">
              <a:buNone/>
            </a:pPr>
            <a:r>
              <a:rPr lang="en-IN" dirty="0">
                <a:latin typeface="Segoe UI Light" panose="020B0502040204020203" pitchFamily="34" charset="0"/>
                <a:cs typeface="Segoe UI Light" panose="020B0502040204020203" pitchFamily="34" charset="0"/>
              </a:rPr>
              <a:t>Math ∩ </a:t>
            </a:r>
            <a:r>
              <a:rPr lang="en-IN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Programming-A </a:t>
            </a:r>
            <a:r>
              <a:rPr lang="en-IN" dirty="0">
                <a:latin typeface="Segoe UI Light" panose="020B0502040204020203" pitchFamily="34" charset="0"/>
                <a:cs typeface="Segoe UI Light" panose="020B0502040204020203" pitchFamily="34" charset="0"/>
              </a:rPr>
              <a:t>place for elegant </a:t>
            </a:r>
            <a:r>
              <a:rPr lang="en-IN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solutions (www.jeremykun.com)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07614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0969" y="2089483"/>
            <a:ext cx="10131425" cy="1456267"/>
          </a:xfrm>
        </p:spPr>
        <p:txBody>
          <a:bodyPr/>
          <a:lstStyle/>
          <a:p>
            <a:pPr algn="ctr"/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Thank you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8805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817" y="356936"/>
            <a:ext cx="10131425" cy="1456267"/>
          </a:xfrm>
        </p:spPr>
        <p:txBody>
          <a:bodyPr/>
          <a:lstStyle/>
          <a:p>
            <a:pPr algn="ctr"/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Introduction</a:t>
            </a:r>
            <a:b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Natural Language Processing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1990" y="2009274"/>
            <a:ext cx="10287077" cy="466825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Natural </a:t>
            </a:r>
            <a:r>
              <a:rPr lang="en-US" sz="2000" dirty="0">
                <a:solidFill>
                  <a:schemeClr val="accent2">
                    <a:lumMod val="40000"/>
                    <a:lumOff val="6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Language Processing </a:t>
            </a:r>
            <a:r>
              <a:rPr lang="en-US" sz="20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(NLP) is </a:t>
            </a:r>
            <a:r>
              <a:rPr lang="en-US" sz="2000" dirty="0">
                <a:solidFill>
                  <a:schemeClr val="accent2">
                    <a:lumMod val="40000"/>
                    <a:lumOff val="6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 field of computer science, artificial intelligence, and linguistics concerned with the interactions </a:t>
            </a:r>
            <a:r>
              <a:rPr lang="en-US" sz="20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between</a:t>
            </a:r>
            <a:r>
              <a:rPr lang="en-US" sz="2000" dirty="0">
                <a:solidFill>
                  <a:schemeClr val="accent2">
                    <a:lumMod val="40000"/>
                    <a:lumOff val="6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 computers and human (natural) </a:t>
            </a:r>
            <a:r>
              <a:rPr lang="en-US" sz="20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languages. Some Applications include: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/>
            </a:r>
            <a:b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/>
            </a:r>
            <a:b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Automatic summarization (</a:t>
            </a:r>
            <a:r>
              <a:rPr lang="en-US" sz="16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LinkedIN</a:t>
            </a:r>
            <a:r>
              <a:rPr lang="en-US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</a:p>
          <a:p>
            <a:pPr marL="0" indent="0" algn="ctr">
              <a:buNone/>
            </a:pPr>
            <a:r>
              <a:rPr lang="en-US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Morphological segmentation </a:t>
            </a:r>
          </a:p>
          <a:p>
            <a:pPr marL="0" indent="0" algn="ctr">
              <a:buNone/>
            </a:pPr>
            <a:r>
              <a:rPr lang="en-US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Part of speech tagging </a:t>
            </a:r>
          </a:p>
          <a:p>
            <a:pPr marL="0" indent="0" algn="ctr">
              <a:buNone/>
            </a:pPr>
            <a:r>
              <a:rPr lang="en-US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Sentiment analysis (Facebook)</a:t>
            </a:r>
          </a:p>
          <a:p>
            <a:pPr marL="0" indent="0" algn="ctr">
              <a:buNone/>
            </a:pPr>
            <a:r>
              <a:rPr lang="en-US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Optical character recognition (OCR)</a:t>
            </a:r>
          </a:p>
          <a:p>
            <a:pPr marL="0" indent="0" algn="ctr">
              <a:buNone/>
            </a:pPr>
            <a:r>
              <a:rPr lang="en-US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Conversation Machine (</a:t>
            </a:r>
            <a:r>
              <a:rPr lang="en-US" sz="16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Siri</a:t>
            </a:r>
            <a:r>
              <a:rPr lang="en-US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</a:p>
          <a:p>
            <a:pPr marL="0" indent="0" algn="ctr">
              <a:buNone/>
            </a:pPr>
            <a:r>
              <a:rPr lang="en-US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Spelling error correction</a:t>
            </a:r>
          </a:p>
          <a:p>
            <a:pPr marL="0" indent="0" algn="ctr">
              <a:buNone/>
            </a:pPr>
            <a:r>
              <a:rPr lang="en-US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Text to Speech conversion and vice-versa</a:t>
            </a:r>
          </a:p>
          <a:p>
            <a:pPr marL="0" indent="0" algn="ctr">
              <a:buNone/>
            </a:pPr>
            <a:r>
              <a:rPr lang="en-US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Language Translation from one to another</a:t>
            </a:r>
            <a:endParaRPr lang="en-US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8649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6985" y="2292635"/>
            <a:ext cx="4351025" cy="2283824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Software Giants that use NLP concepts on a regular basis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59379" y="1612231"/>
            <a:ext cx="6160168" cy="5113421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GOOGLE</a:t>
            </a:r>
            <a:endParaRPr lang="en-US" sz="2600" dirty="0" smtClean="0">
              <a:solidFill>
                <a:schemeClr val="accent2">
                  <a:lumMod val="40000"/>
                  <a:lumOff val="6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Search Engine text processing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MICROSOFT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MS-Word uses many text processing concepts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APPLE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The famous SIRI app</a:t>
            </a:r>
            <a:endParaRPr lang="en-US" sz="2000" dirty="0">
              <a:solidFill>
                <a:schemeClr val="accent1">
                  <a:lumMod val="40000"/>
                  <a:lumOff val="6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1108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2442" y="565951"/>
            <a:ext cx="5065294" cy="2520615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Integrated </a:t>
            </a:r>
            <a:br>
              <a:rPr lang="en-US" sz="3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3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Text </a:t>
            </a:r>
            <a:br>
              <a:rPr lang="en-US" sz="3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3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Editor</a:t>
            </a:r>
            <a:br>
              <a:rPr lang="en-US" sz="3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endParaRPr lang="en-US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70621" y="1011124"/>
            <a:ext cx="6268453" cy="5153526"/>
          </a:xfrm>
        </p:spPr>
        <p:txBody>
          <a:bodyPr>
            <a:normAutofit fontScale="92500" lnSpcReduction="10000"/>
          </a:bodyPr>
          <a:lstStyle/>
          <a:p>
            <a:pPr marL="0" lvl="0" indent="0" algn="ctr">
              <a:buNone/>
            </a:pPr>
            <a:r>
              <a:rPr lang="en-US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SPELL CHECKER</a:t>
            </a:r>
            <a:br>
              <a:rPr lang="en-US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endParaRPr lang="en-US" sz="28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 algn="ctr">
              <a:buNone/>
            </a:pPr>
            <a:r>
              <a:rPr lang="en-US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SEGMENTATION </a:t>
            </a:r>
            <a:br>
              <a:rPr lang="en-US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endParaRPr lang="en-US" sz="28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 algn="ctr">
              <a:buNone/>
            </a:pPr>
            <a:r>
              <a:rPr lang="en-US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AUTO-COMPLETE</a:t>
            </a:r>
            <a:br>
              <a:rPr lang="en-US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endParaRPr lang="en-US" sz="28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 algn="ctr">
              <a:buNone/>
            </a:pPr>
            <a:r>
              <a:rPr lang="en-US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DYNAMIC FIND</a:t>
            </a:r>
            <a:br>
              <a:rPr lang="en-US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endParaRPr lang="en-US" sz="28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 algn="ctr">
              <a:buNone/>
            </a:pPr>
            <a:r>
              <a:rPr lang="en-US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TOPIC EXTRACTION </a:t>
            </a:r>
            <a:br>
              <a:rPr lang="en-US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endParaRPr lang="en-US" sz="28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 algn="ctr">
              <a:buNone/>
            </a:pPr>
            <a:r>
              <a:rPr lang="en-US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EDITOR FEATURES</a:t>
            </a:r>
            <a:br>
              <a:rPr lang="en-US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endParaRPr lang="en-US" sz="28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68557" y="2841926"/>
            <a:ext cx="4593063" cy="3226468"/>
          </a:xfrm>
        </p:spPr>
        <p:txBody>
          <a:bodyPr>
            <a:noAutofit/>
          </a:bodyPr>
          <a:lstStyle/>
          <a:p>
            <a:pPr algn="ctr"/>
            <a:r>
              <a:rPr lang="en-US" sz="2000" dirty="0">
                <a:solidFill>
                  <a:schemeClr val="accent2">
                    <a:lumMod val="40000"/>
                    <a:lumOff val="6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Text processors are one of the basic applications of NLP. Products like </a:t>
            </a:r>
            <a:r>
              <a:rPr lang="en-US" sz="20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MS Word</a:t>
            </a:r>
            <a:r>
              <a:rPr lang="en-US" sz="2000" dirty="0">
                <a:solidFill>
                  <a:schemeClr val="accent2">
                    <a:lumMod val="40000"/>
                    <a:lumOff val="6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en-US" sz="20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Libre</a:t>
            </a:r>
            <a:r>
              <a:rPr lang="en-US" sz="2000" dirty="0">
                <a:solidFill>
                  <a:schemeClr val="accent2">
                    <a:lumMod val="40000"/>
                    <a:lumOff val="6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office, are famous for utilizing numerous NLP algorithms and concepts thoroughly</a:t>
            </a:r>
            <a:r>
              <a:rPr lang="en-US" sz="20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 </a:t>
            </a:r>
          </a:p>
          <a:p>
            <a:pPr algn="ctr"/>
            <a:r>
              <a:rPr lang="en-US" sz="20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aim was to build a text editor which implements new concepts, ideas, features and tools that normal text processors (like MS Word) does not offer.</a:t>
            </a:r>
            <a:endParaRPr lang="en-US" sz="2000" dirty="0">
              <a:solidFill>
                <a:schemeClr val="accent2">
                  <a:lumMod val="40000"/>
                  <a:lumOff val="6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6657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0315" y="168442"/>
            <a:ext cx="10131425" cy="1456267"/>
          </a:xfrm>
        </p:spPr>
        <p:txBody>
          <a:bodyPr/>
          <a:lstStyle/>
          <a:p>
            <a:pPr algn="ctr"/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BASICS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2842" y="1624708"/>
            <a:ext cx="10088897" cy="471593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The entire project has been completed using Java Swing, on the eclipse IDE</a:t>
            </a:r>
          </a:p>
          <a:p>
            <a:pPr marL="0" indent="0" algn="ctr">
              <a:buNone/>
            </a:pP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Our Editor includes</a:t>
            </a:r>
            <a:b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endParaRPr lang="en-US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 algn="ctr">
              <a:buNone/>
            </a:pPr>
            <a:r>
              <a:rPr lang="en-US" sz="20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TEXT AREA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/>
            </a:r>
            <a:b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 simple swing component that allows the user to type in content, which is placed in a scroll pane</a:t>
            </a:r>
            <a:b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 algn="ctr">
              <a:buNone/>
            </a:pPr>
            <a:r>
              <a:rPr lang="en-US" sz="20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LISTENERS TO THE TEXT AREA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/>
            </a:r>
            <a:b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Keyboard and mouse events, that are triggered automatically</a:t>
            </a:r>
            <a:b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endParaRPr lang="en-US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 algn="ctr">
              <a:buNone/>
            </a:pPr>
            <a:r>
              <a:rPr lang="en-US" sz="20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STORED DATA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/>
            </a:r>
            <a:b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Which includes the corpus text files, serialized files.</a:t>
            </a:r>
            <a:b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endParaRPr lang="en-US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 algn="ctr">
              <a:buNone/>
            </a:pPr>
            <a:r>
              <a:rPr lang="en-US" sz="20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BACKEND ALGORITHMS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/>
            </a:r>
            <a:b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Concepts of Natural Language Processing</a:t>
            </a:r>
          </a:p>
        </p:txBody>
      </p:sp>
    </p:spTree>
    <p:extLst>
      <p:ext uri="{BB962C8B-B14F-4D97-AF65-F5344CB8AC3E}">
        <p14:creationId xmlns:p14="http://schemas.microsoft.com/office/powerpoint/2010/main" val="576298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5557" y="1732548"/>
            <a:ext cx="3680885" cy="895238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Spell Checker</a:t>
            </a: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1894" y="2765034"/>
            <a:ext cx="3128209" cy="2444638"/>
          </a:xfrm>
        </p:spPr>
        <p:txBody>
          <a:bodyPr>
            <a:normAutofit/>
          </a:bodyPr>
          <a:lstStyle/>
          <a:p>
            <a:pPr algn="ctr"/>
            <a:r>
              <a:rPr lang="en-US" sz="9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/>
            </a:r>
            <a:b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1800" dirty="0">
                <a:solidFill>
                  <a:schemeClr val="accent2">
                    <a:lumMod val="40000"/>
                    <a:lumOff val="6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 live automated spell checker that detects and corrects </a:t>
            </a:r>
            <a:r>
              <a:rPr lang="en-US" sz="18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misspelt errors. </a:t>
            </a:r>
            <a:r>
              <a:rPr lang="en-US" sz="1800" dirty="0">
                <a:solidFill>
                  <a:schemeClr val="accent2">
                    <a:lumMod val="40000"/>
                    <a:lumOff val="6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Underlines words that are not in the dictionary, option to </a:t>
            </a:r>
            <a:r>
              <a:rPr lang="en-US" sz="18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add </a:t>
            </a:r>
            <a:r>
              <a:rPr lang="en-US" sz="1800" dirty="0">
                <a:solidFill>
                  <a:schemeClr val="accent2">
                    <a:lumMod val="40000"/>
                    <a:lumOff val="6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words into the dictionary</a:t>
            </a:r>
            <a:endParaRPr lang="en-US" sz="1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00601" y="584676"/>
            <a:ext cx="7110663" cy="6032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Populating a dictionary</a:t>
            </a:r>
            <a:endParaRPr lang="en-US" sz="2400" dirty="0">
              <a:solidFill>
                <a:schemeClr val="accent2">
                  <a:lumMod val="40000"/>
                  <a:lumOff val="6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/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 dictionary was populated from scratch, using the 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B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rown corpus, which is a set of documents, which by and far includes almost all possible English words. Words are tokenized, and stored in a </a:t>
            </a:r>
            <a:r>
              <a:rPr lang="en-US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HashMap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(with its count) which is serialized into a .</a:t>
            </a:r>
            <a:r>
              <a:rPr lang="en-US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ser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file for faster access. </a:t>
            </a:r>
            <a:b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sz="2400" dirty="0">
                <a:solidFill>
                  <a:schemeClr val="accent2">
                    <a:lumMod val="40000"/>
                    <a:lumOff val="6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Non Word spelling error detection</a:t>
            </a:r>
          </a:p>
          <a:p>
            <a:pPr lvl="1"/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The dictionary </a:t>
            </a:r>
            <a:r>
              <a:rPr lang="en-US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HashMap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is used, to search for the word typed by the user in O(1) time. Its absence in the dictionary indicates an error.</a:t>
            </a:r>
            <a:b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endParaRPr 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sz="24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Generation </a:t>
            </a:r>
            <a:r>
              <a:rPr lang="en-US" sz="2400" dirty="0">
                <a:solidFill>
                  <a:schemeClr val="accent2">
                    <a:lumMod val="40000"/>
                    <a:lumOff val="6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of candidate words</a:t>
            </a:r>
          </a:p>
          <a:p>
            <a:pPr lvl="1"/>
            <a:r>
              <a:rPr lang="en-US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Levenshtein’s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Edit Distance Algorithm is used to generate the candidate words (of up to edit distance 2) for the incorrect word.</a:t>
            </a:r>
          </a:p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/>
            </a:r>
            <a:b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2400" dirty="0">
                <a:solidFill>
                  <a:schemeClr val="accent2">
                    <a:lumMod val="40000"/>
                    <a:lumOff val="6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Automatic Correction</a:t>
            </a:r>
          </a:p>
          <a:p>
            <a:pPr lvl="1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Bayesian Model and the Noisy Channel Model, to select the word from the candidate words, that has the 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highest probability of 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being 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the intended word. 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The correction happens automatically, when the user has completed the word (and used a separator).</a:t>
            </a:r>
          </a:p>
        </p:txBody>
      </p:sp>
    </p:spTree>
    <p:extLst>
      <p:ext uri="{BB962C8B-B14F-4D97-AF65-F5344CB8AC3E}">
        <p14:creationId xmlns:p14="http://schemas.microsoft.com/office/powerpoint/2010/main" val="3753889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84820" y="625645"/>
            <a:ext cx="6809873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Handling cases</a:t>
            </a:r>
            <a:endParaRPr lang="en-US" sz="2400" dirty="0">
              <a:solidFill>
                <a:schemeClr val="accent2">
                  <a:lumMod val="40000"/>
                  <a:lumOff val="6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/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Candidates are generated, having considered the cases (Lowercase, Uppercase, </a:t>
            </a:r>
            <a:r>
              <a:rPr lang="en-US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Camelcase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) of the incorrect word.</a:t>
            </a:r>
            <a:b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sz="24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Automatic Capitalization</a:t>
            </a:r>
            <a:endParaRPr lang="en-US" sz="2400" dirty="0">
              <a:solidFill>
                <a:schemeClr val="accent2">
                  <a:lumMod val="40000"/>
                  <a:lumOff val="6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/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Capitalize the first word of a new line.</a:t>
            </a:r>
            <a:b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endParaRPr lang="en-US" sz="2400" dirty="0" smtClean="0">
              <a:solidFill>
                <a:schemeClr val="accent2">
                  <a:lumMod val="40000"/>
                  <a:lumOff val="6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sz="24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Add to dictionary</a:t>
            </a:r>
            <a:endParaRPr lang="en-US" sz="2400" dirty="0">
              <a:solidFill>
                <a:schemeClr val="accent2">
                  <a:lumMod val="40000"/>
                  <a:lumOff val="6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/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Adding the word to the </a:t>
            </a:r>
            <a:r>
              <a:rPr lang="en-US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HashMap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corpus, and serializing it, for later use. (Option of restoring the standard dictionary available)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/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sz="24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Underlining misspelt words</a:t>
            </a:r>
            <a:endParaRPr lang="en-US" sz="2400" dirty="0">
              <a:solidFill>
                <a:schemeClr val="accent2">
                  <a:lumMod val="40000"/>
                  <a:lumOff val="6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/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 </a:t>
            </a:r>
            <a:r>
              <a:rPr lang="en-US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UnderlineHighlighter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object is used for the purpose of underlining words that are not present in the dictionary.</a:t>
            </a:r>
          </a:p>
          <a:p>
            <a:pPr lvl="1"/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sz="24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Right Click feature</a:t>
            </a:r>
            <a:endParaRPr lang="en-US" sz="2400" dirty="0">
              <a:solidFill>
                <a:schemeClr val="accent2">
                  <a:lumMod val="40000"/>
                  <a:lumOff val="6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/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 listener, provides a popup of candidate words, in case the spelling of the word under consideration is incorrect.</a:t>
            </a:r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45557" y="1732548"/>
            <a:ext cx="3680885" cy="895238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b="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00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Spell Checker</a:t>
            </a: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" name="Text Placeholder 3"/>
          <p:cNvSpPr txBox="1">
            <a:spLocks/>
          </p:cNvSpPr>
          <p:nvPr/>
        </p:nvSpPr>
        <p:spPr>
          <a:xfrm>
            <a:off x="721894" y="2765035"/>
            <a:ext cx="3128209" cy="24446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9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9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9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9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9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9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/>
            </a:r>
            <a:br>
              <a:rPr lang="en-US" sz="1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18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 live automated spell checker that detects and corrects misspelt errors. Underlines words that are not in the dictionary, option to add words into the dictionary</a:t>
            </a:r>
            <a:endParaRPr lang="en-US" sz="1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3432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947" y="1467853"/>
            <a:ext cx="3621116" cy="125618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WORD SEGMENTATION</a:t>
            </a: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7400" y="2777065"/>
            <a:ext cx="3128209" cy="2444638"/>
          </a:xfrm>
        </p:spPr>
        <p:txBody>
          <a:bodyPr>
            <a:normAutofit/>
          </a:bodyPr>
          <a:lstStyle/>
          <a:p>
            <a:pPr algn="ctr"/>
            <a:r>
              <a:rPr lang="en-US" sz="9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/>
            </a:r>
            <a:br>
              <a:rPr lang="en-US" sz="1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18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 live feature, that checks if the user, has missed out spaces between words, and tries to automatically add the missing spaces</a:t>
            </a:r>
            <a:endParaRPr lang="en-US" sz="1800" dirty="0">
              <a:solidFill>
                <a:schemeClr val="accent2">
                  <a:lumMod val="40000"/>
                  <a:lumOff val="6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704349" y="522986"/>
            <a:ext cx="6930188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2">
                    <a:lumMod val="40000"/>
                    <a:lumOff val="6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Generating segments</a:t>
            </a:r>
          </a:p>
          <a:p>
            <a:pPr lvl="1"/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 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function 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split() that 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produces all possible segmentations of a given 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word.</a:t>
            </a:r>
          </a:p>
          <a:p>
            <a:pPr lvl="1"/>
            <a:endParaRPr lang="en-US" sz="2400" dirty="0" smtClean="0">
              <a:solidFill>
                <a:schemeClr val="accent2">
                  <a:lumMod val="40000"/>
                  <a:lumOff val="6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sz="24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Tracking fitness value</a:t>
            </a:r>
            <a:endParaRPr lang="en-US" sz="2400" dirty="0">
              <a:solidFill>
                <a:schemeClr val="accent2">
                  <a:lumMod val="40000"/>
                  <a:lumOff val="6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/>
            <a:r>
              <a:rPr lang="en-US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wordSequenceFitness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() is the function used, 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that operates on lists of words generated by segment and returns the combined probability of the constituent 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words.</a:t>
            </a:r>
          </a:p>
          <a:p>
            <a:pPr lvl="1"/>
            <a:endParaRPr lang="en-US" sz="2400" dirty="0" smtClean="0">
              <a:solidFill>
                <a:schemeClr val="accent2">
                  <a:lumMod val="40000"/>
                  <a:lumOff val="6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sz="24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The Recursive algorithm</a:t>
            </a:r>
            <a:endParaRPr lang="en-US" sz="2400" dirty="0">
              <a:solidFill>
                <a:schemeClr val="accent2">
                  <a:lumMod val="40000"/>
                  <a:lumOff val="6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/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 function Segment() 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returns a list of words that correctly make up the argument (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unsegmented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word) of the function. 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This function 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is recursively called with substrings of the argument every 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time, maintaining the fitness value of each list. Finally, the list of words with the maximum fitness value is returned.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/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sz="24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Feature of switching it off</a:t>
            </a:r>
          </a:p>
          <a:p>
            <a:pPr lvl="1"/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An additional option, to help the user to prevent unwanted segmentation, done automatically by the editor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232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687" y="1462210"/>
            <a:ext cx="4006127" cy="1203158"/>
          </a:xfrm>
        </p:spPr>
        <p:txBody>
          <a:bodyPr>
            <a:noAutofit/>
          </a:bodyPr>
          <a:lstStyle/>
          <a:p>
            <a:pPr algn="ctr"/>
            <a:r>
              <a:rPr lang="en-US" sz="3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AUTO COMPLETE</a:t>
            </a:r>
            <a:endParaRPr lang="en-US" sz="3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7143" y="2873318"/>
            <a:ext cx="3239213" cy="1722744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sz="18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 live feature, that </a:t>
            </a:r>
            <a:r>
              <a:rPr lang="en-US" sz="1800" dirty="0">
                <a:solidFill>
                  <a:schemeClr val="accent2">
                    <a:lumMod val="40000"/>
                    <a:lumOff val="6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continuously scans for long words and </a:t>
            </a:r>
            <a:r>
              <a:rPr lang="en-US" sz="18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attempts to complete </a:t>
            </a:r>
            <a:r>
              <a:rPr lang="en-US" sz="1800" dirty="0">
                <a:solidFill>
                  <a:schemeClr val="accent2">
                    <a:lumMod val="40000"/>
                    <a:lumOff val="6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them automatically </a:t>
            </a:r>
            <a:r>
              <a:rPr lang="en-US" sz="18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as and when the user tries to enter the same word</a:t>
            </a:r>
            <a:endParaRPr lang="en-US" sz="1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752473" y="1281736"/>
            <a:ext cx="7110663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Building a saved list</a:t>
            </a:r>
          </a:p>
          <a:p>
            <a:pPr lvl="1"/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Scans the document continuously for words that exceed a specific threshold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(7 letters). Every time a long word is typed, the word is added to a </a:t>
            </a:r>
            <a:r>
              <a:rPr lang="en-US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Completable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List.</a:t>
            </a:r>
          </a:p>
          <a:p>
            <a:pPr lvl="1"/>
            <a:endParaRPr 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sz="24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Continuous listeners</a:t>
            </a:r>
          </a:p>
          <a:p>
            <a:pPr lvl="1"/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Suggestions are shown when the user has typed at least 3 character of a new word. Based on the word being typed, and the words present in the </a:t>
            </a:r>
            <a:r>
              <a:rPr lang="en-US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Completable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List, a new list of AutoComplete words is generated based on the matches.</a:t>
            </a:r>
          </a:p>
          <a:p>
            <a:pPr lvl="1"/>
            <a:endParaRPr 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sz="24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Popup feature</a:t>
            </a:r>
          </a:p>
          <a:p>
            <a:pPr lvl="1"/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The list of AutoComplete suggestions, is shown just below the cursor location, as a popup. The user may use keys, or the mouse to select one of the suggestions in order to use it, and save time.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728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2400" dirty="0" smtClean="0">
            <a:solidFill>
              <a:schemeClr val="accent2">
                <a:lumMod val="40000"/>
                <a:lumOff val="60000"/>
              </a:schemeClr>
            </a:solidFill>
            <a:latin typeface="Segoe UI Light" panose="020B0502040204020203" pitchFamily="34" charset="0"/>
            <a:cs typeface="Segoe UI Light" panose="020B0502040204020203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1038</TotalTime>
  <Words>1062</Words>
  <Application>Microsoft Office PowerPoint</Application>
  <PresentationFormat>Widescreen</PresentationFormat>
  <Paragraphs>156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Segoe UI Light</vt:lpstr>
      <vt:lpstr>Celestial</vt:lpstr>
      <vt:lpstr>Integrated Text Editor     NATURAL LANGUAGE PROCESSING </vt:lpstr>
      <vt:lpstr>Introduction Natural Language Processing</vt:lpstr>
      <vt:lpstr>Software Giants that use NLP concepts on a regular basis</vt:lpstr>
      <vt:lpstr>Integrated  Text  Editor </vt:lpstr>
      <vt:lpstr>BASICS</vt:lpstr>
      <vt:lpstr>Spell Checker</vt:lpstr>
      <vt:lpstr>PowerPoint Presentation</vt:lpstr>
      <vt:lpstr>WORD SEGMENTATION</vt:lpstr>
      <vt:lpstr>AUTO COMPLETE</vt:lpstr>
      <vt:lpstr>FIND</vt:lpstr>
      <vt:lpstr>TOPIC EXTRACTION</vt:lpstr>
      <vt:lpstr>EDITOR FEATURES</vt:lpstr>
      <vt:lpstr>Background processes</vt:lpstr>
      <vt:lpstr>conclusion</vt:lpstr>
      <vt:lpstr>References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Integrated Text Editor</dc:title>
  <dc:creator>Tushar Naik</dc:creator>
  <cp:lastModifiedBy>Tushar Naik</cp:lastModifiedBy>
  <cp:revision>122</cp:revision>
  <dcterms:created xsi:type="dcterms:W3CDTF">2014-02-10T05:17:24Z</dcterms:created>
  <dcterms:modified xsi:type="dcterms:W3CDTF">2014-05-11T20:44:17Z</dcterms:modified>
</cp:coreProperties>
</file>