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56" r:id="rId2"/>
    <p:sldId id="257" r:id="rId3"/>
    <p:sldId id="258" r:id="rId4"/>
    <p:sldId id="259" r:id="rId5"/>
    <p:sldId id="270" r:id="rId6"/>
    <p:sldId id="266" r:id="rId7"/>
    <p:sldId id="260" r:id="rId8"/>
    <p:sldId id="263" r:id="rId9"/>
    <p:sldId id="264" r:id="rId10"/>
    <p:sldId id="265" r:id="rId11"/>
    <p:sldId id="267" r:id="rId12"/>
    <p:sldId id="268" r:id="rId13"/>
    <p:sldId id="269"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923F103-BC34-4FE4-A40E-EDDEECFDA5D0}" type="datetimeFigureOut">
              <a:rPr lang="en-US" smtClean="0"/>
              <a:pPr/>
              <a:t>5/11/2014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r>
              <a:rPr lang="en-US" smtClean="0"/>
              <a:t>
              </a:t>
            </a:r>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702387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5/11/2014</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470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5/11/2014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0639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5/11/2014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1665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5/11/2014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3379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5/11/2014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484101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5/11/2014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797686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5/11/2014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8809551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5/11/2014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0550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5/11/2014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2307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5/11/2014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329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5/11/2014</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6916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5/11/2014</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0380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5/11/2014</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1273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C8D7E02-BCB8-4D50-A234-369438C08659}" type="datetimeFigureOut">
              <a:rPr lang="en-US" smtClean="0"/>
              <a:t>5/11/2014</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4061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5/11/2014</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7182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5/11/2014</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8709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E451C3-0FF4-47C4-B829-773ADF60F88C}" type="datetimeFigureOut">
              <a:rPr lang="en-US" smtClean="0"/>
              <a:t>5/11/2014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
              </a:t>
            </a:r>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9720049"/>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1739" y="842211"/>
            <a:ext cx="10804358" cy="3213275"/>
          </a:xfrm>
        </p:spPr>
        <p:txBody>
          <a:bodyPr>
            <a:normAutofit/>
          </a:bodyPr>
          <a:lstStyle/>
          <a:p>
            <a:pPr algn="ctr"/>
            <a:r>
              <a:rPr lang="en-US" sz="6000" dirty="0" smtClean="0">
                <a:latin typeface="Segoe UI Light" panose="020B0502040204020203" pitchFamily="34" charset="0"/>
                <a:cs typeface="Segoe UI Light" panose="020B0502040204020203" pitchFamily="34" charset="0"/>
              </a:rPr>
              <a:t>Integrated Text Editor</a:t>
            </a:r>
            <a:br>
              <a:rPr lang="en-US" sz="6000" dirty="0" smtClean="0">
                <a:latin typeface="Segoe UI Light" panose="020B0502040204020203" pitchFamily="34" charset="0"/>
                <a:cs typeface="Segoe UI Light" panose="020B0502040204020203" pitchFamily="34" charset="0"/>
              </a:rPr>
            </a:br>
            <a:r>
              <a:rPr lang="en-US" sz="1000" dirty="0" smtClean="0">
                <a:latin typeface="Segoe UI Light" panose="020B0502040204020203" pitchFamily="34" charset="0"/>
                <a:cs typeface="Segoe UI Light" panose="020B0502040204020203" pitchFamily="34" charset="0"/>
              </a:rPr>
              <a:t>  </a:t>
            </a:r>
            <a:r>
              <a:rPr lang="en-US" sz="2000" dirty="0" smtClean="0">
                <a:latin typeface="Segoe UI Light" panose="020B0502040204020203" pitchFamily="34" charset="0"/>
                <a:cs typeface="Segoe UI Light" panose="020B0502040204020203" pitchFamily="34" charset="0"/>
              </a:rPr>
              <a:t> </a:t>
            </a:r>
            <a:r>
              <a:rPr lang="en-US" sz="6000" dirty="0" smtClean="0">
                <a:latin typeface="Segoe UI Light" panose="020B0502040204020203" pitchFamily="34" charset="0"/>
                <a:cs typeface="Segoe UI Light" panose="020B0502040204020203" pitchFamily="34" charset="0"/>
              </a:rPr>
              <a:t/>
            </a:r>
            <a:br>
              <a:rPr lang="en-US" sz="6000" dirty="0" smtClean="0">
                <a:latin typeface="Segoe UI Light" panose="020B0502040204020203" pitchFamily="34" charset="0"/>
                <a:cs typeface="Segoe UI Light" panose="020B0502040204020203" pitchFamily="34" charset="0"/>
              </a:rPr>
            </a:br>
            <a:r>
              <a:rPr lang="en-US" sz="3100" cap="none" dirty="0" smtClean="0">
                <a:solidFill>
                  <a:schemeClr val="accent2">
                    <a:lumMod val="40000"/>
                    <a:lumOff val="60000"/>
                  </a:schemeClr>
                </a:solidFill>
                <a:latin typeface="Segoe UI Light" panose="020B0502040204020203" pitchFamily="34" charset="0"/>
                <a:cs typeface="Segoe UI Light" panose="020B0502040204020203" pitchFamily="34" charset="0"/>
              </a:rPr>
              <a:t>NATURAL LANGUAGE </a:t>
            </a:r>
            <a:r>
              <a:rPr lang="en-US" sz="3100" cap="none" dirty="0">
                <a:solidFill>
                  <a:schemeClr val="accent2">
                    <a:lumMod val="40000"/>
                    <a:lumOff val="60000"/>
                  </a:schemeClr>
                </a:solidFill>
                <a:latin typeface="Segoe UI Light" panose="020B0502040204020203" pitchFamily="34" charset="0"/>
                <a:cs typeface="Segoe UI Light" panose="020B0502040204020203" pitchFamily="34" charset="0"/>
              </a:rPr>
              <a:t>PROCESSING</a:t>
            </a:r>
            <a:r>
              <a:rPr lang="en-US" sz="3100" cap="none" dirty="0">
                <a:latin typeface="Segoe UI Light" panose="020B0502040204020203" pitchFamily="34" charset="0"/>
                <a:cs typeface="Segoe UI Light" panose="020B0502040204020203" pitchFamily="34" charset="0"/>
              </a:rPr>
              <a:t/>
            </a:r>
            <a:br>
              <a:rPr lang="en-US" sz="3100" cap="none" dirty="0">
                <a:latin typeface="Segoe UI Light" panose="020B0502040204020203" pitchFamily="34" charset="0"/>
                <a:cs typeface="Segoe UI Light" panose="020B0502040204020203" pitchFamily="34" charset="0"/>
              </a:rPr>
            </a:br>
            <a:endParaRPr lang="en-US" sz="3100" dirty="0">
              <a:latin typeface="Segoe UI Light" panose="020B0502040204020203" pitchFamily="34" charset="0"/>
              <a:cs typeface="Segoe UI Light" panose="020B0502040204020203" pitchFamily="34" charset="0"/>
            </a:endParaRPr>
          </a:p>
        </p:txBody>
      </p:sp>
      <p:sp>
        <p:nvSpPr>
          <p:cNvPr id="3" name="Subtitle 2"/>
          <p:cNvSpPr>
            <a:spLocks noGrp="1"/>
          </p:cNvSpPr>
          <p:nvPr>
            <p:ph type="subTitle" idx="1"/>
          </p:nvPr>
        </p:nvSpPr>
        <p:spPr>
          <a:xfrm>
            <a:off x="770022" y="5137484"/>
            <a:ext cx="10635916" cy="1130969"/>
          </a:xfrm>
        </p:spPr>
        <p:txBody>
          <a:bodyPr>
            <a:noAutofit/>
          </a:bodyPr>
          <a:lstStyle/>
          <a:p>
            <a:pPr algn="ctr"/>
            <a:r>
              <a:rPr lang="en-US" dirty="0" smtClean="0">
                <a:latin typeface="Segoe UI Light" panose="020B0502040204020203" pitchFamily="34" charset="0"/>
                <a:cs typeface="Segoe UI Light" panose="020B0502040204020203" pitchFamily="34" charset="0"/>
              </a:rPr>
              <a:t>TUSHAR K NAIK</a:t>
            </a:r>
          </a:p>
          <a:p>
            <a:pPr algn="ctr"/>
            <a:r>
              <a:rPr lang="en-US" dirty="0" smtClean="0">
                <a:latin typeface="Segoe UI Light" panose="020B0502040204020203" pitchFamily="34" charset="0"/>
                <a:cs typeface="Segoe UI Light" panose="020B0502040204020203" pitchFamily="34" charset="0"/>
              </a:rPr>
              <a:t>SUHAS V</a:t>
            </a:r>
          </a:p>
          <a:p>
            <a:pPr algn="ctr"/>
            <a:r>
              <a:rPr lang="en-US" dirty="0" smtClean="0">
                <a:latin typeface="Segoe UI Light" panose="020B0502040204020203" pitchFamily="34" charset="0"/>
                <a:cs typeface="Segoe UI Light" panose="020B0502040204020203" pitchFamily="34" charset="0"/>
              </a:rPr>
              <a:t>VAMANAN T S</a:t>
            </a:r>
          </a:p>
        </p:txBody>
      </p:sp>
    </p:spTree>
    <p:extLst>
      <p:ext uri="{BB962C8B-B14F-4D97-AF65-F5344CB8AC3E}">
        <p14:creationId xmlns:p14="http://schemas.microsoft.com/office/powerpoint/2010/main" val="23450550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687" y="1462210"/>
            <a:ext cx="4006127" cy="1203158"/>
          </a:xfrm>
        </p:spPr>
        <p:txBody>
          <a:bodyPr>
            <a:noAutofit/>
          </a:bodyPr>
          <a:lstStyle/>
          <a:p>
            <a:pPr algn="ctr"/>
            <a:r>
              <a:rPr lang="en-US" sz="3600" dirty="0" smtClean="0">
                <a:latin typeface="Segoe UI Light" panose="020B0502040204020203" pitchFamily="34" charset="0"/>
                <a:cs typeface="Segoe UI Light" panose="020B0502040204020203" pitchFamily="34" charset="0"/>
              </a:rPr>
              <a:t>AUTO COMPLETE</a:t>
            </a:r>
            <a:endParaRPr lang="en-US" sz="3600" dirty="0">
              <a:latin typeface="Segoe UI Light" panose="020B0502040204020203" pitchFamily="34" charset="0"/>
              <a:cs typeface="Segoe UI Light" panose="020B0502040204020203" pitchFamily="34" charset="0"/>
            </a:endParaRPr>
          </a:p>
        </p:txBody>
      </p:sp>
      <p:sp>
        <p:nvSpPr>
          <p:cNvPr id="4" name="Text Placeholder 3"/>
          <p:cNvSpPr>
            <a:spLocks noGrp="1"/>
          </p:cNvSpPr>
          <p:nvPr>
            <p:ph type="body" sz="half" idx="2"/>
          </p:nvPr>
        </p:nvSpPr>
        <p:spPr>
          <a:xfrm>
            <a:off x="707143" y="2873318"/>
            <a:ext cx="3239213" cy="1722744"/>
          </a:xfrm>
        </p:spPr>
        <p:txBody>
          <a:bodyPr>
            <a:normAutofit lnSpcReduction="10000"/>
          </a:bodyPr>
          <a:lstStyle/>
          <a:p>
            <a:pPr algn="ctr"/>
            <a:r>
              <a:rPr lang="en-US" sz="1800" dirty="0" smtClean="0">
                <a:solidFill>
                  <a:schemeClr val="accent2">
                    <a:lumMod val="40000"/>
                    <a:lumOff val="60000"/>
                  </a:schemeClr>
                </a:solidFill>
                <a:latin typeface="Segoe UI Light" panose="020B0502040204020203" pitchFamily="34" charset="0"/>
                <a:cs typeface="Segoe UI Light" panose="020B0502040204020203" pitchFamily="34" charset="0"/>
              </a:rPr>
              <a:t>A live feature, that </a:t>
            </a:r>
            <a:r>
              <a:rPr lang="en-US" sz="1800" dirty="0">
                <a:solidFill>
                  <a:schemeClr val="accent2">
                    <a:lumMod val="40000"/>
                    <a:lumOff val="60000"/>
                  </a:schemeClr>
                </a:solidFill>
                <a:latin typeface="Segoe UI Light" panose="020B0502040204020203" pitchFamily="34" charset="0"/>
                <a:cs typeface="Segoe UI Light" panose="020B0502040204020203" pitchFamily="34" charset="0"/>
              </a:rPr>
              <a:t>continuously scans for long words and </a:t>
            </a:r>
            <a:r>
              <a:rPr lang="en-US" sz="1800" dirty="0" smtClean="0">
                <a:solidFill>
                  <a:schemeClr val="accent2">
                    <a:lumMod val="40000"/>
                    <a:lumOff val="60000"/>
                  </a:schemeClr>
                </a:solidFill>
                <a:latin typeface="Segoe UI Light" panose="020B0502040204020203" pitchFamily="34" charset="0"/>
                <a:cs typeface="Segoe UI Light" panose="020B0502040204020203" pitchFamily="34" charset="0"/>
              </a:rPr>
              <a:t>attempts to complete </a:t>
            </a:r>
            <a:r>
              <a:rPr lang="en-US" sz="1800" dirty="0">
                <a:solidFill>
                  <a:schemeClr val="accent2">
                    <a:lumMod val="40000"/>
                    <a:lumOff val="60000"/>
                  </a:schemeClr>
                </a:solidFill>
                <a:latin typeface="Segoe UI Light" panose="020B0502040204020203" pitchFamily="34" charset="0"/>
                <a:cs typeface="Segoe UI Light" panose="020B0502040204020203" pitchFamily="34" charset="0"/>
              </a:rPr>
              <a:t>them automatically </a:t>
            </a:r>
            <a:r>
              <a:rPr lang="en-US" sz="1800" dirty="0" smtClean="0">
                <a:solidFill>
                  <a:schemeClr val="accent2">
                    <a:lumMod val="40000"/>
                    <a:lumOff val="60000"/>
                  </a:schemeClr>
                </a:solidFill>
                <a:latin typeface="Segoe UI Light" panose="020B0502040204020203" pitchFamily="34" charset="0"/>
                <a:cs typeface="Segoe UI Light" panose="020B0502040204020203" pitchFamily="34" charset="0"/>
              </a:rPr>
              <a:t>as and when the user tries to enter the same word</a:t>
            </a:r>
            <a:endParaRPr lang="en-US" sz="1800" dirty="0">
              <a:solidFill>
                <a:schemeClr val="accent2">
                  <a:lumMod val="40000"/>
                  <a:lumOff val="60000"/>
                </a:schemeClr>
              </a:solidFill>
            </a:endParaRPr>
          </a:p>
        </p:txBody>
      </p:sp>
      <p:sp>
        <p:nvSpPr>
          <p:cNvPr id="5" name="TextBox 4"/>
          <p:cNvSpPr txBox="1"/>
          <p:nvPr/>
        </p:nvSpPr>
        <p:spPr>
          <a:xfrm>
            <a:off x="4752473" y="1281736"/>
            <a:ext cx="7110663" cy="4585871"/>
          </a:xfrm>
          <a:prstGeom prst="rect">
            <a:avLst/>
          </a:prstGeom>
          <a:noFill/>
        </p:spPr>
        <p:txBody>
          <a:bodyPr wrap="square" rtlCol="0">
            <a:spAutoFit/>
          </a:bodyPr>
          <a:lstStyle/>
          <a:p>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Building a saved list</a:t>
            </a:r>
          </a:p>
          <a:p>
            <a:pPr lvl="1"/>
            <a:r>
              <a:rPr lang="en-US" dirty="0" smtClean="0">
                <a:latin typeface="Segoe UI Light" panose="020B0502040204020203" pitchFamily="34" charset="0"/>
                <a:cs typeface="Segoe UI Light" panose="020B0502040204020203" pitchFamily="34" charset="0"/>
              </a:rPr>
              <a:t>Scans </a:t>
            </a:r>
            <a:r>
              <a:rPr lang="en-US" dirty="0" smtClean="0">
                <a:latin typeface="Segoe UI Light" panose="020B0502040204020203" pitchFamily="34" charset="0"/>
                <a:cs typeface="Segoe UI Light" panose="020B0502040204020203" pitchFamily="34" charset="0"/>
              </a:rPr>
              <a:t>the document continuously for words that exceed a specific </a:t>
            </a:r>
            <a:r>
              <a:rPr lang="en-US" dirty="0" smtClean="0">
                <a:latin typeface="Segoe UI Light" panose="020B0502040204020203" pitchFamily="34" charset="0"/>
                <a:cs typeface="Segoe UI Light" panose="020B0502040204020203" pitchFamily="34" charset="0"/>
              </a:rPr>
              <a:t>threshold</a:t>
            </a:r>
            <a:r>
              <a:rPr lang="en-US" dirty="0">
                <a:latin typeface="Segoe UI Light" panose="020B0502040204020203" pitchFamily="34" charset="0"/>
                <a:cs typeface="Segoe UI Light" panose="020B0502040204020203" pitchFamily="34" charset="0"/>
              </a:rPr>
              <a:t> </a:t>
            </a:r>
            <a:r>
              <a:rPr lang="en-US" dirty="0" smtClean="0">
                <a:latin typeface="Segoe UI Light" panose="020B0502040204020203" pitchFamily="34" charset="0"/>
                <a:cs typeface="Segoe UI Light" panose="020B0502040204020203" pitchFamily="34" charset="0"/>
              </a:rPr>
              <a:t>(7 </a:t>
            </a:r>
            <a:r>
              <a:rPr lang="en-US" dirty="0" smtClean="0">
                <a:latin typeface="Segoe UI Light" panose="020B0502040204020203" pitchFamily="34" charset="0"/>
                <a:cs typeface="Segoe UI Light" panose="020B0502040204020203" pitchFamily="34" charset="0"/>
              </a:rPr>
              <a:t>letters</a:t>
            </a:r>
            <a:r>
              <a:rPr lang="en-US" dirty="0" smtClean="0">
                <a:latin typeface="Segoe UI Light" panose="020B0502040204020203" pitchFamily="34" charset="0"/>
                <a:cs typeface="Segoe UI Light" panose="020B0502040204020203" pitchFamily="34" charset="0"/>
              </a:rPr>
              <a:t>). Every time a long word is typed, the word is added to a </a:t>
            </a:r>
            <a:r>
              <a:rPr lang="en-US" dirty="0" err="1" smtClean="0">
                <a:latin typeface="Segoe UI Light" panose="020B0502040204020203" pitchFamily="34" charset="0"/>
                <a:cs typeface="Segoe UI Light" panose="020B0502040204020203" pitchFamily="34" charset="0"/>
              </a:rPr>
              <a:t>Completable</a:t>
            </a:r>
            <a:r>
              <a:rPr lang="en-US" dirty="0" smtClean="0">
                <a:latin typeface="Segoe UI Light" panose="020B0502040204020203" pitchFamily="34" charset="0"/>
                <a:cs typeface="Segoe UI Light" panose="020B0502040204020203" pitchFamily="34" charset="0"/>
              </a:rPr>
              <a:t> List.</a:t>
            </a:r>
            <a:endParaRPr lang="en-US" dirty="0" smtClean="0">
              <a:latin typeface="Segoe UI Light" panose="020B0502040204020203" pitchFamily="34" charset="0"/>
              <a:cs typeface="Segoe UI Light" panose="020B0502040204020203" pitchFamily="34" charset="0"/>
            </a:endParaRPr>
          </a:p>
          <a:p>
            <a:pPr lvl="1"/>
            <a:endParaRPr lang="en-US" sz="2000" dirty="0" smtClean="0">
              <a:latin typeface="Segoe UI Light" panose="020B0502040204020203" pitchFamily="34" charset="0"/>
              <a:cs typeface="Segoe UI Light" panose="020B0502040204020203" pitchFamily="34" charset="0"/>
            </a:endParaRPr>
          </a:p>
          <a:p>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Continuous listeners</a:t>
            </a:r>
          </a:p>
          <a:p>
            <a:pPr lvl="1"/>
            <a:r>
              <a:rPr lang="en-US" dirty="0" smtClean="0">
                <a:latin typeface="Segoe UI Light" panose="020B0502040204020203" pitchFamily="34" charset="0"/>
                <a:cs typeface="Segoe UI Light" panose="020B0502040204020203" pitchFamily="34" charset="0"/>
              </a:rPr>
              <a:t>Suggestions are shown when the user has typed at least 3 character of a new word. Based on the word bein</a:t>
            </a:r>
            <a:r>
              <a:rPr lang="en-US" dirty="0" smtClean="0">
                <a:latin typeface="Segoe UI Light" panose="020B0502040204020203" pitchFamily="34" charset="0"/>
                <a:cs typeface="Segoe UI Light" panose="020B0502040204020203" pitchFamily="34" charset="0"/>
              </a:rPr>
              <a:t>g typed, and the words present in the </a:t>
            </a:r>
            <a:r>
              <a:rPr lang="en-US" dirty="0" err="1" smtClean="0">
                <a:latin typeface="Segoe UI Light" panose="020B0502040204020203" pitchFamily="34" charset="0"/>
                <a:cs typeface="Segoe UI Light" panose="020B0502040204020203" pitchFamily="34" charset="0"/>
              </a:rPr>
              <a:t>Completable</a:t>
            </a:r>
            <a:r>
              <a:rPr lang="en-US" dirty="0" smtClean="0">
                <a:latin typeface="Segoe UI Light" panose="020B0502040204020203" pitchFamily="34" charset="0"/>
                <a:cs typeface="Segoe UI Light" panose="020B0502040204020203" pitchFamily="34" charset="0"/>
              </a:rPr>
              <a:t> List, a new list of AutoComplete words is generated based on the matches.</a:t>
            </a:r>
            <a:endParaRPr lang="en-US" dirty="0" smtClean="0">
              <a:latin typeface="Segoe UI Light" panose="020B0502040204020203" pitchFamily="34" charset="0"/>
              <a:cs typeface="Segoe UI Light" panose="020B0502040204020203" pitchFamily="34" charset="0"/>
            </a:endParaRPr>
          </a:p>
          <a:p>
            <a:pPr lvl="1"/>
            <a:endParaRPr lang="en-US" sz="2000" dirty="0" smtClean="0">
              <a:latin typeface="Segoe UI Light" panose="020B0502040204020203" pitchFamily="34" charset="0"/>
              <a:cs typeface="Segoe UI Light" panose="020B0502040204020203" pitchFamily="34" charset="0"/>
            </a:endParaRPr>
          </a:p>
          <a:p>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Popup feature</a:t>
            </a:r>
          </a:p>
          <a:p>
            <a:pPr lvl="1"/>
            <a:r>
              <a:rPr lang="en-US" dirty="0" smtClean="0">
                <a:latin typeface="Segoe UI Light" panose="020B0502040204020203" pitchFamily="34" charset="0"/>
                <a:cs typeface="Segoe UI Light" panose="020B0502040204020203" pitchFamily="34" charset="0"/>
              </a:rPr>
              <a:t>The list of AutoComplete suggestions, is shown just below the cursor location, as a popup. The user may used keys, or the mouse to select one of the suggestions in order to use it, and save time. </a:t>
            </a:r>
            <a:endParaRPr lang="en-US" dirty="0"/>
          </a:p>
        </p:txBody>
      </p:sp>
    </p:spTree>
    <p:extLst>
      <p:ext uri="{BB962C8B-B14F-4D97-AF65-F5344CB8AC3E}">
        <p14:creationId xmlns:p14="http://schemas.microsoft.com/office/powerpoint/2010/main" val="829728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652" y="1696453"/>
            <a:ext cx="3680885" cy="895238"/>
          </a:xfrm>
        </p:spPr>
        <p:txBody>
          <a:bodyPr>
            <a:normAutofit/>
          </a:bodyPr>
          <a:lstStyle/>
          <a:p>
            <a:pPr algn="ctr"/>
            <a:r>
              <a:rPr lang="en-US" sz="4000" dirty="0" smtClean="0">
                <a:latin typeface="Segoe UI Light" panose="020B0502040204020203" pitchFamily="34" charset="0"/>
                <a:cs typeface="Segoe UI Light" panose="020B0502040204020203" pitchFamily="34" charset="0"/>
              </a:rPr>
              <a:t>FIND</a:t>
            </a:r>
            <a:endParaRPr lang="en-US" sz="2000" dirty="0">
              <a:latin typeface="Segoe UI Light" panose="020B0502040204020203" pitchFamily="34" charset="0"/>
              <a:cs typeface="Segoe UI Light" panose="020B0502040204020203" pitchFamily="34" charset="0"/>
            </a:endParaRPr>
          </a:p>
        </p:txBody>
      </p:sp>
      <p:sp>
        <p:nvSpPr>
          <p:cNvPr id="4" name="Text Placeholder 3"/>
          <p:cNvSpPr>
            <a:spLocks noGrp="1"/>
          </p:cNvSpPr>
          <p:nvPr>
            <p:ph type="body" sz="half" idx="2"/>
          </p:nvPr>
        </p:nvSpPr>
        <p:spPr>
          <a:xfrm>
            <a:off x="757989" y="2591691"/>
            <a:ext cx="3128209" cy="2444638"/>
          </a:xfrm>
        </p:spPr>
        <p:txBody>
          <a:bodyPr>
            <a:normAutofit/>
          </a:bodyPr>
          <a:lstStyle/>
          <a:p>
            <a:pPr algn="ctr"/>
            <a:r>
              <a:rPr lang="en-US" sz="900" dirty="0">
                <a:latin typeface="Segoe UI Light" panose="020B0502040204020203" pitchFamily="34" charset="0"/>
                <a:cs typeface="Segoe UI Light" panose="020B0502040204020203" pitchFamily="34" charset="0"/>
              </a:rPr>
              <a:t> </a:t>
            </a:r>
            <a:r>
              <a:rPr lang="en-US" sz="1800" dirty="0">
                <a:latin typeface="Segoe UI Light" panose="020B0502040204020203" pitchFamily="34" charset="0"/>
                <a:cs typeface="Segoe UI Light" panose="020B0502040204020203" pitchFamily="34" charset="0"/>
              </a:rPr>
              <a:t/>
            </a:r>
            <a:br>
              <a:rPr lang="en-US" sz="1800" dirty="0">
                <a:latin typeface="Segoe UI Light" panose="020B0502040204020203" pitchFamily="34" charset="0"/>
                <a:cs typeface="Segoe UI Light" panose="020B0502040204020203" pitchFamily="34" charset="0"/>
              </a:rPr>
            </a:br>
            <a:r>
              <a:rPr lang="en-US" sz="1800" dirty="0" smtClean="0">
                <a:solidFill>
                  <a:schemeClr val="accent2">
                    <a:lumMod val="40000"/>
                    <a:lumOff val="60000"/>
                  </a:schemeClr>
                </a:solidFill>
                <a:latin typeface="Segoe UI Light" panose="020B0502040204020203" pitchFamily="34" charset="0"/>
                <a:cs typeface="Segoe UI Light" panose="020B0502040204020203" pitchFamily="34" charset="0"/>
              </a:rPr>
              <a:t>An option to perform a search within the document. Highlighting happen as the user types. An advance option of replace the found text also available</a:t>
            </a:r>
            <a:endParaRPr lang="en-US" sz="1800" dirty="0">
              <a:solidFill>
                <a:schemeClr val="accent2">
                  <a:lumMod val="40000"/>
                  <a:lumOff val="60000"/>
                </a:schemeClr>
              </a:solidFill>
            </a:endParaRPr>
          </a:p>
        </p:txBody>
      </p:sp>
      <p:sp>
        <p:nvSpPr>
          <p:cNvPr id="5" name="TextBox 4"/>
          <p:cNvSpPr txBox="1"/>
          <p:nvPr/>
        </p:nvSpPr>
        <p:spPr>
          <a:xfrm>
            <a:off x="4800601" y="950495"/>
            <a:ext cx="6581273" cy="4585871"/>
          </a:xfrm>
          <a:prstGeom prst="rect">
            <a:avLst/>
          </a:prstGeom>
          <a:noFill/>
        </p:spPr>
        <p:txBody>
          <a:bodyPr wrap="square" rtlCol="0">
            <a:spAutoFit/>
          </a:bodyPr>
          <a:lstStyle/>
          <a:p>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Dynamic find (As you type</a:t>
            </a:r>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a:t>
            </a:r>
          </a:p>
          <a:p>
            <a:pPr lvl="1"/>
            <a:r>
              <a:rPr lang="en-US" dirty="0" smtClean="0">
                <a:latin typeface="Segoe UI Light" panose="020B0502040204020203" pitchFamily="34" charset="0"/>
                <a:cs typeface="Segoe UI Light" panose="020B0502040204020203" pitchFamily="34" charset="0"/>
              </a:rPr>
              <a:t>Includes a </a:t>
            </a:r>
            <a:r>
              <a:rPr lang="en-US" dirty="0" err="1" smtClean="0">
                <a:latin typeface="Segoe UI Light" panose="020B0502040204020203" pitchFamily="34" charset="0"/>
                <a:cs typeface="Segoe UI Light" panose="020B0502040204020203" pitchFamily="34" charset="0"/>
              </a:rPr>
              <a:t>textfield</a:t>
            </a:r>
            <a:r>
              <a:rPr lang="en-US" dirty="0" smtClean="0">
                <a:latin typeface="Segoe UI Light" panose="020B0502040204020203" pitchFamily="34" charset="0"/>
                <a:cs typeface="Segoe UI Light" panose="020B0502040204020203" pitchFamily="34" charset="0"/>
              </a:rPr>
              <a:t> that takes in the input from the user. A </a:t>
            </a:r>
            <a:r>
              <a:rPr lang="en-US" dirty="0" err="1" smtClean="0">
                <a:latin typeface="Segoe UI Light" panose="020B0502040204020203" pitchFamily="34" charset="0"/>
                <a:cs typeface="Segoe UI Light" panose="020B0502040204020203" pitchFamily="34" charset="0"/>
              </a:rPr>
              <a:t>keylistener</a:t>
            </a:r>
            <a:r>
              <a:rPr lang="en-US" dirty="0" smtClean="0">
                <a:latin typeface="Segoe UI Light" panose="020B0502040204020203" pitchFamily="34" charset="0"/>
                <a:cs typeface="Segoe UI Light" panose="020B0502040204020203" pitchFamily="34" charset="0"/>
              </a:rPr>
              <a:t>, will continuously look for character, and simultaneously highest the parts within the document, that match the text field</a:t>
            </a:r>
          </a:p>
          <a:p>
            <a:pPr lvl="1"/>
            <a:endParaRPr lang="en-US" sz="2000" dirty="0">
              <a:latin typeface="Segoe UI Light" panose="020B0502040204020203" pitchFamily="34" charset="0"/>
              <a:cs typeface="Segoe UI Light" panose="020B0502040204020203" pitchFamily="34" charset="0"/>
            </a:endParaRPr>
          </a:p>
          <a:p>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Regex find</a:t>
            </a:r>
            <a:endParaRPr lang="en-US" sz="2400" dirty="0">
              <a:solidFill>
                <a:schemeClr val="accent2">
                  <a:lumMod val="40000"/>
                  <a:lumOff val="60000"/>
                </a:schemeClr>
              </a:solidFill>
              <a:latin typeface="Segoe UI Light" panose="020B0502040204020203" pitchFamily="34" charset="0"/>
              <a:cs typeface="Segoe UI Light" panose="020B0502040204020203" pitchFamily="34" charset="0"/>
            </a:endParaRPr>
          </a:p>
          <a:p>
            <a:pPr lvl="1"/>
            <a:r>
              <a:rPr lang="en-US" dirty="0" smtClean="0">
                <a:latin typeface="Segoe UI Light" panose="020B0502040204020203" pitchFamily="34" charset="0"/>
                <a:cs typeface="Segoe UI Light" panose="020B0502040204020203" pitchFamily="34" charset="0"/>
              </a:rPr>
              <a:t>The java regex library is used to perform the search. As such, the user may prefer to include a regular expression within the </a:t>
            </a:r>
            <a:r>
              <a:rPr lang="en-US" dirty="0">
                <a:latin typeface="Segoe UI Light" panose="020B0502040204020203" pitchFamily="34" charset="0"/>
                <a:cs typeface="Segoe UI Light" panose="020B0502040204020203" pitchFamily="34" charset="0"/>
              </a:rPr>
              <a:t>F</a:t>
            </a:r>
            <a:r>
              <a:rPr lang="en-US" dirty="0" smtClean="0">
                <a:latin typeface="Segoe UI Light" panose="020B0502040204020203" pitchFamily="34" charset="0"/>
                <a:cs typeface="Segoe UI Light" panose="020B0502040204020203" pitchFamily="34" charset="0"/>
              </a:rPr>
              <a:t>ind </a:t>
            </a:r>
            <a:r>
              <a:rPr lang="en-US" dirty="0" err="1" smtClean="0">
                <a:latin typeface="Segoe UI Light" panose="020B0502040204020203" pitchFamily="34" charset="0"/>
                <a:cs typeface="Segoe UI Light" panose="020B0502040204020203" pitchFamily="34" charset="0"/>
              </a:rPr>
              <a:t>textfield</a:t>
            </a:r>
            <a:r>
              <a:rPr lang="en-US" dirty="0" smtClean="0">
                <a:latin typeface="Segoe UI Light" panose="020B0502040204020203" pitchFamily="34" charset="0"/>
                <a:cs typeface="Segoe UI Light" panose="020B0502040204020203" pitchFamily="34" charset="0"/>
              </a:rPr>
              <a:t>. (</a:t>
            </a:r>
            <a:r>
              <a:rPr lang="en-US" dirty="0" err="1" smtClean="0">
                <a:latin typeface="Segoe UI Light" panose="020B0502040204020203" pitchFamily="34" charset="0"/>
                <a:cs typeface="Segoe UI Light" panose="020B0502040204020203" pitchFamily="34" charset="0"/>
              </a:rPr>
              <a:t>Eg</a:t>
            </a:r>
            <a:r>
              <a:rPr lang="en-US" dirty="0" smtClean="0">
                <a:latin typeface="Segoe UI Light" panose="020B0502040204020203" pitchFamily="34" charset="0"/>
                <a:cs typeface="Segoe UI Light" panose="020B0502040204020203" pitchFamily="34" charset="0"/>
              </a:rPr>
              <a:t>. Find all words ending with </a:t>
            </a:r>
            <a:r>
              <a:rPr lang="en-US" dirty="0" err="1" smtClean="0">
                <a:latin typeface="Segoe UI Light" panose="020B0502040204020203" pitchFamily="34" charset="0"/>
                <a:cs typeface="Segoe UI Light" panose="020B0502040204020203" pitchFamily="34" charset="0"/>
              </a:rPr>
              <a:t>ing</a:t>
            </a:r>
            <a:r>
              <a:rPr lang="en-US" dirty="0">
                <a:latin typeface="Segoe UI Light" panose="020B0502040204020203" pitchFamily="34" charset="0"/>
                <a:cs typeface="Segoe UI Light" panose="020B0502040204020203" pitchFamily="34" charset="0"/>
              </a:rPr>
              <a:t> </a:t>
            </a:r>
            <a:r>
              <a:rPr lang="en-US" dirty="0" smtClean="0">
                <a:latin typeface="Segoe UI Light" panose="020B0502040204020203" pitchFamily="34" charset="0"/>
                <a:cs typeface="Segoe UI Light" panose="020B0502040204020203" pitchFamily="34" charset="0"/>
              </a:rPr>
              <a:t>by searching for “[a-z]*</a:t>
            </a:r>
            <a:r>
              <a:rPr lang="en-US" dirty="0" err="1" smtClean="0">
                <a:latin typeface="Segoe UI Light" panose="020B0502040204020203" pitchFamily="34" charset="0"/>
                <a:cs typeface="Segoe UI Light" panose="020B0502040204020203" pitchFamily="34" charset="0"/>
              </a:rPr>
              <a:t>ing</a:t>
            </a:r>
            <a:r>
              <a:rPr lang="en-US" dirty="0" smtClean="0">
                <a:latin typeface="Segoe UI Light" panose="020B0502040204020203" pitchFamily="34" charset="0"/>
                <a:cs typeface="Segoe UI Light" panose="020B0502040204020203" pitchFamily="34" charset="0"/>
              </a:rPr>
              <a:t>” </a:t>
            </a:r>
            <a:r>
              <a:rPr lang="en-US" dirty="0" smtClean="0">
                <a:latin typeface="Segoe UI Light" panose="020B0502040204020203" pitchFamily="34" charset="0"/>
                <a:cs typeface="Segoe UI Light" panose="020B0502040204020203" pitchFamily="34" charset="0"/>
              </a:rPr>
              <a:t>). </a:t>
            </a:r>
            <a:endParaRPr lang="en-US" dirty="0">
              <a:latin typeface="Segoe UI Light" panose="020B0502040204020203" pitchFamily="34" charset="0"/>
              <a:cs typeface="Segoe UI Light" panose="020B0502040204020203" pitchFamily="34" charset="0"/>
            </a:endParaRPr>
          </a:p>
          <a:p>
            <a:pPr lvl="1"/>
            <a:endParaRPr lang="en-US" sz="2000" dirty="0">
              <a:latin typeface="Segoe UI Light" panose="020B0502040204020203" pitchFamily="34" charset="0"/>
              <a:cs typeface="Segoe UI Light" panose="020B0502040204020203" pitchFamily="34" charset="0"/>
            </a:endParaRPr>
          </a:p>
          <a:p>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Find and Replace</a:t>
            </a:r>
            <a:endParaRPr lang="en-US" sz="2400" dirty="0">
              <a:solidFill>
                <a:schemeClr val="accent2">
                  <a:lumMod val="40000"/>
                  <a:lumOff val="60000"/>
                </a:schemeClr>
              </a:solidFill>
              <a:latin typeface="Segoe UI Light" panose="020B0502040204020203" pitchFamily="34" charset="0"/>
              <a:cs typeface="Segoe UI Light" panose="020B0502040204020203" pitchFamily="34" charset="0"/>
            </a:endParaRPr>
          </a:p>
          <a:p>
            <a:pPr lvl="1"/>
            <a:r>
              <a:rPr lang="en-US" dirty="0" smtClean="0">
                <a:latin typeface="Segoe UI Light" panose="020B0502040204020203" pitchFamily="34" charset="0"/>
                <a:cs typeface="Segoe UI Light" panose="020B0502040204020203" pitchFamily="34" charset="0"/>
              </a:rPr>
              <a:t>An advance option is available, which allows the user to replace all strings that are highlighted, by a specific word.</a:t>
            </a:r>
            <a:endParaRPr lang="en-US" dirty="0" smtClean="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18706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33" y="1641197"/>
            <a:ext cx="3741433" cy="1159933"/>
          </a:xfrm>
        </p:spPr>
        <p:txBody>
          <a:bodyPr>
            <a:normAutofit fontScale="90000"/>
          </a:bodyPr>
          <a:lstStyle/>
          <a:p>
            <a:pPr algn="ctr"/>
            <a:r>
              <a:rPr lang="en-US" sz="4000" dirty="0" smtClean="0">
                <a:latin typeface="Segoe UI Light" panose="020B0502040204020203" pitchFamily="34" charset="0"/>
                <a:cs typeface="Segoe UI Light" panose="020B0502040204020203" pitchFamily="34" charset="0"/>
              </a:rPr>
              <a:t>TOPIC EXTRACTIO</a:t>
            </a:r>
            <a:r>
              <a:rPr lang="en-US" sz="4000" dirty="0">
                <a:latin typeface="Segoe UI Light" panose="020B0502040204020203" pitchFamily="34" charset="0"/>
                <a:cs typeface="Segoe UI Light" panose="020B0502040204020203" pitchFamily="34" charset="0"/>
              </a:rPr>
              <a:t>N</a:t>
            </a:r>
            <a:endParaRPr lang="en-US" sz="2000" dirty="0">
              <a:latin typeface="Segoe UI Light" panose="020B0502040204020203" pitchFamily="34" charset="0"/>
              <a:cs typeface="Segoe UI Light" panose="020B0502040204020203" pitchFamily="34" charset="0"/>
            </a:endParaRPr>
          </a:p>
        </p:txBody>
      </p:sp>
      <p:sp>
        <p:nvSpPr>
          <p:cNvPr id="4" name="Text Placeholder 3"/>
          <p:cNvSpPr>
            <a:spLocks noGrp="1"/>
          </p:cNvSpPr>
          <p:nvPr>
            <p:ph type="body" sz="half" idx="2"/>
          </p:nvPr>
        </p:nvSpPr>
        <p:spPr>
          <a:xfrm>
            <a:off x="782246" y="3065825"/>
            <a:ext cx="3128209" cy="2444638"/>
          </a:xfrm>
        </p:spPr>
        <p:txBody>
          <a:bodyPr>
            <a:normAutofit/>
          </a:bodyPr>
          <a:lstStyle/>
          <a:p>
            <a:pPr algn="ctr"/>
            <a:r>
              <a:rPr lang="en-US" sz="900" dirty="0">
                <a:latin typeface="Segoe UI Light" panose="020B0502040204020203" pitchFamily="34" charset="0"/>
                <a:cs typeface="Segoe UI Light" panose="020B0502040204020203" pitchFamily="34" charset="0"/>
              </a:rPr>
              <a:t> </a:t>
            </a:r>
            <a:r>
              <a:rPr lang="en-US" sz="1800" dirty="0">
                <a:latin typeface="Segoe UI Light" panose="020B0502040204020203" pitchFamily="34" charset="0"/>
                <a:cs typeface="Segoe UI Light" panose="020B0502040204020203" pitchFamily="34" charset="0"/>
              </a:rPr>
              <a:t/>
            </a:r>
            <a:br>
              <a:rPr lang="en-US" sz="1800" dirty="0">
                <a:latin typeface="Segoe UI Light" panose="020B0502040204020203" pitchFamily="34" charset="0"/>
                <a:cs typeface="Segoe UI Light" panose="020B0502040204020203" pitchFamily="34" charset="0"/>
              </a:rPr>
            </a:br>
            <a:r>
              <a:rPr lang="en-US" sz="1800" dirty="0" smtClean="0">
                <a:solidFill>
                  <a:schemeClr val="accent2">
                    <a:lumMod val="40000"/>
                    <a:lumOff val="60000"/>
                  </a:schemeClr>
                </a:solidFill>
                <a:latin typeface="Segoe UI Light" panose="020B0502040204020203" pitchFamily="34" charset="0"/>
                <a:cs typeface="Segoe UI Light" panose="020B0502040204020203" pitchFamily="34" charset="0"/>
              </a:rPr>
              <a:t>The editor tries to detect what the user is trying to type within the document. Letter, Resume, or just information about a topic. After recognition, Search results are shown as a popup</a:t>
            </a:r>
            <a:endParaRPr lang="en-US" sz="1800" dirty="0">
              <a:solidFill>
                <a:schemeClr val="accent2">
                  <a:lumMod val="40000"/>
                  <a:lumOff val="60000"/>
                </a:schemeClr>
              </a:solidFill>
            </a:endParaRPr>
          </a:p>
        </p:txBody>
      </p:sp>
      <p:sp>
        <p:nvSpPr>
          <p:cNvPr id="5" name="TextBox 4"/>
          <p:cNvSpPr txBox="1"/>
          <p:nvPr/>
        </p:nvSpPr>
        <p:spPr>
          <a:xfrm>
            <a:off x="4632157" y="457200"/>
            <a:ext cx="7110663" cy="6124754"/>
          </a:xfrm>
          <a:prstGeom prst="rect">
            <a:avLst/>
          </a:prstGeom>
          <a:noFill/>
        </p:spPr>
        <p:txBody>
          <a:bodyPr wrap="square" rtlCol="0">
            <a:spAutoFit/>
          </a:bodyPr>
          <a:lstStyle/>
          <a:p>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Context Recognition using tags</a:t>
            </a:r>
            <a:endParaRPr lang="en-US" sz="2400" dirty="0">
              <a:solidFill>
                <a:schemeClr val="accent2">
                  <a:lumMod val="40000"/>
                  <a:lumOff val="60000"/>
                </a:schemeClr>
              </a:solidFill>
              <a:latin typeface="Segoe UI Light" panose="020B0502040204020203" pitchFamily="34" charset="0"/>
              <a:cs typeface="Segoe UI Light" panose="020B0502040204020203" pitchFamily="34" charset="0"/>
            </a:endParaRPr>
          </a:p>
          <a:p>
            <a:pPr lvl="1"/>
            <a:r>
              <a:rPr lang="en-US" dirty="0" smtClean="0">
                <a:latin typeface="Segoe UI Light" panose="020B0502040204020203" pitchFamily="34" charset="0"/>
                <a:cs typeface="Segoe UI Light" panose="020B0502040204020203" pitchFamily="34" charset="0"/>
              </a:rPr>
              <a:t>Detecting simple themes, like Letters, Resumes, Programs, etc. are taken care of, using a sets of tags associated with the theme</a:t>
            </a:r>
            <a:endParaRPr lang="en-US" dirty="0">
              <a:latin typeface="Segoe UI Light" panose="020B0502040204020203" pitchFamily="34" charset="0"/>
              <a:cs typeface="Segoe UI Light" panose="020B0502040204020203" pitchFamily="34" charset="0"/>
            </a:endParaRPr>
          </a:p>
          <a:p>
            <a:pPr lvl="1"/>
            <a:endParaRPr lang="en-US" sz="2000" dirty="0">
              <a:latin typeface="Segoe UI Light" panose="020B0502040204020203" pitchFamily="34" charset="0"/>
              <a:cs typeface="Segoe UI Light" panose="020B0502040204020203" pitchFamily="34" charset="0"/>
            </a:endParaRPr>
          </a:p>
          <a:p>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Topic extraction</a:t>
            </a:r>
            <a:endParaRPr lang="en-US" sz="2400" dirty="0">
              <a:solidFill>
                <a:schemeClr val="accent2">
                  <a:lumMod val="40000"/>
                  <a:lumOff val="60000"/>
                </a:schemeClr>
              </a:solidFill>
              <a:latin typeface="Segoe UI Light" panose="020B0502040204020203" pitchFamily="34" charset="0"/>
              <a:cs typeface="Segoe UI Light" panose="020B0502040204020203" pitchFamily="34" charset="0"/>
            </a:endParaRPr>
          </a:p>
          <a:p>
            <a:pPr lvl="1"/>
            <a:r>
              <a:rPr lang="en-US" dirty="0" smtClean="0">
                <a:latin typeface="Segoe UI Light" panose="020B0502040204020203" pitchFamily="34" charset="0"/>
                <a:cs typeface="Segoe UI Light" panose="020B0502040204020203" pitchFamily="34" charset="0"/>
              </a:rPr>
              <a:t>Heading Extraction- Check for a heading format, within th</a:t>
            </a:r>
            <a:r>
              <a:rPr lang="en-US" dirty="0" smtClean="0">
                <a:latin typeface="Segoe UI Light" panose="020B0502040204020203" pitchFamily="34" charset="0"/>
                <a:cs typeface="Segoe UI Light" panose="020B0502040204020203" pitchFamily="34" charset="0"/>
              </a:rPr>
              <a:t>e </a:t>
            </a:r>
            <a:r>
              <a:rPr lang="en-US" dirty="0" err="1" smtClean="0">
                <a:latin typeface="Segoe UI Light" panose="020B0502040204020203" pitchFamily="34" charset="0"/>
                <a:cs typeface="Segoe UI Light" panose="020B0502040204020203" pitchFamily="34" charset="0"/>
              </a:rPr>
              <a:t>Textarea</a:t>
            </a:r>
            <a:r>
              <a:rPr lang="en-US" dirty="0" smtClean="0">
                <a:latin typeface="Segoe UI Light" panose="020B0502040204020203" pitchFamily="34" charset="0"/>
                <a:cs typeface="Segoe UI Light" panose="020B0502040204020203" pitchFamily="34" charset="0"/>
              </a:rPr>
              <a:t/>
            </a:r>
            <a:br>
              <a:rPr lang="en-US" dirty="0" smtClean="0">
                <a:latin typeface="Segoe UI Light" panose="020B0502040204020203" pitchFamily="34" charset="0"/>
                <a:cs typeface="Segoe UI Light" panose="020B0502040204020203" pitchFamily="34" charset="0"/>
              </a:rPr>
            </a:br>
            <a:r>
              <a:rPr lang="en-US" dirty="0" smtClean="0">
                <a:latin typeface="Segoe UI Light" panose="020B0502040204020203" pitchFamily="34" charset="0"/>
                <a:cs typeface="Segoe UI Light" panose="020B0502040204020203" pitchFamily="34" charset="0"/>
              </a:rPr>
              <a:t>Keyword Extraction- Word Frequency Analysis, which includes using a mathematical formula, to detect the most frequent words that are key to the document.</a:t>
            </a:r>
            <a:endParaRPr lang="en-US" dirty="0">
              <a:latin typeface="Segoe UI Light" panose="020B0502040204020203" pitchFamily="34" charset="0"/>
              <a:cs typeface="Segoe UI Light" panose="020B0502040204020203" pitchFamily="34" charset="0"/>
            </a:endParaRPr>
          </a:p>
          <a:p>
            <a:pPr lvl="1"/>
            <a:endParaRPr lang="en-US" sz="2000" dirty="0">
              <a:latin typeface="Segoe UI Light" panose="020B0502040204020203" pitchFamily="34" charset="0"/>
              <a:cs typeface="Segoe UI Light" panose="020B0502040204020203" pitchFamily="34" charset="0"/>
            </a:endParaRPr>
          </a:p>
          <a:p>
            <a:r>
              <a:rPr lang="en-US" sz="2400" dirty="0">
                <a:solidFill>
                  <a:schemeClr val="accent2">
                    <a:lumMod val="40000"/>
                    <a:lumOff val="60000"/>
                  </a:schemeClr>
                </a:solidFill>
                <a:latin typeface="Segoe UI Light" panose="020B0502040204020203" pitchFamily="34" charset="0"/>
                <a:cs typeface="Segoe UI Light" panose="020B0502040204020203" pitchFamily="34" charset="0"/>
              </a:rPr>
              <a:t>Extracting Google Search Results</a:t>
            </a:r>
          </a:p>
          <a:p>
            <a:pPr lvl="1"/>
            <a:r>
              <a:rPr lang="en-US" dirty="0" smtClean="0">
                <a:latin typeface="Segoe UI Light" panose="020B0502040204020203" pitchFamily="34" charset="0"/>
                <a:cs typeface="Segoe UI Light" panose="020B0502040204020203" pitchFamily="34" charset="0"/>
              </a:rPr>
              <a:t>Using Google </a:t>
            </a:r>
            <a:r>
              <a:rPr lang="en-US" dirty="0" err="1" smtClean="0">
                <a:latin typeface="Segoe UI Light" panose="020B0502040204020203" pitchFamily="34" charset="0"/>
                <a:cs typeface="Segoe UI Light" panose="020B0502040204020203" pitchFamily="34" charset="0"/>
              </a:rPr>
              <a:t>Gson</a:t>
            </a:r>
            <a:r>
              <a:rPr lang="en-US" dirty="0" smtClean="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J</a:t>
            </a:r>
            <a:r>
              <a:rPr lang="en-US" dirty="0" err="1" smtClean="0">
                <a:latin typeface="Segoe UI Light" panose="020B0502040204020203" pitchFamily="34" charset="0"/>
                <a:cs typeface="Segoe UI Light" panose="020B0502040204020203" pitchFamily="34" charset="0"/>
              </a:rPr>
              <a:t>son</a:t>
            </a:r>
            <a:r>
              <a:rPr lang="en-US" dirty="0" smtClean="0">
                <a:latin typeface="Segoe UI Light" panose="020B0502040204020203" pitchFamily="34" charset="0"/>
                <a:cs typeface="Segoe UI Light" panose="020B0502040204020203" pitchFamily="34" charset="0"/>
              </a:rPr>
              <a:t> or Java) to perform a query search from an online google search API, and retrieve top 4 search results and their links. </a:t>
            </a:r>
            <a:endParaRPr lang="en-US" sz="2000" dirty="0" smtClean="0">
              <a:latin typeface="Segoe UI Light" panose="020B0502040204020203" pitchFamily="34" charset="0"/>
              <a:cs typeface="Segoe UI Light" panose="020B0502040204020203" pitchFamily="34" charset="0"/>
            </a:endParaRPr>
          </a:p>
          <a:p>
            <a:pPr lvl="1"/>
            <a:endParaRPr lang="en-US" sz="2000" dirty="0">
              <a:latin typeface="Segoe UI Light" panose="020B0502040204020203" pitchFamily="34" charset="0"/>
              <a:cs typeface="Segoe UI Light" panose="020B0502040204020203" pitchFamily="34" charset="0"/>
            </a:endParaRPr>
          </a:p>
          <a:p>
            <a:r>
              <a:rPr lang="en-US" sz="2400" dirty="0">
                <a:solidFill>
                  <a:schemeClr val="accent2">
                    <a:lumMod val="40000"/>
                    <a:lumOff val="60000"/>
                  </a:schemeClr>
                </a:solidFill>
                <a:latin typeface="Segoe UI Light" panose="020B0502040204020203" pitchFamily="34" charset="0"/>
                <a:cs typeface="Segoe UI Light" panose="020B0502040204020203" pitchFamily="34" charset="0"/>
              </a:rPr>
              <a:t>Popup menu</a:t>
            </a:r>
          </a:p>
          <a:p>
            <a:pPr lvl="1"/>
            <a:r>
              <a:rPr lang="en-US" dirty="0" smtClean="0">
                <a:latin typeface="Segoe UI Light" panose="020B0502040204020203" pitchFamily="34" charset="0"/>
                <a:cs typeface="Segoe UI Light" panose="020B0502040204020203" pitchFamily="34" charset="0"/>
              </a:rPr>
              <a:t>The search results, are then populated on a temporary popup, which appears on the screen. User may choose to click on them, and he will </a:t>
            </a:r>
            <a:r>
              <a:rPr lang="en-US" smtClean="0">
                <a:latin typeface="Segoe UI Light" panose="020B0502040204020203" pitchFamily="34" charset="0"/>
                <a:cs typeface="Segoe UI Light" panose="020B0502040204020203" pitchFamily="34" charset="0"/>
              </a:rPr>
              <a:t>be redirected </a:t>
            </a:r>
            <a:r>
              <a:rPr lang="en-US" dirty="0" smtClean="0">
                <a:latin typeface="Segoe UI Light" panose="020B0502040204020203" pitchFamily="34" charset="0"/>
                <a:cs typeface="Segoe UI Light" panose="020B0502040204020203" pitchFamily="34" charset="0"/>
              </a:rPr>
              <a:t>to </a:t>
            </a:r>
            <a:r>
              <a:rPr lang="en-US" smtClean="0">
                <a:latin typeface="Segoe UI Light" panose="020B0502040204020203" pitchFamily="34" charset="0"/>
                <a:cs typeface="Segoe UI Light" panose="020B0502040204020203" pitchFamily="34" charset="0"/>
              </a:rPr>
              <a:t>that website.</a:t>
            </a:r>
            <a:endParaRPr lang="en-US" dirty="0" smtClean="0">
              <a:latin typeface="Segoe UI Light" panose="020B0502040204020203" pitchFamily="34" charset="0"/>
              <a:cs typeface="Segoe UI Light" panose="020B0502040204020203" pitchFamily="34" charset="0"/>
            </a:endParaRPr>
          </a:p>
          <a:p>
            <a:pPr lvl="1"/>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578058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232" y="1792705"/>
            <a:ext cx="3512831" cy="931333"/>
          </a:xfrm>
        </p:spPr>
        <p:txBody>
          <a:bodyPr>
            <a:normAutofit fontScale="90000"/>
          </a:bodyPr>
          <a:lstStyle/>
          <a:p>
            <a:pPr algn="ctr"/>
            <a:r>
              <a:rPr lang="en-US" sz="4000" dirty="0" smtClean="0">
                <a:latin typeface="Segoe UI Light" panose="020B0502040204020203" pitchFamily="34" charset="0"/>
                <a:cs typeface="Segoe UI Light" panose="020B0502040204020203" pitchFamily="34" charset="0"/>
              </a:rPr>
              <a:t>EDITOR FEATURES</a:t>
            </a:r>
            <a:endParaRPr lang="en-US" sz="2000" dirty="0">
              <a:latin typeface="Segoe UI Light" panose="020B0502040204020203" pitchFamily="34" charset="0"/>
              <a:cs typeface="Segoe UI Light" panose="020B0502040204020203" pitchFamily="34" charset="0"/>
            </a:endParaRPr>
          </a:p>
        </p:txBody>
      </p:sp>
      <p:sp>
        <p:nvSpPr>
          <p:cNvPr id="4" name="Text Placeholder 3"/>
          <p:cNvSpPr>
            <a:spLocks noGrp="1"/>
          </p:cNvSpPr>
          <p:nvPr>
            <p:ph type="body" sz="half" idx="2"/>
          </p:nvPr>
        </p:nvSpPr>
        <p:spPr>
          <a:xfrm>
            <a:off x="577517" y="2897383"/>
            <a:ext cx="3128209" cy="2444638"/>
          </a:xfrm>
        </p:spPr>
        <p:txBody>
          <a:bodyPr>
            <a:normAutofit/>
          </a:bodyPr>
          <a:lstStyle/>
          <a:p>
            <a:pPr algn="ctr"/>
            <a:r>
              <a:rPr lang="en-US" sz="900" dirty="0">
                <a:latin typeface="Segoe UI Light" panose="020B0502040204020203" pitchFamily="34" charset="0"/>
                <a:cs typeface="Segoe UI Light" panose="020B0502040204020203" pitchFamily="34" charset="0"/>
              </a:rPr>
              <a:t> </a:t>
            </a:r>
            <a:r>
              <a:rPr lang="en-US" sz="1800" dirty="0">
                <a:latin typeface="Segoe UI Light" panose="020B0502040204020203" pitchFamily="34" charset="0"/>
                <a:cs typeface="Segoe UI Light" panose="020B0502040204020203" pitchFamily="34" charset="0"/>
              </a:rPr>
              <a:t/>
            </a:r>
            <a:br>
              <a:rPr lang="en-US" sz="1800" dirty="0">
                <a:latin typeface="Segoe UI Light" panose="020B0502040204020203" pitchFamily="34" charset="0"/>
                <a:cs typeface="Segoe UI Light" panose="020B0502040204020203" pitchFamily="34" charset="0"/>
              </a:rPr>
            </a:br>
            <a:r>
              <a:rPr lang="en-US" sz="1800">
                <a:solidFill>
                  <a:schemeClr val="accent2">
                    <a:lumMod val="40000"/>
                    <a:lumOff val="60000"/>
                  </a:schemeClr>
                </a:solidFill>
                <a:latin typeface="Segoe UI Light" panose="020B0502040204020203" pitchFamily="34" charset="0"/>
                <a:cs typeface="Segoe UI Light" panose="020B0502040204020203" pitchFamily="34" charset="0"/>
              </a:rPr>
              <a:t>A </a:t>
            </a:r>
            <a:r>
              <a:rPr lang="en-US" sz="1800" smtClean="0">
                <a:solidFill>
                  <a:schemeClr val="accent2">
                    <a:lumMod val="40000"/>
                    <a:lumOff val="60000"/>
                  </a:schemeClr>
                </a:solidFill>
                <a:latin typeface="Segoe UI Light" panose="020B0502040204020203" pitchFamily="34" charset="0"/>
                <a:cs typeface="Segoe UI Light" panose="020B0502040204020203" pitchFamily="34" charset="0"/>
              </a:rPr>
              <a:t>...</a:t>
            </a:r>
            <a:endParaRPr lang="en-US" sz="1800" dirty="0">
              <a:solidFill>
                <a:schemeClr val="accent2">
                  <a:lumMod val="40000"/>
                  <a:lumOff val="60000"/>
                </a:schemeClr>
              </a:solidFill>
            </a:endParaRPr>
          </a:p>
        </p:txBody>
      </p:sp>
      <p:sp>
        <p:nvSpPr>
          <p:cNvPr id="5" name="TextBox 4"/>
          <p:cNvSpPr txBox="1"/>
          <p:nvPr/>
        </p:nvSpPr>
        <p:spPr>
          <a:xfrm>
            <a:off x="4728410" y="818148"/>
            <a:ext cx="7110663" cy="3477875"/>
          </a:xfrm>
          <a:prstGeom prst="rect">
            <a:avLst/>
          </a:prstGeom>
          <a:noFill/>
        </p:spPr>
        <p:txBody>
          <a:bodyPr wrap="square" rtlCol="0">
            <a:spAutoFit/>
          </a:bodyPr>
          <a:lstStyle/>
          <a:p>
            <a:r>
              <a:rPr lang="en-US" sz="2400" dirty="0">
                <a:solidFill>
                  <a:schemeClr val="accent2">
                    <a:lumMod val="40000"/>
                    <a:lumOff val="60000"/>
                  </a:schemeClr>
                </a:solidFill>
                <a:latin typeface="Segoe UI Light" panose="020B0502040204020203" pitchFamily="34" charset="0"/>
                <a:cs typeface="Segoe UI Light" panose="020B0502040204020203" pitchFamily="34" charset="0"/>
              </a:rPr>
              <a:t>Non Word spelling error detection</a:t>
            </a:r>
          </a:p>
          <a:p>
            <a:pPr lvl="1"/>
            <a:r>
              <a:rPr lang="en-US" dirty="0" smtClean="0">
                <a:latin typeface="Segoe UI Light" panose="020B0502040204020203" pitchFamily="34" charset="0"/>
                <a:cs typeface="Segoe UI Light" panose="020B0502040204020203" pitchFamily="34" charset="0"/>
              </a:rPr>
              <a:t>Implemented </a:t>
            </a:r>
            <a:r>
              <a:rPr lang="en-US" dirty="0">
                <a:latin typeface="Segoe UI Light" panose="020B0502040204020203" pitchFamily="34" charset="0"/>
                <a:cs typeface="Segoe UI Light" panose="020B0502040204020203" pitchFamily="34" charset="0"/>
              </a:rPr>
              <a:t>using the brown corpus, stored in a </a:t>
            </a:r>
            <a:r>
              <a:rPr lang="en-US" dirty="0" err="1">
                <a:latin typeface="Segoe UI Light" panose="020B0502040204020203" pitchFamily="34" charset="0"/>
                <a:cs typeface="Segoe UI Light" panose="020B0502040204020203" pitchFamily="34" charset="0"/>
              </a:rPr>
              <a:t>HashMap</a:t>
            </a:r>
            <a:r>
              <a:rPr lang="en-US" dirty="0">
                <a:latin typeface="Segoe UI Light" panose="020B0502040204020203" pitchFamily="34" charset="0"/>
                <a:cs typeface="Segoe UI Light" panose="020B0502040204020203" pitchFamily="34" charset="0"/>
              </a:rPr>
              <a:t>, which is serialized into a file</a:t>
            </a:r>
            <a:r>
              <a:rPr lang="en-US" dirty="0" smtClean="0">
                <a:latin typeface="Segoe UI Light" panose="020B0502040204020203" pitchFamily="34" charset="0"/>
                <a:cs typeface="Segoe UI Light" panose="020B0502040204020203" pitchFamily="34" charset="0"/>
              </a:rPr>
              <a:t>. This </a:t>
            </a:r>
            <a:r>
              <a:rPr lang="en-US" dirty="0" err="1" smtClean="0">
                <a:latin typeface="Segoe UI Light" panose="020B0502040204020203" pitchFamily="34" charset="0"/>
                <a:cs typeface="Segoe UI Light" panose="020B0502040204020203" pitchFamily="34" charset="0"/>
              </a:rPr>
              <a:t>HaspMap</a:t>
            </a:r>
            <a:r>
              <a:rPr lang="en-US" dirty="0" smtClean="0">
                <a:latin typeface="Segoe UI Light" panose="020B0502040204020203" pitchFamily="34" charset="0"/>
                <a:cs typeface="Segoe UI Light" panose="020B0502040204020203" pitchFamily="34" charset="0"/>
              </a:rPr>
              <a:t> is later used, to search for the word typed by the user (in constant time)</a:t>
            </a:r>
            <a:endParaRPr lang="en-US" dirty="0">
              <a:latin typeface="Segoe UI Light" panose="020B0502040204020203" pitchFamily="34" charset="0"/>
              <a:cs typeface="Segoe UI Light" panose="020B0502040204020203" pitchFamily="34" charset="0"/>
            </a:endParaRPr>
          </a:p>
          <a:p>
            <a:pPr lvl="1"/>
            <a:endParaRPr lang="en-US" sz="2000" dirty="0">
              <a:latin typeface="Segoe UI Light" panose="020B0502040204020203" pitchFamily="34" charset="0"/>
              <a:cs typeface="Segoe UI Light" panose="020B0502040204020203" pitchFamily="34" charset="0"/>
            </a:endParaRPr>
          </a:p>
          <a:p>
            <a:r>
              <a:rPr lang="en-US" sz="2400" dirty="0">
                <a:solidFill>
                  <a:schemeClr val="accent2">
                    <a:lumMod val="40000"/>
                    <a:lumOff val="60000"/>
                  </a:schemeClr>
                </a:solidFill>
                <a:latin typeface="Segoe UI Light" panose="020B0502040204020203" pitchFamily="34" charset="0"/>
                <a:cs typeface="Segoe UI Light" panose="020B0502040204020203" pitchFamily="34" charset="0"/>
              </a:rPr>
              <a:t>Generation of candidate words</a:t>
            </a:r>
          </a:p>
          <a:p>
            <a:pPr lvl="1"/>
            <a:r>
              <a:rPr lang="en-US" dirty="0" err="1">
                <a:latin typeface="Segoe UI Light" panose="020B0502040204020203" pitchFamily="34" charset="0"/>
                <a:cs typeface="Segoe UI Light" panose="020B0502040204020203" pitchFamily="34" charset="0"/>
              </a:rPr>
              <a:t>Levenstein’s</a:t>
            </a:r>
            <a:r>
              <a:rPr lang="en-US" dirty="0">
                <a:latin typeface="Segoe UI Light" panose="020B0502040204020203" pitchFamily="34" charset="0"/>
                <a:cs typeface="Segoe UI Light" panose="020B0502040204020203" pitchFamily="34" charset="0"/>
              </a:rPr>
              <a:t> Edit Distance </a:t>
            </a:r>
            <a:r>
              <a:rPr lang="en-US" dirty="0" smtClean="0">
                <a:latin typeface="Segoe UI Light" panose="020B0502040204020203" pitchFamily="34" charset="0"/>
                <a:cs typeface="Segoe UI Light" panose="020B0502040204020203" pitchFamily="34" charset="0"/>
              </a:rPr>
              <a:t>Algorithm, used to generate the candidate words (of edit distance 2) </a:t>
            </a:r>
            <a:endParaRPr lang="en-US" dirty="0">
              <a:latin typeface="Segoe UI Light" panose="020B0502040204020203" pitchFamily="34" charset="0"/>
              <a:cs typeface="Segoe UI Light" panose="020B0502040204020203" pitchFamily="34" charset="0"/>
            </a:endParaRPr>
          </a:p>
          <a:p>
            <a:pPr lvl="1"/>
            <a:endParaRPr lang="en-US" sz="2000" dirty="0">
              <a:latin typeface="Segoe UI Light" panose="020B0502040204020203" pitchFamily="34" charset="0"/>
              <a:cs typeface="Segoe UI Light" panose="020B0502040204020203" pitchFamily="34" charset="0"/>
            </a:endParaRPr>
          </a:p>
          <a:p>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Automatic Correction</a:t>
            </a:r>
            <a:endParaRPr lang="en-US" sz="2400" dirty="0">
              <a:solidFill>
                <a:schemeClr val="accent2">
                  <a:lumMod val="40000"/>
                  <a:lumOff val="60000"/>
                </a:schemeClr>
              </a:solidFill>
              <a:latin typeface="Segoe UI Light" panose="020B0502040204020203" pitchFamily="34" charset="0"/>
              <a:cs typeface="Segoe UI Light" panose="020B0502040204020203" pitchFamily="34" charset="0"/>
            </a:endParaRPr>
          </a:p>
          <a:p>
            <a:pPr lvl="1"/>
            <a:r>
              <a:rPr lang="en-US" dirty="0" smtClean="0">
                <a:latin typeface="Segoe UI Light" panose="020B0502040204020203" pitchFamily="34" charset="0"/>
                <a:cs typeface="Segoe UI Light" panose="020B0502040204020203" pitchFamily="34" charset="0"/>
              </a:rPr>
              <a:t>Bayesian Model ******</a:t>
            </a:r>
          </a:p>
        </p:txBody>
      </p:sp>
    </p:spTree>
    <p:extLst>
      <p:ext uri="{BB962C8B-B14F-4D97-AF65-F5344CB8AC3E}">
        <p14:creationId xmlns:p14="http://schemas.microsoft.com/office/powerpoint/2010/main" val="3662129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70555" y="3092114"/>
            <a:ext cx="9633803" cy="2117560"/>
          </a:xfrm>
          <a:prstGeom prst="rect">
            <a:avLst/>
          </a:prstGeom>
        </p:spPr>
        <p:txBody>
          <a:bodyP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smtClean="0">
                <a:latin typeface="Segoe UI Light" panose="020B0502040204020203" pitchFamily="34" charset="0"/>
                <a:cs typeface="Segoe UI Light" panose="020B0502040204020203" pitchFamily="34" charset="0"/>
              </a:rPr>
              <a:t>PATENT PENDING</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88426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291" y="356936"/>
            <a:ext cx="10131425" cy="1456267"/>
          </a:xfrm>
        </p:spPr>
        <p:txBody>
          <a:bodyPr/>
          <a:lstStyle/>
          <a:p>
            <a:pPr algn="ctr"/>
            <a:r>
              <a:rPr lang="en-US" dirty="0" smtClean="0">
                <a:latin typeface="Segoe UI Light" panose="020B0502040204020203" pitchFamily="34" charset="0"/>
                <a:cs typeface="Segoe UI Light" panose="020B0502040204020203" pitchFamily="34" charset="0"/>
              </a:rPr>
              <a:t>Introduction</a:t>
            </a:r>
            <a:br>
              <a:rPr lang="en-US" dirty="0" smtClean="0">
                <a:latin typeface="Segoe UI Light" panose="020B0502040204020203" pitchFamily="34" charset="0"/>
                <a:cs typeface="Segoe UI Light" panose="020B0502040204020203" pitchFamily="34" charset="0"/>
              </a:rPr>
            </a:br>
            <a:r>
              <a:rPr lang="en-US" dirty="0" smtClean="0">
                <a:latin typeface="Segoe UI Light" panose="020B0502040204020203" pitchFamily="34" charset="0"/>
                <a:cs typeface="Segoe UI Light" panose="020B0502040204020203" pitchFamily="34" charset="0"/>
              </a:rPr>
              <a:t>Natural Language Processing</a:t>
            </a:r>
            <a:endParaRPr lang="en-US"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a:xfrm>
            <a:off x="1154955" y="1961148"/>
            <a:ext cx="10287077" cy="4668252"/>
          </a:xfrm>
        </p:spPr>
        <p:txBody>
          <a:bodyPr>
            <a:normAutofit/>
          </a:bodyPr>
          <a:lstStyle/>
          <a:p>
            <a:pPr marL="0" indent="0" algn="ctr">
              <a:buNone/>
            </a:pPr>
            <a:r>
              <a:rPr lang="en-US" sz="2000" dirty="0" smtClean="0">
                <a:solidFill>
                  <a:schemeClr val="accent2">
                    <a:lumMod val="40000"/>
                    <a:lumOff val="60000"/>
                  </a:schemeClr>
                </a:solidFill>
                <a:latin typeface="Segoe UI Light" panose="020B0502040204020203" pitchFamily="34" charset="0"/>
                <a:cs typeface="Segoe UI Light" panose="020B0502040204020203" pitchFamily="34" charset="0"/>
              </a:rPr>
              <a:t>Natural </a:t>
            </a:r>
            <a:r>
              <a:rPr lang="en-US" sz="2000" dirty="0">
                <a:solidFill>
                  <a:schemeClr val="accent2">
                    <a:lumMod val="40000"/>
                    <a:lumOff val="60000"/>
                  </a:schemeClr>
                </a:solidFill>
                <a:latin typeface="Segoe UI Light" panose="020B0502040204020203" pitchFamily="34" charset="0"/>
                <a:cs typeface="Segoe UI Light" panose="020B0502040204020203" pitchFamily="34" charset="0"/>
              </a:rPr>
              <a:t>Language Processing </a:t>
            </a:r>
            <a:r>
              <a:rPr lang="en-US" sz="2000" dirty="0" smtClean="0">
                <a:solidFill>
                  <a:schemeClr val="accent2">
                    <a:lumMod val="40000"/>
                    <a:lumOff val="60000"/>
                  </a:schemeClr>
                </a:solidFill>
                <a:latin typeface="Segoe UI Light" panose="020B0502040204020203" pitchFamily="34" charset="0"/>
                <a:cs typeface="Segoe UI Light" panose="020B0502040204020203" pitchFamily="34" charset="0"/>
              </a:rPr>
              <a:t>(NLP) is </a:t>
            </a:r>
            <a:r>
              <a:rPr lang="en-US" sz="2000" dirty="0">
                <a:solidFill>
                  <a:schemeClr val="accent2">
                    <a:lumMod val="40000"/>
                    <a:lumOff val="60000"/>
                  </a:schemeClr>
                </a:solidFill>
                <a:latin typeface="Segoe UI Light" panose="020B0502040204020203" pitchFamily="34" charset="0"/>
                <a:cs typeface="Segoe UI Light" panose="020B0502040204020203" pitchFamily="34" charset="0"/>
              </a:rPr>
              <a:t>a field of computer science, artificial intelligence, and linguistics concerned with the interactions </a:t>
            </a:r>
            <a:r>
              <a:rPr lang="en-US" sz="2000" dirty="0" smtClean="0">
                <a:solidFill>
                  <a:schemeClr val="accent2">
                    <a:lumMod val="40000"/>
                    <a:lumOff val="60000"/>
                  </a:schemeClr>
                </a:solidFill>
                <a:latin typeface="Segoe UI Light" panose="020B0502040204020203" pitchFamily="34" charset="0"/>
                <a:cs typeface="Segoe UI Light" panose="020B0502040204020203" pitchFamily="34" charset="0"/>
              </a:rPr>
              <a:t>between</a:t>
            </a:r>
            <a:r>
              <a:rPr lang="en-US" sz="2000" dirty="0">
                <a:solidFill>
                  <a:schemeClr val="accent2">
                    <a:lumMod val="40000"/>
                    <a:lumOff val="60000"/>
                  </a:schemeClr>
                </a:solidFill>
                <a:latin typeface="Segoe UI Light" panose="020B0502040204020203" pitchFamily="34" charset="0"/>
                <a:cs typeface="Segoe UI Light" panose="020B0502040204020203" pitchFamily="34" charset="0"/>
              </a:rPr>
              <a:t> computers and human (natural) </a:t>
            </a:r>
            <a:r>
              <a:rPr lang="en-US" sz="2000" dirty="0" smtClean="0">
                <a:solidFill>
                  <a:schemeClr val="accent2">
                    <a:lumMod val="40000"/>
                    <a:lumOff val="60000"/>
                  </a:schemeClr>
                </a:solidFill>
                <a:latin typeface="Segoe UI Light" panose="020B0502040204020203" pitchFamily="34" charset="0"/>
                <a:cs typeface="Segoe UI Light" panose="020B0502040204020203" pitchFamily="34" charset="0"/>
              </a:rPr>
              <a:t>languages. Some Applications include </a:t>
            </a:r>
            <a:r>
              <a:rPr lang="en-US" dirty="0">
                <a:latin typeface="Segoe UI Light" panose="020B0502040204020203" pitchFamily="34" charset="0"/>
                <a:cs typeface="Segoe UI Light" panose="020B0502040204020203" pitchFamily="34" charset="0"/>
              </a:rPr>
              <a:t/>
            </a:r>
            <a:br>
              <a:rPr lang="en-US" dirty="0">
                <a:latin typeface="Segoe UI Light" panose="020B0502040204020203" pitchFamily="34" charset="0"/>
                <a:cs typeface="Segoe UI Light" panose="020B0502040204020203" pitchFamily="34" charset="0"/>
              </a:rPr>
            </a:br>
            <a:r>
              <a:rPr lang="en-US" dirty="0" smtClean="0">
                <a:latin typeface="Segoe UI Light" panose="020B0502040204020203" pitchFamily="34" charset="0"/>
                <a:cs typeface="Segoe UI Light" panose="020B0502040204020203" pitchFamily="34" charset="0"/>
              </a:rPr>
              <a:t/>
            </a:r>
            <a:br>
              <a:rPr lang="en-US" dirty="0" smtClean="0">
                <a:latin typeface="Segoe UI Light" panose="020B0502040204020203" pitchFamily="34" charset="0"/>
                <a:cs typeface="Segoe UI Light" panose="020B0502040204020203" pitchFamily="34" charset="0"/>
              </a:rPr>
            </a:br>
            <a:r>
              <a:rPr lang="en-US" sz="1600" dirty="0" smtClean="0">
                <a:latin typeface="Segoe UI Light" panose="020B0502040204020203" pitchFamily="34" charset="0"/>
                <a:cs typeface="Segoe UI Light" panose="020B0502040204020203" pitchFamily="34" charset="0"/>
              </a:rPr>
              <a:t>Automatic summarization (</a:t>
            </a:r>
            <a:r>
              <a:rPr lang="en-US" sz="1600" dirty="0" err="1" smtClean="0">
                <a:latin typeface="Segoe UI Light" panose="020B0502040204020203" pitchFamily="34" charset="0"/>
                <a:cs typeface="Segoe UI Light" panose="020B0502040204020203" pitchFamily="34" charset="0"/>
              </a:rPr>
              <a:t>LinkedIN</a:t>
            </a:r>
            <a:r>
              <a:rPr lang="en-US" sz="1600" dirty="0" smtClean="0">
                <a:latin typeface="Segoe UI Light" panose="020B0502040204020203" pitchFamily="34" charset="0"/>
                <a:cs typeface="Segoe UI Light" panose="020B0502040204020203" pitchFamily="34" charset="0"/>
              </a:rPr>
              <a:t>)</a:t>
            </a:r>
          </a:p>
          <a:p>
            <a:pPr marL="0" indent="0" algn="ctr">
              <a:buNone/>
            </a:pPr>
            <a:r>
              <a:rPr lang="en-US" sz="1600" dirty="0" smtClean="0">
                <a:latin typeface="Segoe UI Light" panose="020B0502040204020203" pitchFamily="34" charset="0"/>
                <a:cs typeface="Segoe UI Light" panose="020B0502040204020203" pitchFamily="34" charset="0"/>
              </a:rPr>
              <a:t>Morphological segmentation </a:t>
            </a:r>
          </a:p>
          <a:p>
            <a:pPr marL="0" indent="0" algn="ctr">
              <a:buNone/>
            </a:pPr>
            <a:r>
              <a:rPr lang="en-US" sz="1600" dirty="0" smtClean="0">
                <a:latin typeface="Segoe UI Light" panose="020B0502040204020203" pitchFamily="34" charset="0"/>
                <a:cs typeface="Segoe UI Light" panose="020B0502040204020203" pitchFamily="34" charset="0"/>
              </a:rPr>
              <a:t>Part of speech tagging </a:t>
            </a:r>
          </a:p>
          <a:p>
            <a:pPr marL="0" indent="0" algn="ctr">
              <a:buNone/>
            </a:pPr>
            <a:r>
              <a:rPr lang="en-US" sz="1600" dirty="0" smtClean="0">
                <a:latin typeface="Segoe UI Light" panose="020B0502040204020203" pitchFamily="34" charset="0"/>
                <a:cs typeface="Segoe UI Light" panose="020B0502040204020203" pitchFamily="34" charset="0"/>
              </a:rPr>
              <a:t>Sentiment analysis (Facebook)</a:t>
            </a:r>
          </a:p>
          <a:p>
            <a:pPr marL="0" indent="0" algn="ctr">
              <a:buNone/>
            </a:pPr>
            <a:r>
              <a:rPr lang="en-US" sz="1600" dirty="0" smtClean="0">
                <a:latin typeface="Segoe UI Light" panose="020B0502040204020203" pitchFamily="34" charset="0"/>
                <a:cs typeface="Segoe UI Light" panose="020B0502040204020203" pitchFamily="34" charset="0"/>
              </a:rPr>
              <a:t>Optical character recognition (OCR)</a:t>
            </a:r>
          </a:p>
          <a:p>
            <a:pPr marL="0" indent="0" algn="ctr">
              <a:buNone/>
            </a:pPr>
            <a:r>
              <a:rPr lang="en-US" sz="1600" dirty="0" smtClean="0">
                <a:latin typeface="Segoe UI Light" panose="020B0502040204020203" pitchFamily="34" charset="0"/>
                <a:cs typeface="Segoe UI Light" panose="020B0502040204020203" pitchFamily="34" charset="0"/>
              </a:rPr>
              <a:t>Conversation Machine (</a:t>
            </a:r>
            <a:r>
              <a:rPr lang="en-US" sz="1600" dirty="0" err="1" smtClean="0">
                <a:latin typeface="Segoe UI Light" panose="020B0502040204020203" pitchFamily="34" charset="0"/>
                <a:cs typeface="Segoe UI Light" panose="020B0502040204020203" pitchFamily="34" charset="0"/>
              </a:rPr>
              <a:t>Siri</a:t>
            </a:r>
            <a:r>
              <a:rPr lang="en-US" sz="1600" dirty="0" smtClean="0">
                <a:latin typeface="Segoe UI Light" panose="020B0502040204020203" pitchFamily="34" charset="0"/>
                <a:cs typeface="Segoe UI Light" panose="020B0502040204020203" pitchFamily="34" charset="0"/>
              </a:rPr>
              <a:t>)</a:t>
            </a:r>
          </a:p>
          <a:p>
            <a:pPr marL="0" indent="0" algn="ctr">
              <a:buNone/>
            </a:pPr>
            <a:r>
              <a:rPr lang="en-US" sz="1600" dirty="0" smtClean="0">
                <a:latin typeface="Segoe UI Light" panose="020B0502040204020203" pitchFamily="34" charset="0"/>
                <a:cs typeface="Segoe UI Light" panose="020B0502040204020203" pitchFamily="34" charset="0"/>
              </a:rPr>
              <a:t>Spelling error correction</a:t>
            </a:r>
          </a:p>
          <a:p>
            <a:pPr marL="0" indent="0" algn="ctr">
              <a:buNone/>
            </a:pPr>
            <a:r>
              <a:rPr lang="en-US" sz="1600" dirty="0" smtClean="0">
                <a:latin typeface="Segoe UI Light" panose="020B0502040204020203" pitchFamily="34" charset="0"/>
                <a:cs typeface="Segoe UI Light" panose="020B0502040204020203" pitchFamily="34" charset="0"/>
              </a:rPr>
              <a:t>Text to Speech and vice-versa</a:t>
            </a:r>
            <a:endParaRPr lang="en-US" sz="16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8649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985" y="2292635"/>
            <a:ext cx="4351025" cy="2283824"/>
          </a:xfrm>
        </p:spPr>
        <p:txBody>
          <a:bodyPr>
            <a:normAutofit fontScale="90000"/>
          </a:bodyPr>
          <a:lstStyle/>
          <a:p>
            <a:r>
              <a:rPr lang="en-US" dirty="0" smtClean="0">
                <a:latin typeface="Segoe UI Light" panose="020B0502040204020203" pitchFamily="34" charset="0"/>
                <a:cs typeface="Segoe UI Light" panose="020B0502040204020203" pitchFamily="34" charset="0"/>
              </a:rPr>
              <a:t>Software Giants that use NLP concepts on a regular basis</a:t>
            </a:r>
            <a:endParaRPr lang="en-US" dirty="0">
              <a:latin typeface="Segoe UI Light" panose="020B0502040204020203" pitchFamily="34" charset="0"/>
              <a:cs typeface="Segoe UI Light" panose="020B0502040204020203" pitchFamily="34" charset="0"/>
            </a:endParaRPr>
          </a:p>
        </p:txBody>
      </p:sp>
      <p:sp>
        <p:nvSpPr>
          <p:cNvPr id="3" name="Text Placeholder 2"/>
          <p:cNvSpPr>
            <a:spLocks noGrp="1"/>
          </p:cNvSpPr>
          <p:nvPr>
            <p:ph type="body" idx="1"/>
          </p:nvPr>
        </p:nvSpPr>
        <p:spPr>
          <a:xfrm>
            <a:off x="5859379" y="1612231"/>
            <a:ext cx="6160168" cy="5113421"/>
          </a:xfrm>
        </p:spPr>
        <p:txBody>
          <a:bodyPr>
            <a:normAutofit/>
          </a:bodyPr>
          <a:lstStyle/>
          <a:p>
            <a:pPr marL="342900" indent="-342900">
              <a:buFont typeface="Arial" panose="020B0604020202020204" pitchFamily="34" charset="0"/>
              <a:buChar char="•"/>
            </a:pPr>
            <a:r>
              <a:rPr lang="en-US" sz="2800" dirty="0" smtClean="0">
                <a:solidFill>
                  <a:schemeClr val="accent2">
                    <a:lumMod val="40000"/>
                    <a:lumOff val="60000"/>
                  </a:schemeClr>
                </a:solidFill>
                <a:latin typeface="Segoe UI Light" panose="020B0502040204020203" pitchFamily="34" charset="0"/>
                <a:cs typeface="Segoe UI Light" panose="020B0502040204020203" pitchFamily="34" charset="0"/>
              </a:rPr>
              <a:t>GOOGLE</a:t>
            </a:r>
            <a:endParaRPr lang="en-US" sz="2600" dirty="0" smtClean="0">
              <a:solidFill>
                <a:schemeClr val="accent2">
                  <a:lumMod val="40000"/>
                  <a:lumOff val="60000"/>
                </a:schemeClr>
              </a:solidFill>
              <a:latin typeface="Segoe UI Light" panose="020B0502040204020203" pitchFamily="34" charset="0"/>
              <a:cs typeface="Segoe UI Light" panose="020B0502040204020203" pitchFamily="34" charset="0"/>
            </a:endParaRPr>
          </a:p>
          <a:p>
            <a:pPr marL="800100" lvl="1" indent="-342900">
              <a:buFont typeface="Arial" panose="020B0604020202020204" pitchFamily="34" charset="0"/>
              <a:buChar char="•"/>
            </a:pPr>
            <a:r>
              <a:rPr lang="en-US" sz="2000" dirty="0" smtClean="0">
                <a:solidFill>
                  <a:schemeClr val="accent2">
                    <a:lumMod val="40000"/>
                    <a:lumOff val="60000"/>
                  </a:schemeClr>
                </a:solidFill>
                <a:latin typeface="Segoe UI Light" panose="020B0502040204020203" pitchFamily="34" charset="0"/>
                <a:cs typeface="Segoe UI Light" panose="020B0502040204020203" pitchFamily="34" charset="0"/>
              </a:rPr>
              <a:t>Search Engine text processing</a:t>
            </a:r>
          </a:p>
          <a:p>
            <a:pPr marL="800100" lvl="1" indent="-342900">
              <a:buFont typeface="Arial" panose="020B0604020202020204" pitchFamily="34" charset="0"/>
              <a:buChar char="•"/>
            </a:pPr>
            <a:endParaRPr lang="en-US" sz="2000" dirty="0" smtClean="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US" sz="2800" dirty="0" smtClean="0">
                <a:latin typeface="Segoe UI Light" panose="020B0502040204020203" pitchFamily="34" charset="0"/>
                <a:cs typeface="Segoe UI Light" panose="020B0502040204020203" pitchFamily="34" charset="0"/>
              </a:rPr>
              <a:t>MICROSOFT</a:t>
            </a:r>
          </a:p>
          <a:p>
            <a:pPr marL="800100" lvl="1" indent="-342900">
              <a:buFont typeface="Arial" panose="020B0604020202020204" pitchFamily="34" charset="0"/>
              <a:buChar char="•"/>
            </a:pPr>
            <a:r>
              <a:rPr lang="en-US" sz="2000" dirty="0" smtClean="0">
                <a:latin typeface="Segoe UI Light" panose="020B0502040204020203" pitchFamily="34" charset="0"/>
                <a:cs typeface="Segoe UI Light" panose="020B0502040204020203" pitchFamily="34" charset="0"/>
              </a:rPr>
              <a:t>MS-Word uses many text processing concepts</a:t>
            </a:r>
          </a:p>
          <a:p>
            <a:pPr marL="800100" lvl="1" indent="-342900">
              <a:buFont typeface="Arial" panose="020B0604020202020204" pitchFamily="34" charset="0"/>
              <a:buChar char="•"/>
            </a:pPr>
            <a:endParaRPr lang="en-US" sz="2000" dirty="0" smtClean="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US" sz="2800" dirty="0" smtClean="0">
                <a:solidFill>
                  <a:schemeClr val="accent1">
                    <a:lumMod val="40000"/>
                    <a:lumOff val="60000"/>
                  </a:schemeClr>
                </a:solidFill>
                <a:latin typeface="Segoe UI Light" panose="020B0502040204020203" pitchFamily="34" charset="0"/>
                <a:cs typeface="Segoe UI Light" panose="020B0502040204020203" pitchFamily="34" charset="0"/>
              </a:rPr>
              <a:t>APPLE</a:t>
            </a:r>
          </a:p>
          <a:p>
            <a:pPr marL="800100" lvl="1" indent="-342900">
              <a:buFont typeface="Arial" panose="020B0604020202020204" pitchFamily="34" charset="0"/>
              <a:buChar char="•"/>
            </a:pPr>
            <a:r>
              <a:rPr lang="en-US" sz="2000" dirty="0" smtClean="0">
                <a:solidFill>
                  <a:schemeClr val="accent1">
                    <a:lumMod val="40000"/>
                    <a:lumOff val="60000"/>
                  </a:schemeClr>
                </a:solidFill>
                <a:latin typeface="Segoe UI Light" panose="020B0502040204020203" pitchFamily="34" charset="0"/>
                <a:cs typeface="Segoe UI Light" panose="020B0502040204020203" pitchFamily="34" charset="0"/>
              </a:rPr>
              <a:t>The famous SIRI app</a:t>
            </a:r>
            <a:endParaRPr lang="en-US" sz="2000" dirty="0">
              <a:solidFill>
                <a:schemeClr val="accent1">
                  <a:lumMod val="40000"/>
                  <a:lumOff val="6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811089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49" y="433134"/>
            <a:ext cx="5065294" cy="2890522"/>
          </a:xfrm>
        </p:spPr>
        <p:txBody>
          <a:bodyPr>
            <a:normAutofit/>
          </a:bodyPr>
          <a:lstStyle/>
          <a:p>
            <a:pPr algn="ctr"/>
            <a:r>
              <a:rPr lang="en-US" sz="3600" dirty="0" smtClean="0">
                <a:latin typeface="Segoe UI Light" panose="020B0502040204020203" pitchFamily="34" charset="0"/>
                <a:cs typeface="Segoe UI Light" panose="020B0502040204020203" pitchFamily="34" charset="0"/>
              </a:rPr>
              <a:t>Integrated </a:t>
            </a:r>
            <a:br>
              <a:rPr lang="en-US" sz="3600" dirty="0" smtClean="0">
                <a:latin typeface="Segoe UI Light" panose="020B0502040204020203" pitchFamily="34" charset="0"/>
                <a:cs typeface="Segoe UI Light" panose="020B0502040204020203" pitchFamily="34" charset="0"/>
              </a:rPr>
            </a:br>
            <a:r>
              <a:rPr lang="en-US" sz="3600" dirty="0" smtClean="0">
                <a:latin typeface="Segoe UI Light" panose="020B0502040204020203" pitchFamily="34" charset="0"/>
                <a:cs typeface="Segoe UI Light" panose="020B0502040204020203" pitchFamily="34" charset="0"/>
              </a:rPr>
              <a:t>Text </a:t>
            </a:r>
            <a:br>
              <a:rPr lang="en-US" sz="3600" dirty="0" smtClean="0">
                <a:latin typeface="Segoe UI Light" panose="020B0502040204020203" pitchFamily="34" charset="0"/>
                <a:cs typeface="Segoe UI Light" panose="020B0502040204020203" pitchFamily="34" charset="0"/>
              </a:rPr>
            </a:br>
            <a:r>
              <a:rPr lang="en-US" sz="3600" dirty="0" smtClean="0">
                <a:latin typeface="Segoe UI Light" panose="020B0502040204020203" pitchFamily="34" charset="0"/>
                <a:cs typeface="Segoe UI Light" panose="020B0502040204020203" pitchFamily="34" charset="0"/>
              </a:rPr>
              <a:t>Editor</a:t>
            </a:r>
            <a:br>
              <a:rPr lang="en-US" sz="3600" dirty="0" smtClean="0">
                <a:latin typeface="Segoe UI Light" panose="020B0502040204020203" pitchFamily="34" charset="0"/>
                <a:cs typeface="Segoe UI Light" panose="020B0502040204020203" pitchFamily="34" charset="0"/>
              </a:rPr>
            </a:br>
            <a:r>
              <a:rPr lang="en-US" sz="3600" dirty="0">
                <a:latin typeface="Segoe UI Light" panose="020B0502040204020203" pitchFamily="34" charset="0"/>
                <a:cs typeface="Segoe UI Light" panose="020B0502040204020203" pitchFamily="34" charset="0"/>
              </a:rPr>
              <a:t/>
            </a:r>
            <a:br>
              <a:rPr lang="en-US" sz="3600" dirty="0">
                <a:latin typeface="Segoe UI Light" panose="020B0502040204020203" pitchFamily="34" charset="0"/>
                <a:cs typeface="Segoe UI Light" panose="020B0502040204020203" pitchFamily="34" charset="0"/>
              </a:rPr>
            </a:br>
            <a:r>
              <a:rPr lang="en-US" sz="2800" dirty="0" smtClean="0">
                <a:latin typeface="Segoe UI Light" panose="020B0502040204020203" pitchFamily="34" charset="0"/>
                <a:cs typeface="Segoe UI Light" panose="020B0502040204020203" pitchFamily="34" charset="0"/>
              </a:rPr>
              <a:t>THE FEATURES</a:t>
            </a:r>
            <a:endParaRPr lang="en-US" sz="2800"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a:xfrm>
            <a:off x="4776537" y="914868"/>
            <a:ext cx="6268453" cy="5153526"/>
          </a:xfrm>
        </p:spPr>
        <p:txBody>
          <a:bodyPr>
            <a:normAutofit fontScale="92500" lnSpcReduction="10000"/>
          </a:bodyPr>
          <a:lstStyle/>
          <a:p>
            <a:pPr marL="0" lvl="0" indent="0" algn="ctr">
              <a:buNone/>
            </a:pPr>
            <a:r>
              <a:rPr lang="en-US" sz="2800" dirty="0" smtClean="0">
                <a:solidFill>
                  <a:schemeClr val="accent2">
                    <a:lumMod val="40000"/>
                    <a:lumOff val="60000"/>
                  </a:schemeClr>
                </a:solidFill>
                <a:latin typeface="Segoe UI Light" panose="020B0502040204020203" pitchFamily="34" charset="0"/>
                <a:cs typeface="Segoe UI Light" panose="020B0502040204020203" pitchFamily="34" charset="0"/>
              </a:rPr>
              <a:t>SPELL CHECKER</a:t>
            </a:r>
            <a:br>
              <a:rPr lang="en-US" sz="2800" dirty="0" smtClean="0">
                <a:solidFill>
                  <a:schemeClr val="accent2">
                    <a:lumMod val="40000"/>
                    <a:lumOff val="60000"/>
                  </a:schemeClr>
                </a:solidFill>
                <a:latin typeface="Segoe UI Light" panose="020B0502040204020203" pitchFamily="34" charset="0"/>
                <a:cs typeface="Segoe UI Light" panose="020B0502040204020203" pitchFamily="34" charset="0"/>
              </a:rPr>
            </a:br>
            <a:endParaRPr lang="en-US" sz="2800" dirty="0" smtClean="0">
              <a:solidFill>
                <a:schemeClr val="accent2">
                  <a:lumMod val="40000"/>
                  <a:lumOff val="60000"/>
                </a:schemeClr>
              </a:solidFill>
              <a:latin typeface="Segoe UI Light" panose="020B0502040204020203" pitchFamily="34" charset="0"/>
              <a:cs typeface="Segoe UI Light" panose="020B0502040204020203" pitchFamily="34" charset="0"/>
            </a:endParaRPr>
          </a:p>
          <a:p>
            <a:pPr marL="0" indent="0" algn="ctr">
              <a:buNone/>
            </a:pPr>
            <a:r>
              <a:rPr lang="en-US" sz="2800" dirty="0" smtClean="0">
                <a:solidFill>
                  <a:schemeClr val="accent2">
                    <a:lumMod val="40000"/>
                    <a:lumOff val="60000"/>
                  </a:schemeClr>
                </a:solidFill>
                <a:latin typeface="Segoe UI Light" panose="020B0502040204020203" pitchFamily="34" charset="0"/>
                <a:cs typeface="Segoe UI Light" panose="020B0502040204020203" pitchFamily="34" charset="0"/>
              </a:rPr>
              <a:t>SEGMENTATION </a:t>
            </a:r>
            <a:br>
              <a:rPr lang="en-US" sz="2800" dirty="0" smtClean="0">
                <a:solidFill>
                  <a:schemeClr val="accent2">
                    <a:lumMod val="40000"/>
                    <a:lumOff val="60000"/>
                  </a:schemeClr>
                </a:solidFill>
                <a:latin typeface="Segoe UI Light" panose="020B0502040204020203" pitchFamily="34" charset="0"/>
                <a:cs typeface="Segoe UI Light" panose="020B0502040204020203" pitchFamily="34" charset="0"/>
              </a:rPr>
            </a:br>
            <a:endParaRPr lang="en-US" sz="2800" dirty="0" smtClean="0">
              <a:solidFill>
                <a:schemeClr val="tx1">
                  <a:lumMod val="65000"/>
                  <a:lumOff val="35000"/>
                </a:schemeClr>
              </a:solidFill>
              <a:latin typeface="Segoe UI Light" panose="020B0502040204020203" pitchFamily="34" charset="0"/>
              <a:cs typeface="Segoe UI Light" panose="020B0502040204020203" pitchFamily="34" charset="0"/>
            </a:endParaRPr>
          </a:p>
          <a:p>
            <a:pPr marL="0" indent="0" algn="ctr">
              <a:buNone/>
            </a:pPr>
            <a:r>
              <a:rPr lang="en-US" sz="2800" dirty="0" smtClean="0">
                <a:solidFill>
                  <a:schemeClr val="accent2">
                    <a:lumMod val="40000"/>
                    <a:lumOff val="60000"/>
                  </a:schemeClr>
                </a:solidFill>
                <a:latin typeface="Segoe UI Light" panose="020B0502040204020203" pitchFamily="34" charset="0"/>
                <a:cs typeface="Segoe UI Light" panose="020B0502040204020203" pitchFamily="34" charset="0"/>
              </a:rPr>
              <a:t>AUTO-COMPLETE</a:t>
            </a:r>
            <a:br>
              <a:rPr lang="en-US" sz="2800" dirty="0" smtClean="0">
                <a:solidFill>
                  <a:schemeClr val="accent2">
                    <a:lumMod val="40000"/>
                    <a:lumOff val="60000"/>
                  </a:schemeClr>
                </a:solidFill>
                <a:latin typeface="Segoe UI Light" panose="020B0502040204020203" pitchFamily="34" charset="0"/>
                <a:cs typeface="Segoe UI Light" panose="020B0502040204020203" pitchFamily="34" charset="0"/>
              </a:rPr>
            </a:br>
            <a:endParaRPr lang="en-US" sz="2800" dirty="0" smtClean="0">
              <a:solidFill>
                <a:schemeClr val="accent2">
                  <a:lumMod val="40000"/>
                  <a:lumOff val="60000"/>
                </a:schemeClr>
              </a:solidFill>
              <a:latin typeface="Segoe UI Light" panose="020B0502040204020203" pitchFamily="34" charset="0"/>
              <a:cs typeface="Segoe UI Light" panose="020B0502040204020203" pitchFamily="34" charset="0"/>
            </a:endParaRPr>
          </a:p>
          <a:p>
            <a:pPr marL="0" indent="0" algn="ctr">
              <a:buNone/>
            </a:pPr>
            <a:r>
              <a:rPr lang="en-US" sz="2800" dirty="0" smtClean="0">
                <a:solidFill>
                  <a:schemeClr val="accent2">
                    <a:lumMod val="40000"/>
                    <a:lumOff val="60000"/>
                  </a:schemeClr>
                </a:solidFill>
                <a:latin typeface="Segoe UI Light" panose="020B0502040204020203" pitchFamily="34" charset="0"/>
                <a:cs typeface="Segoe UI Light" panose="020B0502040204020203" pitchFamily="34" charset="0"/>
              </a:rPr>
              <a:t>DYNAMIC FIND</a:t>
            </a:r>
            <a:br>
              <a:rPr lang="en-US" sz="2800" dirty="0" smtClean="0">
                <a:solidFill>
                  <a:schemeClr val="accent2">
                    <a:lumMod val="40000"/>
                    <a:lumOff val="60000"/>
                  </a:schemeClr>
                </a:solidFill>
                <a:latin typeface="Segoe UI Light" panose="020B0502040204020203" pitchFamily="34" charset="0"/>
                <a:cs typeface="Segoe UI Light" panose="020B0502040204020203" pitchFamily="34" charset="0"/>
              </a:rPr>
            </a:br>
            <a:endParaRPr lang="en-US" sz="2800" dirty="0" smtClean="0">
              <a:solidFill>
                <a:schemeClr val="accent2">
                  <a:lumMod val="40000"/>
                  <a:lumOff val="60000"/>
                </a:schemeClr>
              </a:solidFill>
              <a:latin typeface="Segoe UI Light" panose="020B0502040204020203" pitchFamily="34" charset="0"/>
              <a:cs typeface="Segoe UI Light" panose="020B0502040204020203" pitchFamily="34" charset="0"/>
            </a:endParaRPr>
          </a:p>
          <a:p>
            <a:pPr marL="0" indent="0" algn="ctr">
              <a:buNone/>
            </a:pPr>
            <a:r>
              <a:rPr lang="en-US" sz="2800" dirty="0" smtClean="0">
                <a:solidFill>
                  <a:schemeClr val="accent2">
                    <a:lumMod val="40000"/>
                    <a:lumOff val="60000"/>
                  </a:schemeClr>
                </a:solidFill>
                <a:latin typeface="Segoe UI Light" panose="020B0502040204020203" pitchFamily="34" charset="0"/>
                <a:cs typeface="Segoe UI Light" panose="020B0502040204020203" pitchFamily="34" charset="0"/>
              </a:rPr>
              <a:t>TOPIC EXTRACTION </a:t>
            </a:r>
            <a:br>
              <a:rPr lang="en-US" sz="2800" dirty="0" smtClean="0">
                <a:solidFill>
                  <a:schemeClr val="accent2">
                    <a:lumMod val="40000"/>
                    <a:lumOff val="60000"/>
                  </a:schemeClr>
                </a:solidFill>
                <a:latin typeface="Segoe UI Light" panose="020B0502040204020203" pitchFamily="34" charset="0"/>
                <a:cs typeface="Segoe UI Light" panose="020B0502040204020203" pitchFamily="34" charset="0"/>
              </a:rPr>
            </a:br>
            <a:endParaRPr lang="en-US" sz="2800" dirty="0" smtClean="0">
              <a:solidFill>
                <a:schemeClr val="accent2">
                  <a:lumMod val="40000"/>
                  <a:lumOff val="60000"/>
                </a:schemeClr>
              </a:solidFill>
              <a:latin typeface="Segoe UI Light" panose="020B0502040204020203" pitchFamily="34" charset="0"/>
              <a:cs typeface="Segoe UI Light" panose="020B0502040204020203" pitchFamily="34" charset="0"/>
            </a:endParaRPr>
          </a:p>
          <a:p>
            <a:pPr marL="0" indent="0" algn="ctr">
              <a:buNone/>
            </a:pPr>
            <a:r>
              <a:rPr lang="en-US" sz="2800" dirty="0" smtClean="0">
                <a:solidFill>
                  <a:schemeClr val="accent2">
                    <a:lumMod val="40000"/>
                    <a:lumOff val="60000"/>
                  </a:schemeClr>
                </a:solidFill>
                <a:latin typeface="Segoe UI Light" panose="020B0502040204020203" pitchFamily="34" charset="0"/>
                <a:cs typeface="Segoe UI Light" panose="020B0502040204020203" pitchFamily="34" charset="0"/>
              </a:rPr>
              <a:t>EDITOR FEATURES</a:t>
            </a:r>
            <a:r>
              <a:rPr lang="en-US" sz="2800" dirty="0" smtClean="0">
                <a:solidFill>
                  <a:schemeClr val="tx1">
                    <a:lumMod val="65000"/>
                    <a:lumOff val="35000"/>
                  </a:schemeClr>
                </a:solidFill>
                <a:latin typeface="Segoe UI Light" panose="020B0502040204020203" pitchFamily="34" charset="0"/>
                <a:cs typeface="Segoe UI Light" panose="020B0502040204020203" pitchFamily="34" charset="0"/>
              </a:rPr>
              <a:t/>
            </a:r>
            <a:br>
              <a:rPr lang="en-US" sz="2800" dirty="0" smtClean="0">
                <a:solidFill>
                  <a:schemeClr val="tx1">
                    <a:lumMod val="65000"/>
                    <a:lumOff val="35000"/>
                  </a:schemeClr>
                </a:solidFill>
                <a:latin typeface="Segoe UI Light" panose="020B0502040204020203" pitchFamily="34" charset="0"/>
                <a:cs typeface="Segoe UI Light" panose="020B0502040204020203" pitchFamily="34" charset="0"/>
              </a:rPr>
            </a:br>
            <a:endParaRPr lang="en-US" sz="2800" dirty="0" smtClean="0">
              <a:solidFill>
                <a:schemeClr val="accent2">
                  <a:lumMod val="40000"/>
                  <a:lumOff val="60000"/>
                </a:schemeClr>
              </a:solidFill>
              <a:latin typeface="Segoe UI Light" panose="020B0502040204020203" pitchFamily="34" charset="0"/>
              <a:cs typeface="Segoe UI Light" panose="020B0502040204020203" pitchFamily="34" charset="0"/>
            </a:endParaRPr>
          </a:p>
        </p:txBody>
      </p:sp>
      <p:sp>
        <p:nvSpPr>
          <p:cNvPr id="4" name="Text Placeholder 3"/>
          <p:cNvSpPr>
            <a:spLocks noGrp="1"/>
          </p:cNvSpPr>
          <p:nvPr>
            <p:ph type="body" sz="half" idx="2"/>
          </p:nvPr>
        </p:nvSpPr>
        <p:spPr>
          <a:xfrm>
            <a:off x="932444" y="3659605"/>
            <a:ext cx="3392904" cy="2258994"/>
          </a:xfrm>
        </p:spPr>
        <p:txBody>
          <a:bodyPr>
            <a:noAutofit/>
          </a:bodyPr>
          <a:lstStyle/>
          <a:p>
            <a:pPr algn="ctr"/>
            <a:r>
              <a:rPr lang="en-US" sz="2000" dirty="0" smtClean="0">
                <a:solidFill>
                  <a:schemeClr val="accent2">
                    <a:lumMod val="40000"/>
                    <a:lumOff val="60000"/>
                  </a:schemeClr>
                </a:solidFill>
                <a:latin typeface="Segoe UI Light" panose="020B0502040204020203" pitchFamily="34" charset="0"/>
                <a:cs typeface="Segoe UI Light" panose="020B0502040204020203" pitchFamily="34" charset="0"/>
              </a:rPr>
              <a:t>Our aim was to build a text editor which implements new concepts, ideas, features and tools that normal text processors (like MS Word) does not offer</a:t>
            </a:r>
            <a:endParaRPr lang="en-US" sz="2000" dirty="0">
              <a:solidFill>
                <a:schemeClr val="accent2">
                  <a:lumMod val="40000"/>
                  <a:lumOff val="6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26657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49" y="433134"/>
            <a:ext cx="5065294" cy="2890522"/>
          </a:xfrm>
        </p:spPr>
        <p:txBody>
          <a:bodyPr>
            <a:normAutofit/>
          </a:bodyPr>
          <a:lstStyle/>
          <a:p>
            <a:pPr algn="ctr"/>
            <a:r>
              <a:rPr lang="en-US" sz="3600" dirty="0" smtClean="0">
                <a:latin typeface="Segoe UI Light" panose="020B0502040204020203" pitchFamily="34" charset="0"/>
                <a:cs typeface="Segoe UI Light" panose="020B0502040204020203" pitchFamily="34" charset="0"/>
              </a:rPr>
              <a:t>Integrated </a:t>
            </a:r>
            <a:br>
              <a:rPr lang="en-US" sz="3600" dirty="0" smtClean="0">
                <a:latin typeface="Segoe UI Light" panose="020B0502040204020203" pitchFamily="34" charset="0"/>
                <a:cs typeface="Segoe UI Light" panose="020B0502040204020203" pitchFamily="34" charset="0"/>
              </a:rPr>
            </a:br>
            <a:r>
              <a:rPr lang="en-US" sz="3600" dirty="0" smtClean="0">
                <a:latin typeface="Segoe UI Light" panose="020B0502040204020203" pitchFamily="34" charset="0"/>
                <a:cs typeface="Segoe UI Light" panose="020B0502040204020203" pitchFamily="34" charset="0"/>
              </a:rPr>
              <a:t>Text </a:t>
            </a:r>
            <a:br>
              <a:rPr lang="en-US" sz="3600" dirty="0" smtClean="0">
                <a:latin typeface="Segoe UI Light" panose="020B0502040204020203" pitchFamily="34" charset="0"/>
                <a:cs typeface="Segoe UI Light" panose="020B0502040204020203" pitchFamily="34" charset="0"/>
              </a:rPr>
            </a:br>
            <a:r>
              <a:rPr lang="en-US" sz="3600" dirty="0" smtClean="0">
                <a:latin typeface="Segoe UI Light" panose="020B0502040204020203" pitchFamily="34" charset="0"/>
                <a:cs typeface="Segoe UI Light" panose="020B0502040204020203" pitchFamily="34" charset="0"/>
              </a:rPr>
              <a:t>Editor</a:t>
            </a:r>
            <a:br>
              <a:rPr lang="en-US" sz="3600" dirty="0" smtClean="0">
                <a:latin typeface="Segoe UI Light" panose="020B0502040204020203" pitchFamily="34" charset="0"/>
                <a:cs typeface="Segoe UI Light" panose="020B0502040204020203" pitchFamily="34" charset="0"/>
              </a:rPr>
            </a:br>
            <a:r>
              <a:rPr lang="en-US" sz="3600" dirty="0">
                <a:latin typeface="Segoe UI Light" panose="020B0502040204020203" pitchFamily="34" charset="0"/>
                <a:cs typeface="Segoe UI Light" panose="020B0502040204020203" pitchFamily="34" charset="0"/>
              </a:rPr>
              <a:t/>
            </a:r>
            <a:br>
              <a:rPr lang="en-US" sz="3600" dirty="0">
                <a:latin typeface="Segoe UI Light" panose="020B0502040204020203" pitchFamily="34" charset="0"/>
                <a:cs typeface="Segoe UI Light" panose="020B0502040204020203" pitchFamily="34" charset="0"/>
              </a:rPr>
            </a:br>
            <a:r>
              <a:rPr lang="en-US" sz="2800" dirty="0" smtClean="0">
                <a:latin typeface="Segoe UI Light" panose="020B0502040204020203" pitchFamily="34" charset="0"/>
                <a:cs typeface="Segoe UI Light" panose="020B0502040204020203" pitchFamily="34" charset="0"/>
              </a:rPr>
              <a:t>THE FEATURES</a:t>
            </a:r>
            <a:endParaRPr lang="en-US" sz="2800"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a:xfrm>
            <a:off x="5342021" y="1082842"/>
            <a:ext cx="6268453" cy="5153526"/>
          </a:xfrm>
        </p:spPr>
        <p:txBody>
          <a:bodyPr>
            <a:normAutofit lnSpcReduction="10000"/>
          </a:bodyPr>
          <a:lstStyle/>
          <a:p>
            <a:pPr lvl="0"/>
            <a:r>
              <a:rPr lang="en-US" sz="2000" dirty="0">
                <a:solidFill>
                  <a:schemeClr val="accent2">
                    <a:lumMod val="40000"/>
                    <a:lumOff val="60000"/>
                  </a:schemeClr>
                </a:solidFill>
                <a:latin typeface="Segoe UI Light" panose="020B0502040204020203" pitchFamily="34" charset="0"/>
                <a:cs typeface="Segoe UI Light" panose="020B0502040204020203" pitchFamily="34" charset="0"/>
              </a:rPr>
              <a:t>Spell Checker : </a:t>
            </a:r>
            <a:r>
              <a:rPr lang="en-US" sz="2000" dirty="0">
                <a:solidFill>
                  <a:schemeClr val="tx1">
                    <a:lumMod val="65000"/>
                    <a:lumOff val="35000"/>
                  </a:schemeClr>
                </a:solidFill>
                <a:latin typeface="Segoe UI Light" panose="020B0502040204020203" pitchFamily="34" charset="0"/>
                <a:cs typeface="Segoe UI Light" panose="020B0502040204020203" pitchFamily="34" charset="0"/>
              </a:rPr>
              <a:t>A live automated spell checker that detects and corrects misspelt </a:t>
            </a:r>
            <a:r>
              <a:rPr lang="en-US" sz="2000" dirty="0" smtClean="0">
                <a:solidFill>
                  <a:schemeClr val="tx1">
                    <a:lumMod val="65000"/>
                    <a:lumOff val="35000"/>
                  </a:schemeClr>
                </a:solidFill>
                <a:latin typeface="Segoe UI Light" panose="020B0502040204020203" pitchFamily="34" charset="0"/>
                <a:cs typeface="Segoe UI Light" panose="020B0502040204020203" pitchFamily="34" charset="0"/>
              </a:rPr>
              <a:t>errors, automatically based on preferences.</a:t>
            </a:r>
          </a:p>
          <a:p>
            <a:r>
              <a:rPr lang="en-US" sz="2000" dirty="0" smtClean="0">
                <a:solidFill>
                  <a:schemeClr val="accent2">
                    <a:lumMod val="40000"/>
                    <a:lumOff val="60000"/>
                  </a:schemeClr>
                </a:solidFill>
                <a:latin typeface="Segoe UI Light" panose="020B0502040204020203" pitchFamily="34" charset="0"/>
                <a:cs typeface="Segoe UI Light" panose="020B0502040204020203" pitchFamily="34" charset="0"/>
              </a:rPr>
              <a:t>Segmentation : </a:t>
            </a:r>
            <a:r>
              <a:rPr lang="en-US" sz="2000" dirty="0" smtClean="0">
                <a:solidFill>
                  <a:schemeClr val="tx1">
                    <a:lumMod val="65000"/>
                    <a:lumOff val="35000"/>
                  </a:schemeClr>
                </a:solidFill>
                <a:latin typeface="Segoe UI Light" panose="020B0502040204020203" pitchFamily="34" charset="0"/>
                <a:cs typeface="Segoe UI Light" panose="020B0502040204020203" pitchFamily="34" charset="0"/>
              </a:rPr>
              <a:t>A live feature, that automatically adds spaces between words, if the user failed to do so.</a:t>
            </a:r>
          </a:p>
          <a:p>
            <a:r>
              <a:rPr lang="en-US" sz="2000" dirty="0" smtClean="0">
                <a:solidFill>
                  <a:schemeClr val="accent2">
                    <a:lumMod val="40000"/>
                    <a:lumOff val="60000"/>
                  </a:schemeClr>
                </a:solidFill>
                <a:latin typeface="Segoe UI Light" panose="020B0502040204020203" pitchFamily="34" charset="0"/>
                <a:cs typeface="Segoe UI Light" panose="020B0502040204020203" pitchFamily="34" charset="0"/>
              </a:rPr>
              <a:t>Auto-complete : </a:t>
            </a:r>
            <a:r>
              <a:rPr lang="en-US" sz="2000" dirty="0" smtClean="0">
                <a:solidFill>
                  <a:schemeClr val="tx1">
                    <a:lumMod val="65000"/>
                    <a:lumOff val="35000"/>
                  </a:schemeClr>
                </a:solidFill>
                <a:latin typeface="Segoe UI Light" panose="020B0502040204020203" pitchFamily="34" charset="0"/>
                <a:cs typeface="Segoe UI Light" panose="020B0502040204020203" pitchFamily="34" charset="0"/>
              </a:rPr>
              <a:t>An option that continuously scans for long words and completes them automatically whenever applicable.</a:t>
            </a:r>
          </a:p>
          <a:p>
            <a:pPr lvl="0"/>
            <a:r>
              <a:rPr lang="en-US" sz="2000" dirty="0" smtClean="0">
                <a:solidFill>
                  <a:schemeClr val="accent2">
                    <a:lumMod val="40000"/>
                    <a:lumOff val="60000"/>
                  </a:schemeClr>
                </a:solidFill>
                <a:latin typeface="Segoe UI Light" panose="020B0502040204020203" pitchFamily="34" charset="0"/>
                <a:cs typeface="Segoe UI Light" panose="020B0502040204020203" pitchFamily="34" charset="0"/>
              </a:rPr>
              <a:t>Dynamic find : </a:t>
            </a:r>
            <a:r>
              <a:rPr lang="en-US" sz="2000" dirty="0" smtClean="0">
                <a:solidFill>
                  <a:schemeClr val="tx1">
                    <a:lumMod val="65000"/>
                    <a:lumOff val="35000"/>
                  </a:schemeClr>
                </a:solidFill>
                <a:latin typeface="Segoe UI Light" panose="020B0502040204020203" pitchFamily="34" charset="0"/>
                <a:cs typeface="Segoe UI Light" panose="020B0502040204020203" pitchFamily="34" charset="0"/>
              </a:rPr>
              <a:t>An option to automatically provides </a:t>
            </a:r>
            <a:r>
              <a:rPr lang="en-US" sz="2000" dirty="0">
                <a:solidFill>
                  <a:schemeClr val="tx1">
                    <a:lumMod val="65000"/>
                    <a:lumOff val="35000"/>
                  </a:schemeClr>
                </a:solidFill>
                <a:latin typeface="Segoe UI Light" panose="020B0502040204020203" pitchFamily="34" charset="0"/>
                <a:cs typeface="Segoe UI Light" panose="020B0502040204020203" pitchFamily="34" charset="0"/>
              </a:rPr>
              <a:t>an option to the user to search for regular expressions</a:t>
            </a:r>
          </a:p>
          <a:p>
            <a:pPr lvl="0"/>
            <a:r>
              <a:rPr lang="en-US" sz="2000" dirty="0" smtClean="0">
                <a:solidFill>
                  <a:schemeClr val="accent2">
                    <a:lumMod val="40000"/>
                    <a:lumOff val="60000"/>
                  </a:schemeClr>
                </a:solidFill>
                <a:latin typeface="Segoe UI Light" panose="020B0502040204020203" pitchFamily="34" charset="0"/>
                <a:cs typeface="Segoe UI Light" panose="020B0502040204020203" pitchFamily="34" charset="0"/>
              </a:rPr>
              <a:t>Topic Extraction: </a:t>
            </a:r>
            <a:r>
              <a:rPr lang="en-US" sz="2000" dirty="0">
                <a:solidFill>
                  <a:schemeClr val="tx1">
                    <a:lumMod val="65000"/>
                    <a:lumOff val="35000"/>
                  </a:schemeClr>
                </a:solidFill>
                <a:latin typeface="Segoe UI Light" panose="020B0502040204020203" pitchFamily="34" charset="0"/>
                <a:cs typeface="Segoe UI Light" panose="020B0502040204020203" pitchFamily="34" charset="0"/>
              </a:rPr>
              <a:t>To provide search links to the user to arrange for the privilege of easily searching for additional information on text being typed</a:t>
            </a:r>
            <a:r>
              <a:rPr lang="en-US" sz="2000" dirty="0" smtClean="0">
                <a:solidFill>
                  <a:schemeClr val="tx1">
                    <a:lumMod val="65000"/>
                    <a:lumOff val="35000"/>
                  </a:schemeClr>
                </a:solidFill>
                <a:latin typeface="Segoe UI Light" panose="020B0502040204020203" pitchFamily="34" charset="0"/>
                <a:cs typeface="Segoe UI Light" panose="020B0502040204020203" pitchFamily="34" charset="0"/>
              </a:rPr>
              <a:t>.</a:t>
            </a:r>
          </a:p>
          <a:p>
            <a:pPr lvl="0"/>
            <a:r>
              <a:rPr lang="en-US" sz="2000" dirty="0" smtClean="0">
                <a:solidFill>
                  <a:schemeClr val="accent2">
                    <a:lumMod val="40000"/>
                    <a:lumOff val="60000"/>
                  </a:schemeClr>
                </a:solidFill>
                <a:latin typeface="Segoe UI Light" panose="020B0502040204020203" pitchFamily="34" charset="0"/>
                <a:cs typeface="Segoe UI Light" panose="020B0502040204020203" pitchFamily="34" charset="0"/>
              </a:rPr>
              <a:t>Editor Features: </a:t>
            </a:r>
            <a:r>
              <a:rPr lang="en-US" sz="2000" dirty="0" smtClean="0">
                <a:solidFill>
                  <a:schemeClr val="tx1">
                    <a:lumMod val="65000"/>
                    <a:lumOff val="35000"/>
                  </a:schemeClr>
                </a:solidFill>
                <a:latin typeface="Segoe UI Light" panose="020B0502040204020203" pitchFamily="34" charset="0"/>
                <a:cs typeface="Segoe UI Light" panose="020B0502040204020203" pitchFamily="34" charset="0"/>
              </a:rPr>
              <a:t>New, Open, Save, Save As, Cut, Copy, Paste. Preferences and Optionality. Toolbar</a:t>
            </a:r>
            <a:endParaRPr lang="en-US" sz="2000" dirty="0">
              <a:solidFill>
                <a:schemeClr val="tx1">
                  <a:lumMod val="65000"/>
                  <a:lumOff val="35000"/>
                </a:schemeClr>
              </a:solidFill>
              <a:latin typeface="Segoe UI Light" panose="020B0502040204020203" pitchFamily="34" charset="0"/>
              <a:cs typeface="Segoe UI Light" panose="020B0502040204020203" pitchFamily="34" charset="0"/>
            </a:endParaRPr>
          </a:p>
        </p:txBody>
      </p:sp>
      <p:sp>
        <p:nvSpPr>
          <p:cNvPr id="4" name="Text Placeholder 3"/>
          <p:cNvSpPr>
            <a:spLocks noGrp="1"/>
          </p:cNvSpPr>
          <p:nvPr>
            <p:ph type="body" sz="half" idx="2"/>
          </p:nvPr>
        </p:nvSpPr>
        <p:spPr>
          <a:xfrm>
            <a:off x="932444" y="3659605"/>
            <a:ext cx="3392904" cy="2258994"/>
          </a:xfrm>
        </p:spPr>
        <p:txBody>
          <a:bodyPr>
            <a:noAutofit/>
          </a:bodyPr>
          <a:lstStyle/>
          <a:p>
            <a:pPr algn="ctr"/>
            <a:r>
              <a:rPr lang="en-US" sz="2000" dirty="0" smtClean="0">
                <a:solidFill>
                  <a:schemeClr val="accent2">
                    <a:lumMod val="40000"/>
                    <a:lumOff val="60000"/>
                  </a:schemeClr>
                </a:solidFill>
                <a:latin typeface="Segoe UI Light" panose="020B0502040204020203" pitchFamily="34" charset="0"/>
                <a:cs typeface="Segoe UI Light" panose="020B0502040204020203" pitchFamily="34" charset="0"/>
              </a:rPr>
              <a:t>Our aim was to build a text editor which implements new concepts, ideas, features and tools that normal text processors (like MS Word) does not offer</a:t>
            </a:r>
            <a:endParaRPr lang="en-US" sz="2000" dirty="0">
              <a:solidFill>
                <a:schemeClr val="accent2">
                  <a:lumMod val="40000"/>
                  <a:lumOff val="6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07553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0315" y="168442"/>
            <a:ext cx="10131425" cy="1456267"/>
          </a:xfrm>
        </p:spPr>
        <p:txBody>
          <a:bodyPr/>
          <a:lstStyle/>
          <a:p>
            <a:pPr algn="ctr"/>
            <a:r>
              <a:rPr lang="en-US" dirty="0" smtClean="0">
                <a:latin typeface="Segoe UI Light" panose="020B0502040204020203" pitchFamily="34" charset="0"/>
                <a:cs typeface="Segoe UI Light" panose="020B0502040204020203" pitchFamily="34" charset="0"/>
              </a:rPr>
              <a:t>BASICS</a:t>
            </a:r>
            <a:endParaRPr lang="en-US"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a:xfrm>
            <a:off x="1082842" y="1624708"/>
            <a:ext cx="10088897" cy="4715933"/>
          </a:xfrm>
        </p:spPr>
        <p:txBody>
          <a:bodyPr>
            <a:normAutofit/>
          </a:bodyPr>
          <a:lstStyle/>
          <a:p>
            <a:pPr marL="0" indent="0" algn="ctr">
              <a:buNone/>
            </a:pPr>
            <a:r>
              <a:rPr lang="en-US" dirty="0" smtClean="0">
                <a:latin typeface="Segoe UI Light" panose="020B0502040204020203" pitchFamily="34" charset="0"/>
                <a:cs typeface="Segoe UI Light" panose="020B0502040204020203" pitchFamily="34" charset="0"/>
              </a:rPr>
              <a:t>The entire project has been completed using </a:t>
            </a:r>
            <a:r>
              <a:rPr lang="en-US" b="1" dirty="0" smtClean="0">
                <a:latin typeface="Segoe UI Light" panose="020B0502040204020203" pitchFamily="34" charset="0"/>
                <a:cs typeface="Segoe UI Light" panose="020B0502040204020203" pitchFamily="34" charset="0"/>
              </a:rPr>
              <a:t>Java </a:t>
            </a:r>
            <a:r>
              <a:rPr lang="en-US" b="1" dirty="0" smtClean="0">
                <a:latin typeface="Segoe UI Light" panose="020B0502040204020203" pitchFamily="34" charset="0"/>
                <a:cs typeface="Segoe UI Light" panose="020B0502040204020203" pitchFamily="34" charset="0"/>
              </a:rPr>
              <a:t>Swing</a:t>
            </a:r>
            <a:r>
              <a:rPr lang="en-US" dirty="0" smtClean="0">
                <a:latin typeface="Segoe UI Light" panose="020B0502040204020203" pitchFamily="34" charset="0"/>
                <a:cs typeface="Segoe UI Light" panose="020B0502040204020203" pitchFamily="34" charset="0"/>
              </a:rPr>
              <a:t>, </a:t>
            </a:r>
            <a:r>
              <a:rPr lang="en-US" dirty="0" smtClean="0">
                <a:latin typeface="Segoe UI Light" panose="020B0502040204020203" pitchFamily="34" charset="0"/>
                <a:cs typeface="Segoe UI Light" panose="020B0502040204020203" pitchFamily="34" charset="0"/>
              </a:rPr>
              <a:t>on the eclipse IDE</a:t>
            </a:r>
          </a:p>
          <a:p>
            <a:pPr marL="0" indent="0" algn="ctr">
              <a:buNone/>
            </a:pPr>
            <a:r>
              <a:rPr lang="en-US" dirty="0" smtClean="0">
                <a:latin typeface="Segoe UI Light" panose="020B0502040204020203" pitchFamily="34" charset="0"/>
                <a:cs typeface="Segoe UI Light" panose="020B0502040204020203" pitchFamily="34" charset="0"/>
              </a:rPr>
              <a:t>Our Editor includes</a:t>
            </a:r>
            <a:br>
              <a:rPr lang="en-US" dirty="0" smtClean="0">
                <a:latin typeface="Segoe UI Light" panose="020B0502040204020203" pitchFamily="34" charset="0"/>
                <a:cs typeface="Segoe UI Light" panose="020B0502040204020203" pitchFamily="34" charset="0"/>
              </a:rPr>
            </a:br>
            <a:endParaRPr lang="en-US" dirty="0" smtClean="0">
              <a:latin typeface="Segoe UI Light" panose="020B0502040204020203" pitchFamily="34" charset="0"/>
              <a:cs typeface="Segoe UI Light" panose="020B0502040204020203" pitchFamily="34" charset="0"/>
            </a:endParaRPr>
          </a:p>
          <a:p>
            <a:pPr marL="0" indent="0" algn="ctr">
              <a:buNone/>
            </a:pPr>
            <a:r>
              <a:rPr lang="en-US" sz="2000" dirty="0" smtClean="0">
                <a:solidFill>
                  <a:schemeClr val="accent2">
                    <a:lumMod val="40000"/>
                    <a:lumOff val="60000"/>
                  </a:schemeClr>
                </a:solidFill>
                <a:latin typeface="Segoe UI Light" panose="020B0502040204020203" pitchFamily="34" charset="0"/>
                <a:cs typeface="Segoe UI Light" panose="020B0502040204020203" pitchFamily="34" charset="0"/>
              </a:rPr>
              <a:t>TEXT AREA</a:t>
            </a:r>
            <a:r>
              <a:rPr lang="en-US" dirty="0" smtClean="0">
                <a:latin typeface="Segoe UI Light" panose="020B0502040204020203" pitchFamily="34" charset="0"/>
                <a:cs typeface="Segoe UI Light" panose="020B0502040204020203" pitchFamily="34" charset="0"/>
              </a:rPr>
              <a:t/>
            </a:r>
            <a:br>
              <a:rPr lang="en-US" dirty="0" smtClean="0">
                <a:latin typeface="Segoe UI Light" panose="020B0502040204020203" pitchFamily="34" charset="0"/>
                <a:cs typeface="Segoe UI Light" panose="020B0502040204020203" pitchFamily="34" charset="0"/>
              </a:rPr>
            </a:br>
            <a:r>
              <a:rPr lang="en-US" dirty="0" smtClean="0">
                <a:latin typeface="Segoe UI Light" panose="020B0502040204020203" pitchFamily="34" charset="0"/>
                <a:cs typeface="Segoe UI Light" panose="020B0502040204020203" pitchFamily="34" charset="0"/>
              </a:rPr>
              <a:t>A simple swing component that allows the user to type in content, which is placed in a scroll pane</a:t>
            </a:r>
            <a:br>
              <a:rPr lang="en-US" dirty="0" smtClean="0">
                <a:latin typeface="Segoe UI Light" panose="020B0502040204020203" pitchFamily="34" charset="0"/>
                <a:cs typeface="Segoe UI Light" panose="020B0502040204020203" pitchFamily="34" charset="0"/>
              </a:rPr>
            </a:br>
            <a:endParaRPr lang="en-US" dirty="0">
              <a:latin typeface="Segoe UI Light" panose="020B0502040204020203" pitchFamily="34" charset="0"/>
              <a:cs typeface="Segoe UI Light" panose="020B0502040204020203" pitchFamily="34" charset="0"/>
            </a:endParaRPr>
          </a:p>
          <a:p>
            <a:pPr marL="0" indent="0" algn="ctr">
              <a:buNone/>
            </a:pPr>
            <a:r>
              <a:rPr lang="en-US" sz="2000" dirty="0" smtClean="0">
                <a:solidFill>
                  <a:schemeClr val="accent2">
                    <a:lumMod val="40000"/>
                    <a:lumOff val="60000"/>
                  </a:schemeClr>
                </a:solidFill>
                <a:latin typeface="Segoe UI Light" panose="020B0502040204020203" pitchFamily="34" charset="0"/>
                <a:cs typeface="Segoe UI Light" panose="020B0502040204020203" pitchFamily="34" charset="0"/>
              </a:rPr>
              <a:t>LISTENERS TO THE TEXT AREA</a:t>
            </a:r>
            <a:r>
              <a:rPr lang="en-US" dirty="0" smtClean="0">
                <a:latin typeface="Segoe UI Light" panose="020B0502040204020203" pitchFamily="34" charset="0"/>
                <a:cs typeface="Segoe UI Light" panose="020B0502040204020203" pitchFamily="34" charset="0"/>
              </a:rPr>
              <a:t/>
            </a:r>
            <a:br>
              <a:rPr lang="en-US" dirty="0" smtClean="0">
                <a:latin typeface="Segoe UI Light" panose="020B0502040204020203" pitchFamily="34" charset="0"/>
                <a:cs typeface="Segoe UI Light" panose="020B0502040204020203" pitchFamily="34" charset="0"/>
              </a:rPr>
            </a:br>
            <a:r>
              <a:rPr lang="en-US" dirty="0" smtClean="0">
                <a:latin typeface="Segoe UI Light" panose="020B0502040204020203" pitchFamily="34" charset="0"/>
                <a:cs typeface="Segoe UI Light" panose="020B0502040204020203" pitchFamily="34" charset="0"/>
              </a:rPr>
              <a:t>Keyboard and mouse events, that are triggered automatically</a:t>
            </a:r>
            <a:br>
              <a:rPr lang="en-US" dirty="0" smtClean="0">
                <a:latin typeface="Segoe UI Light" panose="020B0502040204020203" pitchFamily="34" charset="0"/>
                <a:cs typeface="Segoe UI Light" panose="020B0502040204020203" pitchFamily="34" charset="0"/>
              </a:rPr>
            </a:br>
            <a:endParaRPr lang="en-US" dirty="0" smtClean="0">
              <a:latin typeface="Segoe UI Light" panose="020B0502040204020203" pitchFamily="34" charset="0"/>
              <a:cs typeface="Segoe UI Light" panose="020B0502040204020203" pitchFamily="34" charset="0"/>
            </a:endParaRPr>
          </a:p>
          <a:p>
            <a:pPr marL="0" indent="0" algn="ctr">
              <a:buNone/>
            </a:pPr>
            <a:r>
              <a:rPr lang="en-US" sz="2000" dirty="0" smtClean="0">
                <a:solidFill>
                  <a:schemeClr val="accent2">
                    <a:lumMod val="40000"/>
                    <a:lumOff val="60000"/>
                  </a:schemeClr>
                </a:solidFill>
                <a:latin typeface="Segoe UI Light" panose="020B0502040204020203" pitchFamily="34" charset="0"/>
                <a:cs typeface="Segoe UI Light" panose="020B0502040204020203" pitchFamily="34" charset="0"/>
              </a:rPr>
              <a:t>STORED DATA</a:t>
            </a:r>
            <a:r>
              <a:rPr lang="en-US" dirty="0" smtClean="0">
                <a:latin typeface="Segoe UI Light" panose="020B0502040204020203" pitchFamily="34" charset="0"/>
                <a:cs typeface="Segoe UI Light" panose="020B0502040204020203" pitchFamily="34" charset="0"/>
              </a:rPr>
              <a:t/>
            </a:r>
            <a:br>
              <a:rPr lang="en-US" dirty="0" smtClean="0">
                <a:latin typeface="Segoe UI Light" panose="020B0502040204020203" pitchFamily="34" charset="0"/>
                <a:cs typeface="Segoe UI Light" panose="020B0502040204020203" pitchFamily="34" charset="0"/>
              </a:rPr>
            </a:br>
            <a:r>
              <a:rPr lang="en-US" dirty="0" smtClean="0">
                <a:latin typeface="Segoe UI Light" panose="020B0502040204020203" pitchFamily="34" charset="0"/>
                <a:cs typeface="Segoe UI Light" panose="020B0502040204020203" pitchFamily="34" charset="0"/>
              </a:rPr>
              <a:t>Which includes the corpus text files, serialized files.</a:t>
            </a:r>
            <a:br>
              <a:rPr lang="en-US" dirty="0" smtClean="0">
                <a:latin typeface="Segoe UI Light" panose="020B0502040204020203" pitchFamily="34" charset="0"/>
                <a:cs typeface="Segoe UI Light" panose="020B0502040204020203" pitchFamily="34" charset="0"/>
              </a:rPr>
            </a:br>
            <a:endParaRPr lang="en-US" dirty="0" smtClean="0">
              <a:latin typeface="Segoe UI Light" panose="020B0502040204020203" pitchFamily="34" charset="0"/>
              <a:cs typeface="Segoe UI Light" panose="020B0502040204020203" pitchFamily="34" charset="0"/>
            </a:endParaRPr>
          </a:p>
          <a:p>
            <a:pPr marL="0" indent="0" algn="ctr">
              <a:buNone/>
            </a:pPr>
            <a:r>
              <a:rPr lang="en-US" sz="2000" dirty="0" smtClean="0">
                <a:solidFill>
                  <a:schemeClr val="accent2">
                    <a:lumMod val="40000"/>
                    <a:lumOff val="60000"/>
                  </a:schemeClr>
                </a:solidFill>
                <a:latin typeface="Segoe UI Light" panose="020B0502040204020203" pitchFamily="34" charset="0"/>
                <a:cs typeface="Segoe UI Light" panose="020B0502040204020203" pitchFamily="34" charset="0"/>
              </a:rPr>
              <a:t>BACKEND ALGORITHMS</a:t>
            </a:r>
            <a:r>
              <a:rPr lang="en-US" dirty="0" smtClean="0">
                <a:latin typeface="Segoe UI Light" panose="020B0502040204020203" pitchFamily="34" charset="0"/>
                <a:cs typeface="Segoe UI Light" panose="020B0502040204020203" pitchFamily="34" charset="0"/>
              </a:rPr>
              <a:t/>
            </a:r>
            <a:br>
              <a:rPr lang="en-US" dirty="0" smtClean="0">
                <a:latin typeface="Segoe UI Light" panose="020B0502040204020203" pitchFamily="34" charset="0"/>
                <a:cs typeface="Segoe UI Light" panose="020B0502040204020203" pitchFamily="34" charset="0"/>
              </a:rPr>
            </a:br>
            <a:r>
              <a:rPr lang="en-US" dirty="0" smtClean="0">
                <a:latin typeface="Segoe UI Light" panose="020B0502040204020203" pitchFamily="34" charset="0"/>
                <a:cs typeface="Segoe UI Light" panose="020B0502040204020203" pitchFamily="34" charset="0"/>
              </a:rPr>
              <a:t>Concepts of Natural Language Processing</a:t>
            </a:r>
          </a:p>
        </p:txBody>
      </p:sp>
    </p:spTree>
    <p:extLst>
      <p:ext uri="{BB962C8B-B14F-4D97-AF65-F5344CB8AC3E}">
        <p14:creationId xmlns:p14="http://schemas.microsoft.com/office/powerpoint/2010/main" val="5762983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557" y="1732548"/>
            <a:ext cx="3680885" cy="895238"/>
          </a:xfrm>
        </p:spPr>
        <p:txBody>
          <a:bodyPr>
            <a:normAutofit/>
          </a:bodyPr>
          <a:lstStyle/>
          <a:p>
            <a:pPr algn="ctr"/>
            <a:r>
              <a:rPr lang="en-US" sz="4000" dirty="0" smtClean="0">
                <a:latin typeface="Segoe UI Light" panose="020B0502040204020203" pitchFamily="34" charset="0"/>
                <a:cs typeface="Segoe UI Light" panose="020B0502040204020203" pitchFamily="34" charset="0"/>
              </a:rPr>
              <a:t>Spell Checker</a:t>
            </a:r>
            <a:endParaRPr lang="en-US" sz="2000" dirty="0">
              <a:latin typeface="Segoe UI Light" panose="020B0502040204020203" pitchFamily="34" charset="0"/>
              <a:cs typeface="Segoe UI Light" panose="020B0502040204020203" pitchFamily="34" charset="0"/>
            </a:endParaRPr>
          </a:p>
        </p:txBody>
      </p:sp>
      <p:sp>
        <p:nvSpPr>
          <p:cNvPr id="4" name="Text Placeholder 3"/>
          <p:cNvSpPr>
            <a:spLocks noGrp="1"/>
          </p:cNvSpPr>
          <p:nvPr>
            <p:ph type="body" sz="half" idx="2"/>
          </p:nvPr>
        </p:nvSpPr>
        <p:spPr>
          <a:xfrm>
            <a:off x="721894" y="2765034"/>
            <a:ext cx="3128209" cy="2444638"/>
          </a:xfrm>
        </p:spPr>
        <p:txBody>
          <a:bodyPr>
            <a:normAutofit/>
          </a:bodyPr>
          <a:lstStyle/>
          <a:p>
            <a:pPr algn="ctr"/>
            <a:r>
              <a:rPr lang="en-US" sz="900" dirty="0">
                <a:latin typeface="Segoe UI Light" panose="020B0502040204020203" pitchFamily="34" charset="0"/>
                <a:cs typeface="Segoe UI Light" panose="020B0502040204020203" pitchFamily="34" charset="0"/>
              </a:rPr>
              <a:t> </a:t>
            </a:r>
            <a:r>
              <a:rPr lang="en-US" sz="1800" dirty="0">
                <a:latin typeface="Segoe UI Light" panose="020B0502040204020203" pitchFamily="34" charset="0"/>
                <a:cs typeface="Segoe UI Light" panose="020B0502040204020203" pitchFamily="34" charset="0"/>
              </a:rPr>
              <a:t/>
            </a:r>
            <a:br>
              <a:rPr lang="en-US" sz="1800" dirty="0">
                <a:latin typeface="Segoe UI Light" panose="020B0502040204020203" pitchFamily="34" charset="0"/>
                <a:cs typeface="Segoe UI Light" panose="020B0502040204020203" pitchFamily="34" charset="0"/>
              </a:rPr>
            </a:br>
            <a:r>
              <a:rPr lang="en-US" sz="1800" dirty="0">
                <a:solidFill>
                  <a:schemeClr val="accent2">
                    <a:lumMod val="40000"/>
                    <a:lumOff val="60000"/>
                  </a:schemeClr>
                </a:solidFill>
                <a:latin typeface="Segoe UI Light" panose="020B0502040204020203" pitchFamily="34" charset="0"/>
                <a:cs typeface="Segoe UI Light" panose="020B0502040204020203" pitchFamily="34" charset="0"/>
              </a:rPr>
              <a:t>A live automated spell checker that detects and corrects misspelt errors and also, corrects contextual errors. Underlines words that are not in the dictionary, option to </a:t>
            </a:r>
            <a:r>
              <a:rPr lang="en-US" sz="1800" dirty="0" smtClean="0">
                <a:solidFill>
                  <a:schemeClr val="accent2">
                    <a:lumMod val="40000"/>
                    <a:lumOff val="60000"/>
                  </a:schemeClr>
                </a:solidFill>
                <a:latin typeface="Segoe UI Light" panose="020B0502040204020203" pitchFamily="34" charset="0"/>
                <a:cs typeface="Segoe UI Light" panose="020B0502040204020203" pitchFamily="34" charset="0"/>
              </a:rPr>
              <a:t>add </a:t>
            </a:r>
            <a:r>
              <a:rPr lang="en-US" sz="1800" dirty="0">
                <a:solidFill>
                  <a:schemeClr val="accent2">
                    <a:lumMod val="40000"/>
                    <a:lumOff val="60000"/>
                  </a:schemeClr>
                </a:solidFill>
                <a:latin typeface="Segoe UI Light" panose="020B0502040204020203" pitchFamily="34" charset="0"/>
                <a:cs typeface="Segoe UI Light" panose="020B0502040204020203" pitchFamily="34" charset="0"/>
              </a:rPr>
              <a:t>words into the dictionary</a:t>
            </a:r>
            <a:endParaRPr lang="en-US" sz="1800" dirty="0">
              <a:solidFill>
                <a:schemeClr val="accent2">
                  <a:lumMod val="40000"/>
                  <a:lumOff val="60000"/>
                </a:schemeClr>
              </a:solidFill>
            </a:endParaRPr>
          </a:p>
        </p:txBody>
      </p:sp>
      <p:sp>
        <p:nvSpPr>
          <p:cNvPr id="5" name="TextBox 4"/>
          <p:cNvSpPr txBox="1"/>
          <p:nvPr/>
        </p:nvSpPr>
        <p:spPr>
          <a:xfrm>
            <a:off x="4800601" y="584676"/>
            <a:ext cx="7110663" cy="5755422"/>
          </a:xfrm>
          <a:prstGeom prst="rect">
            <a:avLst/>
          </a:prstGeom>
          <a:noFill/>
        </p:spPr>
        <p:txBody>
          <a:bodyPr wrap="square" rtlCol="0">
            <a:spAutoFit/>
          </a:bodyPr>
          <a:lstStyle/>
          <a:p>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Populating a dictionary</a:t>
            </a:r>
            <a:endParaRPr lang="en-US" sz="2400" dirty="0">
              <a:solidFill>
                <a:schemeClr val="accent2">
                  <a:lumMod val="40000"/>
                  <a:lumOff val="60000"/>
                </a:schemeClr>
              </a:solidFill>
              <a:latin typeface="Segoe UI Light" panose="020B0502040204020203" pitchFamily="34" charset="0"/>
              <a:cs typeface="Segoe UI Light" panose="020B0502040204020203" pitchFamily="34" charset="0"/>
            </a:endParaRPr>
          </a:p>
          <a:p>
            <a:pPr lvl="1"/>
            <a:r>
              <a:rPr lang="en-US" dirty="0" smtClean="0">
                <a:latin typeface="Segoe UI Light" panose="020B0502040204020203" pitchFamily="34" charset="0"/>
                <a:cs typeface="Segoe UI Light" panose="020B0502040204020203" pitchFamily="34" charset="0"/>
              </a:rPr>
              <a:t>A dictionary was populated from scratch, using the </a:t>
            </a:r>
            <a:r>
              <a:rPr lang="en-US" dirty="0">
                <a:latin typeface="Segoe UI Light" panose="020B0502040204020203" pitchFamily="34" charset="0"/>
                <a:cs typeface="Segoe UI Light" panose="020B0502040204020203" pitchFamily="34" charset="0"/>
              </a:rPr>
              <a:t>B</a:t>
            </a:r>
            <a:r>
              <a:rPr lang="en-US" dirty="0" smtClean="0">
                <a:latin typeface="Segoe UI Light" panose="020B0502040204020203" pitchFamily="34" charset="0"/>
                <a:cs typeface="Segoe UI Light" panose="020B0502040204020203" pitchFamily="34" charset="0"/>
              </a:rPr>
              <a:t>rown corpus, which is a set of documents, which by and far includes almost all possible English words. Words are tokenized, and stored in a </a:t>
            </a:r>
            <a:r>
              <a:rPr lang="en-US" dirty="0" err="1" smtClean="0">
                <a:latin typeface="Segoe UI Light" panose="020B0502040204020203" pitchFamily="34" charset="0"/>
                <a:cs typeface="Segoe UI Light" panose="020B0502040204020203" pitchFamily="34" charset="0"/>
              </a:rPr>
              <a:t>HashMap</a:t>
            </a:r>
            <a:r>
              <a:rPr lang="en-US" dirty="0" smtClean="0">
                <a:latin typeface="Segoe UI Light" panose="020B0502040204020203" pitchFamily="34" charset="0"/>
                <a:cs typeface="Segoe UI Light" panose="020B0502040204020203" pitchFamily="34" charset="0"/>
              </a:rPr>
              <a:t> (with its count) which is serialized into a .</a:t>
            </a:r>
            <a:r>
              <a:rPr lang="en-US" dirty="0" err="1" smtClean="0">
                <a:latin typeface="Segoe UI Light" panose="020B0502040204020203" pitchFamily="34" charset="0"/>
                <a:cs typeface="Segoe UI Light" panose="020B0502040204020203" pitchFamily="34" charset="0"/>
              </a:rPr>
              <a:t>ser</a:t>
            </a:r>
            <a:r>
              <a:rPr lang="en-US" dirty="0" smtClean="0">
                <a:latin typeface="Segoe UI Light" panose="020B0502040204020203" pitchFamily="34" charset="0"/>
                <a:cs typeface="Segoe UI Light" panose="020B0502040204020203" pitchFamily="34" charset="0"/>
              </a:rPr>
              <a:t> file. </a:t>
            </a:r>
            <a:br>
              <a:rPr lang="en-US" dirty="0" smtClean="0">
                <a:latin typeface="Segoe UI Light" panose="020B0502040204020203" pitchFamily="34" charset="0"/>
                <a:cs typeface="Segoe UI Light" panose="020B0502040204020203" pitchFamily="34" charset="0"/>
              </a:rPr>
            </a:br>
            <a:endParaRPr lang="en-US" dirty="0">
              <a:latin typeface="Segoe UI Light" panose="020B0502040204020203" pitchFamily="34" charset="0"/>
              <a:cs typeface="Segoe UI Light" panose="020B0502040204020203" pitchFamily="34" charset="0"/>
            </a:endParaRPr>
          </a:p>
          <a:p>
            <a:r>
              <a:rPr lang="en-US" sz="2400" dirty="0">
                <a:solidFill>
                  <a:schemeClr val="accent2">
                    <a:lumMod val="40000"/>
                    <a:lumOff val="60000"/>
                  </a:schemeClr>
                </a:solidFill>
                <a:latin typeface="Segoe UI Light" panose="020B0502040204020203" pitchFamily="34" charset="0"/>
                <a:cs typeface="Segoe UI Light" panose="020B0502040204020203" pitchFamily="34" charset="0"/>
              </a:rPr>
              <a:t>Non Word spelling error detection</a:t>
            </a:r>
          </a:p>
          <a:p>
            <a:pPr lvl="1"/>
            <a:r>
              <a:rPr lang="en-US" dirty="0" smtClean="0">
                <a:latin typeface="Segoe UI Light" panose="020B0502040204020203" pitchFamily="34" charset="0"/>
                <a:cs typeface="Segoe UI Light" panose="020B0502040204020203" pitchFamily="34" charset="0"/>
              </a:rPr>
              <a:t>The dictionary </a:t>
            </a:r>
            <a:r>
              <a:rPr lang="en-US" dirty="0" err="1" smtClean="0">
                <a:latin typeface="Segoe UI Light" panose="020B0502040204020203" pitchFamily="34" charset="0"/>
                <a:cs typeface="Segoe UI Light" panose="020B0502040204020203" pitchFamily="34" charset="0"/>
              </a:rPr>
              <a:t>HashMap</a:t>
            </a:r>
            <a:r>
              <a:rPr lang="en-US" dirty="0" smtClean="0">
                <a:latin typeface="Segoe UI Light" panose="020B0502040204020203" pitchFamily="34" charset="0"/>
                <a:cs typeface="Segoe UI Light" panose="020B0502040204020203" pitchFamily="34" charset="0"/>
              </a:rPr>
              <a:t> is used, to search for the word typed by the user in O(1) time. Its absence in the dictionary indicates an error.</a:t>
            </a:r>
            <a:br>
              <a:rPr lang="en-US" dirty="0" smtClean="0">
                <a:latin typeface="Segoe UI Light" panose="020B0502040204020203" pitchFamily="34" charset="0"/>
                <a:cs typeface="Segoe UI Light" panose="020B0502040204020203" pitchFamily="34" charset="0"/>
              </a:rPr>
            </a:br>
            <a:endParaRPr lang="en-US" sz="2000" dirty="0" smtClean="0">
              <a:latin typeface="Segoe UI Light" panose="020B0502040204020203" pitchFamily="34" charset="0"/>
              <a:cs typeface="Segoe UI Light" panose="020B0502040204020203" pitchFamily="34" charset="0"/>
            </a:endParaRPr>
          </a:p>
          <a:p>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Generation </a:t>
            </a:r>
            <a:r>
              <a:rPr lang="en-US" sz="2400" dirty="0">
                <a:solidFill>
                  <a:schemeClr val="accent2">
                    <a:lumMod val="40000"/>
                    <a:lumOff val="60000"/>
                  </a:schemeClr>
                </a:solidFill>
                <a:latin typeface="Segoe UI Light" panose="020B0502040204020203" pitchFamily="34" charset="0"/>
                <a:cs typeface="Segoe UI Light" panose="020B0502040204020203" pitchFamily="34" charset="0"/>
              </a:rPr>
              <a:t>of candidate words</a:t>
            </a:r>
          </a:p>
          <a:p>
            <a:pPr lvl="1"/>
            <a:r>
              <a:rPr lang="en-US" dirty="0" err="1" smtClean="0">
                <a:latin typeface="Segoe UI Light" panose="020B0502040204020203" pitchFamily="34" charset="0"/>
                <a:cs typeface="Segoe UI Light" panose="020B0502040204020203" pitchFamily="34" charset="0"/>
              </a:rPr>
              <a:t>Levenstein’s</a:t>
            </a:r>
            <a:r>
              <a:rPr lang="en-US" dirty="0" smtClean="0">
                <a:latin typeface="Segoe UI Light" panose="020B0502040204020203" pitchFamily="34" charset="0"/>
                <a:cs typeface="Segoe UI Light" panose="020B0502040204020203" pitchFamily="34" charset="0"/>
              </a:rPr>
              <a:t> Edit Distance Algorithm, used to generate the candidate words (of edit distance 2) for the incorrect word.</a:t>
            </a:r>
          </a:p>
          <a:p>
            <a:r>
              <a:rPr lang="en-US" dirty="0" smtClean="0">
                <a:latin typeface="Segoe UI Light" panose="020B0502040204020203" pitchFamily="34" charset="0"/>
                <a:cs typeface="Segoe UI Light" panose="020B0502040204020203" pitchFamily="34" charset="0"/>
              </a:rPr>
              <a:t/>
            </a:r>
            <a:br>
              <a:rPr lang="en-US" dirty="0" smtClean="0">
                <a:latin typeface="Segoe UI Light" panose="020B0502040204020203" pitchFamily="34" charset="0"/>
                <a:cs typeface="Segoe UI Light" panose="020B0502040204020203" pitchFamily="34" charset="0"/>
              </a:rPr>
            </a:br>
            <a:r>
              <a:rPr lang="en-US" sz="2400" dirty="0">
                <a:solidFill>
                  <a:schemeClr val="accent2">
                    <a:lumMod val="40000"/>
                    <a:lumOff val="60000"/>
                  </a:schemeClr>
                </a:solidFill>
                <a:latin typeface="Segoe UI Light" panose="020B0502040204020203" pitchFamily="34" charset="0"/>
                <a:cs typeface="Segoe UI Light" panose="020B0502040204020203" pitchFamily="34" charset="0"/>
              </a:rPr>
              <a:t>Automatic Correction</a:t>
            </a:r>
          </a:p>
          <a:p>
            <a:pPr lvl="1"/>
            <a:r>
              <a:rPr lang="en-US" dirty="0">
                <a:latin typeface="Segoe UI Light" panose="020B0502040204020203" pitchFamily="34" charset="0"/>
                <a:cs typeface="Segoe UI Light" panose="020B0502040204020203" pitchFamily="34" charset="0"/>
              </a:rPr>
              <a:t>Bayesian Model and the Noisy Channel Model, to select the word from the candidate words, that has the most probability, of being used by the user. The correction happens automatically, when the user has completed the word (and used a separator).</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3889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84820" y="625645"/>
            <a:ext cx="6809873" cy="5693866"/>
          </a:xfrm>
          <a:prstGeom prst="rect">
            <a:avLst/>
          </a:prstGeom>
          <a:noFill/>
        </p:spPr>
        <p:txBody>
          <a:bodyPr wrap="square" rtlCol="0">
            <a:spAutoFit/>
          </a:bodyPr>
          <a:lstStyle/>
          <a:p>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Handling cases</a:t>
            </a:r>
            <a:endParaRPr lang="en-US" sz="2400" dirty="0">
              <a:solidFill>
                <a:schemeClr val="accent2">
                  <a:lumMod val="40000"/>
                  <a:lumOff val="60000"/>
                </a:schemeClr>
              </a:solidFill>
              <a:latin typeface="Segoe UI Light" panose="020B0502040204020203" pitchFamily="34" charset="0"/>
              <a:cs typeface="Segoe UI Light" panose="020B0502040204020203" pitchFamily="34" charset="0"/>
            </a:endParaRPr>
          </a:p>
          <a:p>
            <a:pPr lvl="1"/>
            <a:r>
              <a:rPr lang="en-US" dirty="0" smtClean="0">
                <a:latin typeface="Segoe UI Light" panose="020B0502040204020203" pitchFamily="34" charset="0"/>
                <a:cs typeface="Segoe UI Light" panose="020B0502040204020203" pitchFamily="34" charset="0"/>
              </a:rPr>
              <a:t>Candidates are generated, having considered the cases (Lowercase, Uppercase, </a:t>
            </a:r>
            <a:r>
              <a:rPr lang="en-US" dirty="0" err="1" smtClean="0">
                <a:latin typeface="Segoe UI Light" panose="020B0502040204020203" pitchFamily="34" charset="0"/>
                <a:cs typeface="Segoe UI Light" panose="020B0502040204020203" pitchFamily="34" charset="0"/>
              </a:rPr>
              <a:t>Camelcase</a:t>
            </a:r>
            <a:r>
              <a:rPr lang="en-US" dirty="0" smtClean="0">
                <a:latin typeface="Segoe UI Light" panose="020B0502040204020203" pitchFamily="34" charset="0"/>
                <a:cs typeface="Segoe UI Light" panose="020B0502040204020203" pitchFamily="34" charset="0"/>
              </a:rPr>
              <a:t>) of the incorrect word.</a:t>
            </a:r>
            <a:br>
              <a:rPr lang="en-US" dirty="0" smtClean="0">
                <a:latin typeface="Segoe UI Light" panose="020B0502040204020203" pitchFamily="34" charset="0"/>
                <a:cs typeface="Segoe UI Light" panose="020B0502040204020203" pitchFamily="34" charset="0"/>
              </a:rPr>
            </a:br>
            <a:endParaRPr lang="en-US" dirty="0">
              <a:latin typeface="Segoe UI Light" panose="020B0502040204020203" pitchFamily="34" charset="0"/>
              <a:cs typeface="Segoe UI Light" panose="020B0502040204020203" pitchFamily="34" charset="0"/>
            </a:endParaRPr>
          </a:p>
          <a:p>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Automatic Capitalization</a:t>
            </a:r>
            <a:endParaRPr lang="en-US" sz="2400" dirty="0">
              <a:solidFill>
                <a:schemeClr val="accent2">
                  <a:lumMod val="40000"/>
                  <a:lumOff val="60000"/>
                </a:schemeClr>
              </a:solidFill>
              <a:latin typeface="Segoe UI Light" panose="020B0502040204020203" pitchFamily="34" charset="0"/>
              <a:cs typeface="Segoe UI Light" panose="020B0502040204020203" pitchFamily="34" charset="0"/>
            </a:endParaRPr>
          </a:p>
          <a:p>
            <a:pPr lvl="1"/>
            <a:r>
              <a:rPr lang="en-US" dirty="0" smtClean="0">
                <a:latin typeface="Segoe UI Light" panose="020B0502040204020203" pitchFamily="34" charset="0"/>
                <a:cs typeface="Segoe UI Light" panose="020B0502040204020203" pitchFamily="34" charset="0"/>
              </a:rPr>
              <a:t>Capitalize the first word of a new line.</a:t>
            </a:r>
            <a:br>
              <a:rPr lang="en-US" dirty="0" smtClean="0">
                <a:latin typeface="Segoe UI Light" panose="020B0502040204020203" pitchFamily="34" charset="0"/>
                <a:cs typeface="Segoe UI Light" panose="020B0502040204020203" pitchFamily="34" charset="0"/>
              </a:rPr>
            </a:br>
            <a:endPar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endParaRPr>
          </a:p>
          <a:p>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Add </a:t>
            </a:r>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to dictionary</a:t>
            </a:r>
            <a:endParaRPr lang="en-US" sz="2400" dirty="0">
              <a:solidFill>
                <a:schemeClr val="accent2">
                  <a:lumMod val="40000"/>
                  <a:lumOff val="60000"/>
                </a:schemeClr>
              </a:solidFill>
              <a:latin typeface="Segoe UI Light" panose="020B0502040204020203" pitchFamily="34" charset="0"/>
              <a:cs typeface="Segoe UI Light" panose="020B0502040204020203" pitchFamily="34" charset="0"/>
            </a:endParaRPr>
          </a:p>
          <a:p>
            <a:pPr lvl="1"/>
            <a:r>
              <a:rPr lang="en-US" dirty="0" smtClean="0">
                <a:latin typeface="Segoe UI Light" panose="020B0502040204020203" pitchFamily="34" charset="0"/>
                <a:cs typeface="Segoe UI Light" panose="020B0502040204020203" pitchFamily="34" charset="0"/>
              </a:rPr>
              <a:t>Adding the word to the </a:t>
            </a:r>
            <a:r>
              <a:rPr lang="en-US" dirty="0" err="1" smtClean="0">
                <a:latin typeface="Segoe UI Light" panose="020B0502040204020203" pitchFamily="34" charset="0"/>
                <a:cs typeface="Segoe UI Light" panose="020B0502040204020203" pitchFamily="34" charset="0"/>
              </a:rPr>
              <a:t>HashMap</a:t>
            </a:r>
            <a:r>
              <a:rPr lang="en-US" dirty="0" smtClean="0">
                <a:latin typeface="Segoe UI Light" panose="020B0502040204020203" pitchFamily="34" charset="0"/>
                <a:cs typeface="Segoe UI Light" panose="020B0502040204020203" pitchFamily="34" charset="0"/>
              </a:rPr>
              <a:t> corpus, and serializing it, for later use. (Option of restoring the standard dictionary available</a:t>
            </a:r>
            <a:r>
              <a:rPr lang="en-US" dirty="0" smtClean="0">
                <a:latin typeface="Segoe UI Light" panose="020B0502040204020203" pitchFamily="34" charset="0"/>
                <a:cs typeface="Segoe UI Light" panose="020B0502040204020203" pitchFamily="34" charset="0"/>
              </a:rPr>
              <a:t>)</a:t>
            </a:r>
            <a:endParaRPr lang="en-US" dirty="0">
              <a:latin typeface="Segoe UI Light" panose="020B0502040204020203" pitchFamily="34" charset="0"/>
              <a:cs typeface="Segoe UI Light" panose="020B0502040204020203" pitchFamily="34" charset="0"/>
            </a:endParaRPr>
          </a:p>
          <a:p>
            <a:pPr lvl="1"/>
            <a:endParaRPr lang="en-US" sz="2000" dirty="0">
              <a:latin typeface="Segoe UI Light" panose="020B0502040204020203" pitchFamily="34" charset="0"/>
              <a:cs typeface="Segoe UI Light" panose="020B0502040204020203" pitchFamily="34" charset="0"/>
            </a:endParaRPr>
          </a:p>
          <a:p>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Underlining misspelt words</a:t>
            </a:r>
            <a:endParaRPr lang="en-US" sz="2400" dirty="0">
              <a:solidFill>
                <a:schemeClr val="accent2">
                  <a:lumMod val="40000"/>
                  <a:lumOff val="60000"/>
                </a:schemeClr>
              </a:solidFill>
              <a:latin typeface="Segoe UI Light" panose="020B0502040204020203" pitchFamily="34" charset="0"/>
              <a:cs typeface="Segoe UI Light" panose="020B0502040204020203" pitchFamily="34" charset="0"/>
            </a:endParaRPr>
          </a:p>
          <a:p>
            <a:pPr lvl="1"/>
            <a:r>
              <a:rPr lang="en-US" dirty="0" smtClean="0">
                <a:latin typeface="Segoe UI Light" panose="020B0502040204020203" pitchFamily="34" charset="0"/>
                <a:cs typeface="Segoe UI Light" panose="020B0502040204020203" pitchFamily="34" charset="0"/>
              </a:rPr>
              <a:t>A </a:t>
            </a:r>
            <a:r>
              <a:rPr lang="en-US" dirty="0" err="1" smtClean="0">
                <a:latin typeface="Segoe UI Light" panose="020B0502040204020203" pitchFamily="34" charset="0"/>
                <a:cs typeface="Segoe UI Light" panose="020B0502040204020203" pitchFamily="34" charset="0"/>
              </a:rPr>
              <a:t>UnderlineHighlighter</a:t>
            </a:r>
            <a:r>
              <a:rPr lang="en-US" dirty="0" smtClean="0">
                <a:latin typeface="Segoe UI Light" panose="020B0502040204020203" pitchFamily="34" charset="0"/>
                <a:cs typeface="Segoe UI Light" panose="020B0502040204020203" pitchFamily="34" charset="0"/>
              </a:rPr>
              <a:t> object is used for the purpose of underlining words that are not present in the dictionary</a:t>
            </a:r>
            <a:r>
              <a:rPr lang="en-US" dirty="0" smtClean="0">
                <a:latin typeface="Segoe UI Light" panose="020B0502040204020203" pitchFamily="34" charset="0"/>
                <a:cs typeface="Segoe UI Light" panose="020B0502040204020203" pitchFamily="34" charset="0"/>
              </a:rPr>
              <a:t>.</a:t>
            </a:r>
            <a:endParaRPr lang="en-US" dirty="0" smtClean="0">
              <a:latin typeface="Segoe UI Light" panose="020B0502040204020203" pitchFamily="34" charset="0"/>
              <a:cs typeface="Segoe UI Light" panose="020B0502040204020203" pitchFamily="34" charset="0"/>
            </a:endParaRPr>
          </a:p>
          <a:p>
            <a:pPr lvl="1"/>
            <a:endParaRPr lang="en-US" sz="2000" dirty="0">
              <a:latin typeface="Segoe UI Light" panose="020B0502040204020203" pitchFamily="34" charset="0"/>
              <a:cs typeface="Segoe UI Light" panose="020B0502040204020203" pitchFamily="34" charset="0"/>
            </a:endParaRPr>
          </a:p>
          <a:p>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Right Click feature</a:t>
            </a:r>
            <a:endParaRPr lang="en-US" sz="2400" dirty="0">
              <a:solidFill>
                <a:schemeClr val="accent2">
                  <a:lumMod val="40000"/>
                  <a:lumOff val="60000"/>
                </a:schemeClr>
              </a:solidFill>
              <a:latin typeface="Segoe UI Light" panose="020B0502040204020203" pitchFamily="34" charset="0"/>
              <a:cs typeface="Segoe UI Light" panose="020B0502040204020203" pitchFamily="34" charset="0"/>
            </a:endParaRPr>
          </a:p>
          <a:p>
            <a:pPr lvl="1"/>
            <a:r>
              <a:rPr lang="en-US" dirty="0" smtClean="0">
                <a:latin typeface="Segoe UI Light" panose="020B0502040204020203" pitchFamily="34" charset="0"/>
                <a:cs typeface="Segoe UI Light" panose="020B0502040204020203" pitchFamily="34" charset="0"/>
              </a:rPr>
              <a:t>A listener, provides a popup of candidate words, in case the spelling </a:t>
            </a:r>
            <a:r>
              <a:rPr lang="en-US" dirty="0" smtClean="0">
                <a:latin typeface="Segoe UI Light" panose="020B0502040204020203" pitchFamily="34" charset="0"/>
                <a:cs typeface="Segoe UI Light" panose="020B0502040204020203" pitchFamily="34" charset="0"/>
              </a:rPr>
              <a:t>of the word under consideration is incorrect.</a:t>
            </a:r>
            <a:endParaRPr lang="en-US" dirty="0"/>
          </a:p>
        </p:txBody>
      </p:sp>
      <p:sp>
        <p:nvSpPr>
          <p:cNvPr id="7" name="Title 1"/>
          <p:cNvSpPr txBox="1">
            <a:spLocks/>
          </p:cNvSpPr>
          <p:nvPr/>
        </p:nvSpPr>
        <p:spPr>
          <a:xfrm>
            <a:off x="445557" y="1732548"/>
            <a:ext cx="3680885" cy="895238"/>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smtClean="0">
                <a:latin typeface="Segoe UI Light" panose="020B0502040204020203" pitchFamily="34" charset="0"/>
                <a:cs typeface="Segoe UI Light" panose="020B0502040204020203" pitchFamily="34" charset="0"/>
              </a:rPr>
              <a:t>Spell Checker</a:t>
            </a:r>
            <a:endParaRPr lang="en-US" sz="2000" dirty="0">
              <a:latin typeface="Segoe UI Light" panose="020B0502040204020203" pitchFamily="34" charset="0"/>
              <a:cs typeface="Segoe UI Light" panose="020B0502040204020203" pitchFamily="34" charset="0"/>
            </a:endParaRPr>
          </a:p>
        </p:txBody>
      </p:sp>
      <p:sp>
        <p:nvSpPr>
          <p:cNvPr id="8" name="Text Placeholder 3"/>
          <p:cNvSpPr txBox="1">
            <a:spLocks/>
          </p:cNvSpPr>
          <p:nvPr/>
        </p:nvSpPr>
        <p:spPr>
          <a:xfrm>
            <a:off x="721894" y="2765035"/>
            <a:ext cx="3128209" cy="2444638"/>
          </a:xfrm>
          <a:prstGeom prst="rect">
            <a:avLst/>
          </a:prstGeom>
        </p:spPr>
        <p:txBody>
          <a:bodyPr vert="horz" lIns="91440" tIns="45720" rIns="91440" bIns="45720" rtlCol="0" anchor="t">
            <a:normAutofit/>
          </a:bodyPr>
          <a:lstStyle>
            <a:lvl1pPr marL="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ctr"/>
            <a:r>
              <a:rPr lang="en-US" sz="900" dirty="0" smtClean="0">
                <a:latin typeface="Segoe UI Light" panose="020B0502040204020203" pitchFamily="34" charset="0"/>
                <a:cs typeface="Segoe UI Light" panose="020B0502040204020203" pitchFamily="34" charset="0"/>
              </a:rPr>
              <a:t> </a:t>
            </a:r>
            <a:r>
              <a:rPr lang="en-US" sz="1800" dirty="0" smtClean="0">
                <a:latin typeface="Segoe UI Light" panose="020B0502040204020203" pitchFamily="34" charset="0"/>
                <a:cs typeface="Segoe UI Light" panose="020B0502040204020203" pitchFamily="34" charset="0"/>
              </a:rPr>
              <a:t/>
            </a:r>
            <a:br>
              <a:rPr lang="en-US" sz="1800" dirty="0" smtClean="0">
                <a:latin typeface="Segoe UI Light" panose="020B0502040204020203" pitchFamily="34" charset="0"/>
                <a:cs typeface="Segoe UI Light" panose="020B0502040204020203" pitchFamily="34" charset="0"/>
              </a:rPr>
            </a:br>
            <a:r>
              <a:rPr lang="en-US" sz="1800" dirty="0" smtClean="0">
                <a:solidFill>
                  <a:schemeClr val="accent2">
                    <a:lumMod val="40000"/>
                    <a:lumOff val="60000"/>
                  </a:schemeClr>
                </a:solidFill>
                <a:latin typeface="Segoe UI Light" panose="020B0502040204020203" pitchFamily="34" charset="0"/>
                <a:cs typeface="Segoe UI Light" panose="020B0502040204020203" pitchFamily="34" charset="0"/>
              </a:rPr>
              <a:t>A live automated spell checker that detects and corrects misspelt errors and also, corrects contextual errors. Underlines words that are not in the dictionary, option to add words into the dictionary</a:t>
            </a:r>
            <a:endParaRPr lang="en-US" sz="1800" dirty="0">
              <a:solidFill>
                <a:schemeClr val="accent2">
                  <a:lumMod val="40000"/>
                  <a:lumOff val="60000"/>
                </a:schemeClr>
              </a:solidFill>
            </a:endParaRPr>
          </a:p>
        </p:txBody>
      </p:sp>
    </p:spTree>
    <p:extLst>
      <p:ext uri="{BB962C8B-B14F-4D97-AF65-F5344CB8AC3E}">
        <p14:creationId xmlns:p14="http://schemas.microsoft.com/office/powerpoint/2010/main" val="553432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947" y="1467853"/>
            <a:ext cx="3621116" cy="1256185"/>
          </a:xfrm>
        </p:spPr>
        <p:txBody>
          <a:bodyPr>
            <a:normAutofit fontScale="90000"/>
          </a:bodyPr>
          <a:lstStyle/>
          <a:p>
            <a:pPr algn="ctr"/>
            <a:r>
              <a:rPr lang="en-US" sz="4000" dirty="0" smtClean="0">
                <a:latin typeface="Segoe UI Light" panose="020B0502040204020203" pitchFamily="34" charset="0"/>
                <a:cs typeface="Segoe UI Light" panose="020B0502040204020203" pitchFamily="34" charset="0"/>
              </a:rPr>
              <a:t>WORD SEGMENTATION</a:t>
            </a:r>
            <a:endParaRPr lang="en-US" sz="2000" dirty="0">
              <a:latin typeface="Segoe UI Light" panose="020B0502040204020203" pitchFamily="34" charset="0"/>
              <a:cs typeface="Segoe UI Light" panose="020B0502040204020203" pitchFamily="34" charset="0"/>
            </a:endParaRPr>
          </a:p>
        </p:txBody>
      </p:sp>
      <p:sp>
        <p:nvSpPr>
          <p:cNvPr id="4" name="Text Placeholder 3"/>
          <p:cNvSpPr>
            <a:spLocks noGrp="1"/>
          </p:cNvSpPr>
          <p:nvPr>
            <p:ph type="body" sz="half" idx="2"/>
          </p:nvPr>
        </p:nvSpPr>
        <p:spPr>
          <a:xfrm>
            <a:off x="607400" y="2777065"/>
            <a:ext cx="3128209" cy="2444638"/>
          </a:xfrm>
        </p:spPr>
        <p:txBody>
          <a:bodyPr>
            <a:normAutofit/>
          </a:bodyPr>
          <a:lstStyle/>
          <a:p>
            <a:pPr algn="ctr"/>
            <a:r>
              <a:rPr lang="en-US" sz="900" dirty="0" smtClean="0">
                <a:latin typeface="Segoe UI Light" panose="020B0502040204020203" pitchFamily="34" charset="0"/>
                <a:cs typeface="Segoe UI Light" panose="020B0502040204020203" pitchFamily="34" charset="0"/>
              </a:rPr>
              <a:t> </a:t>
            </a:r>
            <a:r>
              <a:rPr lang="en-US" sz="1800" dirty="0" smtClean="0">
                <a:latin typeface="Segoe UI Light" panose="020B0502040204020203" pitchFamily="34" charset="0"/>
                <a:cs typeface="Segoe UI Light" panose="020B0502040204020203" pitchFamily="34" charset="0"/>
              </a:rPr>
              <a:t/>
            </a:r>
            <a:br>
              <a:rPr lang="en-US" sz="1800" dirty="0" smtClean="0">
                <a:latin typeface="Segoe UI Light" panose="020B0502040204020203" pitchFamily="34" charset="0"/>
                <a:cs typeface="Segoe UI Light" panose="020B0502040204020203" pitchFamily="34" charset="0"/>
              </a:rPr>
            </a:br>
            <a:r>
              <a:rPr lang="en-US" sz="1800" dirty="0" smtClean="0">
                <a:solidFill>
                  <a:schemeClr val="accent2">
                    <a:lumMod val="40000"/>
                    <a:lumOff val="60000"/>
                  </a:schemeClr>
                </a:solidFill>
                <a:latin typeface="Segoe UI Light" panose="020B0502040204020203" pitchFamily="34" charset="0"/>
                <a:cs typeface="Segoe UI Light" panose="020B0502040204020203" pitchFamily="34" charset="0"/>
              </a:rPr>
              <a:t>A live feature, that checks if the user, has missed out spaces between words, and tries to automatically add the missing spaces</a:t>
            </a:r>
            <a:endParaRPr lang="en-US" sz="1800" dirty="0">
              <a:solidFill>
                <a:schemeClr val="accent2">
                  <a:lumMod val="40000"/>
                  <a:lumOff val="60000"/>
                </a:schemeClr>
              </a:solidFill>
              <a:latin typeface="Segoe UI Light" panose="020B0502040204020203" pitchFamily="34" charset="0"/>
              <a:cs typeface="Segoe UI Light" panose="020B0502040204020203" pitchFamily="34" charset="0"/>
            </a:endParaRPr>
          </a:p>
        </p:txBody>
      </p:sp>
      <p:sp>
        <p:nvSpPr>
          <p:cNvPr id="5" name="TextBox 4"/>
          <p:cNvSpPr txBox="1"/>
          <p:nvPr/>
        </p:nvSpPr>
        <p:spPr>
          <a:xfrm>
            <a:off x="4704349" y="522986"/>
            <a:ext cx="6930188" cy="5940088"/>
          </a:xfrm>
          <a:prstGeom prst="rect">
            <a:avLst/>
          </a:prstGeom>
          <a:noFill/>
        </p:spPr>
        <p:txBody>
          <a:bodyPr wrap="square" rtlCol="0">
            <a:spAutoFit/>
          </a:bodyPr>
          <a:lstStyle/>
          <a:p>
            <a:r>
              <a:rPr lang="en-US" sz="2400" dirty="0">
                <a:solidFill>
                  <a:schemeClr val="accent2">
                    <a:lumMod val="40000"/>
                    <a:lumOff val="60000"/>
                  </a:schemeClr>
                </a:solidFill>
                <a:latin typeface="Segoe UI Light" panose="020B0502040204020203" pitchFamily="34" charset="0"/>
                <a:cs typeface="Segoe UI Light" panose="020B0502040204020203" pitchFamily="34" charset="0"/>
              </a:rPr>
              <a:t>Generating segments</a:t>
            </a:r>
          </a:p>
          <a:p>
            <a:pPr lvl="1"/>
            <a:r>
              <a:rPr lang="en-US" dirty="0" smtClean="0">
                <a:latin typeface="Segoe UI Light" panose="020B0502040204020203" pitchFamily="34" charset="0"/>
                <a:cs typeface="Segoe UI Light" panose="020B0502040204020203" pitchFamily="34" charset="0"/>
              </a:rPr>
              <a:t>A </a:t>
            </a:r>
            <a:r>
              <a:rPr lang="en-US" dirty="0">
                <a:latin typeface="Segoe UI Light" panose="020B0502040204020203" pitchFamily="34" charset="0"/>
                <a:cs typeface="Segoe UI Light" panose="020B0502040204020203" pitchFamily="34" charset="0"/>
              </a:rPr>
              <a:t>function </a:t>
            </a:r>
            <a:r>
              <a:rPr lang="en-US" dirty="0" smtClean="0">
                <a:latin typeface="Segoe UI Light" panose="020B0502040204020203" pitchFamily="34" charset="0"/>
                <a:cs typeface="Segoe UI Light" panose="020B0502040204020203" pitchFamily="34" charset="0"/>
              </a:rPr>
              <a:t>split() that </a:t>
            </a:r>
            <a:r>
              <a:rPr lang="en-US" dirty="0">
                <a:latin typeface="Segoe UI Light" panose="020B0502040204020203" pitchFamily="34" charset="0"/>
                <a:cs typeface="Segoe UI Light" panose="020B0502040204020203" pitchFamily="34" charset="0"/>
              </a:rPr>
              <a:t>produces all possible segmentations of a given </a:t>
            </a:r>
            <a:r>
              <a:rPr lang="en-US" dirty="0" smtClean="0">
                <a:latin typeface="Segoe UI Light" panose="020B0502040204020203" pitchFamily="34" charset="0"/>
                <a:cs typeface="Segoe UI Light" panose="020B0502040204020203" pitchFamily="34" charset="0"/>
              </a:rPr>
              <a:t>word.</a:t>
            </a:r>
          </a:p>
          <a:p>
            <a:pPr lvl="1"/>
            <a:endPar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endParaRPr>
          </a:p>
          <a:p>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Tracking fitness value</a:t>
            </a:r>
            <a:endParaRPr lang="en-US" sz="2400" dirty="0">
              <a:solidFill>
                <a:schemeClr val="accent2">
                  <a:lumMod val="40000"/>
                  <a:lumOff val="60000"/>
                </a:schemeClr>
              </a:solidFill>
              <a:latin typeface="Segoe UI Light" panose="020B0502040204020203" pitchFamily="34" charset="0"/>
              <a:cs typeface="Segoe UI Light" panose="020B0502040204020203" pitchFamily="34" charset="0"/>
            </a:endParaRPr>
          </a:p>
          <a:p>
            <a:pPr lvl="1"/>
            <a:r>
              <a:rPr lang="en-US" dirty="0" err="1">
                <a:latin typeface="Segoe UI Light" panose="020B0502040204020203" pitchFamily="34" charset="0"/>
                <a:cs typeface="Segoe UI Light" panose="020B0502040204020203" pitchFamily="34" charset="0"/>
              </a:rPr>
              <a:t>wordSequenceFitness</a:t>
            </a:r>
            <a:r>
              <a:rPr lang="en-US" dirty="0">
                <a:latin typeface="Segoe UI Light" panose="020B0502040204020203" pitchFamily="34" charset="0"/>
                <a:cs typeface="Segoe UI Light" panose="020B0502040204020203" pitchFamily="34" charset="0"/>
              </a:rPr>
              <a:t> that operates on lists of words generated by segment and returns the combined probability of the constituent </a:t>
            </a:r>
            <a:r>
              <a:rPr lang="en-US" dirty="0" smtClean="0">
                <a:latin typeface="Segoe UI Light" panose="020B0502040204020203" pitchFamily="34" charset="0"/>
                <a:cs typeface="Segoe UI Light" panose="020B0502040204020203" pitchFamily="34" charset="0"/>
              </a:rPr>
              <a:t>words</a:t>
            </a:r>
          </a:p>
          <a:p>
            <a:pPr lvl="1"/>
            <a:endPar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endParaRPr>
          </a:p>
          <a:p>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The Recursive </a:t>
            </a:r>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algorithm</a:t>
            </a:r>
            <a:endParaRPr lang="en-US" sz="2400" dirty="0">
              <a:solidFill>
                <a:schemeClr val="accent2">
                  <a:lumMod val="40000"/>
                  <a:lumOff val="60000"/>
                </a:schemeClr>
              </a:solidFill>
              <a:latin typeface="Segoe UI Light" panose="020B0502040204020203" pitchFamily="34" charset="0"/>
              <a:cs typeface="Segoe UI Light" panose="020B0502040204020203" pitchFamily="34" charset="0"/>
            </a:endParaRPr>
          </a:p>
          <a:p>
            <a:pPr lvl="1"/>
            <a:r>
              <a:rPr lang="en-US" dirty="0" smtClean="0">
                <a:latin typeface="Segoe UI Light" panose="020B0502040204020203" pitchFamily="34" charset="0"/>
                <a:cs typeface="Segoe UI Light" panose="020B0502040204020203" pitchFamily="34" charset="0"/>
              </a:rPr>
              <a:t>A function Segment() </a:t>
            </a:r>
            <a:r>
              <a:rPr lang="en-US" dirty="0">
                <a:latin typeface="Segoe UI Light" panose="020B0502040204020203" pitchFamily="34" charset="0"/>
                <a:cs typeface="Segoe UI Light" panose="020B0502040204020203" pitchFamily="34" charset="0"/>
              </a:rPr>
              <a:t>returns a list of words that correctly make up the argument (</a:t>
            </a:r>
            <a:r>
              <a:rPr lang="en-US" dirty="0" err="1">
                <a:latin typeface="Segoe UI Light" panose="020B0502040204020203" pitchFamily="34" charset="0"/>
                <a:cs typeface="Segoe UI Light" panose="020B0502040204020203" pitchFamily="34" charset="0"/>
              </a:rPr>
              <a:t>unsegmented</a:t>
            </a:r>
            <a:r>
              <a:rPr lang="en-US" dirty="0">
                <a:latin typeface="Segoe UI Light" panose="020B0502040204020203" pitchFamily="34" charset="0"/>
                <a:cs typeface="Segoe UI Light" panose="020B0502040204020203" pitchFamily="34" charset="0"/>
              </a:rPr>
              <a:t> word) of the function. </a:t>
            </a:r>
            <a:r>
              <a:rPr lang="en-US" dirty="0" smtClean="0">
                <a:latin typeface="Segoe UI Light" panose="020B0502040204020203" pitchFamily="34" charset="0"/>
                <a:cs typeface="Segoe UI Light" panose="020B0502040204020203" pitchFamily="34" charset="0"/>
              </a:rPr>
              <a:t>This function </a:t>
            </a:r>
            <a:r>
              <a:rPr lang="en-US" dirty="0">
                <a:latin typeface="Segoe UI Light" panose="020B0502040204020203" pitchFamily="34" charset="0"/>
                <a:cs typeface="Segoe UI Light" panose="020B0502040204020203" pitchFamily="34" charset="0"/>
              </a:rPr>
              <a:t>is recursively called with substrings of the argument every </a:t>
            </a:r>
            <a:r>
              <a:rPr lang="en-US" dirty="0" smtClean="0">
                <a:latin typeface="Segoe UI Light" panose="020B0502040204020203" pitchFamily="34" charset="0"/>
                <a:cs typeface="Segoe UI Light" panose="020B0502040204020203" pitchFamily="34" charset="0"/>
              </a:rPr>
              <a:t>time, maintaining the fitness value of each list. Finally, the list of words with the maximum fitness value is returned.</a:t>
            </a:r>
            <a:endParaRPr lang="en-US" dirty="0">
              <a:latin typeface="Segoe UI Light" panose="020B0502040204020203" pitchFamily="34" charset="0"/>
              <a:cs typeface="Segoe UI Light" panose="020B0502040204020203" pitchFamily="34" charset="0"/>
            </a:endParaRPr>
          </a:p>
          <a:p>
            <a:pPr lvl="1"/>
            <a:endParaRPr lang="en-US" sz="2000" dirty="0">
              <a:latin typeface="Segoe UI Light" panose="020B0502040204020203" pitchFamily="34" charset="0"/>
              <a:cs typeface="Segoe UI Light" panose="020B0502040204020203" pitchFamily="34" charset="0"/>
            </a:endParaRPr>
          </a:p>
          <a:p>
            <a:r>
              <a:rPr lang="en-US" sz="2400" dirty="0" smtClean="0">
                <a:solidFill>
                  <a:schemeClr val="accent2">
                    <a:lumMod val="40000"/>
                    <a:lumOff val="60000"/>
                  </a:schemeClr>
                </a:solidFill>
                <a:latin typeface="Segoe UI Light" panose="020B0502040204020203" pitchFamily="34" charset="0"/>
                <a:cs typeface="Segoe UI Light" panose="020B0502040204020203" pitchFamily="34" charset="0"/>
              </a:rPr>
              <a:t>Feature of switching it off</a:t>
            </a:r>
          </a:p>
          <a:p>
            <a:pPr lvl="1"/>
            <a:r>
              <a:rPr lang="en-US" dirty="0" smtClean="0">
                <a:latin typeface="Segoe UI Light" panose="020B0502040204020203" pitchFamily="34" charset="0"/>
                <a:cs typeface="Segoe UI Light" panose="020B0502040204020203" pitchFamily="34" charset="0"/>
              </a:rPr>
              <a:t>An additional option, to help the user to prevent unwanted segmentation, done automatically by the editor</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72329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txDef>
      <a:spPr>
        <a:noFill/>
      </a:spPr>
      <a:bodyPr wrap="square" rtlCol="0">
        <a:spAutoFit/>
      </a:bodyPr>
      <a:lstStyle>
        <a:defPPr>
          <a:defRPr sz="2400" dirty="0" smtClean="0">
            <a:solidFill>
              <a:schemeClr val="accent2">
                <a:lumMod val="40000"/>
                <a:lumOff val="60000"/>
              </a:schemeClr>
            </a:solidFill>
            <a:latin typeface="Segoe UI Light" panose="020B0502040204020203" pitchFamily="34" charset="0"/>
            <a:cs typeface="Segoe UI Light" panose="020B0502040204020203" pitchFamily="34" charset="0"/>
          </a:defRPr>
        </a:defPPr>
      </a:lstStyle>
    </a:txDef>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785</TotalTime>
  <Words>855</Words>
  <Application>Microsoft Office PowerPoint</Application>
  <PresentationFormat>Widescreen</PresentationFormat>
  <Paragraphs>126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Segoe UI Light</vt:lpstr>
      <vt:lpstr>Celestial</vt:lpstr>
      <vt:lpstr>Integrated Text Editor     NATURAL LANGUAGE PROCESSING </vt:lpstr>
      <vt:lpstr>Introduction Natural Language Processing</vt:lpstr>
      <vt:lpstr>Software Giants that use NLP concepts on a regular basis</vt:lpstr>
      <vt:lpstr>Integrated  Text  Editor  THE FEATURES</vt:lpstr>
      <vt:lpstr>Integrated  Text  Editor  THE FEATURES</vt:lpstr>
      <vt:lpstr>BASICS</vt:lpstr>
      <vt:lpstr>Spell Checker</vt:lpstr>
      <vt:lpstr>PowerPoint Presentation</vt:lpstr>
      <vt:lpstr>WORD SEGMENTATION</vt:lpstr>
      <vt:lpstr>AUTO COMPLETE</vt:lpstr>
      <vt:lpstr>FIND</vt:lpstr>
      <vt:lpstr>TOPIC EXTRACTION</vt:lpstr>
      <vt:lpstr>EDITOR FEATURES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Integrated Text Editor</dc:title>
  <dc:creator>Tushar Naik</dc:creator>
  <cp:lastModifiedBy>Tushar Naik</cp:lastModifiedBy>
  <cp:revision>55</cp:revision>
  <dcterms:created xsi:type="dcterms:W3CDTF">2014-02-10T05:17:24Z</dcterms:created>
  <dcterms:modified xsi:type="dcterms:W3CDTF">2014-05-11T07:24:31Z</dcterms:modified>
</cp:coreProperties>
</file>