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6" r:id="rId6"/>
    <p:sldId id="260" r:id="rId7"/>
    <p:sldId id="263" r:id="rId8"/>
    <p:sldId id="264" r:id="rId9"/>
    <p:sldId id="265" r:id="rId10"/>
    <p:sldId id="267" r:id="rId11"/>
    <p:sldId id="268" r:id="rId12"/>
    <p:sldId id="269" r:id="rId13"/>
    <p:sldId id="27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5/11/2014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0238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639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66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337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8410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68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80955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55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30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329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691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5/11/2014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38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5/11/2014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27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5/11/2014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06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18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70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5/11/2014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72004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739" y="842211"/>
            <a:ext cx="10804358" cy="3213275"/>
          </a:xfrm>
        </p:spPr>
        <p:txBody>
          <a:bodyPr>
            <a:normAutofit/>
          </a:bodyPr>
          <a:lstStyle/>
          <a:p>
            <a:pPr algn="ctr"/>
            <a:r>
              <a:rPr lang="en-US" sz="6000" dirty="0" smtClean="0">
                <a:latin typeface="Segoe UI Light" panose="020B0502040204020203" pitchFamily="34" charset="0"/>
                <a:cs typeface="Segoe UI Light" panose="020B0502040204020203" pitchFamily="34" charset="0"/>
              </a:rPr>
              <a:t>Integrated Text Editor</a:t>
            </a:r>
            <a:br>
              <a:rPr lang="en-US" sz="6000" dirty="0" smtClean="0">
                <a:latin typeface="Segoe UI Light" panose="020B0502040204020203" pitchFamily="34" charset="0"/>
                <a:cs typeface="Segoe UI Light" panose="020B0502040204020203" pitchFamily="34" charset="0"/>
              </a:rPr>
            </a:br>
            <a:r>
              <a:rPr lang="en-US" sz="1000" dirty="0" smtClean="0">
                <a:latin typeface="Segoe UI Light" panose="020B0502040204020203" pitchFamily="34" charset="0"/>
                <a:cs typeface="Segoe UI Light" panose="020B0502040204020203" pitchFamily="34" charset="0"/>
              </a:rPr>
              <a:t>  </a:t>
            </a:r>
            <a:r>
              <a:rPr lang="en-US" sz="2000" dirty="0" smtClean="0">
                <a:latin typeface="Segoe UI Light" panose="020B0502040204020203" pitchFamily="34" charset="0"/>
                <a:cs typeface="Segoe UI Light" panose="020B0502040204020203" pitchFamily="34" charset="0"/>
              </a:rPr>
              <a:t> </a:t>
            </a:r>
            <a:r>
              <a:rPr lang="en-US" sz="6000" dirty="0" smtClean="0">
                <a:latin typeface="Segoe UI Light" panose="020B0502040204020203" pitchFamily="34" charset="0"/>
                <a:cs typeface="Segoe UI Light" panose="020B0502040204020203" pitchFamily="34" charset="0"/>
              </a:rPr>
              <a:t/>
            </a:r>
            <a:br>
              <a:rPr lang="en-US" sz="6000" dirty="0" smtClean="0">
                <a:latin typeface="Segoe UI Light" panose="020B0502040204020203" pitchFamily="34" charset="0"/>
                <a:cs typeface="Segoe UI Light" panose="020B0502040204020203" pitchFamily="34" charset="0"/>
              </a:rPr>
            </a:br>
            <a:r>
              <a:rPr lang="en-US" sz="3100" cap="none" dirty="0" smtClean="0">
                <a:solidFill>
                  <a:schemeClr val="accent2">
                    <a:lumMod val="40000"/>
                    <a:lumOff val="60000"/>
                  </a:schemeClr>
                </a:solidFill>
                <a:latin typeface="Segoe UI Light" panose="020B0502040204020203" pitchFamily="34" charset="0"/>
                <a:cs typeface="Segoe UI Light" panose="020B0502040204020203" pitchFamily="34" charset="0"/>
              </a:rPr>
              <a:t>NATURAL LANGUAGE </a:t>
            </a:r>
            <a:r>
              <a:rPr lang="en-US" sz="3100" cap="none" dirty="0">
                <a:solidFill>
                  <a:schemeClr val="accent2">
                    <a:lumMod val="40000"/>
                    <a:lumOff val="60000"/>
                  </a:schemeClr>
                </a:solidFill>
                <a:latin typeface="Segoe UI Light" panose="020B0502040204020203" pitchFamily="34" charset="0"/>
                <a:cs typeface="Segoe UI Light" panose="020B0502040204020203" pitchFamily="34" charset="0"/>
              </a:rPr>
              <a:t>PROCESSING</a:t>
            </a:r>
            <a:r>
              <a:rPr lang="en-US" sz="3100" cap="none" dirty="0">
                <a:latin typeface="Segoe UI Light" panose="020B0502040204020203" pitchFamily="34" charset="0"/>
                <a:cs typeface="Segoe UI Light" panose="020B0502040204020203" pitchFamily="34" charset="0"/>
              </a:rPr>
              <a:t/>
            </a:r>
            <a:br>
              <a:rPr lang="en-US" sz="3100" cap="none" dirty="0">
                <a:latin typeface="Segoe UI Light" panose="020B0502040204020203" pitchFamily="34" charset="0"/>
                <a:cs typeface="Segoe UI Light" panose="020B0502040204020203" pitchFamily="34" charset="0"/>
              </a:rPr>
            </a:br>
            <a:endParaRPr lang="en-US" sz="3100"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770022" y="5137484"/>
            <a:ext cx="10635916" cy="1130969"/>
          </a:xfrm>
        </p:spPr>
        <p:txBody>
          <a:bodyPr>
            <a:noAutofit/>
          </a:bodyPr>
          <a:lstStyle/>
          <a:p>
            <a:pPr algn="ctr"/>
            <a:r>
              <a:rPr lang="en-US" dirty="0" smtClean="0">
                <a:latin typeface="Segoe UI Light" panose="020B0502040204020203" pitchFamily="34" charset="0"/>
                <a:cs typeface="Segoe UI Light" panose="020B0502040204020203" pitchFamily="34" charset="0"/>
              </a:rPr>
              <a:t>TUSHAR K NAIK</a:t>
            </a:r>
          </a:p>
          <a:p>
            <a:pPr algn="ctr"/>
            <a:r>
              <a:rPr lang="en-US" dirty="0" smtClean="0">
                <a:latin typeface="Segoe UI Light" panose="020B0502040204020203" pitchFamily="34" charset="0"/>
                <a:cs typeface="Segoe UI Light" panose="020B0502040204020203" pitchFamily="34" charset="0"/>
              </a:rPr>
              <a:t>SUHAS V</a:t>
            </a:r>
          </a:p>
          <a:p>
            <a:pPr algn="ctr"/>
            <a:r>
              <a:rPr lang="en-US" dirty="0" smtClean="0">
                <a:latin typeface="Segoe UI Light" panose="020B0502040204020203" pitchFamily="34" charset="0"/>
                <a:cs typeface="Segoe UI Light" panose="020B0502040204020203" pitchFamily="34" charset="0"/>
              </a:rPr>
              <a:t>VAMANAN T S</a:t>
            </a:r>
          </a:p>
        </p:txBody>
      </p:sp>
    </p:spTree>
    <p:extLst>
      <p:ext uri="{BB962C8B-B14F-4D97-AF65-F5344CB8AC3E}">
        <p14:creationId xmlns:p14="http://schemas.microsoft.com/office/powerpoint/2010/main" val="2345055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52" y="1696453"/>
            <a:ext cx="3680885" cy="895238"/>
          </a:xfrm>
        </p:spPr>
        <p:txBody>
          <a:bodyPr>
            <a:normAutofit/>
          </a:bodyPr>
          <a:lstStyle/>
          <a:p>
            <a:pPr algn="ctr"/>
            <a:r>
              <a:rPr lang="en-US" sz="4000" dirty="0" smtClean="0">
                <a:latin typeface="Segoe UI Light" panose="020B0502040204020203" pitchFamily="34" charset="0"/>
                <a:cs typeface="Segoe UI Light" panose="020B0502040204020203" pitchFamily="34" charset="0"/>
              </a:rPr>
              <a:t>FIND</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57989" y="2591691"/>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An option to perform a search within the document. Highlighting happen as the user types. An advance option of replace the found text also available</a:t>
            </a:r>
            <a:endParaRPr lang="en-US" sz="1800" dirty="0">
              <a:solidFill>
                <a:schemeClr val="accent2">
                  <a:lumMod val="40000"/>
                  <a:lumOff val="60000"/>
                </a:schemeClr>
              </a:solidFill>
            </a:endParaRPr>
          </a:p>
        </p:txBody>
      </p:sp>
      <p:sp>
        <p:nvSpPr>
          <p:cNvPr id="5" name="TextBox 4"/>
          <p:cNvSpPr txBox="1"/>
          <p:nvPr/>
        </p:nvSpPr>
        <p:spPr>
          <a:xfrm>
            <a:off x="4800601" y="950495"/>
            <a:ext cx="6581273" cy="4585871"/>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Dynamic find (As you type)</a:t>
            </a:r>
          </a:p>
          <a:p>
            <a:pPr lvl="1"/>
            <a:r>
              <a:rPr lang="en-US" dirty="0" smtClean="0">
                <a:latin typeface="Segoe UI Light" panose="020B0502040204020203" pitchFamily="34" charset="0"/>
                <a:cs typeface="Segoe UI Light" panose="020B0502040204020203" pitchFamily="34" charset="0"/>
              </a:rPr>
              <a:t>Includes a </a:t>
            </a:r>
            <a:r>
              <a:rPr lang="en-US" dirty="0" err="1" smtClean="0">
                <a:latin typeface="Segoe UI Light" panose="020B0502040204020203" pitchFamily="34" charset="0"/>
                <a:cs typeface="Segoe UI Light" panose="020B0502040204020203" pitchFamily="34" charset="0"/>
              </a:rPr>
              <a:t>textfield</a:t>
            </a:r>
            <a:r>
              <a:rPr lang="en-US" dirty="0" smtClean="0">
                <a:latin typeface="Segoe UI Light" panose="020B0502040204020203" pitchFamily="34" charset="0"/>
                <a:cs typeface="Segoe UI Light" panose="020B0502040204020203" pitchFamily="34" charset="0"/>
              </a:rPr>
              <a:t> that takes in the input from the user. A </a:t>
            </a:r>
            <a:r>
              <a:rPr lang="en-US" dirty="0" err="1" smtClean="0">
                <a:latin typeface="Segoe UI Light" panose="020B0502040204020203" pitchFamily="34" charset="0"/>
                <a:cs typeface="Segoe UI Light" panose="020B0502040204020203" pitchFamily="34" charset="0"/>
              </a:rPr>
              <a:t>keylistener</a:t>
            </a:r>
            <a:r>
              <a:rPr lang="en-US" dirty="0" smtClean="0">
                <a:latin typeface="Segoe UI Light" panose="020B0502040204020203" pitchFamily="34" charset="0"/>
                <a:cs typeface="Segoe UI Light" panose="020B0502040204020203" pitchFamily="34" charset="0"/>
              </a:rPr>
              <a:t>, will continuously look for character, and simultaneously highest the parts within the document, that match the text field</a:t>
            </a: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Regex find</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The java regex library is used to perform the search. As such, the user may prefer to include a regular expression within the </a:t>
            </a:r>
            <a:r>
              <a:rPr lang="en-US" dirty="0">
                <a:latin typeface="Segoe UI Light" panose="020B0502040204020203" pitchFamily="34" charset="0"/>
                <a:cs typeface="Segoe UI Light" panose="020B0502040204020203" pitchFamily="34" charset="0"/>
              </a:rPr>
              <a:t>F</a:t>
            </a:r>
            <a:r>
              <a:rPr lang="en-US" dirty="0" smtClean="0">
                <a:latin typeface="Segoe UI Light" panose="020B0502040204020203" pitchFamily="34" charset="0"/>
                <a:cs typeface="Segoe UI Light" panose="020B0502040204020203" pitchFamily="34" charset="0"/>
              </a:rPr>
              <a:t>ind </a:t>
            </a:r>
            <a:r>
              <a:rPr lang="en-US" dirty="0" err="1" smtClean="0">
                <a:latin typeface="Segoe UI Light" panose="020B0502040204020203" pitchFamily="34" charset="0"/>
                <a:cs typeface="Segoe UI Light" panose="020B0502040204020203" pitchFamily="34" charset="0"/>
              </a:rPr>
              <a:t>textfield</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Eg</a:t>
            </a:r>
            <a:r>
              <a:rPr lang="en-US" dirty="0" smtClean="0">
                <a:latin typeface="Segoe UI Light" panose="020B0502040204020203" pitchFamily="34" charset="0"/>
                <a:cs typeface="Segoe UI Light" panose="020B0502040204020203" pitchFamily="34" charset="0"/>
              </a:rPr>
              <a:t>. Find all words ending with </a:t>
            </a:r>
            <a:r>
              <a:rPr lang="en-US" dirty="0" err="1" smtClean="0">
                <a:latin typeface="Segoe UI Light" panose="020B0502040204020203" pitchFamily="34" charset="0"/>
                <a:cs typeface="Segoe UI Light" panose="020B0502040204020203" pitchFamily="34" charset="0"/>
              </a:rPr>
              <a:t>ing</a:t>
            </a:r>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by searching for “[a-z]*</a:t>
            </a:r>
            <a:r>
              <a:rPr lang="en-US" dirty="0" err="1" smtClean="0">
                <a:latin typeface="Segoe UI Light" panose="020B0502040204020203" pitchFamily="34" charset="0"/>
                <a:cs typeface="Segoe UI Light" panose="020B0502040204020203" pitchFamily="34" charset="0"/>
              </a:rPr>
              <a:t>ing</a:t>
            </a:r>
            <a:r>
              <a:rPr lang="en-US" dirty="0" smtClean="0">
                <a:latin typeface="Segoe UI Light" panose="020B0502040204020203" pitchFamily="34" charset="0"/>
                <a:cs typeface="Segoe UI Light" panose="020B0502040204020203" pitchFamily="34" charset="0"/>
              </a:rPr>
              <a:t>” ). </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Find and Replace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An advance option is available, which allows the user to replace all strings that are highlighted, by a specific word.</a:t>
            </a:r>
          </a:p>
        </p:txBody>
      </p:sp>
    </p:spTree>
    <p:extLst>
      <p:ext uri="{BB962C8B-B14F-4D97-AF65-F5344CB8AC3E}">
        <p14:creationId xmlns:p14="http://schemas.microsoft.com/office/powerpoint/2010/main" val="3661870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33" y="1641197"/>
            <a:ext cx="3741433" cy="1159933"/>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TOPIC EXTRACTIO</a:t>
            </a:r>
            <a:r>
              <a:rPr lang="en-US" sz="4000" dirty="0">
                <a:latin typeface="Segoe UI Light" panose="020B0502040204020203" pitchFamily="34" charset="0"/>
                <a:cs typeface="Segoe UI Light" panose="020B0502040204020203" pitchFamily="34" charset="0"/>
              </a:rPr>
              <a:t>N</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82246" y="3065825"/>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The editor tries to detect what the user is trying to type within the document. Letter, Resume, or just information about a topic. After recognition, Search results are shown as a popup</a:t>
            </a:r>
            <a:endParaRPr lang="en-US" sz="1800" dirty="0">
              <a:solidFill>
                <a:schemeClr val="accent2">
                  <a:lumMod val="40000"/>
                  <a:lumOff val="60000"/>
                </a:schemeClr>
              </a:solidFill>
            </a:endParaRPr>
          </a:p>
        </p:txBody>
      </p:sp>
      <p:sp>
        <p:nvSpPr>
          <p:cNvPr id="5" name="TextBox 4"/>
          <p:cNvSpPr txBox="1"/>
          <p:nvPr/>
        </p:nvSpPr>
        <p:spPr>
          <a:xfrm>
            <a:off x="4632157" y="457200"/>
            <a:ext cx="7110663" cy="6124754"/>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Context Recognition using tags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Detecting simple themes, like Letters, Resumes, Programs, etc. are taken care of, using a sets of tags associated with the theme</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Topic extraction</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Heading Extraction- Check for a heading format, within the </a:t>
            </a:r>
            <a:r>
              <a:rPr lang="en-US" dirty="0" err="1" smtClean="0">
                <a:latin typeface="Segoe UI Light" panose="020B0502040204020203" pitchFamily="34" charset="0"/>
                <a:cs typeface="Segoe UI Light" panose="020B0502040204020203" pitchFamily="34" charset="0"/>
              </a:rPr>
              <a:t>Textarea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Keyword Extraction- Word Frequency Analysis, which includes using a mathematical formula, to detect the most frequent words that are key to the document.</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Extracting Google Search Results</a:t>
            </a:r>
          </a:p>
          <a:p>
            <a:pPr lvl="1"/>
            <a:r>
              <a:rPr lang="en-US" dirty="0" smtClean="0">
                <a:latin typeface="Segoe UI Light" panose="020B0502040204020203" pitchFamily="34" charset="0"/>
                <a:cs typeface="Segoe UI Light" panose="020B0502040204020203" pitchFamily="34" charset="0"/>
              </a:rPr>
              <a:t>Using Google </a:t>
            </a:r>
            <a:r>
              <a:rPr lang="en-US" dirty="0" err="1" smtClean="0">
                <a:latin typeface="Segoe UI Light" panose="020B0502040204020203" pitchFamily="34" charset="0"/>
                <a:cs typeface="Segoe UI Light" panose="020B0502040204020203" pitchFamily="34" charset="0"/>
              </a:rPr>
              <a:t>Gson</a:t>
            </a:r>
            <a:r>
              <a:rPr lang="en-US" dirty="0" smtClean="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J</a:t>
            </a:r>
            <a:r>
              <a:rPr lang="en-US" dirty="0" err="1" smtClean="0">
                <a:latin typeface="Segoe UI Light" panose="020B0502040204020203" pitchFamily="34" charset="0"/>
                <a:cs typeface="Segoe UI Light" panose="020B0502040204020203" pitchFamily="34" charset="0"/>
              </a:rPr>
              <a:t>son</a:t>
            </a:r>
            <a:r>
              <a:rPr lang="en-US" dirty="0" smtClean="0">
                <a:latin typeface="Segoe UI Light" panose="020B0502040204020203" pitchFamily="34" charset="0"/>
                <a:cs typeface="Segoe UI Light" panose="020B0502040204020203" pitchFamily="34" charset="0"/>
              </a:rPr>
              <a:t> or Java) to perform a query search from an online google search API, and retrieve top 4 search results and their links. </a:t>
            </a:r>
            <a:endParaRPr lang="en-US" sz="2000" dirty="0" smtClean="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Popup menu</a:t>
            </a:r>
          </a:p>
          <a:p>
            <a:pPr lvl="1"/>
            <a:r>
              <a:rPr lang="en-US" dirty="0" smtClean="0">
                <a:latin typeface="Segoe UI Light" panose="020B0502040204020203" pitchFamily="34" charset="0"/>
                <a:cs typeface="Segoe UI Light" panose="020B0502040204020203" pitchFamily="34" charset="0"/>
              </a:rPr>
              <a:t>The search results, are then populated on a temporary popup, which appears on the screen. User may choose to click on them, and he will </a:t>
            </a:r>
            <a:r>
              <a:rPr lang="en-US" smtClean="0">
                <a:latin typeface="Segoe UI Light" panose="020B0502040204020203" pitchFamily="34" charset="0"/>
                <a:cs typeface="Segoe UI Light" panose="020B0502040204020203" pitchFamily="34" charset="0"/>
              </a:rPr>
              <a:t>be redirected </a:t>
            </a:r>
            <a:r>
              <a:rPr lang="en-US" dirty="0" smtClean="0">
                <a:latin typeface="Segoe UI Light" panose="020B0502040204020203" pitchFamily="34" charset="0"/>
                <a:cs typeface="Segoe UI Light" panose="020B0502040204020203" pitchFamily="34" charset="0"/>
              </a:rPr>
              <a:t>to </a:t>
            </a:r>
            <a:r>
              <a:rPr lang="en-US" smtClean="0">
                <a:latin typeface="Segoe UI Light" panose="020B0502040204020203" pitchFamily="34" charset="0"/>
                <a:cs typeface="Segoe UI Light" panose="020B0502040204020203" pitchFamily="34" charset="0"/>
              </a:rPr>
              <a:t>that website.</a:t>
            </a:r>
            <a:endParaRPr lang="en-US" dirty="0" smtClean="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57805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7" y="1852863"/>
            <a:ext cx="3512831" cy="931333"/>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EDITOR FEATURES</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69827" y="3073704"/>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Simple features like New</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 Open, Save, Save As, Cut, Copy,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Paste included in a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Toolbar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and a </a:t>
            </a:r>
            <a:r>
              <a:rPr lang="en-US" sz="1800" dirty="0" err="1" smtClean="0">
                <a:solidFill>
                  <a:schemeClr val="accent2">
                    <a:lumMod val="40000"/>
                    <a:lumOff val="60000"/>
                  </a:schemeClr>
                </a:solidFill>
                <a:latin typeface="Segoe UI Light" panose="020B0502040204020203" pitchFamily="34" charset="0"/>
                <a:cs typeface="Segoe UI Light" panose="020B0502040204020203" pitchFamily="34" charset="0"/>
              </a:rPr>
              <a:t>Menubar</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Preferences and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Optionality, to select the NLP</a:t>
            </a:r>
            <a:endParaRPr lang="en-US" sz="1800" dirty="0">
              <a:solidFill>
                <a:schemeClr val="accent2">
                  <a:lumMod val="40000"/>
                  <a:lumOff val="60000"/>
                </a:schemeClr>
              </a:solidFill>
            </a:endParaRPr>
          </a:p>
        </p:txBody>
      </p:sp>
      <p:sp>
        <p:nvSpPr>
          <p:cNvPr id="5" name="TextBox 4"/>
          <p:cNvSpPr txBox="1"/>
          <p:nvPr/>
        </p:nvSpPr>
        <p:spPr>
          <a:xfrm>
            <a:off x="4728410" y="926432"/>
            <a:ext cx="7110663" cy="5262979"/>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New, Open, Save, </a:t>
            </a:r>
            <a:r>
              <a:rPr lang="en-US" sz="2400" dirty="0" err="1" smtClean="0">
                <a:solidFill>
                  <a:schemeClr val="accent2">
                    <a:lumMod val="40000"/>
                    <a:lumOff val="60000"/>
                  </a:schemeClr>
                </a:solidFill>
                <a:latin typeface="Segoe UI Light" panose="020B0502040204020203" pitchFamily="34" charset="0"/>
                <a:cs typeface="Segoe UI Light" panose="020B0502040204020203" pitchFamily="34" charset="0"/>
              </a:rPr>
              <a:t>SaveAs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Implemented </a:t>
            </a:r>
            <a:r>
              <a:rPr lang="en-US" dirty="0">
                <a:latin typeface="Segoe UI Light" panose="020B0502040204020203" pitchFamily="34" charset="0"/>
                <a:cs typeface="Segoe UI Light" panose="020B0502040204020203" pitchFamily="34" charset="0"/>
              </a:rPr>
              <a:t>using </a:t>
            </a:r>
            <a:r>
              <a:rPr lang="en-US" dirty="0" smtClean="0">
                <a:latin typeface="Segoe UI Light" panose="020B0502040204020203" pitchFamily="34" charset="0"/>
                <a:cs typeface="Segoe UI Light" panose="020B0502040204020203" pitchFamily="34" charset="0"/>
              </a:rPr>
              <a:t>the Swing options of </a:t>
            </a:r>
            <a:r>
              <a:rPr lang="en-US" dirty="0" err="1" smtClean="0">
                <a:latin typeface="Segoe UI Light" panose="020B0502040204020203" pitchFamily="34" charset="0"/>
                <a:cs typeface="Segoe UI Light" panose="020B0502040204020203" pitchFamily="34" charset="0"/>
              </a:rPr>
              <a:t>FileReader</a:t>
            </a:r>
            <a:r>
              <a:rPr lang="en-US" dirty="0" smtClean="0">
                <a:latin typeface="Segoe UI Light" panose="020B0502040204020203" pitchFamily="34" charset="0"/>
                <a:cs typeface="Segoe UI Light" panose="020B0502040204020203" pitchFamily="34" charset="0"/>
              </a:rPr>
              <a:t> and </a:t>
            </a:r>
            <a:r>
              <a:rPr lang="en-US" dirty="0" err="1" smtClean="0">
                <a:latin typeface="Segoe UI Light" panose="020B0502040204020203" pitchFamily="34" charset="0"/>
                <a:cs typeface="Segoe UI Light" panose="020B0502040204020203" pitchFamily="34" charset="0"/>
              </a:rPr>
              <a:t>FileWriter</a:t>
            </a:r>
            <a:r>
              <a:rPr lang="en-US" dirty="0" smtClean="0">
                <a:latin typeface="Segoe UI Light" panose="020B0502040204020203" pitchFamily="34" charset="0"/>
                <a:cs typeface="Segoe UI Light" panose="020B0502040204020203" pitchFamily="34" charset="0"/>
              </a:rPr>
              <a:t>, and the </a:t>
            </a:r>
            <a:r>
              <a:rPr lang="en-US" dirty="0" err="1" smtClean="0">
                <a:latin typeface="Segoe UI Light" panose="020B0502040204020203" pitchFamily="34" charset="0"/>
                <a:cs typeface="Segoe UI Light" panose="020B0502040204020203" pitchFamily="34" charset="0"/>
              </a:rPr>
              <a:t>JFileChooser</a:t>
            </a:r>
            <a:r>
              <a:rPr lang="en-US" dirty="0" smtClean="0">
                <a:latin typeface="Segoe UI Light" panose="020B0502040204020203" pitchFamily="34" charset="0"/>
                <a:cs typeface="Segoe UI Light" panose="020B0502040204020203" pitchFamily="34" charset="0"/>
              </a:rPr>
              <a:t> option for windows dialog box.</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Cut, Copy, Paste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Implemented by applying their respective Action (like </a:t>
            </a:r>
            <a:r>
              <a:rPr lang="en-US" dirty="0" err="1" smtClean="0">
                <a:latin typeface="Segoe UI Light" panose="020B0502040204020203" pitchFamily="34" charset="0"/>
                <a:cs typeface="Segoe UI Light" panose="020B0502040204020203" pitchFamily="34" charset="0"/>
              </a:rPr>
              <a:t>cutAction</a:t>
            </a:r>
            <a:r>
              <a:rPr lang="en-US" dirty="0" smtClean="0">
                <a:latin typeface="Segoe UI Light" panose="020B0502040204020203" pitchFamily="34" charset="0"/>
                <a:cs typeface="Segoe UI Light" panose="020B0502040204020203" pitchFamily="34" charset="0"/>
              </a:rPr>
              <a:t>) present in </a:t>
            </a:r>
            <a:r>
              <a:rPr lang="en-US" dirty="0">
                <a:latin typeface="Segoe UI Light" panose="020B0502040204020203" pitchFamily="34" charset="0"/>
                <a:cs typeface="Segoe UI Light" panose="020B0502040204020203" pitchFamily="34" charset="0"/>
              </a:rPr>
              <a:t>the </a:t>
            </a:r>
            <a:r>
              <a:rPr lang="en-US" dirty="0" err="1" smtClean="0">
                <a:latin typeface="Segoe UI Light" panose="020B0502040204020203" pitchFamily="34" charset="0"/>
                <a:cs typeface="Segoe UI Light" panose="020B0502040204020203" pitchFamily="34" charset="0"/>
              </a:rPr>
              <a:t>DefaultEditorKit</a:t>
            </a:r>
            <a:r>
              <a:rPr lang="en-US" dirty="0" smtClean="0">
                <a:latin typeface="Segoe UI Light" panose="020B0502040204020203" pitchFamily="34" charset="0"/>
                <a:cs typeface="Segoe UI Light" panose="020B0502040204020203" pitchFamily="34" charset="0"/>
              </a:rPr>
              <a:t> Class. </a:t>
            </a:r>
          </a:p>
          <a:p>
            <a:pPr lvl="1"/>
            <a:endParaRPr lang="en-US" sz="2000" dirty="0" smtClean="0">
              <a:latin typeface="Segoe UI Light" panose="020B0502040204020203" pitchFamily="34" charset="0"/>
              <a:cs typeface="Segoe UI Light" panose="020B0502040204020203" pitchFamily="34" charset="0"/>
            </a:endParaRPr>
          </a:p>
          <a:p>
            <a:r>
              <a:rPr lang="en-US" sz="2400" dirty="0" err="1" smtClean="0">
                <a:solidFill>
                  <a:schemeClr val="accent2">
                    <a:lumMod val="40000"/>
                    <a:lumOff val="60000"/>
                  </a:schemeClr>
                </a:solidFill>
                <a:latin typeface="Segoe UI Light" panose="020B0502040204020203" pitchFamily="34" charset="0"/>
                <a:cs typeface="Segoe UI Light" panose="020B0502040204020203" pitchFamily="34" charset="0"/>
              </a:rPr>
              <a:t>ToolBar</a:t>
            </a:r>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 </a:t>
            </a:r>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and </a:t>
            </a:r>
            <a:r>
              <a:rPr lang="en-US" sz="2400" dirty="0" err="1">
                <a:solidFill>
                  <a:schemeClr val="accent2">
                    <a:lumMod val="40000"/>
                    <a:lumOff val="60000"/>
                  </a:schemeClr>
                </a:solidFill>
                <a:latin typeface="Segoe UI Light" panose="020B0502040204020203" pitchFamily="34" charset="0"/>
                <a:cs typeface="Segoe UI Light" panose="020B0502040204020203" pitchFamily="34" charset="0"/>
              </a:rPr>
              <a:t>MenuBar</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All options are </a:t>
            </a:r>
            <a:r>
              <a:rPr lang="en-US" dirty="0" smtClean="0">
                <a:latin typeface="Segoe UI Light" panose="020B0502040204020203" pitchFamily="34" charset="0"/>
                <a:cs typeface="Segoe UI Light" panose="020B0502040204020203" pitchFamily="34" charset="0"/>
              </a:rPr>
              <a:t>added onto a </a:t>
            </a:r>
            <a:r>
              <a:rPr lang="en-US" dirty="0" err="1" smtClean="0">
                <a:latin typeface="Segoe UI Light" panose="020B0502040204020203" pitchFamily="34" charset="0"/>
                <a:cs typeface="Segoe UI Light" panose="020B0502040204020203" pitchFamily="34" charset="0"/>
              </a:rPr>
              <a:t>MenuBar</a:t>
            </a:r>
            <a:r>
              <a:rPr lang="en-US" dirty="0" smtClean="0">
                <a:latin typeface="Segoe UI Light" panose="020B0502040204020203" pitchFamily="34" charset="0"/>
                <a:cs typeface="Segoe UI Light" panose="020B0502040204020203" pitchFamily="34" charset="0"/>
              </a:rPr>
              <a:t> and Toolbar, for quick access. Buttons have been included for the purpose as well.</a:t>
            </a: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Preferences and Optionality</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Based on the preferences of the user, he may choose to select only those features of NLP included in the editor, which he wishes to use. And can switch off the features he does not want.</a:t>
            </a:r>
            <a:endParaRPr lang="en-US" dirty="0">
              <a:latin typeface="Segoe UI Light" panose="020B0502040204020203" pitchFamily="34" charset="0"/>
              <a:cs typeface="Segoe UI Light" panose="020B0502040204020203" pitchFamily="34" charset="0"/>
            </a:endParaRP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2129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Segoe UI Light" panose="020B0502040204020203" pitchFamily="34" charset="0"/>
                <a:cs typeface="Segoe UI Light" panose="020B0502040204020203" pitchFamily="34" charset="0"/>
              </a:rPr>
              <a:t>References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gn="ctr">
              <a:buNone/>
            </a:pPr>
            <a:r>
              <a:rPr lang="en-US" dirty="0" smtClean="0">
                <a:latin typeface="Segoe UI Light" panose="020B0502040204020203" pitchFamily="34" charset="0"/>
                <a:cs typeface="Segoe UI Light" panose="020B0502040204020203" pitchFamily="34" charset="0"/>
              </a:rPr>
              <a:t>Speech </a:t>
            </a:r>
            <a:r>
              <a:rPr lang="en-US" dirty="0">
                <a:latin typeface="Segoe UI Light" panose="020B0502040204020203" pitchFamily="34" charset="0"/>
                <a:cs typeface="Segoe UI Light" panose="020B0502040204020203" pitchFamily="34" charset="0"/>
              </a:rPr>
              <a:t>and Language Processing by Daniel </a:t>
            </a:r>
            <a:r>
              <a:rPr lang="en-US" dirty="0" err="1">
                <a:latin typeface="Segoe UI Light" panose="020B0502040204020203" pitchFamily="34" charset="0"/>
                <a:cs typeface="Segoe UI Light" panose="020B0502040204020203" pitchFamily="34" charset="0"/>
              </a:rPr>
              <a:t>Jurafsky</a:t>
            </a:r>
            <a:endParaRPr lang="en-US" dirty="0">
              <a:latin typeface="Segoe UI Light" panose="020B0502040204020203" pitchFamily="34" charset="0"/>
              <a:cs typeface="Segoe UI Light" panose="020B0502040204020203" pitchFamily="34" charset="0"/>
            </a:endParaRPr>
          </a:p>
          <a:p>
            <a:pPr marL="0" indent="0" algn="ctr">
              <a:buNone/>
            </a:pPr>
            <a:r>
              <a:rPr lang="en-US" dirty="0" smtClean="0">
                <a:latin typeface="Segoe UI Light" panose="020B0502040204020203" pitchFamily="34" charset="0"/>
                <a:cs typeface="Segoe UI Light" panose="020B0502040204020203" pitchFamily="34" charset="0"/>
              </a:rPr>
              <a:t>A </a:t>
            </a:r>
            <a:r>
              <a:rPr lang="en-US" dirty="0">
                <a:latin typeface="Segoe UI Light" panose="020B0502040204020203" pitchFamily="34" charset="0"/>
                <a:cs typeface="Segoe UI Light" panose="020B0502040204020203" pitchFamily="34" charset="0"/>
              </a:rPr>
              <a:t>Spelling Correction Methodology Based on a Noisy Channel Model Mark D. </a:t>
            </a:r>
            <a:r>
              <a:rPr lang="en-US" dirty="0" err="1">
                <a:latin typeface="Segoe UI Light" panose="020B0502040204020203" pitchFamily="34" charset="0"/>
                <a:cs typeface="Segoe UI Light" panose="020B0502040204020203" pitchFamily="34" charset="0"/>
              </a:rPr>
              <a:t>Kemighan</a:t>
            </a:r>
            <a:r>
              <a:rPr lang="en-US" dirty="0">
                <a:latin typeface="Segoe UI Light" panose="020B0502040204020203" pitchFamily="34" charset="0"/>
                <a:cs typeface="Segoe UI Light" panose="020B0502040204020203" pitchFamily="34" charset="0"/>
              </a:rPr>
              <a:t> Kenneth W. Church William A. Gale</a:t>
            </a:r>
          </a:p>
          <a:p>
            <a:pPr marL="0" indent="0" algn="ctr">
              <a:buNone/>
            </a:pPr>
            <a:r>
              <a:rPr lang="en-US" dirty="0" smtClean="0">
                <a:latin typeface="Segoe UI Light" panose="020B0502040204020203" pitchFamily="34" charset="0"/>
                <a:cs typeface="Segoe UI Light" panose="020B0502040204020203" pitchFamily="34" charset="0"/>
              </a:rPr>
              <a:t>Natural </a:t>
            </a:r>
            <a:r>
              <a:rPr lang="en-US" dirty="0">
                <a:latin typeface="Segoe UI Light" panose="020B0502040204020203" pitchFamily="34" charset="0"/>
                <a:cs typeface="Segoe UI Light" panose="020B0502040204020203" pitchFamily="34" charset="0"/>
              </a:rPr>
              <a:t>Language Corpus Data: Beautiful Data by Peter </a:t>
            </a:r>
            <a:r>
              <a:rPr lang="en-US" dirty="0" err="1">
                <a:latin typeface="Segoe UI Light" panose="020B0502040204020203" pitchFamily="34" charset="0"/>
                <a:cs typeface="Segoe UI Light" panose="020B0502040204020203" pitchFamily="34" charset="0"/>
              </a:rPr>
              <a:t>Norvig</a:t>
            </a:r>
            <a:endParaRPr lang="en-US" dirty="0">
              <a:latin typeface="Segoe UI Light" panose="020B0502040204020203" pitchFamily="34" charset="0"/>
              <a:cs typeface="Segoe UI Light" panose="020B0502040204020203" pitchFamily="34" charset="0"/>
            </a:endParaRPr>
          </a:p>
          <a:p>
            <a:pPr marL="0" indent="0" algn="ctr">
              <a:buNone/>
            </a:pPr>
            <a:r>
              <a:rPr lang="en-US" dirty="0" smtClean="0">
                <a:latin typeface="Segoe UI Light" panose="020B0502040204020203" pitchFamily="34" charset="0"/>
                <a:cs typeface="Segoe UI Light" panose="020B0502040204020203" pitchFamily="34" charset="0"/>
              </a:rPr>
              <a:t>Wikipedia</a:t>
            </a:r>
            <a:endParaRPr lang="en-US" dirty="0">
              <a:latin typeface="Segoe UI Light" panose="020B0502040204020203" pitchFamily="34" charset="0"/>
              <a:cs typeface="Segoe UI Light" panose="020B0502040204020203" pitchFamily="34" charset="0"/>
            </a:endParaRPr>
          </a:p>
          <a:p>
            <a:pPr marL="0" indent="0" algn="ctr">
              <a:buNone/>
            </a:pPr>
            <a:r>
              <a:rPr lang="en-US" dirty="0" smtClean="0">
                <a:latin typeface="Segoe UI Light" panose="020B0502040204020203" pitchFamily="34" charset="0"/>
                <a:cs typeface="Segoe UI Light" panose="020B0502040204020203" pitchFamily="34" charset="0"/>
              </a:rPr>
              <a:t>Java</a:t>
            </a:r>
            <a:r>
              <a:rPr lang="en-US" dirty="0">
                <a:latin typeface="Segoe UI Light" panose="020B0502040204020203" pitchFamily="34" charset="0"/>
                <a:cs typeface="Segoe UI Light" panose="020B0502040204020203" pitchFamily="34" charset="0"/>
              </a:rPr>
              <a:t>: The complete reference, 8th edition</a:t>
            </a:r>
          </a:p>
          <a:p>
            <a:pPr marL="0" indent="0" algn="ctr">
              <a:buNone/>
            </a:pPr>
            <a:r>
              <a:rPr lang="en-US" dirty="0" smtClean="0">
                <a:latin typeface="Segoe UI Light" panose="020B0502040204020203" pitchFamily="34" charset="0"/>
                <a:cs typeface="Segoe UI Light" panose="020B0502040204020203" pitchFamily="34" charset="0"/>
              </a:rPr>
              <a:t>Dive </a:t>
            </a:r>
            <a:r>
              <a:rPr lang="en-US" dirty="0">
                <a:latin typeface="Segoe UI Light" panose="020B0502040204020203" pitchFamily="34" charset="0"/>
                <a:cs typeface="Segoe UI Light" panose="020B0502040204020203" pitchFamily="34" charset="0"/>
              </a:rPr>
              <a:t>into Python 3 by Mark Pilgrim</a:t>
            </a:r>
          </a:p>
          <a:p>
            <a:pPr algn="ct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9076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0555" y="3092114"/>
            <a:ext cx="9633803" cy="2117560"/>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latin typeface="Segoe UI Light" panose="020B0502040204020203" pitchFamily="34" charset="0"/>
                <a:cs typeface="Segoe UI Light" panose="020B0502040204020203" pitchFamily="34" charset="0"/>
              </a:rPr>
              <a:t>PATENT PENDING</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88426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291" y="356936"/>
            <a:ext cx="10131425" cy="1456267"/>
          </a:xfrm>
        </p:spPr>
        <p:txBody>
          <a:bodyPr/>
          <a:lstStyle/>
          <a:p>
            <a:pPr algn="ctr"/>
            <a:r>
              <a:rPr lang="en-US" dirty="0" smtClean="0">
                <a:latin typeface="Segoe UI Light" panose="020B0502040204020203" pitchFamily="34" charset="0"/>
                <a:cs typeface="Segoe UI Light" panose="020B0502040204020203" pitchFamily="34" charset="0"/>
              </a:rPr>
              <a:t>Introduction</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Natural Language Processing</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154955" y="1961148"/>
            <a:ext cx="10287077" cy="4668252"/>
          </a:xfrm>
        </p:spPr>
        <p:txBody>
          <a:bodyPr>
            <a:normAutofit/>
          </a:bodyPr>
          <a:lstStyle/>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Natural </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Language Processing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(NLP) is </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a field of computer science, artificial intelligence, and linguistics concerned with the interactions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between</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 computers and human (natural)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languages. Some Applications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include:</a:t>
            </a:r>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sz="1600" dirty="0" smtClean="0">
                <a:latin typeface="Segoe UI Light" panose="020B0502040204020203" pitchFamily="34" charset="0"/>
                <a:cs typeface="Segoe UI Light" panose="020B0502040204020203" pitchFamily="34" charset="0"/>
              </a:rPr>
              <a:t>Automatic summarization (</a:t>
            </a:r>
            <a:r>
              <a:rPr lang="en-US" sz="1600" dirty="0" err="1" smtClean="0">
                <a:latin typeface="Segoe UI Light" panose="020B0502040204020203" pitchFamily="34" charset="0"/>
                <a:cs typeface="Segoe UI Light" panose="020B0502040204020203" pitchFamily="34" charset="0"/>
              </a:rPr>
              <a:t>LinkedIN</a:t>
            </a:r>
            <a:r>
              <a:rPr lang="en-US" sz="1600" dirty="0" smtClean="0">
                <a:latin typeface="Segoe UI Light" panose="020B0502040204020203" pitchFamily="34" charset="0"/>
                <a:cs typeface="Segoe UI Light" panose="020B0502040204020203" pitchFamily="34" charset="0"/>
              </a:rPr>
              <a:t>)</a:t>
            </a:r>
          </a:p>
          <a:p>
            <a:pPr marL="0" indent="0" algn="ctr">
              <a:buNone/>
            </a:pPr>
            <a:r>
              <a:rPr lang="en-US" sz="1600" dirty="0" smtClean="0">
                <a:latin typeface="Segoe UI Light" panose="020B0502040204020203" pitchFamily="34" charset="0"/>
                <a:cs typeface="Segoe UI Light" panose="020B0502040204020203" pitchFamily="34" charset="0"/>
              </a:rPr>
              <a:t>Morphological segmentation </a:t>
            </a:r>
          </a:p>
          <a:p>
            <a:pPr marL="0" indent="0" algn="ctr">
              <a:buNone/>
            </a:pPr>
            <a:r>
              <a:rPr lang="en-US" sz="1600" dirty="0" smtClean="0">
                <a:latin typeface="Segoe UI Light" panose="020B0502040204020203" pitchFamily="34" charset="0"/>
                <a:cs typeface="Segoe UI Light" panose="020B0502040204020203" pitchFamily="34" charset="0"/>
              </a:rPr>
              <a:t>Part of speech tagging </a:t>
            </a:r>
          </a:p>
          <a:p>
            <a:pPr marL="0" indent="0" algn="ctr">
              <a:buNone/>
            </a:pPr>
            <a:r>
              <a:rPr lang="en-US" sz="1600" dirty="0" smtClean="0">
                <a:latin typeface="Segoe UI Light" panose="020B0502040204020203" pitchFamily="34" charset="0"/>
                <a:cs typeface="Segoe UI Light" panose="020B0502040204020203" pitchFamily="34" charset="0"/>
              </a:rPr>
              <a:t>Sentiment analysis (Facebook)</a:t>
            </a:r>
          </a:p>
          <a:p>
            <a:pPr marL="0" indent="0" algn="ctr">
              <a:buNone/>
            </a:pPr>
            <a:r>
              <a:rPr lang="en-US" sz="1600" dirty="0" smtClean="0">
                <a:latin typeface="Segoe UI Light" panose="020B0502040204020203" pitchFamily="34" charset="0"/>
                <a:cs typeface="Segoe UI Light" panose="020B0502040204020203" pitchFamily="34" charset="0"/>
              </a:rPr>
              <a:t>Optical character recognition (OCR)</a:t>
            </a:r>
          </a:p>
          <a:p>
            <a:pPr marL="0" indent="0" algn="ctr">
              <a:buNone/>
            </a:pPr>
            <a:r>
              <a:rPr lang="en-US" sz="1600" dirty="0" smtClean="0">
                <a:latin typeface="Segoe UI Light" panose="020B0502040204020203" pitchFamily="34" charset="0"/>
                <a:cs typeface="Segoe UI Light" panose="020B0502040204020203" pitchFamily="34" charset="0"/>
              </a:rPr>
              <a:t>Conversation Machine (</a:t>
            </a:r>
            <a:r>
              <a:rPr lang="en-US" sz="1600" dirty="0" err="1" smtClean="0">
                <a:latin typeface="Segoe UI Light" panose="020B0502040204020203" pitchFamily="34" charset="0"/>
                <a:cs typeface="Segoe UI Light" panose="020B0502040204020203" pitchFamily="34" charset="0"/>
              </a:rPr>
              <a:t>Siri</a:t>
            </a:r>
            <a:r>
              <a:rPr lang="en-US" sz="1600" dirty="0" smtClean="0">
                <a:latin typeface="Segoe UI Light" panose="020B0502040204020203" pitchFamily="34" charset="0"/>
                <a:cs typeface="Segoe UI Light" panose="020B0502040204020203" pitchFamily="34" charset="0"/>
              </a:rPr>
              <a:t>)</a:t>
            </a:r>
          </a:p>
          <a:p>
            <a:pPr marL="0" indent="0" algn="ctr">
              <a:buNone/>
            </a:pPr>
            <a:r>
              <a:rPr lang="en-US" sz="1600" dirty="0" smtClean="0">
                <a:latin typeface="Segoe UI Light" panose="020B0502040204020203" pitchFamily="34" charset="0"/>
                <a:cs typeface="Segoe UI Light" panose="020B0502040204020203" pitchFamily="34" charset="0"/>
              </a:rPr>
              <a:t>Spelling error correction</a:t>
            </a:r>
          </a:p>
          <a:p>
            <a:pPr marL="0" indent="0" algn="ctr">
              <a:buNone/>
            </a:pPr>
            <a:r>
              <a:rPr lang="en-US" sz="1600" dirty="0" smtClean="0">
                <a:latin typeface="Segoe UI Light" panose="020B0502040204020203" pitchFamily="34" charset="0"/>
                <a:cs typeface="Segoe UI Light" panose="020B0502040204020203" pitchFamily="34" charset="0"/>
              </a:rPr>
              <a:t>Text to Speech and vice-versa</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864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985" y="2292635"/>
            <a:ext cx="4351025" cy="2283824"/>
          </a:xfrm>
        </p:spPr>
        <p:txBody>
          <a:bodyPr>
            <a:normAutofit fontScale="90000"/>
          </a:bodyPr>
          <a:lstStyle/>
          <a:p>
            <a:r>
              <a:rPr lang="en-US" dirty="0" smtClean="0">
                <a:latin typeface="Segoe UI Light" panose="020B0502040204020203" pitchFamily="34" charset="0"/>
                <a:cs typeface="Segoe UI Light" panose="020B0502040204020203" pitchFamily="34" charset="0"/>
              </a:rPr>
              <a:t>Software Giants that use NLP concepts on a regular basis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idx="1"/>
          </p:nvPr>
        </p:nvSpPr>
        <p:spPr>
          <a:xfrm>
            <a:off x="5859379" y="1612231"/>
            <a:ext cx="6160168" cy="5113421"/>
          </a:xfrm>
        </p:spPr>
        <p:txBody>
          <a:bodyPr>
            <a:normAutofit/>
          </a:bodyPr>
          <a:lstStyle/>
          <a:p>
            <a:pPr marL="342900" indent="-342900">
              <a:buFont typeface="Arial" panose="020B0604020202020204" pitchFamily="34" charset="0"/>
              <a:buChar char="•"/>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GOOGLE</a:t>
            </a:r>
            <a:endParaRPr lang="en-US" sz="26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Search Engine text processing</a:t>
            </a:r>
          </a:p>
          <a:p>
            <a:pPr marL="800100" lvl="1" indent="-342900">
              <a:buFont typeface="Arial" panose="020B0604020202020204" pitchFamily="34" charset="0"/>
              <a:buChar char="•"/>
            </a:pPr>
            <a:endParaRPr lang="en-US" sz="20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MICROSOFT</a:t>
            </a:r>
          </a:p>
          <a:p>
            <a:pPr marL="800100" lvl="1" indent="-342900">
              <a:buFont typeface="Arial" panose="020B0604020202020204" pitchFamily="34" charset="0"/>
              <a:buChar char="•"/>
            </a:pPr>
            <a:r>
              <a:rPr lang="en-US" sz="2000" dirty="0" smtClean="0">
                <a:latin typeface="Segoe UI Light" panose="020B0502040204020203" pitchFamily="34" charset="0"/>
                <a:cs typeface="Segoe UI Light" panose="020B0502040204020203" pitchFamily="34" charset="0"/>
              </a:rPr>
              <a:t>MS-Word uses many text processing concepts</a:t>
            </a:r>
          </a:p>
          <a:p>
            <a:pPr marL="800100" lvl="1" indent="-342900">
              <a:buFont typeface="Arial" panose="020B0604020202020204" pitchFamily="34" charset="0"/>
              <a:buChar char="•"/>
            </a:pPr>
            <a:endParaRPr lang="en-US" sz="20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800" dirty="0" smtClean="0">
                <a:solidFill>
                  <a:schemeClr val="accent1">
                    <a:lumMod val="40000"/>
                    <a:lumOff val="60000"/>
                  </a:schemeClr>
                </a:solidFill>
                <a:latin typeface="Segoe UI Light" panose="020B0502040204020203" pitchFamily="34" charset="0"/>
                <a:cs typeface="Segoe UI Light" panose="020B0502040204020203" pitchFamily="34" charset="0"/>
              </a:rPr>
              <a:t>APPLE</a:t>
            </a:r>
          </a:p>
          <a:p>
            <a:pPr marL="800100" lvl="1" indent="-342900">
              <a:buFont typeface="Arial" panose="020B0604020202020204" pitchFamily="34" charset="0"/>
              <a:buChar char="•"/>
            </a:pPr>
            <a:r>
              <a:rPr lang="en-US" sz="2000" dirty="0" smtClean="0">
                <a:solidFill>
                  <a:schemeClr val="accent1">
                    <a:lumMod val="40000"/>
                    <a:lumOff val="60000"/>
                  </a:schemeClr>
                </a:solidFill>
                <a:latin typeface="Segoe UI Light" panose="020B0502040204020203" pitchFamily="34" charset="0"/>
                <a:cs typeface="Segoe UI Light" panose="020B0502040204020203" pitchFamily="34" charset="0"/>
              </a:rPr>
              <a:t>The famous SIRI app</a:t>
            </a:r>
            <a:endParaRPr lang="en-US" sz="2000" dirty="0">
              <a:solidFill>
                <a:schemeClr val="accent1">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110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42" y="565951"/>
            <a:ext cx="5065294" cy="2520615"/>
          </a:xfrm>
        </p:spPr>
        <p:txBody>
          <a:bodyPr>
            <a:normAutofit/>
          </a:bodyPr>
          <a:lstStyle/>
          <a:p>
            <a:pPr algn="ctr"/>
            <a:r>
              <a:rPr lang="en-US" sz="3600" dirty="0" smtClean="0">
                <a:latin typeface="Segoe UI Light" panose="020B0502040204020203" pitchFamily="34" charset="0"/>
                <a:cs typeface="Segoe UI Light" panose="020B0502040204020203" pitchFamily="34" charset="0"/>
              </a:rPr>
              <a:t>Integrated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Text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Editor</a:t>
            </a:r>
            <a:br>
              <a:rPr lang="en-US" sz="3600" dirty="0" smtClean="0">
                <a:latin typeface="Segoe UI Light" panose="020B0502040204020203" pitchFamily="34" charset="0"/>
                <a:cs typeface="Segoe UI Light" panose="020B0502040204020203" pitchFamily="34" charset="0"/>
              </a:rPr>
            </a:br>
            <a:endParaRPr lang="en-US" sz="2800"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5570621" y="914868"/>
            <a:ext cx="6268453" cy="5153526"/>
          </a:xfrm>
        </p:spPr>
        <p:txBody>
          <a:bodyPr>
            <a:normAutofit fontScale="92500" lnSpcReduction="10000"/>
          </a:bodyPr>
          <a:lstStyle/>
          <a:p>
            <a:pPr marL="0" lvl="0" indent="0" algn="ctr">
              <a:buNone/>
            </a:pPr>
            <a:r>
              <a:rPr lang="en-US" sz="2800" dirty="0" smtClean="0">
                <a:latin typeface="Segoe UI Light" panose="020B0502040204020203" pitchFamily="34" charset="0"/>
                <a:cs typeface="Segoe UI Light" panose="020B0502040204020203" pitchFamily="34" charset="0"/>
              </a:rPr>
              <a:t>SPELL CHECKER</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a:p>
            <a:pPr marL="0" indent="0" algn="ctr">
              <a:buNone/>
            </a:pPr>
            <a:r>
              <a:rPr lang="en-US" sz="2800" dirty="0" smtClean="0">
                <a:latin typeface="Segoe UI Light" panose="020B0502040204020203" pitchFamily="34" charset="0"/>
                <a:cs typeface="Segoe UI Light" panose="020B0502040204020203" pitchFamily="34" charset="0"/>
              </a:rPr>
              <a:t>SEGMENTATION </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a:p>
            <a:pPr marL="0" indent="0" algn="ctr">
              <a:buNone/>
            </a:pPr>
            <a:r>
              <a:rPr lang="en-US" sz="2800" dirty="0" smtClean="0">
                <a:latin typeface="Segoe UI Light" panose="020B0502040204020203" pitchFamily="34" charset="0"/>
                <a:cs typeface="Segoe UI Light" panose="020B0502040204020203" pitchFamily="34" charset="0"/>
              </a:rPr>
              <a:t>AUTO-COMPLETE</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a:p>
            <a:pPr marL="0" indent="0" algn="ctr">
              <a:buNone/>
            </a:pPr>
            <a:r>
              <a:rPr lang="en-US" sz="2800" dirty="0" smtClean="0">
                <a:latin typeface="Segoe UI Light" panose="020B0502040204020203" pitchFamily="34" charset="0"/>
                <a:cs typeface="Segoe UI Light" panose="020B0502040204020203" pitchFamily="34" charset="0"/>
              </a:rPr>
              <a:t>DYNAMIC FIND</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a:p>
            <a:pPr marL="0" indent="0" algn="ctr">
              <a:buNone/>
            </a:pPr>
            <a:r>
              <a:rPr lang="en-US" sz="2800" dirty="0" smtClean="0">
                <a:latin typeface="Segoe UI Light" panose="020B0502040204020203" pitchFamily="34" charset="0"/>
                <a:cs typeface="Segoe UI Light" panose="020B0502040204020203" pitchFamily="34" charset="0"/>
              </a:rPr>
              <a:t>TOPIC EXTRACTION </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a:p>
            <a:pPr marL="0" indent="0" algn="ctr">
              <a:buNone/>
            </a:pPr>
            <a:r>
              <a:rPr lang="en-US" sz="2800" dirty="0" smtClean="0">
                <a:latin typeface="Segoe UI Light" panose="020B0502040204020203" pitchFamily="34" charset="0"/>
                <a:cs typeface="Segoe UI Light" panose="020B0502040204020203" pitchFamily="34" charset="0"/>
              </a:rPr>
              <a:t>EDITOR FEATURES</a:t>
            </a:r>
            <a:br>
              <a:rPr lang="en-US" sz="2800" dirty="0" smtClean="0">
                <a:latin typeface="Segoe UI Light" panose="020B0502040204020203" pitchFamily="34" charset="0"/>
                <a:cs typeface="Segoe UI Light" panose="020B0502040204020203" pitchFamily="34" charset="0"/>
              </a:rPr>
            </a:br>
            <a:endParaRPr lang="en-US" sz="2800" dirty="0" smtClean="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1168557" y="2841926"/>
            <a:ext cx="4593063" cy="3226468"/>
          </a:xfrm>
        </p:spPr>
        <p:txBody>
          <a:bodyPr>
            <a:noAutofit/>
          </a:bodyPr>
          <a:lstStyle/>
          <a:p>
            <a:pPr algn="ct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Text processors are one of the basic applications of NLP. Products like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MS Word</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 </a:t>
            </a:r>
            <a:r>
              <a:rPr lang="en-US" sz="2000" dirty="0" err="1">
                <a:solidFill>
                  <a:schemeClr val="accent2">
                    <a:lumMod val="40000"/>
                    <a:lumOff val="60000"/>
                  </a:schemeClr>
                </a:solidFill>
                <a:latin typeface="Segoe UI Light" panose="020B0502040204020203" pitchFamily="34" charset="0"/>
                <a:cs typeface="Segoe UI Light" panose="020B0502040204020203" pitchFamily="34" charset="0"/>
              </a:rPr>
              <a:t>Libre</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 office, are famous for utilizing numerous NLP algorithms and concepts thoroughly</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 </a:t>
            </a:r>
          </a:p>
          <a:p>
            <a:pPr algn="ct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Our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aim was to build a text editor which implements new concepts, ideas, features and tools that normal text processors (like MS Word) does not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offer.</a:t>
            </a:r>
            <a:endParaRPr lang="en-US" sz="2000" dirty="0">
              <a:solidFill>
                <a:schemeClr val="accent2">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2665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315" y="168442"/>
            <a:ext cx="10131425" cy="1456267"/>
          </a:xfrm>
        </p:spPr>
        <p:txBody>
          <a:bodyPr/>
          <a:lstStyle/>
          <a:p>
            <a:pPr algn="ctr"/>
            <a:r>
              <a:rPr lang="en-US" dirty="0" smtClean="0">
                <a:latin typeface="Segoe UI Light" panose="020B0502040204020203" pitchFamily="34" charset="0"/>
                <a:cs typeface="Segoe UI Light" panose="020B0502040204020203" pitchFamily="34" charset="0"/>
              </a:rPr>
              <a:t>BASICS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082842" y="1624708"/>
            <a:ext cx="10088897" cy="4715933"/>
          </a:xfrm>
        </p:spPr>
        <p:txBody>
          <a:bodyPr>
            <a:normAutofit/>
          </a:bodyPr>
          <a:lstStyle/>
          <a:p>
            <a:pPr marL="0" indent="0" algn="ctr">
              <a:buNone/>
            </a:pPr>
            <a:r>
              <a:rPr lang="en-US" dirty="0" smtClean="0">
                <a:latin typeface="Segoe UI Light" panose="020B0502040204020203" pitchFamily="34" charset="0"/>
                <a:cs typeface="Segoe UI Light" panose="020B0502040204020203" pitchFamily="34" charset="0"/>
              </a:rPr>
              <a:t>The entire project has been completed using </a:t>
            </a:r>
            <a:r>
              <a:rPr lang="en-US" b="1" dirty="0" smtClean="0">
                <a:latin typeface="Segoe UI Light" panose="020B0502040204020203" pitchFamily="34" charset="0"/>
                <a:cs typeface="Segoe UI Light" panose="020B0502040204020203" pitchFamily="34" charset="0"/>
              </a:rPr>
              <a:t>Java Swing</a:t>
            </a:r>
            <a:r>
              <a:rPr lang="en-US" dirty="0" smtClean="0">
                <a:latin typeface="Segoe UI Light" panose="020B0502040204020203" pitchFamily="34" charset="0"/>
                <a:cs typeface="Segoe UI Light" panose="020B0502040204020203" pitchFamily="34" charset="0"/>
              </a:rPr>
              <a:t>, on the eclipse IDE</a:t>
            </a:r>
          </a:p>
          <a:p>
            <a:pPr marL="0" indent="0" algn="ctr">
              <a:buNone/>
            </a:pPr>
            <a:r>
              <a:rPr lang="en-US" dirty="0" smtClean="0">
                <a:latin typeface="Segoe UI Light" panose="020B0502040204020203" pitchFamily="34" charset="0"/>
                <a:cs typeface="Segoe UI Light" panose="020B0502040204020203" pitchFamily="34" charset="0"/>
              </a:rPr>
              <a:t>Our Editor includes</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TEXT 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A simple swing component that allows the user to type in content, which is placed in a scroll pane</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LISTENERS TO THE TEXT 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Keyboard and mouse events, that are triggered automatically</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STORED DATA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Which includes the corpus text files, serialized files.</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BACKEND ALGORITHMS</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Concepts of Natural Language Processing</a:t>
            </a:r>
          </a:p>
        </p:txBody>
      </p:sp>
    </p:spTree>
    <p:extLst>
      <p:ext uri="{BB962C8B-B14F-4D97-AF65-F5344CB8AC3E}">
        <p14:creationId xmlns:p14="http://schemas.microsoft.com/office/powerpoint/2010/main" val="576298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57" y="1732548"/>
            <a:ext cx="3680885" cy="895238"/>
          </a:xfrm>
        </p:spPr>
        <p:txBody>
          <a:bodyPr>
            <a:normAutofit/>
          </a:bodyPr>
          <a:lstStyle/>
          <a:p>
            <a:pPr algn="ctr"/>
            <a:r>
              <a:rPr lang="en-US" sz="4000" dirty="0" smtClean="0">
                <a:latin typeface="Segoe UI Light" panose="020B0502040204020203" pitchFamily="34" charset="0"/>
                <a:cs typeface="Segoe UI Light" panose="020B0502040204020203" pitchFamily="34" charset="0"/>
              </a:rPr>
              <a:t>Spell Checker</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21894" y="2765034"/>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A live automated spell checker that detects and corrects misspelt errors and also, corrects contextual errors. Underlines words that are not in the dictionary, option to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add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words into the dictionary</a:t>
            </a:r>
            <a:endParaRPr lang="en-US" sz="1800" dirty="0">
              <a:solidFill>
                <a:schemeClr val="accent2">
                  <a:lumMod val="40000"/>
                  <a:lumOff val="60000"/>
                </a:schemeClr>
              </a:solidFill>
            </a:endParaRPr>
          </a:p>
        </p:txBody>
      </p:sp>
      <p:sp>
        <p:nvSpPr>
          <p:cNvPr id="5" name="TextBox 4"/>
          <p:cNvSpPr txBox="1"/>
          <p:nvPr/>
        </p:nvSpPr>
        <p:spPr>
          <a:xfrm>
            <a:off x="4800601" y="584676"/>
            <a:ext cx="7110663" cy="5755422"/>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Populating a dictionary</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dictionary was populated from scratch, using the </a:t>
            </a:r>
            <a:r>
              <a:rPr lang="en-US" dirty="0">
                <a:latin typeface="Segoe UI Light" panose="020B0502040204020203" pitchFamily="34" charset="0"/>
                <a:cs typeface="Segoe UI Light" panose="020B0502040204020203" pitchFamily="34" charset="0"/>
              </a:rPr>
              <a:t>B</a:t>
            </a:r>
            <a:r>
              <a:rPr lang="en-US" dirty="0" smtClean="0">
                <a:latin typeface="Segoe UI Light" panose="020B0502040204020203" pitchFamily="34" charset="0"/>
                <a:cs typeface="Segoe UI Light" panose="020B0502040204020203" pitchFamily="34" charset="0"/>
              </a:rPr>
              <a:t>rown corpus, which is a set of documents, which by and far includes almost all possible English words. Words are tokenized, and stored in a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(with its count) which is serialized into a .</a:t>
            </a:r>
            <a:r>
              <a:rPr lang="en-US" dirty="0" err="1" smtClean="0">
                <a:latin typeface="Segoe UI Light" panose="020B0502040204020203" pitchFamily="34" charset="0"/>
                <a:cs typeface="Segoe UI Light" panose="020B0502040204020203" pitchFamily="34" charset="0"/>
              </a:rPr>
              <a:t>ser</a:t>
            </a:r>
            <a:r>
              <a:rPr lang="en-US" dirty="0" smtClean="0">
                <a:latin typeface="Segoe UI Light" panose="020B0502040204020203" pitchFamily="34" charset="0"/>
                <a:cs typeface="Segoe UI Light" panose="020B0502040204020203" pitchFamily="34" charset="0"/>
              </a:rPr>
              <a:t> file. </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Non Word spelling error detection</a:t>
            </a:r>
          </a:p>
          <a:p>
            <a:pPr lvl="1"/>
            <a:r>
              <a:rPr lang="en-US" dirty="0" smtClean="0">
                <a:latin typeface="Segoe UI Light" panose="020B0502040204020203" pitchFamily="34" charset="0"/>
                <a:cs typeface="Segoe UI Light" panose="020B0502040204020203" pitchFamily="34" charset="0"/>
              </a:rPr>
              <a:t>The dictionary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is used, to search for the word typed by the user in O(1) time. Its absence in the dictionary indicates an error.</a:t>
            </a:r>
            <a:br>
              <a:rPr lang="en-US"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Generation </a:t>
            </a:r>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of candidate words</a:t>
            </a:r>
          </a:p>
          <a:p>
            <a:pPr lvl="1"/>
            <a:r>
              <a:rPr lang="en-US" dirty="0" err="1" smtClean="0">
                <a:latin typeface="Segoe UI Light" panose="020B0502040204020203" pitchFamily="34" charset="0"/>
                <a:cs typeface="Segoe UI Light" panose="020B0502040204020203" pitchFamily="34" charset="0"/>
              </a:rPr>
              <a:t>Levenstein’s</a:t>
            </a:r>
            <a:r>
              <a:rPr lang="en-US" dirty="0" smtClean="0">
                <a:latin typeface="Segoe UI Light" panose="020B0502040204020203" pitchFamily="34" charset="0"/>
                <a:cs typeface="Segoe UI Light" panose="020B0502040204020203" pitchFamily="34" charset="0"/>
              </a:rPr>
              <a:t> Edit Distance Algorithm, used to generate the candidate words (of edit distance 2) for the incorrect word.</a:t>
            </a:r>
          </a:p>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Automatic Correction</a:t>
            </a:r>
          </a:p>
          <a:p>
            <a:pPr lvl="1"/>
            <a:r>
              <a:rPr lang="en-US" dirty="0">
                <a:latin typeface="Segoe UI Light" panose="020B0502040204020203" pitchFamily="34" charset="0"/>
                <a:cs typeface="Segoe UI Light" panose="020B0502040204020203" pitchFamily="34" charset="0"/>
              </a:rPr>
              <a:t>Bayesian Model and the Noisy Channel Model, to select the word from the candidate words, that has the most probability, of being used by the user. The correction happens automatically, when the user has completed the word (and used a separator).</a:t>
            </a:r>
          </a:p>
        </p:txBody>
      </p:sp>
    </p:spTree>
    <p:extLst>
      <p:ext uri="{BB962C8B-B14F-4D97-AF65-F5344CB8AC3E}">
        <p14:creationId xmlns:p14="http://schemas.microsoft.com/office/powerpoint/2010/main" val="375388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84820" y="625645"/>
            <a:ext cx="6809873" cy="5693866"/>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Handling cases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Candidates are generated, having considered the cases (Lowercase, Uppercase, </a:t>
            </a:r>
            <a:r>
              <a:rPr lang="en-US" dirty="0" err="1" smtClean="0">
                <a:latin typeface="Segoe UI Light" panose="020B0502040204020203" pitchFamily="34" charset="0"/>
                <a:cs typeface="Segoe UI Light" panose="020B0502040204020203" pitchFamily="34" charset="0"/>
              </a:rPr>
              <a:t>Camelcase</a:t>
            </a:r>
            <a:r>
              <a:rPr lang="en-US" dirty="0" smtClean="0">
                <a:latin typeface="Segoe UI Light" panose="020B0502040204020203" pitchFamily="34" charset="0"/>
                <a:cs typeface="Segoe UI Light" panose="020B0502040204020203" pitchFamily="34" charset="0"/>
              </a:rPr>
              <a:t>) of the incorrect word.</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Automatic Capitalization</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Capitalize the first word of a new line.</a:t>
            </a:r>
            <a:br>
              <a:rPr lang="en-US" dirty="0" smtClean="0">
                <a:latin typeface="Segoe UI Light" panose="020B0502040204020203" pitchFamily="34" charset="0"/>
                <a:cs typeface="Segoe UI Light" panose="020B0502040204020203" pitchFamily="34" charset="0"/>
              </a:rPr>
            </a:br>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Add to dictionary</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Adding the word to the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corpus, and serializing it, for later use. (Option of restoring the standard dictionary available)</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Underlining misspelt words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a:t>
            </a:r>
            <a:r>
              <a:rPr lang="en-US" dirty="0" err="1" smtClean="0">
                <a:latin typeface="Segoe UI Light" panose="020B0502040204020203" pitchFamily="34" charset="0"/>
                <a:cs typeface="Segoe UI Light" panose="020B0502040204020203" pitchFamily="34" charset="0"/>
              </a:rPr>
              <a:t>UnderlineHighlighter</a:t>
            </a:r>
            <a:r>
              <a:rPr lang="en-US" dirty="0" smtClean="0">
                <a:latin typeface="Segoe UI Light" panose="020B0502040204020203" pitchFamily="34" charset="0"/>
                <a:cs typeface="Segoe UI Light" panose="020B0502040204020203" pitchFamily="34" charset="0"/>
              </a:rPr>
              <a:t> object is used for the purpose of underlining words that are not present in the dictionary.</a:t>
            </a: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Right Click feature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listener, provides a popup of candidate words, in case the spelling of the word under consideration is incorrect.</a:t>
            </a:r>
            <a:endParaRPr lang="en-US" dirty="0"/>
          </a:p>
        </p:txBody>
      </p:sp>
      <p:sp>
        <p:nvSpPr>
          <p:cNvPr id="7" name="Title 1"/>
          <p:cNvSpPr txBox="1">
            <a:spLocks/>
          </p:cNvSpPr>
          <p:nvPr/>
        </p:nvSpPr>
        <p:spPr>
          <a:xfrm>
            <a:off x="445557" y="1732548"/>
            <a:ext cx="3680885" cy="895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Segoe UI Light" panose="020B0502040204020203" pitchFamily="34" charset="0"/>
                <a:cs typeface="Segoe UI Light" panose="020B0502040204020203" pitchFamily="34" charset="0"/>
              </a:rPr>
              <a:t>Spell Checker</a:t>
            </a:r>
            <a:endParaRPr lang="en-US" sz="2000" dirty="0">
              <a:latin typeface="Segoe UI Light" panose="020B0502040204020203" pitchFamily="34" charset="0"/>
              <a:cs typeface="Segoe UI Light" panose="020B0502040204020203" pitchFamily="34" charset="0"/>
            </a:endParaRPr>
          </a:p>
        </p:txBody>
      </p:sp>
      <p:sp>
        <p:nvSpPr>
          <p:cNvPr id="8" name="Text Placeholder 3"/>
          <p:cNvSpPr txBox="1">
            <a:spLocks/>
          </p:cNvSpPr>
          <p:nvPr/>
        </p:nvSpPr>
        <p:spPr>
          <a:xfrm>
            <a:off x="721894" y="2765035"/>
            <a:ext cx="3128209" cy="2444638"/>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ctr"/>
            <a:r>
              <a:rPr lang="en-US" sz="9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r>
            <a:br>
              <a:rPr lang="en-US" sz="1800" dirty="0" smtClean="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automated spell checker that detects and corrects misspelt errors and also, corrects contextual errors. Underlines words that are not in the dictionary, option to add words into the dictionary</a:t>
            </a:r>
            <a:endParaRPr lang="en-US" sz="1800" dirty="0">
              <a:solidFill>
                <a:schemeClr val="accent2">
                  <a:lumMod val="40000"/>
                  <a:lumOff val="60000"/>
                </a:schemeClr>
              </a:solidFill>
            </a:endParaRPr>
          </a:p>
        </p:txBody>
      </p:sp>
    </p:spTree>
    <p:extLst>
      <p:ext uri="{BB962C8B-B14F-4D97-AF65-F5344CB8AC3E}">
        <p14:creationId xmlns:p14="http://schemas.microsoft.com/office/powerpoint/2010/main" val="553432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1467853"/>
            <a:ext cx="3621116" cy="1256185"/>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WORD SEGMENTATION</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607400" y="2777065"/>
            <a:ext cx="3128209" cy="2444638"/>
          </a:xfrm>
        </p:spPr>
        <p:txBody>
          <a:bodyPr>
            <a:normAutofit/>
          </a:bodyPr>
          <a:lstStyle/>
          <a:p>
            <a:pPr algn="ctr"/>
            <a:r>
              <a:rPr lang="en-US" sz="9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r>
            <a:br>
              <a:rPr lang="en-US" sz="1800" dirty="0" smtClean="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feature, that checks if the user, has missed out spaces between words, and tries to automatically add the missing spaces</a:t>
            </a:r>
            <a:endParaRPr lang="en-US" sz="1800" dirty="0">
              <a:solidFill>
                <a:schemeClr val="accent2">
                  <a:lumMod val="40000"/>
                  <a:lumOff val="60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4704349" y="522986"/>
            <a:ext cx="6930188" cy="5940088"/>
          </a:xfrm>
          <a:prstGeom prst="rect">
            <a:avLst/>
          </a:prstGeom>
          <a:noFill/>
        </p:spPr>
        <p:txBody>
          <a:bodyPr wrap="square" rtlCol="0">
            <a:spAutoFit/>
          </a:bodyPr>
          <a:lstStyle/>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Generating segments</a:t>
            </a:r>
          </a:p>
          <a:p>
            <a:pPr lvl="1"/>
            <a:r>
              <a:rPr lang="en-US" dirty="0" smtClean="0">
                <a:latin typeface="Segoe UI Light" panose="020B0502040204020203" pitchFamily="34" charset="0"/>
                <a:cs typeface="Segoe UI Light" panose="020B0502040204020203" pitchFamily="34" charset="0"/>
              </a:rPr>
              <a:t>A </a:t>
            </a:r>
            <a:r>
              <a:rPr lang="en-US" dirty="0">
                <a:latin typeface="Segoe UI Light" panose="020B0502040204020203" pitchFamily="34" charset="0"/>
                <a:cs typeface="Segoe UI Light" panose="020B0502040204020203" pitchFamily="34" charset="0"/>
              </a:rPr>
              <a:t>function </a:t>
            </a:r>
            <a:r>
              <a:rPr lang="en-US" dirty="0" smtClean="0">
                <a:latin typeface="Segoe UI Light" panose="020B0502040204020203" pitchFamily="34" charset="0"/>
                <a:cs typeface="Segoe UI Light" panose="020B0502040204020203" pitchFamily="34" charset="0"/>
              </a:rPr>
              <a:t>split() that </a:t>
            </a:r>
            <a:r>
              <a:rPr lang="en-US" dirty="0">
                <a:latin typeface="Segoe UI Light" panose="020B0502040204020203" pitchFamily="34" charset="0"/>
                <a:cs typeface="Segoe UI Light" panose="020B0502040204020203" pitchFamily="34" charset="0"/>
              </a:rPr>
              <a:t>produces all possible segmentations of a given </a:t>
            </a:r>
            <a:r>
              <a:rPr lang="en-US" dirty="0" smtClean="0">
                <a:latin typeface="Segoe UI Light" panose="020B0502040204020203" pitchFamily="34" charset="0"/>
                <a:cs typeface="Segoe UI Light" panose="020B0502040204020203" pitchFamily="34" charset="0"/>
              </a:rPr>
              <a:t>word, by using the substring option.</a:t>
            </a:r>
          </a:p>
          <a:p>
            <a:pPr lvl="1"/>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Tracking fitness value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err="1" smtClean="0">
                <a:latin typeface="Segoe UI Light" panose="020B0502040204020203" pitchFamily="34" charset="0"/>
                <a:cs typeface="Segoe UI Light" panose="020B0502040204020203" pitchFamily="34" charset="0"/>
              </a:rPr>
              <a:t>wordSequenceFitness</a:t>
            </a:r>
            <a:r>
              <a:rPr lang="en-US" dirty="0" smtClean="0">
                <a:latin typeface="Segoe UI Light" panose="020B0502040204020203" pitchFamily="34" charset="0"/>
                <a:cs typeface="Segoe UI Light" panose="020B0502040204020203" pitchFamily="34" charset="0"/>
              </a:rPr>
              <a:t>() is the function used, </a:t>
            </a:r>
            <a:r>
              <a:rPr lang="en-US" dirty="0">
                <a:latin typeface="Segoe UI Light" panose="020B0502040204020203" pitchFamily="34" charset="0"/>
                <a:cs typeface="Segoe UI Light" panose="020B0502040204020203" pitchFamily="34" charset="0"/>
              </a:rPr>
              <a:t>that operates on lists of words generated by segment and returns the combined probability of the constituent </a:t>
            </a:r>
            <a:r>
              <a:rPr lang="en-US" dirty="0" smtClean="0">
                <a:latin typeface="Segoe UI Light" panose="020B0502040204020203" pitchFamily="34" charset="0"/>
                <a:cs typeface="Segoe UI Light" panose="020B0502040204020203" pitchFamily="34" charset="0"/>
              </a:rPr>
              <a:t>words.</a:t>
            </a:r>
          </a:p>
          <a:p>
            <a:pPr lvl="1"/>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The Recursive algorithm</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function Segment() </a:t>
            </a:r>
            <a:r>
              <a:rPr lang="en-US" dirty="0">
                <a:latin typeface="Segoe UI Light" panose="020B0502040204020203" pitchFamily="34" charset="0"/>
                <a:cs typeface="Segoe UI Light" panose="020B0502040204020203" pitchFamily="34" charset="0"/>
              </a:rPr>
              <a:t>returns a list of words that correctly make up the argument (</a:t>
            </a:r>
            <a:r>
              <a:rPr lang="en-US" dirty="0" err="1">
                <a:latin typeface="Segoe UI Light" panose="020B0502040204020203" pitchFamily="34" charset="0"/>
                <a:cs typeface="Segoe UI Light" panose="020B0502040204020203" pitchFamily="34" charset="0"/>
              </a:rPr>
              <a:t>unsegmented</a:t>
            </a:r>
            <a:r>
              <a:rPr lang="en-US" dirty="0">
                <a:latin typeface="Segoe UI Light" panose="020B0502040204020203" pitchFamily="34" charset="0"/>
                <a:cs typeface="Segoe UI Light" panose="020B0502040204020203" pitchFamily="34" charset="0"/>
              </a:rPr>
              <a:t> word) of the function. </a:t>
            </a:r>
            <a:r>
              <a:rPr lang="en-US" dirty="0" smtClean="0">
                <a:latin typeface="Segoe UI Light" panose="020B0502040204020203" pitchFamily="34" charset="0"/>
                <a:cs typeface="Segoe UI Light" panose="020B0502040204020203" pitchFamily="34" charset="0"/>
              </a:rPr>
              <a:t>This function </a:t>
            </a:r>
            <a:r>
              <a:rPr lang="en-US" dirty="0">
                <a:latin typeface="Segoe UI Light" panose="020B0502040204020203" pitchFamily="34" charset="0"/>
                <a:cs typeface="Segoe UI Light" panose="020B0502040204020203" pitchFamily="34" charset="0"/>
              </a:rPr>
              <a:t>is recursively called with substrings of the argument every </a:t>
            </a:r>
            <a:r>
              <a:rPr lang="en-US" dirty="0" smtClean="0">
                <a:latin typeface="Segoe UI Light" panose="020B0502040204020203" pitchFamily="34" charset="0"/>
                <a:cs typeface="Segoe UI Light" panose="020B0502040204020203" pitchFamily="34" charset="0"/>
              </a:rPr>
              <a:t>time, maintaining the fitness value of each list. Finally, the list of words with the maximum fitness value is returned.</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Feature of switching it off</a:t>
            </a:r>
          </a:p>
          <a:p>
            <a:pPr lvl="1"/>
            <a:r>
              <a:rPr lang="en-US" dirty="0" smtClean="0">
                <a:latin typeface="Segoe UI Light" panose="020B0502040204020203" pitchFamily="34" charset="0"/>
                <a:cs typeface="Segoe UI Light" panose="020B0502040204020203" pitchFamily="34" charset="0"/>
              </a:rPr>
              <a:t>An additional option, to help the user to prevent unwanted segmentation, done automatically by the editor</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723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87" y="1462210"/>
            <a:ext cx="4006127" cy="1203158"/>
          </a:xfrm>
        </p:spPr>
        <p:txBody>
          <a:bodyPr>
            <a:noAutofit/>
          </a:bodyPr>
          <a:lstStyle/>
          <a:p>
            <a:pPr algn="ctr"/>
            <a:r>
              <a:rPr lang="en-US" sz="3600" dirty="0" smtClean="0">
                <a:latin typeface="Segoe UI Light" panose="020B0502040204020203" pitchFamily="34" charset="0"/>
                <a:cs typeface="Segoe UI Light" panose="020B0502040204020203" pitchFamily="34" charset="0"/>
              </a:rPr>
              <a:t>AUTO COMPLETE</a:t>
            </a:r>
            <a:endParaRPr lang="en-US" sz="36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07143" y="2873318"/>
            <a:ext cx="3239213" cy="1722744"/>
          </a:xfrm>
        </p:spPr>
        <p:txBody>
          <a:bodyPr>
            <a:normAutofit lnSpcReduction="10000"/>
          </a:bodyPr>
          <a:lstStyle/>
          <a:p>
            <a:pPr algn="ct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feature, that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continuously scans for long words and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attempts to complete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them automatically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as and when the user tries to enter the same word</a:t>
            </a:r>
            <a:endParaRPr lang="en-US" sz="1800" dirty="0">
              <a:solidFill>
                <a:schemeClr val="accent2">
                  <a:lumMod val="40000"/>
                  <a:lumOff val="60000"/>
                </a:schemeClr>
              </a:solidFill>
            </a:endParaRPr>
          </a:p>
        </p:txBody>
      </p:sp>
      <p:sp>
        <p:nvSpPr>
          <p:cNvPr id="5" name="TextBox 4"/>
          <p:cNvSpPr txBox="1"/>
          <p:nvPr/>
        </p:nvSpPr>
        <p:spPr>
          <a:xfrm>
            <a:off x="4752473" y="1281736"/>
            <a:ext cx="7110663" cy="4585871"/>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Building a saved list</a:t>
            </a:r>
          </a:p>
          <a:p>
            <a:pPr lvl="1"/>
            <a:r>
              <a:rPr lang="en-US" dirty="0" smtClean="0">
                <a:latin typeface="Segoe UI Light" panose="020B0502040204020203" pitchFamily="34" charset="0"/>
                <a:cs typeface="Segoe UI Light" panose="020B0502040204020203" pitchFamily="34" charset="0"/>
              </a:rPr>
              <a:t>Scans the document continuously for words that exceed a specific threshold</a:t>
            </a:r>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(7 letters). Every time a long word is typed, the word is added to a </a:t>
            </a:r>
            <a:r>
              <a:rPr lang="en-US" dirty="0" err="1" smtClean="0">
                <a:latin typeface="Segoe UI Light" panose="020B0502040204020203" pitchFamily="34" charset="0"/>
                <a:cs typeface="Segoe UI Light" panose="020B0502040204020203" pitchFamily="34" charset="0"/>
              </a:rPr>
              <a:t>Completable</a:t>
            </a:r>
            <a:r>
              <a:rPr lang="en-US" dirty="0" smtClean="0">
                <a:latin typeface="Segoe UI Light" panose="020B0502040204020203" pitchFamily="34" charset="0"/>
                <a:cs typeface="Segoe UI Light" panose="020B0502040204020203" pitchFamily="34" charset="0"/>
              </a:rPr>
              <a:t> List.</a:t>
            </a:r>
          </a:p>
          <a:p>
            <a:pPr lvl="1"/>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Continuous listeners</a:t>
            </a:r>
          </a:p>
          <a:p>
            <a:pPr lvl="1"/>
            <a:r>
              <a:rPr lang="en-US" dirty="0" smtClean="0">
                <a:latin typeface="Segoe UI Light" panose="020B0502040204020203" pitchFamily="34" charset="0"/>
                <a:cs typeface="Segoe UI Light" panose="020B0502040204020203" pitchFamily="34" charset="0"/>
              </a:rPr>
              <a:t>Suggestions are shown when the user has typed at least 3 character of a new word. Based on the word being typed, and the words present in the </a:t>
            </a:r>
            <a:r>
              <a:rPr lang="en-US" dirty="0" err="1" smtClean="0">
                <a:latin typeface="Segoe UI Light" panose="020B0502040204020203" pitchFamily="34" charset="0"/>
                <a:cs typeface="Segoe UI Light" panose="020B0502040204020203" pitchFamily="34" charset="0"/>
              </a:rPr>
              <a:t>Completable</a:t>
            </a:r>
            <a:r>
              <a:rPr lang="en-US" dirty="0" smtClean="0">
                <a:latin typeface="Segoe UI Light" panose="020B0502040204020203" pitchFamily="34" charset="0"/>
                <a:cs typeface="Segoe UI Light" panose="020B0502040204020203" pitchFamily="34" charset="0"/>
              </a:rPr>
              <a:t> List, a new list of AutoComplete words is generated based on the matches.</a:t>
            </a:r>
          </a:p>
          <a:p>
            <a:pPr lvl="1"/>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Popup feature</a:t>
            </a:r>
          </a:p>
          <a:p>
            <a:pPr lvl="1"/>
            <a:r>
              <a:rPr lang="en-US" dirty="0" smtClean="0">
                <a:latin typeface="Segoe UI Light" panose="020B0502040204020203" pitchFamily="34" charset="0"/>
                <a:cs typeface="Segoe UI Light" panose="020B0502040204020203" pitchFamily="34" charset="0"/>
              </a:rPr>
              <a:t>The list of AutoComplete suggestions, is shown just below the cursor location, as a popup. The user may used keys, or the mouse to select one of the suggestions in order to use it, and save time. </a:t>
            </a:r>
            <a:endParaRPr lang="en-US" dirty="0"/>
          </a:p>
        </p:txBody>
      </p:sp>
    </p:spTree>
    <p:extLst>
      <p:ext uri="{BB962C8B-B14F-4D97-AF65-F5344CB8AC3E}">
        <p14:creationId xmlns:p14="http://schemas.microsoft.com/office/powerpoint/2010/main" val="829728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txDef>
      <a:spPr>
        <a:noFill/>
      </a:spPr>
      <a:bodyPr wrap="square" rtlCol="0">
        <a:spAutoFit/>
      </a:bodyPr>
      <a:lstStyle>
        <a:defPPr>
          <a:defRPr sz="2400" dirty="0" smtClean="0">
            <a:solidFill>
              <a:schemeClr val="accent2">
                <a:lumMod val="40000"/>
                <a:lumOff val="60000"/>
              </a:schemeClr>
            </a:solidFill>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874</TotalTime>
  <Words>847</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Light</vt:lpstr>
      <vt:lpstr>Celestial</vt:lpstr>
      <vt:lpstr>Integrated Text Editor     NATURAL LANGUAGE PROCESSING </vt:lpstr>
      <vt:lpstr>Introduction Natural Language Processing</vt:lpstr>
      <vt:lpstr>Software Giants that use NLP concepts on a regular basis</vt:lpstr>
      <vt:lpstr>Integrated  Text  Editor </vt:lpstr>
      <vt:lpstr>BASICS</vt:lpstr>
      <vt:lpstr>Spell Checker</vt:lpstr>
      <vt:lpstr>PowerPoint Presentation</vt:lpstr>
      <vt:lpstr>WORD SEGMENTATION</vt:lpstr>
      <vt:lpstr>AUTO COMPLETE</vt:lpstr>
      <vt:lpstr>FIND</vt:lpstr>
      <vt:lpstr>TOPIC EXTRACTION</vt:lpstr>
      <vt:lpstr>EDITOR FEATURES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Text Editor</dc:title>
  <dc:creator>Tushar Naik</dc:creator>
  <cp:lastModifiedBy>Tushar Naik</cp:lastModifiedBy>
  <cp:revision>65</cp:revision>
  <dcterms:created xsi:type="dcterms:W3CDTF">2014-02-10T05:17:24Z</dcterms:created>
  <dcterms:modified xsi:type="dcterms:W3CDTF">2014-05-11T09:58:21Z</dcterms:modified>
</cp:coreProperties>
</file>