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268" r:id="rId2"/>
    <p:sldId id="292" r:id="rId3"/>
    <p:sldId id="309" r:id="rId4"/>
    <p:sldId id="269" r:id="rId5"/>
    <p:sldId id="296" r:id="rId6"/>
    <p:sldId id="270" r:id="rId7"/>
    <p:sldId id="300" r:id="rId8"/>
    <p:sldId id="310" r:id="rId9"/>
    <p:sldId id="301" r:id="rId10"/>
    <p:sldId id="271" r:id="rId11"/>
    <p:sldId id="272" r:id="rId12"/>
    <p:sldId id="333" r:id="rId13"/>
    <p:sldId id="312" r:id="rId14"/>
    <p:sldId id="313" r:id="rId15"/>
    <p:sldId id="293" r:id="rId16"/>
    <p:sldId id="273" r:id="rId17"/>
    <p:sldId id="314" r:id="rId18"/>
    <p:sldId id="321" r:id="rId19"/>
    <p:sldId id="274" r:id="rId20"/>
    <p:sldId id="315" r:id="rId21"/>
    <p:sldId id="316" r:id="rId22"/>
    <p:sldId id="278" r:id="rId23"/>
    <p:sldId id="326" r:id="rId24"/>
    <p:sldId id="318" r:id="rId25"/>
    <p:sldId id="322" r:id="rId26"/>
    <p:sldId id="323" r:id="rId27"/>
    <p:sldId id="324" r:id="rId28"/>
    <p:sldId id="280" r:id="rId29"/>
    <p:sldId id="325" r:id="rId30"/>
    <p:sldId id="285" r:id="rId31"/>
    <p:sldId id="319" r:id="rId32"/>
    <p:sldId id="303" r:id="rId33"/>
    <p:sldId id="281" r:id="rId34"/>
    <p:sldId id="282" r:id="rId35"/>
    <p:sldId id="283" r:id="rId36"/>
    <p:sldId id="305" r:id="rId37"/>
    <p:sldId id="306" r:id="rId38"/>
    <p:sldId id="304" r:id="rId39"/>
    <p:sldId id="307" r:id="rId40"/>
    <p:sldId id="286" r:id="rId41"/>
    <p:sldId id="287" r:id="rId42"/>
    <p:sldId id="331" r:id="rId43"/>
    <p:sldId id="332" r:id="rId44"/>
    <p:sldId id="327" r:id="rId45"/>
    <p:sldId id="294" r:id="rId46"/>
    <p:sldId id="295" r:id="rId47"/>
    <p:sldId id="290" r:id="rId48"/>
    <p:sldId id="329" r:id="rId49"/>
    <p:sldId id="330" r:id="rId50"/>
    <p:sldId id="289" r:id="rId51"/>
    <p:sldId id="328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0149" autoAdjust="0"/>
    <p:restoredTop sz="86867" autoAdjust="0"/>
  </p:normalViewPr>
  <p:slideViewPr>
    <p:cSldViewPr>
      <p:cViewPr varScale="1">
        <p:scale>
          <a:sx n="86" d="100"/>
          <a:sy n="86" d="100"/>
        </p:scale>
        <p:origin x="-120" y="-6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rvig.com/ngrams/spell-errors.t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spell.net/test/" TargetMode="External"/><Relationship Id="rId4" Type="http://schemas.openxmlformats.org/officeDocument/2006/relationships/hyperlink" Target="http://www.ota.ox.ac.uk/headers/0643.xml" TargetMode="External"/><Relationship Id="rId5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ikipedia:Lists_of_common_misspellings/For_machin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Noisy Channel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7239000" cy="364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800" y="2443770"/>
            <a:ext cx="7620000" cy="2598420"/>
            <a:chOff x="685800" y="2443770"/>
            <a:chExt cx="7620000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5800" y="2647950"/>
              <a:ext cx="32766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observation x of a misspelled word</a:t>
            </a:r>
          </a:p>
          <a:p>
            <a:r>
              <a:rPr lang="en-US" dirty="0" smtClean="0"/>
              <a:t>Find the correct word w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24320"/>
              </p:ext>
            </p:extLst>
          </p:nvPr>
        </p:nvGraphicFramePr>
        <p:xfrm>
          <a:off x="2545184" y="2419351"/>
          <a:ext cx="2808141" cy="6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4" imgW="1244600" imgH="292100" progId="Equation.3">
                  <p:embed/>
                </p:oleObj>
              </mc:Choice>
              <mc:Fallback>
                <p:oleObj name="Equation" r:id="rId4" imgW="1244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184" y="2419351"/>
                        <a:ext cx="2808141" cy="65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04999"/>
              </p:ext>
            </p:extLst>
          </p:nvPr>
        </p:nvGraphicFramePr>
        <p:xfrm>
          <a:off x="2895600" y="3105150"/>
          <a:ext cx="3238500" cy="94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6" imgW="1435100" imgH="419100" progId="Equation.3">
                  <p:embed/>
                </p:oleObj>
              </mc:Choice>
              <mc:Fallback>
                <p:oleObj name="Equation" r:id="rId6" imgW="1435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3105150"/>
                        <a:ext cx="3238500" cy="94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34021"/>
              </p:ext>
            </p:extLst>
          </p:nvPr>
        </p:nvGraphicFramePr>
        <p:xfrm>
          <a:off x="2914650" y="4198937"/>
          <a:ext cx="318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8" imgW="1409700" imgH="292100" progId="Equation.3">
                  <p:embed/>
                </p:oleObj>
              </mc:Choice>
              <mc:Fallback>
                <p:oleObj name="Equation" r:id="rId8" imgW="1409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4650" y="4198937"/>
                        <a:ext cx="318135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1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Noisy channel for spelling proposed around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IBM</a:t>
            </a:r>
          </a:p>
          <a:p>
            <a:pPr lvl="1"/>
            <a:r>
              <a:rPr lang="en-US" sz="2400" dirty="0"/>
              <a:t>Mays, Eric, Fred J. </a:t>
            </a:r>
            <a:r>
              <a:rPr lang="en-US" sz="2400" dirty="0" err="1"/>
              <a:t>Damerau</a:t>
            </a:r>
            <a:r>
              <a:rPr lang="en-US" sz="2400" dirty="0"/>
              <a:t> and Robert L. Mercer. 1991. Context based spelling </a:t>
            </a:r>
            <a:r>
              <a:rPr lang="en-US" sz="2400" dirty="0" smtClean="0"/>
              <a:t>correction. </a:t>
            </a:r>
            <a:r>
              <a:rPr lang="en-US" sz="2400" i="1" dirty="0" smtClean="0"/>
              <a:t>Information </a:t>
            </a:r>
            <a:r>
              <a:rPr lang="en-US" sz="2400" i="1" dirty="0"/>
              <a:t>Processing and Management</a:t>
            </a:r>
            <a:r>
              <a:rPr lang="en-US" sz="2400" dirty="0"/>
              <a:t>, 23(5), 517–</a:t>
            </a:r>
            <a:r>
              <a:rPr lang="en-US" sz="2400" dirty="0" smtClean="0"/>
              <a:t>522</a:t>
            </a:r>
          </a:p>
          <a:p>
            <a:r>
              <a:rPr lang="en-US" sz="2800" b="1" dirty="0" smtClean="0"/>
              <a:t>AT&amp;T Bell Labs</a:t>
            </a:r>
          </a:p>
          <a:p>
            <a:pPr lvl="1"/>
            <a:r>
              <a:rPr lang="en-US" sz="2400" dirty="0" smtClean="0"/>
              <a:t>Kernighan, Mark D., Kenneth W. Church, </a:t>
            </a:r>
            <a:r>
              <a:rPr lang="en-US" sz="2400" dirty="0"/>
              <a:t>and </a:t>
            </a:r>
            <a:r>
              <a:rPr lang="en-US" sz="2400" dirty="0" smtClean="0"/>
              <a:t>William A. Gale</a:t>
            </a:r>
            <a:r>
              <a:rPr lang="en-US" sz="2400" dirty="0"/>
              <a:t>. </a:t>
            </a:r>
            <a:r>
              <a:rPr lang="en-US" sz="2400" dirty="0" smtClean="0"/>
              <a:t>1990. A </a:t>
            </a:r>
            <a:r>
              <a:rPr lang="en-US" sz="2400" dirty="0"/>
              <a:t>spelling correction program based on a noisy channel </a:t>
            </a:r>
            <a:r>
              <a:rPr lang="en-US" sz="2400" dirty="0" smtClean="0"/>
              <a:t>model. Proceedings of COLING 1990, 205-210</a:t>
            </a:r>
          </a:p>
        </p:txBody>
      </p:sp>
    </p:spTree>
    <p:extLst>
      <p:ext uri="{BB962C8B-B14F-4D97-AF65-F5344CB8AC3E}">
        <p14:creationId xmlns:p14="http://schemas.microsoft.com/office/powerpoint/2010/main" val="55899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3550"/>
            <a:ext cx="6705600" cy="234315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Transposition of two adjacent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Words within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9609"/>
              </p:ext>
            </p:extLst>
          </p:nvPr>
        </p:nvGraphicFramePr>
        <p:xfrm>
          <a:off x="1295400" y="1276350"/>
          <a:ext cx="6629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082040"/>
                <a:gridCol w="914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of the language modeling algorithms we’ve learned</a:t>
            </a:r>
          </a:p>
          <a:p>
            <a:r>
              <a:rPr lang="en-US" dirty="0" smtClean="0"/>
              <a:t>Unigram, bigram, trigram</a:t>
            </a:r>
          </a:p>
          <a:p>
            <a:r>
              <a:rPr lang="en-US" dirty="0" smtClean="0"/>
              <a:t>Web-scale spelling correction</a:t>
            </a:r>
          </a:p>
          <a:p>
            <a:pPr lvl="1"/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79543"/>
              </p:ext>
            </p:extLst>
          </p:nvPr>
        </p:nvGraphicFramePr>
        <p:xfrm>
          <a:off x="1295400" y="1957070"/>
          <a:ext cx="67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7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6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467600" cy="742950"/>
          </a:xfrm>
        </p:spPr>
        <p:txBody>
          <a:bodyPr/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0" y="4592386"/>
            <a:ext cx="4217470" cy="551114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b="-172"/>
          <a:stretch/>
        </p:blipFill>
        <p:spPr>
          <a:xfrm>
            <a:off x="6477000" y="1428750"/>
            <a:ext cx="2222500" cy="315468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750"/>
            <a:ext cx="5562600" cy="1891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1000" y="356235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04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047750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 descr="x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487070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Error model probability, Edit probability</a:t>
            </a:r>
          </a:p>
          <a:p>
            <a:r>
              <a:rPr lang="en-US" i="1" dirty="0" smtClean="0"/>
              <a:t>Kernighan, Church, Gale  1990</a:t>
            </a:r>
          </a:p>
          <a:p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/>
            <a:r>
              <a:rPr lang="en-US" dirty="0" smtClean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error probability: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Peter Norvig’s list of errors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Peter Norvig’s list of counts of single-edit errors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59157"/>
            <a:ext cx="6950242" cy="308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895350"/>
            <a:ext cx="29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Kernighan, Church, Gale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1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62910"/>
              </p:ext>
            </p:extLst>
          </p:nvPr>
        </p:nvGraphicFramePr>
        <p:xfrm>
          <a:off x="533399" y="1200150"/>
          <a:ext cx="5334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685758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/>
              <a:t>N</a:t>
            </a:r>
            <a:r>
              <a:rPr lang="en-US" smtClean="0"/>
              <a:t>oisy </a:t>
            </a:r>
            <a:r>
              <a:rPr lang="en-US" dirty="0" smtClean="0"/>
              <a:t>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02875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spelling error test sets</a:t>
            </a:r>
          </a:p>
          <a:p>
            <a:pPr lvl="1"/>
            <a:r>
              <a:rPr lang="en-US" dirty="0" smtClean="0">
                <a:hlinkClick r:id="rId2"/>
              </a:rPr>
              <a:t>Wikipedia’s list of common English misspelling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Aspell filtered version of that list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Birkbeck spelling error corpus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Peter Norvig’s list of errors (includes Wikipedia and Birkbeck, for training or testing)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807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56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Kukich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1992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real-world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model</a:t>
            </a:r>
          </a:p>
          <a:p>
            <a:pPr lvl="2"/>
            <a:r>
              <a:rPr lang="en-US" sz="2400" dirty="0" smtClean="0"/>
              <a:t>Task-specific classifier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338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14385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500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38258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smtClean="0"/>
              <a:t>Bigram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Channel model</a:t>
            </a:r>
          </a:p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channel probability for a correctly typed word?</a:t>
            </a:r>
          </a:p>
          <a:p>
            <a:r>
              <a:rPr lang="en-US" dirty="0" smtClean="0"/>
              <a:t>P(“</a:t>
            </a:r>
            <a:r>
              <a:rPr lang="en-US" dirty="0" err="1" smtClean="0"/>
              <a:t>the”|“the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Obviously this depends on 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words)</a:t>
            </a:r>
          </a:p>
          <a:p>
            <a:pPr lvl="1"/>
            <a:r>
              <a:rPr lang="en-US" dirty="0"/>
              <a:t> .995 (1 error in </a:t>
            </a:r>
            <a:r>
              <a:rPr lang="en-US" dirty="0" smtClean="0"/>
              <a:t>200 words)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“</a:t>
            </a:r>
            <a:r>
              <a:rPr lang="en-US" dirty="0" err="1" smtClean="0"/>
              <a:t>thew</a:t>
            </a:r>
            <a:r>
              <a:rPr lang="en-US" dirty="0" smtClean="0"/>
              <a:t>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3461"/>
              </p:ext>
            </p:extLst>
          </p:nvPr>
        </p:nvGraphicFramePr>
        <p:xfrm>
          <a:off x="381000" y="1428750"/>
          <a:ext cx="8382000" cy="258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812800"/>
                <a:gridCol w="838200"/>
                <a:gridCol w="1600200"/>
                <a:gridCol w="1905000"/>
                <a:gridCol w="1828800"/>
              </a:tblGrid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pl-PL" sz="20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 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</a:tr>
              <a:tr h="47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e|a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9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h|hr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0.03</a:t>
                      </a:r>
                    </a:p>
                  </a:txBody>
                  <a:tcPr marL="12700" marR="12700" marT="1270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State-of-the-art Systems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HCI issues in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very confident in correction</a:t>
            </a:r>
          </a:p>
          <a:p>
            <a:pPr lvl="1"/>
            <a:r>
              <a:rPr lang="en-US" sz="2400" dirty="0" smtClean="0"/>
              <a:t>Autocorrect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the best correction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a correction list</a:t>
            </a:r>
          </a:p>
          <a:p>
            <a:r>
              <a:rPr lang="en-US" sz="2800" dirty="0" smtClean="0"/>
              <a:t>Unconfident</a:t>
            </a:r>
          </a:p>
          <a:p>
            <a:pPr lvl="1"/>
            <a:r>
              <a:rPr lang="en-US" sz="2400" dirty="0" smtClean="0"/>
              <a:t>Just flag as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We never just multiply the prior and the error model</a:t>
            </a:r>
          </a:p>
          <a:p>
            <a:r>
              <a:rPr lang="en-US" dirty="0" smtClean="0"/>
              <a:t>Independence </a:t>
            </a:r>
            <a:r>
              <a:rPr lang="en-US" dirty="0" err="1" smtClean="0"/>
              <a:t>assumptions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probabilities</a:t>
            </a:r>
            <a:r>
              <a:rPr lang="en-US" dirty="0" smtClean="0"/>
              <a:t> not commensurate</a:t>
            </a:r>
            <a:endParaRPr lang="en-US" dirty="0"/>
          </a:p>
          <a:p>
            <a:r>
              <a:rPr lang="en-US" dirty="0" smtClean="0"/>
              <a:t>Instead: Weigh 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λ</a:t>
            </a:r>
            <a:r>
              <a:rPr lang="en-US" dirty="0" smtClean="0"/>
              <a:t> from a development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74340"/>
              </p:ext>
            </p:extLst>
          </p:nvPr>
        </p:nvGraphicFramePr>
        <p:xfrm>
          <a:off x="2438400" y="2846387"/>
          <a:ext cx="3670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3" imgW="1625600" imgH="317500" progId="Equation.3">
                  <p:embed/>
                </p:oleObj>
              </mc:Choice>
              <mc:Fallback>
                <p:oleObj name="Equation" r:id="rId3" imgW="1625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846387"/>
                        <a:ext cx="367030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7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Metaphone</a:t>
            </a:r>
            <a:r>
              <a:rPr lang="en-US" dirty="0" smtClean="0"/>
              <a:t>, used in GNU </a:t>
            </a:r>
            <a:r>
              <a:rPr lang="en-US" dirty="0" err="1" smtClean="0"/>
              <a:t>aspell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Convert misspelling to </a:t>
            </a:r>
            <a:r>
              <a:rPr lang="en-US" dirty="0" err="1" smtClean="0"/>
              <a:t>metaphone</a:t>
            </a:r>
            <a:r>
              <a:rPr lang="en-US" dirty="0" smtClean="0"/>
              <a:t> pronunciation</a:t>
            </a:r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duplicate adjacent letters, except for C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“If </a:t>
            </a:r>
            <a:r>
              <a:rPr lang="en-US" sz="1800" dirty="0"/>
              <a:t>the word begins with 'KN', 'GN', 'PN', 'AE', 'WR', drop the first letter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'B' if after 'M' and if it is at the end of the </a:t>
            </a:r>
            <a:r>
              <a:rPr lang="en-US" sz="1800" dirty="0" smtClean="0"/>
              <a:t>word”</a:t>
            </a:r>
            <a:endParaRPr lang="en-US" sz="1800" dirty="0"/>
          </a:p>
          <a:p>
            <a:pPr lvl="2"/>
            <a:r>
              <a:rPr lang="en-US" sz="18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Find words whose pronunciation is 1-2 edit distance from misspelling’s</a:t>
            </a:r>
          </a:p>
          <a:p>
            <a:pPr lvl="1"/>
            <a:r>
              <a:rPr lang="en-US" dirty="0" smtClean="0"/>
              <a:t>Score result list </a:t>
            </a:r>
          </a:p>
          <a:p>
            <a:pPr lvl="2"/>
            <a:r>
              <a:rPr lang="en-US" dirty="0" smtClean="0"/>
              <a:t>Weighted edit distance of candidate to misspelling</a:t>
            </a:r>
          </a:p>
          <a:p>
            <a:pPr lvl="2"/>
            <a:r>
              <a:rPr lang="en-US" dirty="0" smtClean="0"/>
              <a:t>Edit distance of candidate pronunciation to misspelling pronunciation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richer edits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(Brill and Moore 2000)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nt</a:t>
            </a:r>
            <a:r>
              <a:rPr lang="en-US" dirty="0" err="1" smtClean="0">
                <a:sym typeface="Wingdings"/>
              </a:rPr>
              <a:t>ant</a:t>
            </a:r>
            <a:endParaRPr lang="en-US" dirty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</a:t>
            </a:r>
            <a:r>
              <a:rPr lang="en-US" dirty="0" err="1" smtClean="0">
                <a:sym typeface="Wingdings"/>
              </a:rPr>
              <a:t>f</a:t>
            </a:r>
            <a:endParaRPr lang="en-US" dirty="0" smtClean="0"/>
          </a:p>
          <a:p>
            <a:pPr lvl="1"/>
            <a:r>
              <a:rPr lang="en-US" dirty="0" err="1" smtClean="0"/>
              <a:t>le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al</a:t>
            </a:r>
            <a:endParaRPr lang="en-US" dirty="0" smtClean="0"/>
          </a:p>
          <a:p>
            <a:r>
              <a:rPr lang="en-US" dirty="0" smtClean="0"/>
              <a:t>Incorporate pronunciation into channel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Toutanova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Moore 2002)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could influence p(</a:t>
            </a:r>
            <a:r>
              <a:rPr lang="en-US" dirty="0" err="1" smtClean="0"/>
              <a:t>misspelling|word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source letter</a:t>
            </a:r>
          </a:p>
          <a:p>
            <a:pPr lvl="1"/>
            <a:r>
              <a:rPr lang="en-US" dirty="0" smtClean="0"/>
              <a:t>The target letter</a:t>
            </a:r>
          </a:p>
          <a:p>
            <a:pPr lvl="1"/>
            <a:r>
              <a:rPr lang="en-US" dirty="0" smtClean="0"/>
              <a:t>Surrounding letters</a:t>
            </a:r>
          </a:p>
          <a:p>
            <a:pPr lvl="1"/>
            <a:r>
              <a:rPr lang="en-US" dirty="0" smtClean="0"/>
              <a:t>The position in the word</a:t>
            </a:r>
          </a:p>
          <a:p>
            <a:pPr lvl="1"/>
            <a:r>
              <a:rPr lang="en-US" dirty="0" smtClean="0"/>
              <a:t>Nearby keys on the keyboard</a:t>
            </a:r>
          </a:p>
          <a:p>
            <a:pPr lvl="1"/>
            <a:r>
              <a:rPr lang="en-US" dirty="0" smtClean="0"/>
              <a:t>Homology on the keyboard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ronunciations</a:t>
            </a:r>
          </a:p>
          <a:p>
            <a:pPr lvl="1"/>
            <a:r>
              <a:rPr lang="en-US" dirty="0" smtClean="0"/>
              <a:t>Likely morpheme transformations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keys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5" b="79"/>
          <a:stretch/>
        </p:blipFill>
        <p:spPr bwMode="auto">
          <a:xfrm>
            <a:off x="2057400" y="1885949"/>
            <a:ext cx="4191000" cy="285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32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8686800" cy="333375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26</a:t>
            </a:r>
            <a:r>
              <a:rPr lang="en-US" sz="2800" dirty="0" smtClean="0"/>
              <a:t>%:	Web queries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Wang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2003 </a:t>
            </a:r>
            <a:endParaRPr lang="en-US" dirty="0"/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13</a:t>
            </a:r>
            <a:r>
              <a:rPr lang="en-US" sz="2800" dirty="0" smtClean="0"/>
              <a:t>%:	Retyping, no backspace: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Whitelaw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English&amp;German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7</a:t>
            </a:r>
            <a:r>
              <a:rPr lang="en-US" sz="2800" dirty="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%: Words uncorrected on organizer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Soukoreff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MacKenzie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2003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1-2</a:t>
            </a:r>
            <a:r>
              <a:rPr lang="en-US" sz="2800" dirty="0" smtClean="0"/>
              <a:t>%:</a:t>
            </a:r>
            <a:r>
              <a:rPr lang="en-US" sz="2800" b="1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Retyping: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Kane and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Wobbrock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2007,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Gruden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et al. 1983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914400"/>
          </a:xfrm>
        </p:spPr>
        <p:txBody>
          <a:bodyPr/>
          <a:lstStyle/>
          <a:p>
            <a:r>
              <a:rPr lang="en-US" dirty="0" smtClean="0"/>
              <a:t>Classifier-based methods </a:t>
            </a:r>
            <a:br>
              <a:rPr lang="en-US" dirty="0" smtClean="0"/>
            </a:br>
            <a:r>
              <a:rPr lang="en-US" dirty="0" smtClean="0"/>
              <a:t>for real-word 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just channel model and language model</a:t>
            </a:r>
          </a:p>
          <a:p>
            <a:r>
              <a:rPr lang="en-US" dirty="0" smtClean="0"/>
              <a:t>Use many features in a classifier (next lecture).</a:t>
            </a:r>
          </a:p>
          <a:p>
            <a:r>
              <a:rPr lang="en-US" dirty="0" smtClean="0"/>
              <a:t>Build a classifier for a specific pair like: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whether/weather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“cloudy” within +- 10 words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to VERB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or not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5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best:</a:t>
            </a:r>
          </a:p>
          <a:p>
            <a:pPr lvl="2"/>
            <a:r>
              <a:rPr lang="en-US" dirty="0" smtClean="0"/>
              <a:t>Shortest weighted edit distance</a:t>
            </a:r>
          </a:p>
          <a:p>
            <a:pPr lvl="2"/>
            <a:r>
              <a:rPr lang="en-US" dirty="0" smtClean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  <a:p>
            <a:pPr lvl="1"/>
            <a:r>
              <a:rPr lang="en-US" dirty="0" smtClean="0"/>
              <a:t>Noisy Channel </a:t>
            </a:r>
          </a:p>
          <a:p>
            <a:pPr lvl="1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01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87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13602</TotalTime>
  <Words>2079</Words>
  <Application>Microsoft Macintosh PowerPoint</Application>
  <PresentationFormat>On-screen Show (16:9)</PresentationFormat>
  <Paragraphs>543</Paragraphs>
  <Slides>51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NLP-jurafsky</vt:lpstr>
      <vt:lpstr>Equation</vt:lpstr>
      <vt:lpstr>Spelling Correction and the Noisy Channel</vt:lpstr>
      <vt:lpstr>Applications for spelling correction</vt:lpstr>
      <vt:lpstr>Spelling Tasks</vt:lpstr>
      <vt:lpstr>Types of spelling errors</vt:lpstr>
      <vt:lpstr>Rates of spelling errors</vt:lpstr>
      <vt:lpstr>Non-word spelling errors</vt:lpstr>
      <vt:lpstr>Real word spelling errors</vt:lpstr>
      <vt:lpstr>Spelling Correction and the Noisy Channel</vt:lpstr>
      <vt:lpstr>Spelling Correction and the Noisy Channel</vt:lpstr>
      <vt:lpstr>Noisy Channel Intuition</vt:lpstr>
      <vt:lpstr>Noisy Channel</vt:lpstr>
      <vt:lpstr>History: Noisy channel for spelling proposed around 1990</vt:lpstr>
      <vt:lpstr>Non-word spelling error example</vt:lpstr>
      <vt:lpstr>Candidate generation</vt:lpstr>
      <vt:lpstr>Damerau-Levenshtein edit distance</vt:lpstr>
      <vt:lpstr>Words within 1 of acress</vt:lpstr>
      <vt:lpstr>Candidate generation</vt:lpstr>
      <vt:lpstr>Language Model</vt:lpstr>
      <vt:lpstr>Unigram Prior probability</vt:lpstr>
      <vt:lpstr>Channel model probability</vt:lpstr>
      <vt:lpstr>Computing error probability: confusion matrix</vt:lpstr>
      <vt:lpstr>Confusion matrix for spelling errors</vt:lpstr>
      <vt:lpstr>Generating the confusion matrix</vt:lpstr>
      <vt:lpstr>Channel model </vt:lpstr>
      <vt:lpstr>Channel model for acress</vt:lpstr>
      <vt:lpstr>Noisy channel probability for acress</vt:lpstr>
      <vt:lpstr>Noisy channel probability for acress</vt:lpstr>
      <vt:lpstr>Using a bigram language model</vt:lpstr>
      <vt:lpstr>Using a bigram language model</vt:lpstr>
      <vt:lpstr>Evaluation</vt:lpstr>
      <vt:lpstr>Spelling Correction and the Noisy Channel</vt:lpstr>
      <vt:lpstr>Spelling Correction and the Noisy Channel</vt:lpstr>
      <vt:lpstr>Real-word spelling errors</vt:lpstr>
      <vt:lpstr>Solving real-world spelling errors</vt:lpstr>
      <vt:lpstr>Noisy channel for real-word spell correction</vt:lpstr>
      <vt:lpstr>Noisy channel for real-word spell correction</vt:lpstr>
      <vt:lpstr>Noisy channel for real-word spell correction</vt:lpstr>
      <vt:lpstr>Simplification: One error per sentence</vt:lpstr>
      <vt:lpstr>Where to get the probabilities</vt:lpstr>
      <vt:lpstr>Probability of no error</vt:lpstr>
      <vt:lpstr>Peter Norvig’s “thew” example</vt:lpstr>
      <vt:lpstr>Spelling Correction and the Noisy Channel</vt:lpstr>
      <vt:lpstr>Spelling Correction and the Noisy Channel</vt:lpstr>
      <vt:lpstr>HCI issues in spelling</vt:lpstr>
      <vt:lpstr>State of the art noisy channel</vt:lpstr>
      <vt:lpstr>Phonetic error model</vt:lpstr>
      <vt:lpstr>Improvements to channel model</vt:lpstr>
      <vt:lpstr>Channel model</vt:lpstr>
      <vt:lpstr>Nearby keys</vt:lpstr>
      <vt:lpstr>Classifier-based methods  for real-word spelling correction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284</cp:revision>
  <cp:lastPrinted>2009-04-20T16:46:08Z</cp:lastPrinted>
  <dcterms:created xsi:type="dcterms:W3CDTF">2010-04-19T15:31:24Z</dcterms:created>
  <dcterms:modified xsi:type="dcterms:W3CDTF">2012-02-02T01:44:47Z</dcterms:modified>
</cp:coreProperties>
</file>