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3" r:id="rId14"/>
    <p:sldId id="272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919A0-CCF2-46FD-9AC0-C2649E04EB00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03409C-AD18-4AA7-8281-805B8597A5EA}">
      <dgm:prSet phldrT="[Text]"/>
      <dgm:spPr/>
      <dgm:t>
        <a:bodyPr/>
        <a:lstStyle/>
        <a:p>
          <a:r>
            <a:rPr lang="en-US"/>
            <a:t>TEXT </a:t>
          </a:r>
          <a:br>
            <a:rPr lang="en-US"/>
          </a:br>
          <a:r>
            <a:rPr lang="en-US"/>
            <a:t>AREA</a:t>
          </a:r>
        </a:p>
      </dgm:t>
    </dgm:pt>
    <dgm:pt modelId="{7AAC9106-5902-4B1B-9925-BA8D4E238A93}" type="parTrans" cxnId="{4FD246AC-2355-43DA-A250-51E4121000E8}">
      <dgm:prSet/>
      <dgm:spPr/>
      <dgm:t>
        <a:bodyPr/>
        <a:lstStyle/>
        <a:p>
          <a:endParaRPr lang="en-US"/>
        </a:p>
      </dgm:t>
    </dgm:pt>
    <dgm:pt modelId="{C0143803-7EC1-4481-8C7F-49CCE466A9DA}" type="sibTrans" cxnId="{4FD246AC-2355-43DA-A250-51E4121000E8}">
      <dgm:prSet/>
      <dgm:spPr/>
      <dgm:t>
        <a:bodyPr/>
        <a:lstStyle/>
        <a:p>
          <a:endParaRPr lang="en-US"/>
        </a:p>
      </dgm:t>
    </dgm:pt>
    <dgm:pt modelId="{DC04682F-FAAA-439B-AAF7-6D41582A8246}">
      <dgm:prSet phldrT="[Text]"/>
      <dgm:spPr/>
      <dgm:t>
        <a:bodyPr/>
        <a:lstStyle/>
        <a:p>
          <a:r>
            <a:rPr lang="en-US"/>
            <a:t>STORED </a:t>
          </a:r>
          <a:br>
            <a:rPr lang="en-US"/>
          </a:br>
          <a:r>
            <a:rPr lang="en-US"/>
            <a:t>DATA</a:t>
          </a:r>
        </a:p>
      </dgm:t>
    </dgm:pt>
    <dgm:pt modelId="{555CE0A7-C647-48F7-99B0-71438655DC42}" type="parTrans" cxnId="{90FDAD9F-4AC3-492B-9F99-C8692A936E0A}">
      <dgm:prSet/>
      <dgm:spPr/>
      <dgm:t>
        <a:bodyPr/>
        <a:lstStyle/>
        <a:p>
          <a:endParaRPr lang="en-US"/>
        </a:p>
      </dgm:t>
    </dgm:pt>
    <dgm:pt modelId="{8C96AB04-3DA1-4A69-AFD6-8659C60DF65E}" type="sibTrans" cxnId="{90FDAD9F-4AC3-492B-9F99-C8692A936E0A}">
      <dgm:prSet/>
      <dgm:spPr/>
      <dgm:t>
        <a:bodyPr/>
        <a:lstStyle/>
        <a:p>
          <a:endParaRPr lang="en-US"/>
        </a:p>
      </dgm:t>
    </dgm:pt>
    <dgm:pt modelId="{77839E09-939E-437B-A8DE-61CA71B2CE7F}">
      <dgm:prSet phldrT="[Text]"/>
      <dgm:spPr/>
      <dgm:t>
        <a:bodyPr/>
        <a:lstStyle/>
        <a:p>
          <a:r>
            <a:rPr lang="en-US"/>
            <a:t>BACKEND ALGORITHMS</a:t>
          </a:r>
        </a:p>
      </dgm:t>
    </dgm:pt>
    <dgm:pt modelId="{4DDD4EB7-C344-4FFF-AA58-060EEA7F27FE}" type="parTrans" cxnId="{DDA8B0B0-0190-477C-B639-6E6016EE9549}">
      <dgm:prSet/>
      <dgm:spPr/>
      <dgm:t>
        <a:bodyPr/>
        <a:lstStyle/>
        <a:p>
          <a:endParaRPr lang="en-US"/>
        </a:p>
      </dgm:t>
    </dgm:pt>
    <dgm:pt modelId="{E82803BE-6EED-4CB0-B32F-AF66087C557F}" type="sibTrans" cxnId="{DDA8B0B0-0190-477C-B639-6E6016EE9549}">
      <dgm:prSet/>
      <dgm:spPr/>
      <dgm:t>
        <a:bodyPr/>
        <a:lstStyle/>
        <a:p>
          <a:endParaRPr lang="en-US"/>
        </a:p>
      </dgm:t>
    </dgm:pt>
    <dgm:pt modelId="{09AD24C7-FA16-460A-8101-E5552579CB76}" type="pres">
      <dgm:prSet presAssocID="{178919A0-CCF2-46FD-9AC0-C2649E04EB0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E3936A-E348-4506-830A-D5862CE1E6C7}" type="pres">
      <dgm:prSet presAssocID="{1103409C-AD18-4AA7-8281-805B8597A5EA}" presName="node" presStyleLbl="node1" presStyleIdx="0" presStyleCnt="3" custRadScaleRad="100011" custRadScaleInc="-1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FA73B-1397-4ECA-AA3F-1030067BD140}" type="pres">
      <dgm:prSet presAssocID="{C0143803-7EC1-4481-8C7F-49CCE466A9DA}" presName="sibTrans" presStyleLbl="sibTrans2D1" presStyleIdx="0" presStyleCnt="3" custAng="3739345" custScaleX="135717" custScaleY="61080" custLinFactX="-100000" custLinFactNeighborX="-138470" custLinFactNeighborY="22060"/>
      <dgm:spPr/>
      <dgm:t>
        <a:bodyPr/>
        <a:lstStyle/>
        <a:p>
          <a:endParaRPr lang="en-US"/>
        </a:p>
      </dgm:t>
    </dgm:pt>
    <dgm:pt modelId="{E12BD587-045E-426C-BAD3-6C68C8145FED}" type="pres">
      <dgm:prSet presAssocID="{C0143803-7EC1-4481-8C7F-49CCE466A9D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E94A26B-D931-411B-A722-EE7D5A843DF1}" type="pres">
      <dgm:prSet presAssocID="{DC04682F-FAAA-439B-AAF7-6D41582A8246}" presName="node" presStyleLbl="node1" presStyleIdx="1" presStyleCnt="3" custRadScaleRad="114568" custRadScaleInc="-6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8A755-315C-4C41-A18A-8B267DD62AC1}" type="pres">
      <dgm:prSet presAssocID="{8C96AB04-3DA1-4A69-AFD6-8659C60DF65E}" presName="sibTrans" presStyleLbl="sibTrans2D1" presStyleIdx="1" presStyleCnt="3" custScaleX="166803" custScaleY="53721" custLinFactNeighborX="-3631" custLinFactNeighborY="7353"/>
      <dgm:spPr/>
      <dgm:t>
        <a:bodyPr/>
        <a:lstStyle/>
        <a:p>
          <a:endParaRPr lang="en-US"/>
        </a:p>
      </dgm:t>
    </dgm:pt>
    <dgm:pt modelId="{FF453A77-54B0-4D59-907C-508558B884C4}" type="pres">
      <dgm:prSet presAssocID="{8C96AB04-3DA1-4A69-AFD6-8659C60DF65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7234E0-331F-44A1-97EF-7B3CE06BA19F}" type="pres">
      <dgm:prSet presAssocID="{77839E09-939E-437B-A8DE-61CA71B2CE7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C9131-5C20-4BBD-A585-6DD57FA9F08C}" type="pres">
      <dgm:prSet presAssocID="{E82803BE-6EED-4CB0-B32F-AF66087C557F}" presName="sibTrans" presStyleLbl="sibTrans2D1" presStyleIdx="2" presStyleCnt="3" custScaleX="156288" custScaleY="53999" custLinFactNeighborX="-28319" custLinFactNeighborY="-20222"/>
      <dgm:spPr/>
      <dgm:t>
        <a:bodyPr/>
        <a:lstStyle/>
        <a:p>
          <a:endParaRPr lang="en-US"/>
        </a:p>
      </dgm:t>
    </dgm:pt>
    <dgm:pt modelId="{956D05A0-8547-4806-8597-9D3F52351F27}" type="pres">
      <dgm:prSet presAssocID="{E82803BE-6EED-4CB0-B32F-AF66087C557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CE5B248-708E-4BBD-AB6E-112C0F54CA1E}" type="presOf" srcId="{E82803BE-6EED-4CB0-B32F-AF66087C557F}" destId="{4BEC9131-5C20-4BBD-A585-6DD57FA9F08C}" srcOrd="0" destOrd="0" presId="urn:microsoft.com/office/officeart/2005/8/layout/cycle2"/>
    <dgm:cxn modelId="{83B3185C-999C-41AB-8237-744C7D737EE1}" type="presOf" srcId="{C0143803-7EC1-4481-8C7F-49CCE466A9DA}" destId="{722FA73B-1397-4ECA-AA3F-1030067BD140}" srcOrd="0" destOrd="0" presId="urn:microsoft.com/office/officeart/2005/8/layout/cycle2"/>
    <dgm:cxn modelId="{DDA8B0B0-0190-477C-B639-6E6016EE9549}" srcId="{178919A0-CCF2-46FD-9AC0-C2649E04EB00}" destId="{77839E09-939E-437B-A8DE-61CA71B2CE7F}" srcOrd="2" destOrd="0" parTransId="{4DDD4EB7-C344-4FFF-AA58-060EEA7F27FE}" sibTransId="{E82803BE-6EED-4CB0-B32F-AF66087C557F}"/>
    <dgm:cxn modelId="{90FDAD9F-4AC3-492B-9F99-C8692A936E0A}" srcId="{178919A0-CCF2-46FD-9AC0-C2649E04EB00}" destId="{DC04682F-FAAA-439B-AAF7-6D41582A8246}" srcOrd="1" destOrd="0" parTransId="{555CE0A7-C647-48F7-99B0-71438655DC42}" sibTransId="{8C96AB04-3DA1-4A69-AFD6-8659C60DF65E}"/>
    <dgm:cxn modelId="{4FD246AC-2355-43DA-A250-51E4121000E8}" srcId="{178919A0-CCF2-46FD-9AC0-C2649E04EB00}" destId="{1103409C-AD18-4AA7-8281-805B8597A5EA}" srcOrd="0" destOrd="0" parTransId="{7AAC9106-5902-4B1B-9925-BA8D4E238A93}" sibTransId="{C0143803-7EC1-4481-8C7F-49CCE466A9DA}"/>
    <dgm:cxn modelId="{F54DAEED-2EC9-44CE-AAAB-ADFBF3246E6C}" type="presOf" srcId="{DC04682F-FAAA-439B-AAF7-6D41582A8246}" destId="{AE94A26B-D931-411B-A722-EE7D5A843DF1}" srcOrd="0" destOrd="0" presId="urn:microsoft.com/office/officeart/2005/8/layout/cycle2"/>
    <dgm:cxn modelId="{F56F066B-D2E5-4166-A128-14B723F013B9}" type="presOf" srcId="{1103409C-AD18-4AA7-8281-805B8597A5EA}" destId="{BDE3936A-E348-4506-830A-D5862CE1E6C7}" srcOrd="0" destOrd="0" presId="urn:microsoft.com/office/officeart/2005/8/layout/cycle2"/>
    <dgm:cxn modelId="{308F25FF-A107-4014-83D6-7C11D63DEF60}" type="presOf" srcId="{77839E09-939E-437B-A8DE-61CA71B2CE7F}" destId="{167234E0-331F-44A1-97EF-7B3CE06BA19F}" srcOrd="0" destOrd="0" presId="urn:microsoft.com/office/officeart/2005/8/layout/cycle2"/>
    <dgm:cxn modelId="{4A5E8C2D-7FB2-4548-BDAB-74A2AE7EF444}" type="presOf" srcId="{E82803BE-6EED-4CB0-B32F-AF66087C557F}" destId="{956D05A0-8547-4806-8597-9D3F52351F27}" srcOrd="1" destOrd="0" presId="urn:microsoft.com/office/officeart/2005/8/layout/cycle2"/>
    <dgm:cxn modelId="{0EADD680-853E-405E-99FB-CC94039BB32F}" type="presOf" srcId="{8C96AB04-3DA1-4A69-AFD6-8659C60DF65E}" destId="{CD08A755-315C-4C41-A18A-8B267DD62AC1}" srcOrd="0" destOrd="0" presId="urn:microsoft.com/office/officeart/2005/8/layout/cycle2"/>
    <dgm:cxn modelId="{A9D5653B-156E-4F1C-BFCF-8D8C4921D50D}" type="presOf" srcId="{8C96AB04-3DA1-4A69-AFD6-8659C60DF65E}" destId="{FF453A77-54B0-4D59-907C-508558B884C4}" srcOrd="1" destOrd="0" presId="urn:microsoft.com/office/officeart/2005/8/layout/cycle2"/>
    <dgm:cxn modelId="{9EFACF0F-FE4C-4CA6-A6BB-5CD2F522CF58}" type="presOf" srcId="{C0143803-7EC1-4481-8C7F-49CCE466A9DA}" destId="{E12BD587-045E-426C-BAD3-6C68C8145FED}" srcOrd="1" destOrd="0" presId="urn:microsoft.com/office/officeart/2005/8/layout/cycle2"/>
    <dgm:cxn modelId="{B9C2B636-C755-4DA2-9B55-7528C887686C}" type="presOf" srcId="{178919A0-CCF2-46FD-9AC0-C2649E04EB00}" destId="{09AD24C7-FA16-460A-8101-E5552579CB76}" srcOrd="0" destOrd="0" presId="urn:microsoft.com/office/officeart/2005/8/layout/cycle2"/>
    <dgm:cxn modelId="{AEF3324C-C27D-4141-B6BE-EDBBEF22D548}" type="presParOf" srcId="{09AD24C7-FA16-460A-8101-E5552579CB76}" destId="{BDE3936A-E348-4506-830A-D5862CE1E6C7}" srcOrd="0" destOrd="0" presId="urn:microsoft.com/office/officeart/2005/8/layout/cycle2"/>
    <dgm:cxn modelId="{7FF15FD0-BA5F-4EE8-B20B-FD2A407FCC44}" type="presParOf" srcId="{09AD24C7-FA16-460A-8101-E5552579CB76}" destId="{722FA73B-1397-4ECA-AA3F-1030067BD140}" srcOrd="1" destOrd="0" presId="urn:microsoft.com/office/officeart/2005/8/layout/cycle2"/>
    <dgm:cxn modelId="{B378B33F-4023-4B74-9806-05189688A393}" type="presParOf" srcId="{722FA73B-1397-4ECA-AA3F-1030067BD140}" destId="{E12BD587-045E-426C-BAD3-6C68C8145FED}" srcOrd="0" destOrd="0" presId="urn:microsoft.com/office/officeart/2005/8/layout/cycle2"/>
    <dgm:cxn modelId="{48A81BAB-F458-4733-A8BE-3504531F5EAE}" type="presParOf" srcId="{09AD24C7-FA16-460A-8101-E5552579CB76}" destId="{AE94A26B-D931-411B-A722-EE7D5A843DF1}" srcOrd="2" destOrd="0" presId="urn:microsoft.com/office/officeart/2005/8/layout/cycle2"/>
    <dgm:cxn modelId="{E2E3E1BD-813A-4DAC-B1EE-C2D5078C4651}" type="presParOf" srcId="{09AD24C7-FA16-460A-8101-E5552579CB76}" destId="{CD08A755-315C-4C41-A18A-8B267DD62AC1}" srcOrd="3" destOrd="0" presId="urn:microsoft.com/office/officeart/2005/8/layout/cycle2"/>
    <dgm:cxn modelId="{1A4FBFD6-D685-4279-8147-0923423A536D}" type="presParOf" srcId="{CD08A755-315C-4C41-A18A-8B267DD62AC1}" destId="{FF453A77-54B0-4D59-907C-508558B884C4}" srcOrd="0" destOrd="0" presId="urn:microsoft.com/office/officeart/2005/8/layout/cycle2"/>
    <dgm:cxn modelId="{DFE32A18-99B9-4FA1-919F-E18AAD593A6E}" type="presParOf" srcId="{09AD24C7-FA16-460A-8101-E5552579CB76}" destId="{167234E0-331F-44A1-97EF-7B3CE06BA19F}" srcOrd="4" destOrd="0" presId="urn:microsoft.com/office/officeart/2005/8/layout/cycle2"/>
    <dgm:cxn modelId="{51996037-3BEC-417B-85F8-52A8DC37E789}" type="presParOf" srcId="{09AD24C7-FA16-460A-8101-E5552579CB76}" destId="{4BEC9131-5C20-4BBD-A585-6DD57FA9F08C}" srcOrd="5" destOrd="0" presId="urn:microsoft.com/office/officeart/2005/8/layout/cycle2"/>
    <dgm:cxn modelId="{27702A46-99D1-4090-82AA-17F651CAE2B1}" type="presParOf" srcId="{4BEC9131-5C20-4BBD-A585-6DD57FA9F08C}" destId="{956D05A0-8547-4806-8597-9D3F52351F2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3936A-E348-4506-830A-D5862CE1E6C7}">
      <dsp:nvSpPr>
        <dsp:cNvPr id="0" name=""/>
        <dsp:cNvSpPr/>
      </dsp:nvSpPr>
      <dsp:spPr>
        <a:xfrm>
          <a:off x="2099720" y="0"/>
          <a:ext cx="1639235" cy="16392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TEXT </a:t>
          </a:r>
          <a:br>
            <a:rPr lang="en-US" sz="1600" kern="1200"/>
          </a:br>
          <a:r>
            <a:rPr lang="en-US" sz="1600" kern="1200"/>
            <a:t>AREA</a:t>
          </a:r>
        </a:p>
      </dsp:txBody>
      <dsp:txXfrm>
        <a:off x="2339780" y="240060"/>
        <a:ext cx="1159115" cy="1159115"/>
      </dsp:txXfrm>
    </dsp:sp>
    <dsp:sp modelId="{722FA73B-1397-4ECA-AA3F-1030067BD140}">
      <dsp:nvSpPr>
        <dsp:cNvPr id="0" name=""/>
        <dsp:cNvSpPr/>
      </dsp:nvSpPr>
      <dsp:spPr>
        <a:xfrm rot="7047747">
          <a:off x="2089056" y="1829146"/>
          <a:ext cx="693882" cy="3379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63120" y="1851754"/>
        <a:ext cx="592506" cy="202752"/>
      </dsp:txXfrm>
    </dsp:sp>
    <dsp:sp modelId="{AE94A26B-D931-411B-A722-EE7D5A843DF1}">
      <dsp:nvSpPr>
        <dsp:cNvPr id="0" name=""/>
        <dsp:cNvSpPr/>
      </dsp:nvSpPr>
      <dsp:spPr>
        <a:xfrm>
          <a:off x="3588037" y="2136633"/>
          <a:ext cx="1639235" cy="1639235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STORED </a:t>
          </a:r>
          <a:br>
            <a:rPr lang="en-US" sz="1600" kern="1200"/>
          </a:br>
          <a:r>
            <a:rPr lang="en-US" sz="1600" kern="1200"/>
            <a:t>DATA</a:t>
          </a:r>
        </a:p>
      </dsp:txBody>
      <dsp:txXfrm>
        <a:off x="3828097" y="2376693"/>
        <a:ext cx="1159115" cy="1159115"/>
      </dsp:txXfrm>
    </dsp:sp>
    <dsp:sp modelId="{CD08A755-315C-4C41-A18A-8B267DD62AC1}">
      <dsp:nvSpPr>
        <dsp:cNvPr id="0" name=""/>
        <dsp:cNvSpPr/>
      </dsp:nvSpPr>
      <dsp:spPr>
        <a:xfrm rot="10800014">
          <a:off x="2582833" y="2848322"/>
          <a:ext cx="939112" cy="297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671995" y="2907763"/>
        <a:ext cx="849950" cy="178325"/>
      </dsp:txXfrm>
    </dsp:sp>
    <dsp:sp modelId="{167234E0-331F-44A1-97EF-7B3CE06BA19F}">
      <dsp:nvSpPr>
        <dsp:cNvPr id="0" name=""/>
        <dsp:cNvSpPr/>
      </dsp:nvSpPr>
      <dsp:spPr>
        <a:xfrm>
          <a:off x="886524" y="2136622"/>
          <a:ext cx="1639235" cy="163923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BACKEND ALGORITHMS</a:t>
          </a:r>
        </a:p>
      </dsp:txBody>
      <dsp:txXfrm>
        <a:off x="1126584" y="2376682"/>
        <a:ext cx="1159115" cy="1159115"/>
      </dsp:txXfrm>
    </dsp:sp>
    <dsp:sp modelId="{4BEC9131-5C20-4BBD-A585-6DD57FA9F08C}">
      <dsp:nvSpPr>
        <dsp:cNvPr id="0" name=""/>
        <dsp:cNvSpPr/>
      </dsp:nvSpPr>
      <dsp:spPr>
        <a:xfrm rot="17975301">
          <a:off x="1845239" y="1637347"/>
          <a:ext cx="677401" cy="298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867924" y="1736064"/>
        <a:ext cx="587778" cy="179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7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3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3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6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6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739" y="866275"/>
            <a:ext cx="10804358" cy="32132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INTEGRATED TEXT EDITOR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1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PROCESSING</a:t>
            </a:r>
            <a:r>
              <a:rPr lang="en-US" sz="3100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3100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022" y="5137484"/>
            <a:ext cx="4872789" cy="113096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TUSHAR K NAIK	1RN10CS111</a:t>
            </a:r>
          </a:p>
          <a:p>
            <a:pPr algn="l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SUHAS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		1RN10CS102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VAMANAN T S	1RN10CS114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181476" y="5702968"/>
            <a:ext cx="3176335" cy="84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Prof. B I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KHODHANPUR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52" y="1696453"/>
            <a:ext cx="3680885" cy="89523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989" y="2591691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option to perform a search within the document. Highlighting happens as the user types. An advanced option of ‘find and replace’ is also available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1" y="950495"/>
            <a:ext cx="65812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 find (As you type)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Includes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textfield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that takes in the input from the user.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keylistener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will continuously look for character, and simultaneously highlights the parts within the document, that match the text field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Regex find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java regex library is used to perform the search. As such, the user may prefer to include a regular expression within the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textfield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(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Find all words ending with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by searching for “[a-z]*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).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and Replace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advanced option is available, which allows the user to replace all strings that are highlighted, by a specific word.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9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33" y="1641197"/>
            <a:ext cx="3741433" cy="1159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246" y="3065825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editor tries to detect what the user is trying to type within the document, be it a  Letter, Resume, or just information about a topic. After recognition, Search results are shown as a popup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9797" y="286844"/>
            <a:ext cx="720099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 Recognition using tags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Detecting simple themes, like Letters, Resumes, Programs, etc. are taken care of, using a sets of tags associated with the theme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Heading Extraction- Check for a heading format, within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Keyword Extraction- Word Frequency Analysis, which functions using a numerical statistic (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tf-idf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to detect words that are key to the document.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Extracting Google Search Results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Using Google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Gson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or Java) to perform a query search from an online google search API, and retrieve top 4 search results and their links. 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Popup menu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search results, are then populated on a temporary popup, which appears on the screen. User may choose to click on them, and will be redirected to that website.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10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7" y="1852863"/>
            <a:ext cx="3512831" cy="9313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 FEATURES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827" y="3073704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features like New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Open, Save, Save As, Cut, Copy,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Paste included in a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Toolbar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a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Preferences and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Optionality, to select or deselect  the various NLP features offered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410" y="926432"/>
            <a:ext cx="71106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New, Open, Save,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SaveAs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Implemented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Swing options of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FileReader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FileWriter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and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JFileChooser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option for windows dialog box.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Cut, Copy, Paste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Implemented by applying their respective Action (like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cutAction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present in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DefaultEditorKit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Class. 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ToolBar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options are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added onto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Toolbar, for quick access. Buttons have been included for this purpose as well.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Preferences and Optionality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Based on the preferences of the user, he may choose to select only those NLP features included in the editor, which he/she  wishes to use.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11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7" y="1852863"/>
            <a:ext cx="3512831" cy="9313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PROCESSES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827" y="3073704"/>
            <a:ext cx="3128209" cy="1847212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like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opic Extraction and Underlining of errors, are background processes, so as to not generate any lag while the user is using the editor.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410" y="745958"/>
            <a:ext cx="711066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Concurrency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UI that never freezes requires a good program flexibility, and a good framework of effective utilization of Threads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Initial Threads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one main exists, that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creates a Runnable object to initialize the GUI.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Objects to all time consuming classes are created at the beginning to save time during call.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 Dispatch Thread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was made sure that all of the event listeners are not time consuming. Hence, the editor has a free flow, without lags during the complex processing that happens at the backend</a:t>
            </a:r>
          </a:p>
          <a:p>
            <a:pPr lvl="1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Threads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more time consuming algorithms are handled as background processes, using the Java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SwingWorker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Abstract Class.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12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73" y="21255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790" y="4476194"/>
            <a:ext cx="8073188" cy="2381806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Including contextual spell checking.</a:t>
            </a:r>
          </a:p>
          <a:p>
            <a:pPr algn="ctr"/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Improving accuracy of non word spelling correction</a:t>
            </a:r>
          </a:p>
          <a:p>
            <a:pPr algn="ctr"/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Providing for design features, like font, color, alignment etc.</a:t>
            </a:r>
          </a:p>
          <a:p>
            <a:pPr algn="ctr"/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Expanding the NLP features over different languages.</a:t>
            </a:r>
          </a:p>
          <a:p>
            <a:pPr algn="ctr"/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Exploring Grammar, to implement an accurate Topic Extractor.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8673" y="337285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792" y="636783"/>
            <a:ext cx="8675184" cy="31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Our efforts were to explore new ideas in the field of text processing.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Few of these ideas implemented by us, are not 100% accurate. 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But they do possess an innovative edge.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Effective exploration of these ideas, can have a significant impact on how text processors can be made.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13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18" y="469232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430" y="1925499"/>
            <a:ext cx="10286999" cy="4198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Speech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Language Processing by Daniel </a:t>
            </a:r>
            <a:r>
              <a:rPr lang="en-US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Jurafsky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James H Martin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Spelling Correction Methodology Based on a Noisy Channel 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Model-Mark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D. </a:t>
            </a:r>
            <a:r>
              <a:rPr lang="en-US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Kemighan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Kenneth W. 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Church, William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A. 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Gale</a:t>
            </a:r>
          </a:p>
          <a:p>
            <a:pPr marL="0" indent="0" algn="ctr"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Corpus Data: Beautiful Data by Peter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Norvig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Wikipedia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The complete reference, 8th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edition</a:t>
            </a:r>
          </a:p>
          <a:p>
            <a:pPr marL="0" indent="0" algn="ctr">
              <a:buNone/>
            </a:pP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Math ∩ Programming-A place for elegant solutions (</a:t>
            </a:r>
            <a:r>
              <a:rPr lang="en-IN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www.jeremykun.com)</a:t>
            </a: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Survey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Keyword Extraction Techniques- Brian 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Lott</a:t>
            </a:r>
            <a:endParaRPr lang="en-IN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Stack </a:t>
            </a:r>
            <a:r>
              <a:rPr lang="en-IN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Overflow</a:t>
            </a:r>
          </a:p>
          <a:p>
            <a:pPr marL="0" indent="0" algn="ctr">
              <a:buNone/>
            </a:pPr>
            <a:r>
              <a:rPr lang="en-IN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Brown </a:t>
            </a:r>
            <a:r>
              <a:rPr lang="en-IN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Corpus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14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969" y="2089483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817" y="356936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PROCESSING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990" y="2009274"/>
            <a:ext cx="10287077" cy="4668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 Processing 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(NLP) is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field of computer science, artificial intelligence, and linguistics concerned with the interactions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between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computers and human (natural)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languages. Some Applications include: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Automatic summarization (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LinkedIN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Morphological segmentation 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Part of speech tagging 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Sentiment analysis (Facebook)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Optical character recognition (OCR)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Conversation Machine (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Siri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Spelling error correction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 to Speech conversion and vice-versa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Language Translation from one to another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1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4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606" y="2135114"/>
            <a:ext cx="4351025" cy="2283824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SOFTWARE GIANTS THAT USE NLP CONCEPTS ON A REGULAR BASIS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4546" y="1700931"/>
            <a:ext cx="6024180" cy="41793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 Engine text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MS-Office uses many text processing concepts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APPLE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famous SIRI app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2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42" y="565951"/>
            <a:ext cx="5065294" cy="252061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INTEGRATED 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 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621" y="1011124"/>
            <a:ext cx="6268453" cy="5153526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SEGMENTATION 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AUTO-COMPLETE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DYNAMIC FIND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EXTRACTION 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 FEATURES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8557" y="2841926"/>
            <a:ext cx="4593063" cy="322646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processors are one of the basic applications of NLP. Products like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 Word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office, are famous for utilizing numerous NLP algorithms and concepts thoroughly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aim was to build a text editor which implements new concepts, ideas, features and tools that normal text processors (like MS Word) does not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3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769" y="324852"/>
            <a:ext cx="5719010" cy="1070811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 ARCHITECTURE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948" y="1281631"/>
            <a:ext cx="6344652" cy="52530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entire project has been completed 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 Swing, on the eclipse IDE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Our Editor includes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simple swing component that allows the user to type in content, which is placed in a scroll pane</a:t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LISTENERS TO THE TEXT AREA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Keyboard and mouse events, that are triggered automatically</a:t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STORED DATA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Which includes the corpus text files, serialized files.</a:t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BACKEND ALGORITHMS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Powerful concepts of Natural Language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4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17368" y="1825625"/>
            <a:ext cx="5879431" cy="3775869"/>
            <a:chOff x="0" y="0"/>
            <a:chExt cx="5486400" cy="3200400"/>
          </a:xfrm>
        </p:grpSpPr>
        <p:graphicFrame>
          <p:nvGraphicFramePr>
            <p:cNvPr id="7" name="Diagram 6"/>
            <p:cNvGraphicFramePr/>
            <p:nvPr/>
          </p:nvGraphicFramePr>
          <p:xfrm>
            <a:off x="0" y="0"/>
            <a:ext cx="5486400" cy="3200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Down Arrow 7"/>
            <p:cNvSpPr/>
            <p:nvPr/>
          </p:nvSpPr>
          <p:spPr>
            <a:xfrm rot="8720096">
              <a:off x="3190875" y="1238250"/>
              <a:ext cx="323850" cy="72009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2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57" y="1732548"/>
            <a:ext cx="3680885" cy="89523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6539" y="342646"/>
            <a:ext cx="711066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Populating a dictionary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dictionary was populated from scratch, using the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rown corpus, which is a set of documents, which by and far includes almost all possible English words. Words are tokenized, and stored in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(with its count) which is serialized into a .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file for faster access. 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 Word spelling error detection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dictionary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used, to search for the word typed by the user in O(1) time. Its absence in the dictionary indicates an error.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candidate words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Levenshtein’s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Edit Distance Algorithm is used to generate the candidate words (of up to edit distance 2) for the incorrect word.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Automatic Correction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Bayesian Model and the Noisy Channel Model, to select the word from the candidate words, that has the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highest probability of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intended word.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correction happens automatically, when the user has completed the word (and used a separator).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21894" y="2765035"/>
            <a:ext cx="3128209" cy="2444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automated spell checker that detects and corrects misspelt errors. Underlines words that are not in the dictionary, option to add words into the dictionary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5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4820" y="625645"/>
            <a:ext cx="68098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Handling cases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Candidates are generated, having considered the cases (Lowercase, Uppercase,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Camelcase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of the incorrect word.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Automatic Capitalization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Capitalize the first word of a new line.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to dictionary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Adding the word to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corpus, and serializing it, for later use. (Option of restoring the standard dictionary available)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Underlining misspelt words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UnderlineHighlighter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object is used for the purpose of underlining words that are not present in the dictionary.</a:t>
            </a:r>
          </a:p>
          <a:p>
            <a:pPr lvl="1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Right Click feature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listener, provides a popup of candidate words, in case the spelling of the word under consideration is incorrect.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57" y="1732548"/>
            <a:ext cx="3680885" cy="89523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21894" y="2765035"/>
            <a:ext cx="3128209" cy="2444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automated spell checker that detects and corrects misspelt errors. Underlines words that are not in the dictionary, option to add words into the dictionary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6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7" y="1467853"/>
            <a:ext cx="3621116" cy="12561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 SEGMENTATION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400" y="2777065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feature, that checks if the user, has missed out spaces between words, and tries to automatically add the missing spaces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381" y="426733"/>
            <a:ext cx="69301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Generating segments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split() that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produces all possible segmentations of a given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word.</a:t>
            </a:r>
          </a:p>
          <a:p>
            <a:pPr lvl="1"/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fitness value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wordSequenceFitness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 is the function used,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that operates on lists of words generated by segment and returns the combined probability of the constituent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words.</a:t>
            </a:r>
          </a:p>
          <a:p>
            <a:pPr lvl="1"/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Recursive algorithm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function Segment()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a list of words that correctly make up the argument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unsegmented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word) of the function.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This function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recursively called with substrings of the argument every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time, maintaining the fitness value of each list. Finally, the list of words with the maximum fitness value is returned.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of switching it off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additional option, to help the user to prevent unwanted segmentation, done automatically by the editor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7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87" y="1462210"/>
            <a:ext cx="4006127" cy="120315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COMPLETE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143" y="2873318"/>
            <a:ext cx="3239213" cy="1722744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feature, that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continuously scans for long words and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attempts to complete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 automatically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and when the user tries to enter the same word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2473" y="1281736"/>
            <a:ext cx="71106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a saved list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Scans the document continuously for words that exceed a specific threshold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 letters). Every time a long word is typed, the word is added to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Completable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List.</a:t>
            </a:r>
          </a:p>
          <a:p>
            <a:pPr lvl="1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listeners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Suggestions are shown when the user has typed at least 3 character of a new word. Based on the word being typed, and the words present in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Completable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List, a new list of AutoComplete words is generated based on the matches.</a:t>
            </a:r>
          </a:p>
          <a:p>
            <a:pPr lvl="1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Popup feature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list of AutoComplete suggestions, is shown just below the cursor location, as a popup. The user may use keys, or the mouse to select one of the suggestions in order to use it, and save time.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5597" y="6534709"/>
            <a:ext cx="85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RNSIT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			2014									8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1133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Office Theme</vt:lpstr>
      <vt:lpstr>INTEGRATED TEXT EDITOR     NATURAL LANGUAGE PROCESSING </vt:lpstr>
      <vt:lpstr>INTRODUCTION NATURAL LANGUAGE PROCESSING</vt:lpstr>
      <vt:lpstr>SOFTWARE GIANTS THAT USE NLP CONCEPTS ON A REGULAR BASIS</vt:lpstr>
      <vt:lpstr>INTEGRATED  TEXT  EDITOR </vt:lpstr>
      <vt:lpstr>BASIC ARCHITECTURE</vt:lpstr>
      <vt:lpstr>SPELL CHECKER</vt:lpstr>
      <vt:lpstr>PowerPoint Presentation</vt:lpstr>
      <vt:lpstr>WORD SEGMENTATION</vt:lpstr>
      <vt:lpstr>AUTO COMPLETE</vt:lpstr>
      <vt:lpstr>FIND</vt:lpstr>
      <vt:lpstr>TOPIC EXTRACTION</vt:lpstr>
      <vt:lpstr>EDITOR FEATURES</vt:lpstr>
      <vt:lpstr>BACKGROUND PROCESSES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Text Editor</dc:title>
  <dc:creator>Tushar Naik</dc:creator>
  <cp:lastModifiedBy>Tushar Naik</cp:lastModifiedBy>
  <cp:revision>152</cp:revision>
  <dcterms:created xsi:type="dcterms:W3CDTF">2014-02-10T05:17:24Z</dcterms:created>
  <dcterms:modified xsi:type="dcterms:W3CDTF">2014-06-09T14:11:19Z</dcterms:modified>
</cp:coreProperties>
</file>