
<file path=[Content_Types].xml><?xml version="1.0" encoding="utf-8"?>
<Types xmlns="http://schemas.openxmlformats.org/package/2006/content-types">
  <Default Extension="fntdata" ContentType="application/x-fontdata"/>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Lst>
  <p:notesMasterIdLst>
    <p:notesMasterId r:id="rId10"/>
  </p:notesMasterIdLst>
  <p:sldSz cx="14630400" cy="8229600"/>
  <p:notesSz cx="8229600" cy="14630400"/>
  <p:embeddedFontLst>
    <p:embeddedFont>
      <p:font typeface="PT Serif"/>
      <p:regular r:id="rId15"/>
    </p:embeddedFont>
    <p:embeddedFont>
      <p:font typeface="PT Serif"/>
      <p:regular r:id="rId16"/>
    </p:embeddedFont>
    <p:embeddedFont>
      <p:font typeface="PT Serif"/>
      <p:regular r:id="rId17"/>
    </p:embeddedFont>
    <p:embeddedFont>
      <p:font typeface="PT Serif"/>
      <p:regular r:id="rId18"/>
    </p:embeddedFont>
    <p:embeddedFont>
      <p:font typeface="DM Sans"/>
      <p:regular r:id="rId19"/>
    </p:embeddedFont>
    <p:embeddedFont>
      <p:font typeface="DM Sans"/>
      <p:regular r:id="rId20"/>
    </p:embeddedFont>
    <p:embeddedFont>
      <p:font typeface="DM Sans"/>
      <p:regular r:id="rId21"/>
    </p:embeddedFont>
    <p:embeddedFont>
      <p:font typeface="DM Sans"/>
      <p:regular r:id="rId22"/>
    </p:embeddedFont>
  </p:embeddedFon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notesMaster" Target="notesMasters/notesMaster1.xml"/><Relationship Id="rId11" Type="http://schemas.openxmlformats.org/officeDocument/2006/relationships/presProps" Target="presProps.xml"/><Relationship Id="rId12" Type="http://schemas.openxmlformats.org/officeDocument/2006/relationships/viewProps" Target="viewProps.xml"/><Relationship Id="rId13" Type="http://schemas.openxmlformats.org/officeDocument/2006/relationships/theme" Target="theme/theme1.xml"/><Relationship Id="rId14" Type="http://schemas.openxmlformats.org/officeDocument/2006/relationships/tableStyles" Target="tableStyles.xml"/><Relationship Id="rId15" Type="http://schemas.openxmlformats.org/officeDocument/2006/relationships/font" Target="fonts/font1.fntdata"/><Relationship Id="rId16" Type="http://schemas.openxmlformats.org/officeDocument/2006/relationships/font" Target="fonts/font2.fntdata"/><Relationship Id="rId17" Type="http://schemas.openxmlformats.org/officeDocument/2006/relationships/font" Target="fonts/font3.fntdata"/><Relationship Id="rId18" Type="http://schemas.openxmlformats.org/officeDocument/2006/relationships/font" Target="fonts/font4.fntdata"/><Relationship Id="rId19" Type="http://schemas.openxmlformats.org/officeDocument/2006/relationships/font" Target="fonts/font5.fntdata"/><Relationship Id="rId20" Type="http://schemas.openxmlformats.org/officeDocument/2006/relationships/font" Target="fonts/font6.fntdata"/><Relationship Id="rId21" Type="http://schemas.openxmlformats.org/officeDocument/2006/relationships/font" Target="fonts/font7.fntdata"/><Relationship Id="rId22" Type="http://schemas.openxmlformats.org/officeDocument/2006/relationships/font" Target="fonts/font8.fntdata"/></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2-1.png"/><Relationship Id="rId3"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3-1.png"/><Relationship Id="rId3"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4-1.png"/><Relationship Id="rId3"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5-1.png"/><Relationship Id="rId3"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6-1.png"/><Relationship Id="rId3"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7-1.png"/><Relationship Id="rId3"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8-1.png"/><Relationship Id="rId3"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9-1.png"/><Relationship Id="rId3"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AFAFA"/>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AFAFA"/>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AFAFA"/>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AFAFA"/>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AFAFA"/>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AFAFA"/>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AFAFA"/>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AFAFA"/>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2.xml"/><Relationship Id="rId3"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image-3-1.png"/><Relationship Id="rId2" Type="http://schemas.openxmlformats.org/officeDocument/2006/relationships/slideLayout" Target="../slideLayouts/slideLayout4.xml"/><Relationship Id="rId3"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image-4-1.png"/><Relationship Id="rId2" Type="http://schemas.openxmlformats.org/officeDocument/2006/relationships/image" Target="../media/image-4-2.png"/><Relationship Id="rId3" Type="http://schemas.openxmlformats.org/officeDocument/2006/relationships/image" Target="../media/image-4-3.png"/><Relationship Id="rId4" Type="http://schemas.openxmlformats.org/officeDocument/2006/relationships/image" Target="../media/image-4-4.png"/><Relationship Id="rId5" Type="http://schemas.openxmlformats.org/officeDocument/2006/relationships/slideLayout" Target="../slideLayouts/slideLayout5.xml"/><Relationship Id="rId6"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5-1.png"/><Relationship Id="rId2" Type="http://schemas.openxmlformats.org/officeDocument/2006/relationships/slideLayout" Target="../slideLayouts/slideLayout6.xml"/><Relationship Id="rId3"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image-6-1.png"/><Relationship Id="rId2" Type="http://schemas.openxmlformats.org/officeDocument/2006/relationships/image" Target="../media/image-6-2.png"/><Relationship Id="rId3" Type="http://schemas.openxmlformats.org/officeDocument/2006/relationships/image" Target="../media/image-6-3.png"/><Relationship Id="rId4" Type="http://schemas.openxmlformats.org/officeDocument/2006/relationships/slideLayout" Target="../slideLayouts/slideLayout7.xml"/><Relationship Id="rId5"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7-1.png"/><Relationship Id="rId2" Type="http://schemas.openxmlformats.org/officeDocument/2006/relationships/image" Target="../media/image-7-2.png"/><Relationship Id="rId3" Type="http://schemas.openxmlformats.org/officeDocument/2006/relationships/image" Target="../media/image-7-3.png"/><Relationship Id="rId4" Type="http://schemas.openxmlformats.org/officeDocument/2006/relationships/image" Target="../media/image-7-4.png"/><Relationship Id="rId5" Type="http://schemas.openxmlformats.org/officeDocument/2006/relationships/slideLayout" Target="../slideLayouts/slideLayout8.xml"/><Relationship Id="rId6"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9144000" y="0"/>
            <a:ext cx="5486400" cy="8229600"/>
          </a:xfrm>
          <a:prstGeom prst="rect">
            <a:avLst/>
          </a:prstGeom>
        </p:spPr>
      </p:pic>
      <p:sp>
        <p:nvSpPr>
          <p:cNvPr id="3" name="Text 0"/>
          <p:cNvSpPr/>
          <p:nvPr/>
        </p:nvSpPr>
        <p:spPr>
          <a:xfrm>
            <a:off x="793790" y="1385888"/>
            <a:ext cx="7556421" cy="1488519"/>
          </a:xfrm>
          <a:prstGeom prst="rect">
            <a:avLst/>
          </a:prstGeom>
          <a:noFill/>
          <a:ln/>
        </p:spPr>
        <p:txBody>
          <a:bodyPr wrap="square" lIns="0" tIns="0" rIns="0" bIns="0" rtlCol="0" anchor="t"/>
          <a:lstStyle/>
          <a:p>
            <a:pPr indent="0" marL="0">
              <a:lnSpc>
                <a:spcPts val="5850"/>
              </a:lnSpc>
              <a:buNone/>
            </a:pPr>
            <a:r>
              <a:rPr lang="en-US" sz="4650" dirty="0">
                <a:solidFill>
                  <a:srgbClr val="020202"/>
                </a:solidFill>
                <a:latin typeface="PT Serif" pitchFamily="34" charset="0"/>
                <a:ea typeface="PT Serif" pitchFamily="34" charset="-122"/>
                <a:cs typeface="PT Serif" pitchFamily="34" charset="-120"/>
              </a:rPr>
              <a:t>Introduction to Turing Machine</a:t>
            </a:r>
            <a:endParaRPr lang="en-US" sz="4650" dirty="0"/>
          </a:p>
        </p:txBody>
      </p:sp>
      <p:sp>
        <p:nvSpPr>
          <p:cNvPr id="4" name="Text 1"/>
          <p:cNvSpPr/>
          <p:nvPr/>
        </p:nvSpPr>
        <p:spPr>
          <a:xfrm>
            <a:off x="793790" y="3214568"/>
            <a:ext cx="7556421" cy="3629025"/>
          </a:xfrm>
          <a:prstGeom prst="rect">
            <a:avLst/>
          </a:prstGeom>
          <a:noFill/>
          <a:ln/>
        </p:spPr>
        <p:txBody>
          <a:bodyPr wrap="square" lIns="0" tIns="0" rIns="0" bIns="0" rtlCol="0" anchor="t"/>
          <a:lstStyle/>
          <a:p>
            <a:pPr indent="0" marL="0">
              <a:lnSpc>
                <a:spcPts val="2850"/>
              </a:lnSpc>
              <a:buNone/>
            </a:pPr>
            <a:r>
              <a:rPr lang="en-US" sz="1750" dirty="0">
                <a:solidFill>
                  <a:srgbClr val="383838"/>
                </a:solidFill>
                <a:latin typeface="DM Sans" pitchFamily="34" charset="0"/>
                <a:ea typeface="DM Sans" pitchFamily="34" charset="-122"/>
                <a:cs typeface="DM Sans" pitchFamily="34" charset="-120"/>
              </a:rPr>
              <a:t>A Turing machine is a theoretical model of computation that was proposed by Alan Turing in 1936. It is a simple yet powerful model that can be used to simulate any algorithm. It consists of a tape, a head, and a set of states. The head can read and write symbols on the tape, and the machine can change its state based on the current symbol and its current state. Turing machines are used to understand the fundamental limits of computation. They are also used in the design of real-world computing devices, such as computers. This presentation aims to introduce you to the Turing machine, exploring its purpose, structure, operation, and applications.</a:t>
            </a:r>
            <a:endParaRPr lang="en-US" sz="175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793790" y="2150388"/>
            <a:ext cx="8009334" cy="744260"/>
          </a:xfrm>
          <a:prstGeom prst="rect">
            <a:avLst/>
          </a:prstGeom>
          <a:noFill/>
          <a:ln/>
        </p:spPr>
        <p:txBody>
          <a:bodyPr wrap="none" lIns="0" tIns="0" rIns="0" bIns="0" rtlCol="0" anchor="t"/>
          <a:lstStyle/>
          <a:p>
            <a:pPr indent="0" marL="0">
              <a:lnSpc>
                <a:spcPts val="5850"/>
              </a:lnSpc>
              <a:buNone/>
            </a:pPr>
            <a:r>
              <a:rPr lang="en-US" sz="4650" dirty="0">
                <a:solidFill>
                  <a:srgbClr val="020202"/>
                </a:solidFill>
                <a:latin typeface="PT Serif" pitchFamily="34" charset="0"/>
                <a:ea typeface="PT Serif" pitchFamily="34" charset="-122"/>
                <a:cs typeface="PT Serif" pitchFamily="34" charset="-120"/>
              </a:rPr>
              <a:t>Why We Need Turing Machine</a:t>
            </a:r>
            <a:endParaRPr lang="en-US" sz="4650" dirty="0"/>
          </a:p>
        </p:txBody>
      </p:sp>
      <p:sp>
        <p:nvSpPr>
          <p:cNvPr id="3" name="Text 1"/>
          <p:cNvSpPr/>
          <p:nvPr/>
        </p:nvSpPr>
        <p:spPr>
          <a:xfrm>
            <a:off x="793790" y="3461623"/>
            <a:ext cx="2977039" cy="372070"/>
          </a:xfrm>
          <a:prstGeom prst="rect">
            <a:avLst/>
          </a:prstGeom>
          <a:noFill/>
          <a:ln/>
        </p:spPr>
        <p:txBody>
          <a:bodyPr wrap="none" lIns="0" tIns="0" rIns="0" bIns="0" rtlCol="0" anchor="t"/>
          <a:lstStyle/>
          <a:p>
            <a:pPr indent="0" marL="0">
              <a:lnSpc>
                <a:spcPts val="2900"/>
              </a:lnSpc>
              <a:buNone/>
            </a:pPr>
            <a:r>
              <a:rPr lang="en-US" sz="2300" dirty="0">
                <a:solidFill>
                  <a:srgbClr val="020202"/>
                </a:solidFill>
                <a:latin typeface="PT Serif" pitchFamily="34" charset="0"/>
                <a:ea typeface="PT Serif" pitchFamily="34" charset="-122"/>
                <a:cs typeface="PT Serif" pitchFamily="34" charset="-120"/>
              </a:rPr>
              <a:t>Universality</a:t>
            </a:r>
            <a:endParaRPr lang="en-US" sz="2300" dirty="0"/>
          </a:p>
        </p:txBody>
      </p:sp>
      <p:sp>
        <p:nvSpPr>
          <p:cNvPr id="4" name="Text 2"/>
          <p:cNvSpPr/>
          <p:nvPr/>
        </p:nvSpPr>
        <p:spPr>
          <a:xfrm>
            <a:off x="793790" y="4060508"/>
            <a:ext cx="6244709" cy="1814513"/>
          </a:xfrm>
          <a:prstGeom prst="rect">
            <a:avLst/>
          </a:prstGeom>
          <a:noFill/>
          <a:ln/>
        </p:spPr>
        <p:txBody>
          <a:bodyPr wrap="square" lIns="0" tIns="0" rIns="0" bIns="0" rtlCol="0" anchor="t"/>
          <a:lstStyle/>
          <a:p>
            <a:pPr indent="0" marL="0">
              <a:lnSpc>
                <a:spcPts val="2850"/>
              </a:lnSpc>
              <a:buNone/>
            </a:pPr>
            <a:r>
              <a:rPr lang="en-US" sz="1750" dirty="0">
                <a:solidFill>
                  <a:srgbClr val="383838"/>
                </a:solidFill>
                <a:latin typeface="DM Sans" pitchFamily="34" charset="0"/>
                <a:ea typeface="DM Sans" pitchFamily="34" charset="-122"/>
                <a:cs typeface="DM Sans" pitchFamily="34" charset="-120"/>
              </a:rPr>
              <a:t>A Turing Machine can be designed to compute any algorithm, making it a universal model of computation. This universality is a key concept in computer science, allowing us to understand the fundamental limitations of computation.</a:t>
            </a:r>
            <a:endParaRPr lang="en-US" sz="1750" dirty="0"/>
          </a:p>
        </p:txBody>
      </p:sp>
      <p:sp>
        <p:nvSpPr>
          <p:cNvPr id="5" name="Text 3"/>
          <p:cNvSpPr/>
          <p:nvPr/>
        </p:nvSpPr>
        <p:spPr>
          <a:xfrm>
            <a:off x="7599521" y="3461623"/>
            <a:ext cx="2977039" cy="372070"/>
          </a:xfrm>
          <a:prstGeom prst="rect">
            <a:avLst/>
          </a:prstGeom>
          <a:noFill/>
          <a:ln/>
        </p:spPr>
        <p:txBody>
          <a:bodyPr wrap="none" lIns="0" tIns="0" rIns="0" bIns="0" rtlCol="0" anchor="t"/>
          <a:lstStyle/>
          <a:p>
            <a:pPr indent="0" marL="0">
              <a:lnSpc>
                <a:spcPts val="2900"/>
              </a:lnSpc>
              <a:buNone/>
            </a:pPr>
            <a:r>
              <a:rPr lang="en-US" sz="2300" dirty="0">
                <a:solidFill>
                  <a:srgbClr val="020202"/>
                </a:solidFill>
                <a:latin typeface="PT Serif" pitchFamily="34" charset="0"/>
                <a:ea typeface="PT Serif" pitchFamily="34" charset="-122"/>
                <a:cs typeface="PT Serif" pitchFamily="34" charset="-120"/>
              </a:rPr>
              <a:t>Understanding Limits</a:t>
            </a:r>
            <a:endParaRPr lang="en-US" sz="2300" dirty="0"/>
          </a:p>
        </p:txBody>
      </p:sp>
      <p:sp>
        <p:nvSpPr>
          <p:cNvPr id="6" name="Text 4"/>
          <p:cNvSpPr/>
          <p:nvPr/>
        </p:nvSpPr>
        <p:spPr>
          <a:xfrm>
            <a:off x="7599521" y="4060508"/>
            <a:ext cx="6244709" cy="1814513"/>
          </a:xfrm>
          <a:prstGeom prst="rect">
            <a:avLst/>
          </a:prstGeom>
          <a:noFill/>
          <a:ln/>
        </p:spPr>
        <p:txBody>
          <a:bodyPr wrap="square" lIns="0" tIns="0" rIns="0" bIns="0" rtlCol="0" anchor="t"/>
          <a:lstStyle/>
          <a:p>
            <a:pPr indent="0" marL="0">
              <a:lnSpc>
                <a:spcPts val="2850"/>
              </a:lnSpc>
              <a:buNone/>
            </a:pPr>
            <a:r>
              <a:rPr lang="en-US" sz="1750" dirty="0">
                <a:solidFill>
                  <a:srgbClr val="383838"/>
                </a:solidFill>
                <a:latin typeface="DM Sans" pitchFamily="34" charset="0"/>
                <a:ea typeface="DM Sans" pitchFamily="34" charset="-122"/>
                <a:cs typeface="DM Sans" pitchFamily="34" charset="-120"/>
              </a:rPr>
              <a:t>Turing Machines help us define the limits of what can be computed. Some problems are undecidable, meaning that no Turing Machine can solve them. This understanding is crucial for designing efficient algorithms and understanding the complexity of computational problems.</a:t>
            </a:r>
            <a:endParaRPr lang="en-US" sz="17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14630400" cy="2641997"/>
          </a:xfrm>
          <a:prstGeom prst="rect">
            <a:avLst/>
          </a:prstGeom>
        </p:spPr>
      </p:pic>
      <p:sp>
        <p:nvSpPr>
          <p:cNvPr id="3" name="Text 0"/>
          <p:cNvSpPr/>
          <p:nvPr/>
        </p:nvSpPr>
        <p:spPr>
          <a:xfrm>
            <a:off x="739735" y="3223141"/>
            <a:ext cx="8251984" cy="693539"/>
          </a:xfrm>
          <a:prstGeom prst="rect">
            <a:avLst/>
          </a:prstGeom>
          <a:noFill/>
          <a:ln/>
        </p:spPr>
        <p:txBody>
          <a:bodyPr wrap="none" lIns="0" tIns="0" rIns="0" bIns="0" rtlCol="0" anchor="t"/>
          <a:lstStyle/>
          <a:p>
            <a:pPr indent="0" marL="0">
              <a:lnSpc>
                <a:spcPts val="5450"/>
              </a:lnSpc>
              <a:buNone/>
            </a:pPr>
            <a:r>
              <a:rPr lang="en-US" sz="4350" dirty="0">
                <a:solidFill>
                  <a:srgbClr val="020202"/>
                </a:solidFill>
                <a:latin typeface="PT Serif" pitchFamily="34" charset="0"/>
                <a:ea typeface="PT Serif" pitchFamily="34" charset="-122"/>
                <a:cs typeface="PT Serif" pitchFamily="34" charset="-120"/>
              </a:rPr>
              <a:t>How it is Better Than PDA and FA</a:t>
            </a:r>
            <a:endParaRPr lang="en-US" sz="4350" dirty="0"/>
          </a:p>
        </p:txBody>
      </p:sp>
      <p:sp>
        <p:nvSpPr>
          <p:cNvPr id="4" name="Shape 1"/>
          <p:cNvSpPr/>
          <p:nvPr/>
        </p:nvSpPr>
        <p:spPr>
          <a:xfrm>
            <a:off x="739735" y="4471392"/>
            <a:ext cx="475536" cy="475536"/>
          </a:xfrm>
          <a:prstGeom prst="roundRect">
            <a:avLst>
              <a:gd name="adj" fmla="val 6667"/>
            </a:avLst>
          </a:prstGeom>
          <a:solidFill>
            <a:srgbClr val="F2EEEE"/>
          </a:solidFill>
          <a:ln/>
        </p:spPr>
      </p:sp>
      <p:sp>
        <p:nvSpPr>
          <p:cNvPr id="5" name="Text 2"/>
          <p:cNvSpPr/>
          <p:nvPr/>
        </p:nvSpPr>
        <p:spPr>
          <a:xfrm>
            <a:off x="888802" y="4542711"/>
            <a:ext cx="177403" cy="332899"/>
          </a:xfrm>
          <a:prstGeom prst="rect">
            <a:avLst/>
          </a:prstGeom>
          <a:noFill/>
          <a:ln/>
        </p:spPr>
        <p:txBody>
          <a:bodyPr wrap="none" lIns="0" tIns="0" rIns="0" bIns="0" rtlCol="0" anchor="t"/>
          <a:lstStyle/>
          <a:p>
            <a:pPr algn="ctr" indent="0" marL="0">
              <a:lnSpc>
                <a:spcPts val="2600"/>
              </a:lnSpc>
              <a:buNone/>
            </a:pPr>
            <a:r>
              <a:rPr lang="en-US" sz="2600" dirty="0">
                <a:solidFill>
                  <a:srgbClr val="383838"/>
                </a:solidFill>
                <a:latin typeface="PT Serif" pitchFamily="34" charset="0"/>
                <a:ea typeface="PT Serif" pitchFamily="34" charset="-122"/>
                <a:cs typeface="PT Serif" pitchFamily="34" charset="-120"/>
              </a:rPr>
              <a:t>1</a:t>
            </a:r>
            <a:endParaRPr lang="en-US" sz="2600" dirty="0"/>
          </a:p>
        </p:txBody>
      </p:sp>
      <p:sp>
        <p:nvSpPr>
          <p:cNvPr id="6" name="Text 3"/>
          <p:cNvSpPr/>
          <p:nvPr/>
        </p:nvSpPr>
        <p:spPr>
          <a:xfrm>
            <a:off x="1426607" y="4471392"/>
            <a:ext cx="2774156" cy="346710"/>
          </a:xfrm>
          <a:prstGeom prst="rect">
            <a:avLst/>
          </a:prstGeom>
          <a:noFill/>
          <a:ln/>
        </p:spPr>
        <p:txBody>
          <a:bodyPr wrap="none" lIns="0" tIns="0" rIns="0" bIns="0" rtlCol="0" anchor="t"/>
          <a:lstStyle/>
          <a:p>
            <a:pPr indent="0" marL="0">
              <a:lnSpc>
                <a:spcPts val="2700"/>
              </a:lnSpc>
              <a:buNone/>
            </a:pPr>
            <a:r>
              <a:rPr lang="en-US" sz="2150" dirty="0">
                <a:solidFill>
                  <a:srgbClr val="383838"/>
                </a:solidFill>
                <a:latin typeface="PT Serif" pitchFamily="34" charset="0"/>
                <a:ea typeface="PT Serif" pitchFamily="34" charset="-122"/>
                <a:cs typeface="PT Serif" pitchFamily="34" charset="-120"/>
              </a:rPr>
              <a:t>Memory</a:t>
            </a:r>
            <a:endParaRPr lang="en-US" sz="2150" dirty="0"/>
          </a:p>
        </p:txBody>
      </p:sp>
      <p:sp>
        <p:nvSpPr>
          <p:cNvPr id="7" name="Text 4"/>
          <p:cNvSpPr/>
          <p:nvPr/>
        </p:nvSpPr>
        <p:spPr>
          <a:xfrm>
            <a:off x="1426607" y="4944904"/>
            <a:ext cx="3555921" cy="2366962"/>
          </a:xfrm>
          <a:prstGeom prst="rect">
            <a:avLst/>
          </a:prstGeom>
          <a:noFill/>
          <a:ln/>
        </p:spPr>
        <p:txBody>
          <a:bodyPr wrap="square" lIns="0" tIns="0" rIns="0" bIns="0" rtlCol="0" anchor="t"/>
          <a:lstStyle/>
          <a:p>
            <a:pPr indent="0" marL="0">
              <a:lnSpc>
                <a:spcPts val="2650"/>
              </a:lnSpc>
              <a:buNone/>
            </a:pPr>
            <a:r>
              <a:rPr lang="en-US" sz="1650" dirty="0">
                <a:solidFill>
                  <a:srgbClr val="383838"/>
                </a:solidFill>
                <a:latin typeface="DM Sans" pitchFamily="34" charset="0"/>
                <a:ea typeface="DM Sans" pitchFamily="34" charset="-122"/>
                <a:cs typeface="DM Sans" pitchFamily="34" charset="-120"/>
              </a:rPr>
              <a:t>Turing machines have unlimited memory, represented by the tape. This allows them to store and process information beyond the limitations of finite automata (FA) and pushdown automata (PDA), which have finite memory.</a:t>
            </a:r>
            <a:endParaRPr lang="en-US" sz="1650" dirty="0"/>
          </a:p>
        </p:txBody>
      </p:sp>
      <p:sp>
        <p:nvSpPr>
          <p:cNvPr id="8" name="Shape 5"/>
          <p:cNvSpPr/>
          <p:nvPr/>
        </p:nvSpPr>
        <p:spPr>
          <a:xfrm>
            <a:off x="5193863" y="4471392"/>
            <a:ext cx="475536" cy="475536"/>
          </a:xfrm>
          <a:prstGeom prst="roundRect">
            <a:avLst>
              <a:gd name="adj" fmla="val 6667"/>
            </a:avLst>
          </a:prstGeom>
          <a:solidFill>
            <a:srgbClr val="F2EEEE"/>
          </a:solidFill>
          <a:ln/>
        </p:spPr>
      </p:sp>
      <p:sp>
        <p:nvSpPr>
          <p:cNvPr id="9" name="Text 6"/>
          <p:cNvSpPr/>
          <p:nvPr/>
        </p:nvSpPr>
        <p:spPr>
          <a:xfrm>
            <a:off x="5342930" y="4542711"/>
            <a:ext cx="177403" cy="332899"/>
          </a:xfrm>
          <a:prstGeom prst="rect">
            <a:avLst/>
          </a:prstGeom>
          <a:noFill/>
          <a:ln/>
        </p:spPr>
        <p:txBody>
          <a:bodyPr wrap="none" lIns="0" tIns="0" rIns="0" bIns="0" rtlCol="0" anchor="t"/>
          <a:lstStyle/>
          <a:p>
            <a:pPr algn="ctr" indent="0" marL="0">
              <a:lnSpc>
                <a:spcPts val="2600"/>
              </a:lnSpc>
              <a:buNone/>
            </a:pPr>
            <a:r>
              <a:rPr lang="en-US" sz="2600" dirty="0">
                <a:solidFill>
                  <a:srgbClr val="383838"/>
                </a:solidFill>
                <a:latin typeface="PT Serif" pitchFamily="34" charset="0"/>
                <a:ea typeface="PT Serif" pitchFamily="34" charset="-122"/>
                <a:cs typeface="PT Serif" pitchFamily="34" charset="-120"/>
              </a:rPr>
              <a:t>2</a:t>
            </a:r>
            <a:endParaRPr lang="en-US" sz="2600" dirty="0"/>
          </a:p>
        </p:txBody>
      </p:sp>
      <p:sp>
        <p:nvSpPr>
          <p:cNvPr id="10" name="Text 7"/>
          <p:cNvSpPr/>
          <p:nvPr/>
        </p:nvSpPr>
        <p:spPr>
          <a:xfrm>
            <a:off x="5880735" y="4471392"/>
            <a:ext cx="2971800" cy="346710"/>
          </a:xfrm>
          <a:prstGeom prst="rect">
            <a:avLst/>
          </a:prstGeom>
          <a:noFill/>
          <a:ln/>
        </p:spPr>
        <p:txBody>
          <a:bodyPr wrap="none" lIns="0" tIns="0" rIns="0" bIns="0" rtlCol="0" anchor="t"/>
          <a:lstStyle/>
          <a:p>
            <a:pPr indent="0" marL="0">
              <a:lnSpc>
                <a:spcPts val="2700"/>
              </a:lnSpc>
              <a:buNone/>
            </a:pPr>
            <a:r>
              <a:rPr lang="en-US" sz="2150" dirty="0">
                <a:solidFill>
                  <a:srgbClr val="383838"/>
                </a:solidFill>
                <a:latin typeface="PT Serif" pitchFamily="34" charset="0"/>
                <a:ea typeface="PT Serif" pitchFamily="34" charset="-122"/>
                <a:cs typeface="PT Serif" pitchFamily="34" charset="-120"/>
              </a:rPr>
              <a:t>Bidirectional Movement</a:t>
            </a:r>
            <a:endParaRPr lang="en-US" sz="2150" dirty="0"/>
          </a:p>
        </p:txBody>
      </p:sp>
      <p:sp>
        <p:nvSpPr>
          <p:cNvPr id="11" name="Text 8"/>
          <p:cNvSpPr/>
          <p:nvPr/>
        </p:nvSpPr>
        <p:spPr>
          <a:xfrm>
            <a:off x="5880735" y="4944904"/>
            <a:ext cx="3555921" cy="2705100"/>
          </a:xfrm>
          <a:prstGeom prst="rect">
            <a:avLst/>
          </a:prstGeom>
          <a:noFill/>
          <a:ln/>
        </p:spPr>
        <p:txBody>
          <a:bodyPr wrap="square" lIns="0" tIns="0" rIns="0" bIns="0" rtlCol="0" anchor="t"/>
          <a:lstStyle/>
          <a:p>
            <a:pPr indent="0" marL="0">
              <a:lnSpc>
                <a:spcPts val="2650"/>
              </a:lnSpc>
              <a:buNone/>
            </a:pPr>
            <a:r>
              <a:rPr lang="en-US" sz="1650" dirty="0">
                <a:solidFill>
                  <a:srgbClr val="383838"/>
                </a:solidFill>
                <a:latin typeface="DM Sans" pitchFamily="34" charset="0"/>
                <a:ea typeface="DM Sans" pitchFamily="34" charset="-122"/>
                <a:cs typeface="DM Sans" pitchFamily="34" charset="-120"/>
              </a:rPr>
              <a:t>The Turing machine's head can move both left and right on the tape, enabling it to access information in both directions. This makes them more powerful than FA and PDA, which are typically restricted to unidirectional movement.</a:t>
            </a:r>
            <a:endParaRPr lang="en-US" sz="1650" dirty="0"/>
          </a:p>
        </p:txBody>
      </p:sp>
      <p:sp>
        <p:nvSpPr>
          <p:cNvPr id="12" name="Shape 9"/>
          <p:cNvSpPr/>
          <p:nvPr/>
        </p:nvSpPr>
        <p:spPr>
          <a:xfrm>
            <a:off x="9647992" y="4471392"/>
            <a:ext cx="475536" cy="475536"/>
          </a:xfrm>
          <a:prstGeom prst="roundRect">
            <a:avLst>
              <a:gd name="adj" fmla="val 6667"/>
            </a:avLst>
          </a:prstGeom>
          <a:solidFill>
            <a:srgbClr val="F2EEEE"/>
          </a:solidFill>
          <a:ln/>
        </p:spPr>
      </p:sp>
      <p:sp>
        <p:nvSpPr>
          <p:cNvPr id="13" name="Text 10"/>
          <p:cNvSpPr/>
          <p:nvPr/>
        </p:nvSpPr>
        <p:spPr>
          <a:xfrm>
            <a:off x="9797058" y="4542711"/>
            <a:ext cx="177403" cy="332899"/>
          </a:xfrm>
          <a:prstGeom prst="rect">
            <a:avLst/>
          </a:prstGeom>
          <a:noFill/>
          <a:ln/>
        </p:spPr>
        <p:txBody>
          <a:bodyPr wrap="none" lIns="0" tIns="0" rIns="0" bIns="0" rtlCol="0" anchor="t"/>
          <a:lstStyle/>
          <a:p>
            <a:pPr algn="ctr" indent="0" marL="0">
              <a:lnSpc>
                <a:spcPts val="2600"/>
              </a:lnSpc>
              <a:buNone/>
            </a:pPr>
            <a:r>
              <a:rPr lang="en-US" sz="2600" dirty="0">
                <a:solidFill>
                  <a:srgbClr val="383838"/>
                </a:solidFill>
                <a:latin typeface="PT Serif" pitchFamily="34" charset="0"/>
                <a:ea typeface="PT Serif" pitchFamily="34" charset="-122"/>
                <a:cs typeface="PT Serif" pitchFamily="34" charset="-120"/>
              </a:rPr>
              <a:t>3</a:t>
            </a:r>
            <a:endParaRPr lang="en-US" sz="2600" dirty="0"/>
          </a:p>
        </p:txBody>
      </p:sp>
      <p:sp>
        <p:nvSpPr>
          <p:cNvPr id="14" name="Text 11"/>
          <p:cNvSpPr/>
          <p:nvPr/>
        </p:nvSpPr>
        <p:spPr>
          <a:xfrm>
            <a:off x="10334863" y="4471392"/>
            <a:ext cx="2774156" cy="346710"/>
          </a:xfrm>
          <a:prstGeom prst="rect">
            <a:avLst/>
          </a:prstGeom>
          <a:noFill/>
          <a:ln/>
        </p:spPr>
        <p:txBody>
          <a:bodyPr wrap="none" lIns="0" tIns="0" rIns="0" bIns="0" rtlCol="0" anchor="t"/>
          <a:lstStyle/>
          <a:p>
            <a:pPr indent="0" marL="0">
              <a:lnSpc>
                <a:spcPts val="2700"/>
              </a:lnSpc>
              <a:buNone/>
            </a:pPr>
            <a:r>
              <a:rPr lang="en-US" sz="2150" dirty="0">
                <a:solidFill>
                  <a:srgbClr val="383838"/>
                </a:solidFill>
                <a:latin typeface="PT Serif" pitchFamily="34" charset="0"/>
                <a:ea typeface="PT Serif" pitchFamily="34" charset="-122"/>
                <a:cs typeface="PT Serif" pitchFamily="34" charset="-120"/>
              </a:rPr>
              <a:t>Complex Operations</a:t>
            </a:r>
            <a:endParaRPr lang="en-US" sz="2150" dirty="0"/>
          </a:p>
        </p:txBody>
      </p:sp>
      <p:sp>
        <p:nvSpPr>
          <p:cNvPr id="15" name="Text 12"/>
          <p:cNvSpPr/>
          <p:nvPr/>
        </p:nvSpPr>
        <p:spPr>
          <a:xfrm>
            <a:off x="10334863" y="4944904"/>
            <a:ext cx="3555921" cy="2366962"/>
          </a:xfrm>
          <a:prstGeom prst="rect">
            <a:avLst/>
          </a:prstGeom>
          <a:noFill/>
          <a:ln/>
        </p:spPr>
        <p:txBody>
          <a:bodyPr wrap="square" lIns="0" tIns="0" rIns="0" bIns="0" rtlCol="0" anchor="t"/>
          <a:lstStyle/>
          <a:p>
            <a:pPr indent="0" marL="0">
              <a:lnSpc>
                <a:spcPts val="2650"/>
              </a:lnSpc>
              <a:buNone/>
            </a:pPr>
            <a:r>
              <a:rPr lang="en-US" sz="1650" dirty="0">
                <a:solidFill>
                  <a:srgbClr val="383838"/>
                </a:solidFill>
                <a:latin typeface="DM Sans" pitchFamily="34" charset="0"/>
                <a:ea typeface="DM Sans" pitchFamily="34" charset="-122"/>
                <a:cs typeface="DM Sans" pitchFamily="34" charset="-120"/>
              </a:rPr>
              <a:t>Turing machines can perform more complex operations than FA and PDA. They can manipulate the contents of the tape, allowing them to implement algorithms that require iterative computations and memory modifications.</a:t>
            </a:r>
            <a:endParaRPr lang="en-US" sz="16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5486400" cy="8229600"/>
          </a:xfrm>
          <a:prstGeom prst="rect">
            <a:avLst/>
          </a:prstGeom>
        </p:spPr>
      </p:pic>
      <p:sp>
        <p:nvSpPr>
          <p:cNvPr id="3" name="Text 0"/>
          <p:cNvSpPr/>
          <p:nvPr/>
        </p:nvSpPr>
        <p:spPr>
          <a:xfrm>
            <a:off x="6164937" y="533281"/>
            <a:ext cx="7786926" cy="1272302"/>
          </a:xfrm>
          <a:prstGeom prst="rect">
            <a:avLst/>
          </a:prstGeom>
          <a:noFill/>
          <a:ln/>
        </p:spPr>
        <p:txBody>
          <a:bodyPr wrap="square" lIns="0" tIns="0" rIns="0" bIns="0" rtlCol="0" anchor="t"/>
          <a:lstStyle/>
          <a:p>
            <a:pPr indent="0" marL="0">
              <a:lnSpc>
                <a:spcPts val="5000"/>
              </a:lnSpc>
              <a:buNone/>
            </a:pPr>
            <a:r>
              <a:rPr lang="en-US" sz="4000" dirty="0">
                <a:solidFill>
                  <a:srgbClr val="020202"/>
                </a:solidFill>
                <a:latin typeface="PT Serif" pitchFamily="34" charset="0"/>
                <a:ea typeface="PT Serif" pitchFamily="34" charset="-122"/>
                <a:cs typeface="PT Serif" pitchFamily="34" charset="-120"/>
              </a:rPr>
              <a:t>General Structure of Turing Machine</a:t>
            </a:r>
            <a:endParaRPr lang="en-US" sz="4000" dirty="0"/>
          </a:p>
        </p:txBody>
      </p:sp>
      <p:pic>
        <p:nvPicPr>
          <p:cNvPr id="4" name="Image 1" descr="preencoded.png">    </p:cNvPr>
          <p:cNvPicPr>
            <a:picLocks noChangeAspect="1"/>
          </p:cNvPicPr>
          <p:nvPr/>
        </p:nvPicPr>
        <p:blipFill>
          <a:blip r:embed="rId2"/>
          <a:stretch>
            <a:fillRect/>
          </a:stretch>
        </p:blipFill>
        <p:spPr>
          <a:xfrm>
            <a:off x="6164937" y="2096333"/>
            <a:ext cx="484703" cy="484703"/>
          </a:xfrm>
          <a:prstGeom prst="rect">
            <a:avLst/>
          </a:prstGeom>
        </p:spPr>
      </p:pic>
      <p:sp>
        <p:nvSpPr>
          <p:cNvPr id="5" name="Text 1"/>
          <p:cNvSpPr/>
          <p:nvPr/>
        </p:nvSpPr>
        <p:spPr>
          <a:xfrm>
            <a:off x="6164937" y="2774871"/>
            <a:ext cx="2544842" cy="318016"/>
          </a:xfrm>
          <a:prstGeom prst="rect">
            <a:avLst/>
          </a:prstGeom>
          <a:noFill/>
          <a:ln/>
        </p:spPr>
        <p:txBody>
          <a:bodyPr wrap="none" lIns="0" tIns="0" rIns="0" bIns="0" rtlCol="0" anchor="t"/>
          <a:lstStyle/>
          <a:p>
            <a:pPr algn="l" indent="0" marL="0">
              <a:lnSpc>
                <a:spcPts val="2500"/>
              </a:lnSpc>
              <a:buNone/>
            </a:pPr>
            <a:r>
              <a:rPr lang="en-US" sz="2000" dirty="0">
                <a:solidFill>
                  <a:srgbClr val="383838"/>
                </a:solidFill>
                <a:latin typeface="PT Serif" pitchFamily="34" charset="0"/>
                <a:ea typeface="PT Serif" pitchFamily="34" charset="-122"/>
                <a:cs typeface="PT Serif" pitchFamily="34" charset="-120"/>
              </a:rPr>
              <a:t>Tape</a:t>
            </a:r>
            <a:endParaRPr lang="en-US" sz="2000" dirty="0"/>
          </a:p>
        </p:txBody>
      </p:sp>
      <p:sp>
        <p:nvSpPr>
          <p:cNvPr id="6" name="Text 2"/>
          <p:cNvSpPr/>
          <p:nvPr/>
        </p:nvSpPr>
        <p:spPr>
          <a:xfrm>
            <a:off x="6164937" y="3209211"/>
            <a:ext cx="3748087" cy="930831"/>
          </a:xfrm>
          <a:prstGeom prst="rect">
            <a:avLst/>
          </a:prstGeom>
          <a:noFill/>
          <a:ln/>
        </p:spPr>
        <p:txBody>
          <a:bodyPr wrap="square" lIns="0" tIns="0" rIns="0" bIns="0" rtlCol="0" anchor="t"/>
          <a:lstStyle/>
          <a:p>
            <a:pPr algn="l" indent="0" marL="0">
              <a:lnSpc>
                <a:spcPts val="2400"/>
              </a:lnSpc>
              <a:buNone/>
            </a:pPr>
            <a:r>
              <a:rPr lang="en-US" sz="1500" dirty="0">
                <a:solidFill>
                  <a:srgbClr val="383838"/>
                </a:solidFill>
                <a:latin typeface="DM Sans" pitchFamily="34" charset="0"/>
                <a:ea typeface="DM Sans" pitchFamily="34" charset="-122"/>
                <a:cs typeface="DM Sans" pitchFamily="34" charset="-120"/>
              </a:rPr>
              <a:t>The tape is a long strip of cells, each of which can hold a single symbol from a finite alphabet.</a:t>
            </a:r>
            <a:endParaRPr lang="en-US" sz="1500" dirty="0"/>
          </a:p>
        </p:txBody>
      </p:sp>
      <p:pic>
        <p:nvPicPr>
          <p:cNvPr id="7" name="Image 2" descr="preencoded.png">    </p:cNvPr>
          <p:cNvPicPr>
            <a:picLocks noChangeAspect="1"/>
          </p:cNvPicPr>
          <p:nvPr/>
        </p:nvPicPr>
        <p:blipFill>
          <a:blip r:embed="rId3"/>
          <a:stretch>
            <a:fillRect/>
          </a:stretch>
        </p:blipFill>
        <p:spPr>
          <a:xfrm>
            <a:off x="10203775" y="2096333"/>
            <a:ext cx="484703" cy="484703"/>
          </a:xfrm>
          <a:prstGeom prst="rect">
            <a:avLst/>
          </a:prstGeom>
        </p:spPr>
      </p:pic>
      <p:sp>
        <p:nvSpPr>
          <p:cNvPr id="8" name="Text 3"/>
          <p:cNvSpPr/>
          <p:nvPr/>
        </p:nvSpPr>
        <p:spPr>
          <a:xfrm>
            <a:off x="10203775" y="2774871"/>
            <a:ext cx="2544842" cy="318016"/>
          </a:xfrm>
          <a:prstGeom prst="rect">
            <a:avLst/>
          </a:prstGeom>
          <a:noFill/>
          <a:ln/>
        </p:spPr>
        <p:txBody>
          <a:bodyPr wrap="none" lIns="0" tIns="0" rIns="0" bIns="0" rtlCol="0" anchor="t"/>
          <a:lstStyle/>
          <a:p>
            <a:pPr algn="l" indent="0" marL="0">
              <a:lnSpc>
                <a:spcPts val="2500"/>
              </a:lnSpc>
              <a:buNone/>
            </a:pPr>
            <a:r>
              <a:rPr lang="en-US" sz="2000" dirty="0">
                <a:solidFill>
                  <a:srgbClr val="383838"/>
                </a:solidFill>
                <a:latin typeface="PT Serif" pitchFamily="34" charset="0"/>
                <a:ea typeface="PT Serif" pitchFamily="34" charset="-122"/>
                <a:cs typeface="PT Serif" pitchFamily="34" charset="-120"/>
              </a:rPr>
              <a:t>Head</a:t>
            </a:r>
            <a:endParaRPr lang="en-US" sz="2000" dirty="0"/>
          </a:p>
        </p:txBody>
      </p:sp>
      <p:sp>
        <p:nvSpPr>
          <p:cNvPr id="9" name="Text 4"/>
          <p:cNvSpPr/>
          <p:nvPr/>
        </p:nvSpPr>
        <p:spPr>
          <a:xfrm>
            <a:off x="10203775" y="3209211"/>
            <a:ext cx="3748087" cy="930831"/>
          </a:xfrm>
          <a:prstGeom prst="rect">
            <a:avLst/>
          </a:prstGeom>
          <a:noFill/>
          <a:ln/>
        </p:spPr>
        <p:txBody>
          <a:bodyPr wrap="square" lIns="0" tIns="0" rIns="0" bIns="0" rtlCol="0" anchor="t"/>
          <a:lstStyle/>
          <a:p>
            <a:pPr algn="l" indent="0" marL="0">
              <a:lnSpc>
                <a:spcPts val="2400"/>
              </a:lnSpc>
              <a:buNone/>
            </a:pPr>
            <a:r>
              <a:rPr lang="en-US" sz="1500" dirty="0">
                <a:solidFill>
                  <a:srgbClr val="383838"/>
                </a:solidFill>
                <a:latin typeface="DM Sans" pitchFamily="34" charset="0"/>
                <a:ea typeface="DM Sans" pitchFamily="34" charset="-122"/>
                <a:cs typeface="DM Sans" pitchFamily="34" charset="-120"/>
              </a:rPr>
              <a:t>The head can read and write symbols on the tape. It can also move left or right along the tape.</a:t>
            </a:r>
            <a:endParaRPr lang="en-US" sz="1500" dirty="0"/>
          </a:p>
        </p:txBody>
      </p:sp>
      <p:pic>
        <p:nvPicPr>
          <p:cNvPr id="10" name="Image 3" descr="preencoded.png">    </p:cNvPr>
          <p:cNvPicPr>
            <a:picLocks noChangeAspect="1"/>
          </p:cNvPicPr>
          <p:nvPr/>
        </p:nvPicPr>
        <p:blipFill>
          <a:blip r:embed="rId4"/>
          <a:stretch>
            <a:fillRect/>
          </a:stretch>
        </p:blipFill>
        <p:spPr>
          <a:xfrm>
            <a:off x="6164937" y="4721662"/>
            <a:ext cx="484703" cy="484703"/>
          </a:xfrm>
          <a:prstGeom prst="rect">
            <a:avLst/>
          </a:prstGeom>
        </p:spPr>
      </p:pic>
      <p:sp>
        <p:nvSpPr>
          <p:cNvPr id="11" name="Text 5"/>
          <p:cNvSpPr/>
          <p:nvPr/>
        </p:nvSpPr>
        <p:spPr>
          <a:xfrm>
            <a:off x="6164937" y="5400199"/>
            <a:ext cx="2544842" cy="318016"/>
          </a:xfrm>
          <a:prstGeom prst="rect">
            <a:avLst/>
          </a:prstGeom>
          <a:noFill/>
          <a:ln/>
        </p:spPr>
        <p:txBody>
          <a:bodyPr wrap="none" lIns="0" tIns="0" rIns="0" bIns="0" rtlCol="0" anchor="t"/>
          <a:lstStyle/>
          <a:p>
            <a:pPr algn="l" indent="0" marL="0">
              <a:lnSpc>
                <a:spcPts val="2500"/>
              </a:lnSpc>
              <a:buNone/>
            </a:pPr>
            <a:r>
              <a:rPr lang="en-US" sz="2000" dirty="0">
                <a:solidFill>
                  <a:srgbClr val="383838"/>
                </a:solidFill>
                <a:latin typeface="PT Serif" pitchFamily="34" charset="0"/>
                <a:ea typeface="PT Serif" pitchFamily="34" charset="-122"/>
                <a:cs typeface="PT Serif" pitchFamily="34" charset="-120"/>
              </a:rPr>
              <a:t>Control Unit</a:t>
            </a:r>
            <a:endParaRPr lang="en-US" sz="2000" dirty="0"/>
          </a:p>
        </p:txBody>
      </p:sp>
      <p:sp>
        <p:nvSpPr>
          <p:cNvPr id="12" name="Text 6"/>
          <p:cNvSpPr/>
          <p:nvPr/>
        </p:nvSpPr>
        <p:spPr>
          <a:xfrm>
            <a:off x="6164937" y="5834539"/>
            <a:ext cx="3748087" cy="1861661"/>
          </a:xfrm>
          <a:prstGeom prst="rect">
            <a:avLst/>
          </a:prstGeom>
          <a:noFill/>
          <a:ln/>
        </p:spPr>
        <p:txBody>
          <a:bodyPr wrap="square" lIns="0" tIns="0" rIns="0" bIns="0" rtlCol="0" anchor="t"/>
          <a:lstStyle/>
          <a:p>
            <a:pPr algn="l" indent="0" marL="0">
              <a:lnSpc>
                <a:spcPts val="2400"/>
              </a:lnSpc>
              <a:buNone/>
            </a:pPr>
            <a:r>
              <a:rPr lang="en-US" sz="1500" dirty="0">
                <a:solidFill>
                  <a:srgbClr val="383838"/>
                </a:solidFill>
                <a:latin typeface="DM Sans" pitchFamily="34" charset="0"/>
                <a:ea typeface="DM Sans" pitchFamily="34" charset="-122"/>
                <a:cs typeface="DM Sans" pitchFamily="34" charset="-120"/>
              </a:rPr>
              <a:t>The control unit is the “brain” of the Turing machine. It contains a finite set of states and a set of transition rules. It determines the next state and the next action based on the current state and the symbol read by the head.</a:t>
            </a:r>
            <a:endParaRPr lang="en-US" sz="15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5486400" cy="8229600"/>
          </a:xfrm>
          <a:prstGeom prst="rect">
            <a:avLst/>
          </a:prstGeom>
        </p:spPr>
      </p:pic>
      <p:sp>
        <p:nvSpPr>
          <p:cNvPr id="3" name="Text 0"/>
          <p:cNvSpPr/>
          <p:nvPr/>
        </p:nvSpPr>
        <p:spPr>
          <a:xfrm>
            <a:off x="6280190" y="862251"/>
            <a:ext cx="6161484" cy="744260"/>
          </a:xfrm>
          <a:prstGeom prst="rect">
            <a:avLst/>
          </a:prstGeom>
          <a:noFill/>
          <a:ln/>
        </p:spPr>
        <p:txBody>
          <a:bodyPr wrap="none" lIns="0" tIns="0" rIns="0" bIns="0" rtlCol="0" anchor="t"/>
          <a:lstStyle/>
          <a:p>
            <a:pPr indent="0" marL="0">
              <a:lnSpc>
                <a:spcPts val="5850"/>
              </a:lnSpc>
              <a:buNone/>
            </a:pPr>
            <a:r>
              <a:rPr lang="en-US" sz="4650" dirty="0">
                <a:solidFill>
                  <a:srgbClr val="020202"/>
                </a:solidFill>
                <a:latin typeface="PT Serif" pitchFamily="34" charset="0"/>
                <a:ea typeface="PT Serif" pitchFamily="34" charset="-122"/>
                <a:cs typeface="PT Serif" pitchFamily="34" charset="-120"/>
              </a:rPr>
              <a:t>Definition with 7 Tuple</a:t>
            </a:r>
            <a:endParaRPr lang="en-US" sz="4650" dirty="0"/>
          </a:p>
        </p:txBody>
      </p:sp>
      <p:sp>
        <p:nvSpPr>
          <p:cNvPr id="4" name="Shape 1"/>
          <p:cNvSpPr/>
          <p:nvPr/>
        </p:nvSpPr>
        <p:spPr>
          <a:xfrm>
            <a:off x="6280190" y="1946672"/>
            <a:ext cx="7556421" cy="5420678"/>
          </a:xfrm>
          <a:prstGeom prst="roundRect">
            <a:avLst>
              <a:gd name="adj" fmla="val 628"/>
            </a:avLst>
          </a:prstGeom>
          <a:solidFill>
            <a:srgbClr val="FFDECC"/>
          </a:solidFill>
          <a:ln/>
        </p:spPr>
      </p:sp>
      <p:sp>
        <p:nvSpPr>
          <p:cNvPr id="5" name="Shape 2"/>
          <p:cNvSpPr/>
          <p:nvPr/>
        </p:nvSpPr>
        <p:spPr>
          <a:xfrm>
            <a:off x="6268879" y="1946672"/>
            <a:ext cx="7579043" cy="5420678"/>
          </a:xfrm>
          <a:prstGeom prst="roundRect">
            <a:avLst>
              <a:gd name="adj" fmla="val 628"/>
            </a:avLst>
          </a:prstGeom>
          <a:solidFill>
            <a:srgbClr val="FFDECC"/>
          </a:solidFill>
          <a:ln/>
        </p:spPr>
      </p:sp>
      <p:sp>
        <p:nvSpPr>
          <p:cNvPr id="6" name="Text 3"/>
          <p:cNvSpPr/>
          <p:nvPr/>
        </p:nvSpPr>
        <p:spPr>
          <a:xfrm>
            <a:off x="6495693" y="2116693"/>
            <a:ext cx="7125414" cy="5080635"/>
          </a:xfrm>
          <a:prstGeom prst="rect">
            <a:avLst/>
          </a:prstGeom>
          <a:noFill/>
          <a:ln/>
        </p:spPr>
        <p:txBody>
          <a:bodyPr wrap="square" lIns="0" tIns="0" rIns="0" bIns="0" rtlCol="0" anchor="t"/>
          <a:lstStyle/>
          <a:p>
            <a:pPr indent="0" marL="0">
              <a:lnSpc>
                <a:spcPts val="2850"/>
              </a:lnSpc>
              <a:buNone/>
            </a:pPr>
            <a:r>
              <a:rPr lang="en-US" sz="1750" dirty="0">
                <a:solidFill>
                  <a:srgbClr val="383838"/>
                </a:solidFill>
                <a:highlight>
                  <a:srgbClr val="FFDECC"/>
                </a:highlight>
                <a:latin typeface="Consolas" pitchFamily="34" charset="0"/>
                <a:ea typeface="Consolas" pitchFamily="34" charset="-122"/>
                <a:cs typeface="Consolas" pitchFamily="34" charset="-120"/>
              </a:rPr>
              <a:t>A Turing machine is formally defined as a 7-tuple:</a:t>
            </a:r>
            <a:endParaRPr lang="en-US" sz="1750" dirty="0"/>
          </a:p>
          <a:p>
            <a:pPr indent="0" marL="0">
              <a:lnSpc>
                <a:spcPts val="2850"/>
              </a:lnSpc>
              <a:buNone/>
            </a:pPr>
            <a:endParaRPr lang="en-US" sz="1750" dirty="0"/>
          </a:p>
          <a:p>
            <a:pPr indent="0" marL="0">
              <a:lnSpc>
                <a:spcPts val="2850"/>
              </a:lnSpc>
              <a:buNone/>
            </a:pPr>
            <a:r>
              <a:rPr lang="en-US" sz="1750" dirty="0">
                <a:solidFill>
                  <a:srgbClr val="383838"/>
                </a:solidFill>
                <a:highlight>
                  <a:srgbClr val="FFDECC"/>
                </a:highlight>
                <a:latin typeface="Consolas" pitchFamily="34" charset="0"/>
                <a:ea typeface="Consolas" pitchFamily="34" charset="-122"/>
                <a:cs typeface="Consolas" pitchFamily="34" charset="-120"/>
              </a:rPr>
              <a:t>M = (Q, Σ, Γ, δ, q0, B, F)</a:t>
            </a:r>
            <a:endParaRPr lang="en-US" sz="1750" dirty="0"/>
          </a:p>
          <a:p>
            <a:pPr indent="0" marL="0">
              <a:lnSpc>
                <a:spcPts val="2850"/>
              </a:lnSpc>
              <a:buNone/>
            </a:pPr>
            <a:endParaRPr lang="en-US" sz="1750" dirty="0"/>
          </a:p>
          <a:p>
            <a:pPr indent="0" marL="0">
              <a:lnSpc>
                <a:spcPts val="2850"/>
              </a:lnSpc>
              <a:buNone/>
            </a:pPr>
            <a:r>
              <a:rPr lang="en-US" sz="1750" dirty="0">
                <a:solidFill>
                  <a:srgbClr val="383838"/>
                </a:solidFill>
                <a:highlight>
                  <a:srgbClr val="FFDECC"/>
                </a:highlight>
                <a:latin typeface="Consolas" pitchFamily="34" charset="0"/>
                <a:ea typeface="Consolas" pitchFamily="34" charset="-122"/>
                <a:cs typeface="Consolas" pitchFamily="34" charset="-120"/>
              </a:rPr>
              <a:t>Where:</a:t>
            </a:r>
            <a:endParaRPr lang="en-US" sz="1750" dirty="0"/>
          </a:p>
          <a:p>
            <a:pPr indent="0" marL="0">
              <a:lnSpc>
                <a:spcPts val="2850"/>
              </a:lnSpc>
              <a:buNone/>
            </a:pPr>
            <a:endParaRPr lang="en-US" sz="1750" dirty="0"/>
          </a:p>
          <a:p>
            <a:pPr indent="0" marL="0">
              <a:lnSpc>
                <a:spcPts val="2850"/>
              </a:lnSpc>
              <a:buNone/>
            </a:pPr>
            <a:r>
              <a:rPr lang="en-US" sz="1750" dirty="0">
                <a:solidFill>
                  <a:srgbClr val="383838"/>
                </a:solidFill>
                <a:highlight>
                  <a:srgbClr val="FFDECC"/>
                </a:highlight>
                <a:latin typeface="Consolas" pitchFamily="34" charset="0"/>
                <a:ea typeface="Consolas" pitchFamily="34" charset="-122"/>
                <a:cs typeface="Consolas" pitchFamily="34" charset="-120"/>
              </a:rPr>
              <a:t>* Q is a finite set of states.</a:t>
            </a:r>
            <a:endParaRPr lang="en-US" sz="1750" dirty="0"/>
          </a:p>
          <a:p>
            <a:pPr indent="0" marL="0">
              <a:lnSpc>
                <a:spcPts val="2850"/>
              </a:lnSpc>
              <a:buNone/>
            </a:pPr>
            <a:r>
              <a:rPr lang="en-US" sz="1750" dirty="0">
                <a:solidFill>
                  <a:srgbClr val="383838"/>
                </a:solidFill>
                <a:highlight>
                  <a:srgbClr val="FFDECC"/>
                </a:highlight>
                <a:latin typeface="Consolas" pitchFamily="34" charset="0"/>
                <a:ea typeface="Consolas" pitchFamily="34" charset="-122"/>
                <a:cs typeface="Consolas" pitchFamily="34" charset="-120"/>
              </a:rPr>
              <a:t>* Σ is a finite set of input symbols (the input alphabet).</a:t>
            </a:r>
            <a:endParaRPr lang="en-US" sz="1750" dirty="0"/>
          </a:p>
          <a:p>
            <a:pPr indent="0" marL="0">
              <a:lnSpc>
                <a:spcPts val="2850"/>
              </a:lnSpc>
              <a:buNone/>
            </a:pPr>
            <a:r>
              <a:rPr lang="en-US" sz="1750" dirty="0">
                <a:solidFill>
                  <a:srgbClr val="383838"/>
                </a:solidFill>
                <a:highlight>
                  <a:srgbClr val="FFDECC"/>
                </a:highlight>
                <a:latin typeface="Consolas" pitchFamily="34" charset="0"/>
                <a:ea typeface="Consolas" pitchFamily="34" charset="-122"/>
                <a:cs typeface="Consolas" pitchFamily="34" charset="-120"/>
              </a:rPr>
              <a:t>* Γ is a finite set of tape symbols (the tape alphabet). </a:t>
            </a:r>
            <a:endParaRPr lang="en-US" sz="1750" dirty="0"/>
          </a:p>
          <a:p>
            <a:pPr indent="0" marL="0">
              <a:lnSpc>
                <a:spcPts val="2850"/>
              </a:lnSpc>
              <a:buNone/>
            </a:pPr>
            <a:r>
              <a:rPr lang="en-US" sz="1750" dirty="0">
                <a:solidFill>
                  <a:srgbClr val="383838"/>
                </a:solidFill>
                <a:highlight>
                  <a:srgbClr val="FFDECC"/>
                </a:highlight>
                <a:latin typeface="Consolas" pitchFamily="34" charset="0"/>
                <a:ea typeface="Consolas" pitchFamily="34" charset="-122"/>
                <a:cs typeface="Consolas" pitchFamily="34" charset="-120"/>
              </a:rPr>
              <a:t>* δ is the transition function, which maps a state and a tape symbol to a new state, a new tape symbol, and a direction (left or right).</a:t>
            </a:r>
            <a:endParaRPr lang="en-US" sz="1750" dirty="0"/>
          </a:p>
          <a:p>
            <a:pPr indent="0" marL="0">
              <a:lnSpc>
                <a:spcPts val="2850"/>
              </a:lnSpc>
              <a:buNone/>
            </a:pPr>
            <a:r>
              <a:rPr lang="en-US" sz="1750" dirty="0">
                <a:solidFill>
                  <a:srgbClr val="383838"/>
                </a:solidFill>
                <a:highlight>
                  <a:srgbClr val="FFDECC"/>
                </a:highlight>
                <a:latin typeface="Consolas" pitchFamily="34" charset="0"/>
                <a:ea typeface="Consolas" pitchFamily="34" charset="-122"/>
                <a:cs typeface="Consolas" pitchFamily="34" charset="-120"/>
              </a:rPr>
              <a:t>* q0 is the initial state.</a:t>
            </a:r>
            <a:endParaRPr lang="en-US" sz="1750" dirty="0"/>
          </a:p>
          <a:p>
            <a:pPr indent="0" marL="0">
              <a:lnSpc>
                <a:spcPts val="2850"/>
              </a:lnSpc>
              <a:buNone/>
            </a:pPr>
            <a:r>
              <a:rPr lang="en-US" sz="1750" dirty="0">
                <a:solidFill>
                  <a:srgbClr val="383838"/>
                </a:solidFill>
                <a:highlight>
                  <a:srgbClr val="FFDECC"/>
                </a:highlight>
                <a:latin typeface="Consolas" pitchFamily="34" charset="0"/>
                <a:ea typeface="Consolas" pitchFamily="34" charset="-122"/>
                <a:cs typeface="Consolas" pitchFamily="34" charset="-120"/>
              </a:rPr>
              <a:t>* B is the blank symbol.</a:t>
            </a:r>
            <a:endParaRPr lang="en-US" sz="1750" dirty="0"/>
          </a:p>
          <a:p>
            <a:pPr indent="0" marL="0">
              <a:lnSpc>
                <a:spcPts val="2850"/>
              </a:lnSpc>
              <a:buNone/>
            </a:pPr>
            <a:r>
              <a:rPr lang="en-US" sz="1750" dirty="0">
                <a:solidFill>
                  <a:srgbClr val="383838"/>
                </a:solidFill>
                <a:highlight>
                  <a:srgbClr val="FFDECC"/>
                </a:highlight>
                <a:latin typeface="Consolas" pitchFamily="34" charset="0"/>
                <a:ea typeface="Consolas" pitchFamily="34" charset="-122"/>
                <a:cs typeface="Consolas" pitchFamily="34" charset="-120"/>
              </a:rPr>
              <a:t>* F is a set of final states.</a:t>
            </a:r>
            <a:endParaRPr lang="en-US" sz="17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9144000" y="0"/>
            <a:ext cx="5486400" cy="8229600"/>
          </a:xfrm>
          <a:prstGeom prst="rect">
            <a:avLst/>
          </a:prstGeom>
        </p:spPr>
      </p:pic>
      <p:sp>
        <p:nvSpPr>
          <p:cNvPr id="3" name="Text 0"/>
          <p:cNvSpPr/>
          <p:nvPr/>
        </p:nvSpPr>
        <p:spPr>
          <a:xfrm>
            <a:off x="790218" y="622340"/>
            <a:ext cx="7563564" cy="1481614"/>
          </a:xfrm>
          <a:prstGeom prst="rect">
            <a:avLst/>
          </a:prstGeom>
          <a:noFill/>
          <a:ln/>
        </p:spPr>
        <p:txBody>
          <a:bodyPr wrap="square" lIns="0" tIns="0" rIns="0" bIns="0" rtlCol="0" anchor="t"/>
          <a:lstStyle/>
          <a:p>
            <a:pPr indent="0" marL="0">
              <a:lnSpc>
                <a:spcPts val="5800"/>
              </a:lnSpc>
              <a:buNone/>
            </a:pPr>
            <a:r>
              <a:rPr lang="en-US" sz="4650" dirty="0">
                <a:solidFill>
                  <a:srgbClr val="020202"/>
                </a:solidFill>
                <a:latin typeface="PT Serif" pitchFamily="34" charset="0"/>
                <a:ea typeface="PT Serif" pitchFamily="34" charset="-122"/>
                <a:cs typeface="PT Serif" pitchFamily="34" charset="-120"/>
              </a:rPr>
              <a:t>Turing Machine States and Transitions</a:t>
            </a:r>
            <a:endParaRPr lang="en-US" sz="4650" dirty="0"/>
          </a:p>
        </p:txBody>
      </p:sp>
      <p:pic>
        <p:nvPicPr>
          <p:cNvPr id="4" name="Image 1" descr="preencoded.png">    </p:cNvPr>
          <p:cNvPicPr>
            <a:picLocks noChangeAspect="1"/>
          </p:cNvPicPr>
          <p:nvPr/>
        </p:nvPicPr>
        <p:blipFill>
          <a:blip r:embed="rId2"/>
          <a:stretch>
            <a:fillRect/>
          </a:stretch>
        </p:blipFill>
        <p:spPr>
          <a:xfrm>
            <a:off x="790218" y="2442567"/>
            <a:ext cx="1128832" cy="2401729"/>
          </a:xfrm>
          <a:prstGeom prst="rect">
            <a:avLst/>
          </a:prstGeom>
        </p:spPr>
      </p:pic>
      <p:sp>
        <p:nvSpPr>
          <p:cNvPr id="5" name="Text 1"/>
          <p:cNvSpPr/>
          <p:nvPr/>
        </p:nvSpPr>
        <p:spPr>
          <a:xfrm>
            <a:off x="2257663" y="2668310"/>
            <a:ext cx="2963347" cy="370403"/>
          </a:xfrm>
          <a:prstGeom prst="rect">
            <a:avLst/>
          </a:prstGeom>
          <a:noFill/>
          <a:ln/>
        </p:spPr>
        <p:txBody>
          <a:bodyPr wrap="none" lIns="0" tIns="0" rIns="0" bIns="0" rtlCol="0" anchor="t"/>
          <a:lstStyle/>
          <a:p>
            <a:pPr algn="l" indent="0" marL="0">
              <a:lnSpc>
                <a:spcPts val="2900"/>
              </a:lnSpc>
              <a:buNone/>
            </a:pPr>
            <a:r>
              <a:rPr lang="en-US" sz="2300" dirty="0">
                <a:solidFill>
                  <a:srgbClr val="383838"/>
                </a:solidFill>
                <a:latin typeface="PT Serif" pitchFamily="34" charset="0"/>
                <a:ea typeface="PT Serif" pitchFamily="34" charset="-122"/>
                <a:cs typeface="PT Serif" pitchFamily="34" charset="-120"/>
              </a:rPr>
              <a:t>States</a:t>
            </a:r>
            <a:endParaRPr lang="en-US" sz="2300" dirty="0"/>
          </a:p>
        </p:txBody>
      </p:sp>
      <p:sp>
        <p:nvSpPr>
          <p:cNvPr id="6" name="Text 2"/>
          <p:cNvSpPr/>
          <p:nvPr/>
        </p:nvSpPr>
        <p:spPr>
          <a:xfrm>
            <a:off x="2257663" y="3174087"/>
            <a:ext cx="6096119" cy="1444466"/>
          </a:xfrm>
          <a:prstGeom prst="rect">
            <a:avLst/>
          </a:prstGeom>
          <a:noFill/>
          <a:ln/>
        </p:spPr>
        <p:txBody>
          <a:bodyPr wrap="square" lIns="0" tIns="0" rIns="0" bIns="0" rtlCol="0" anchor="t"/>
          <a:lstStyle/>
          <a:p>
            <a:pPr algn="l" indent="0" marL="0">
              <a:lnSpc>
                <a:spcPts val="2800"/>
              </a:lnSpc>
              <a:buNone/>
            </a:pPr>
            <a:r>
              <a:rPr lang="en-US" sz="1750" dirty="0">
                <a:solidFill>
                  <a:srgbClr val="383838"/>
                </a:solidFill>
                <a:latin typeface="DM Sans" pitchFamily="34" charset="0"/>
                <a:ea typeface="DM Sans" pitchFamily="34" charset="-122"/>
                <a:cs typeface="DM Sans" pitchFamily="34" charset="-120"/>
              </a:rPr>
              <a:t>A Turing Machine has a finite set of states, each representing a different configuration or stage of the computation. It transitions between these states based on the input and the current state.</a:t>
            </a:r>
            <a:endParaRPr lang="en-US" sz="1750" dirty="0"/>
          </a:p>
        </p:txBody>
      </p:sp>
      <p:pic>
        <p:nvPicPr>
          <p:cNvPr id="7" name="Image 2" descr="preencoded.png">    </p:cNvPr>
          <p:cNvPicPr>
            <a:picLocks noChangeAspect="1"/>
          </p:cNvPicPr>
          <p:nvPr/>
        </p:nvPicPr>
        <p:blipFill>
          <a:blip r:embed="rId3"/>
          <a:stretch>
            <a:fillRect/>
          </a:stretch>
        </p:blipFill>
        <p:spPr>
          <a:xfrm>
            <a:off x="790218" y="4844296"/>
            <a:ext cx="1128832" cy="2762845"/>
          </a:xfrm>
          <a:prstGeom prst="rect">
            <a:avLst/>
          </a:prstGeom>
        </p:spPr>
      </p:pic>
      <p:sp>
        <p:nvSpPr>
          <p:cNvPr id="8" name="Text 3"/>
          <p:cNvSpPr/>
          <p:nvPr/>
        </p:nvSpPr>
        <p:spPr>
          <a:xfrm>
            <a:off x="2257663" y="5070038"/>
            <a:ext cx="2963347" cy="370403"/>
          </a:xfrm>
          <a:prstGeom prst="rect">
            <a:avLst/>
          </a:prstGeom>
          <a:noFill/>
          <a:ln/>
        </p:spPr>
        <p:txBody>
          <a:bodyPr wrap="none" lIns="0" tIns="0" rIns="0" bIns="0" rtlCol="0" anchor="t"/>
          <a:lstStyle/>
          <a:p>
            <a:pPr algn="l" indent="0" marL="0">
              <a:lnSpc>
                <a:spcPts val="2900"/>
              </a:lnSpc>
              <a:buNone/>
            </a:pPr>
            <a:r>
              <a:rPr lang="en-US" sz="2300" dirty="0">
                <a:solidFill>
                  <a:srgbClr val="383838"/>
                </a:solidFill>
                <a:latin typeface="PT Serif" pitchFamily="34" charset="0"/>
                <a:ea typeface="PT Serif" pitchFamily="34" charset="-122"/>
                <a:cs typeface="PT Serif" pitchFamily="34" charset="-120"/>
              </a:rPr>
              <a:t>Transitions</a:t>
            </a:r>
            <a:endParaRPr lang="en-US" sz="2300" dirty="0"/>
          </a:p>
        </p:txBody>
      </p:sp>
      <p:sp>
        <p:nvSpPr>
          <p:cNvPr id="9" name="Text 4"/>
          <p:cNvSpPr/>
          <p:nvPr/>
        </p:nvSpPr>
        <p:spPr>
          <a:xfrm>
            <a:off x="2257663" y="5575816"/>
            <a:ext cx="6096119" cy="1805583"/>
          </a:xfrm>
          <a:prstGeom prst="rect">
            <a:avLst/>
          </a:prstGeom>
          <a:noFill/>
          <a:ln/>
        </p:spPr>
        <p:txBody>
          <a:bodyPr wrap="square" lIns="0" tIns="0" rIns="0" bIns="0" rtlCol="0" anchor="t"/>
          <a:lstStyle/>
          <a:p>
            <a:pPr algn="l" indent="0" marL="0">
              <a:lnSpc>
                <a:spcPts val="2800"/>
              </a:lnSpc>
              <a:buNone/>
            </a:pPr>
            <a:r>
              <a:rPr lang="en-US" sz="1750" dirty="0">
                <a:solidFill>
                  <a:srgbClr val="383838"/>
                </a:solidFill>
                <a:latin typeface="DM Sans" pitchFamily="34" charset="0"/>
                <a:ea typeface="DM Sans" pitchFamily="34" charset="-122"/>
                <a:cs typeface="DM Sans" pitchFamily="34" charset="-120"/>
              </a:rPr>
              <a:t>The transitions are defined by the transition function (δ). This function maps a state and a tape symbol to a new state, a new tape symbol, and a direction (left or right). It essentially determines the next step of the computation based on the current situation.</a:t>
            </a:r>
            <a:endParaRPr lang="en-US" sz="17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Text 0"/>
          <p:cNvSpPr/>
          <p:nvPr/>
        </p:nvSpPr>
        <p:spPr>
          <a:xfrm>
            <a:off x="581382" y="611029"/>
            <a:ext cx="5498068" cy="545068"/>
          </a:xfrm>
          <a:prstGeom prst="rect">
            <a:avLst/>
          </a:prstGeom>
          <a:noFill/>
          <a:ln/>
        </p:spPr>
        <p:txBody>
          <a:bodyPr wrap="none" lIns="0" tIns="0" rIns="0" bIns="0" rtlCol="0" anchor="t"/>
          <a:lstStyle/>
          <a:p>
            <a:pPr indent="0" marL="0">
              <a:lnSpc>
                <a:spcPts val="4250"/>
              </a:lnSpc>
              <a:buNone/>
            </a:pPr>
            <a:r>
              <a:rPr lang="en-US" sz="3400" dirty="0">
                <a:solidFill>
                  <a:srgbClr val="020202"/>
                </a:solidFill>
                <a:latin typeface="PT Serif" pitchFamily="34" charset="0"/>
                <a:ea typeface="PT Serif" pitchFamily="34" charset="-122"/>
                <a:cs typeface="PT Serif" pitchFamily="34" charset="-120"/>
              </a:rPr>
              <a:t>Design and Give an Example</a:t>
            </a:r>
            <a:endParaRPr lang="en-US" sz="3400" dirty="0"/>
          </a:p>
        </p:txBody>
      </p:sp>
      <p:pic>
        <p:nvPicPr>
          <p:cNvPr id="3" name="Image 0" descr="preencoded.png">    </p:cNvPr>
          <p:cNvPicPr>
            <a:picLocks noChangeAspect="1"/>
          </p:cNvPicPr>
          <p:nvPr/>
        </p:nvPicPr>
        <p:blipFill>
          <a:blip r:embed="rId1"/>
          <a:stretch>
            <a:fillRect/>
          </a:stretch>
        </p:blipFill>
        <p:spPr>
          <a:xfrm>
            <a:off x="3114913" y="1488281"/>
            <a:ext cx="1666518" cy="1501497"/>
          </a:xfrm>
          <a:prstGeom prst="rect">
            <a:avLst/>
          </a:prstGeom>
        </p:spPr>
      </p:pic>
      <p:sp>
        <p:nvSpPr>
          <p:cNvPr id="4" name="Text 1"/>
          <p:cNvSpPr/>
          <p:nvPr/>
        </p:nvSpPr>
        <p:spPr>
          <a:xfrm>
            <a:off x="3892748" y="2273141"/>
            <a:ext cx="110728" cy="332184"/>
          </a:xfrm>
          <a:prstGeom prst="rect">
            <a:avLst/>
          </a:prstGeom>
          <a:noFill/>
          <a:ln/>
        </p:spPr>
        <p:txBody>
          <a:bodyPr wrap="none" lIns="0" tIns="0" rIns="0" bIns="0" rtlCol="0" anchor="t"/>
          <a:lstStyle/>
          <a:p>
            <a:pPr algn="ctr" indent="0" marL="0">
              <a:lnSpc>
                <a:spcPts val="2600"/>
              </a:lnSpc>
              <a:buNone/>
            </a:pPr>
            <a:r>
              <a:rPr lang="en-US" sz="1600" dirty="0">
                <a:solidFill>
                  <a:srgbClr val="383838"/>
                </a:solidFill>
                <a:latin typeface="PT Serif" pitchFamily="34" charset="0"/>
                <a:ea typeface="PT Serif" pitchFamily="34" charset="-122"/>
                <a:cs typeface="PT Serif" pitchFamily="34" charset="-120"/>
              </a:rPr>
              <a:t>1</a:t>
            </a:r>
            <a:endParaRPr lang="en-US" sz="1600" dirty="0"/>
          </a:p>
        </p:txBody>
      </p:sp>
      <p:sp>
        <p:nvSpPr>
          <p:cNvPr id="5" name="Text 2"/>
          <p:cNvSpPr/>
          <p:nvPr/>
        </p:nvSpPr>
        <p:spPr>
          <a:xfrm>
            <a:off x="4947523" y="2102763"/>
            <a:ext cx="2499955" cy="272415"/>
          </a:xfrm>
          <a:prstGeom prst="rect">
            <a:avLst/>
          </a:prstGeom>
          <a:noFill/>
          <a:ln/>
        </p:spPr>
        <p:txBody>
          <a:bodyPr wrap="none" lIns="0" tIns="0" rIns="0" bIns="0" rtlCol="0" anchor="t"/>
          <a:lstStyle/>
          <a:p>
            <a:pPr algn="l" indent="0" marL="0">
              <a:lnSpc>
                <a:spcPts val="2100"/>
              </a:lnSpc>
              <a:buNone/>
            </a:pPr>
            <a:r>
              <a:rPr lang="en-US" sz="1700" dirty="0">
                <a:solidFill>
                  <a:srgbClr val="383838"/>
                </a:solidFill>
                <a:latin typeface="PT Serif" pitchFamily="34" charset="0"/>
                <a:ea typeface="PT Serif" pitchFamily="34" charset="-122"/>
                <a:cs typeface="PT Serif" pitchFamily="34" charset="-120"/>
              </a:rPr>
              <a:t>Example: Binary Addition</a:t>
            </a:r>
            <a:endParaRPr lang="en-US" sz="1700" dirty="0"/>
          </a:p>
        </p:txBody>
      </p:sp>
      <p:sp>
        <p:nvSpPr>
          <p:cNvPr id="6" name="Shape 3"/>
          <p:cNvSpPr/>
          <p:nvPr/>
        </p:nvSpPr>
        <p:spPr>
          <a:xfrm>
            <a:off x="4822865" y="3000970"/>
            <a:ext cx="9184719" cy="11430"/>
          </a:xfrm>
          <a:prstGeom prst="roundRect">
            <a:avLst>
              <a:gd name="adj" fmla="val 218014"/>
            </a:avLst>
          </a:prstGeom>
          <a:solidFill>
            <a:srgbClr val="D8D4D4"/>
          </a:solidFill>
          <a:ln/>
        </p:spPr>
      </p:sp>
      <p:pic>
        <p:nvPicPr>
          <p:cNvPr id="7" name="Image 1" descr="preencoded.png">    </p:cNvPr>
          <p:cNvPicPr>
            <a:picLocks noChangeAspect="1"/>
          </p:cNvPicPr>
          <p:nvPr/>
        </p:nvPicPr>
        <p:blipFill>
          <a:blip r:embed="rId2"/>
          <a:stretch>
            <a:fillRect/>
          </a:stretch>
        </p:blipFill>
        <p:spPr>
          <a:xfrm>
            <a:off x="2281595" y="3031212"/>
            <a:ext cx="3333155" cy="1501497"/>
          </a:xfrm>
          <a:prstGeom prst="rect">
            <a:avLst/>
          </a:prstGeom>
        </p:spPr>
      </p:pic>
      <p:sp>
        <p:nvSpPr>
          <p:cNvPr id="8" name="Text 4"/>
          <p:cNvSpPr/>
          <p:nvPr/>
        </p:nvSpPr>
        <p:spPr>
          <a:xfrm>
            <a:off x="3892748" y="3615809"/>
            <a:ext cx="110728" cy="332184"/>
          </a:xfrm>
          <a:prstGeom prst="rect">
            <a:avLst/>
          </a:prstGeom>
          <a:noFill/>
          <a:ln/>
        </p:spPr>
        <p:txBody>
          <a:bodyPr wrap="none" lIns="0" tIns="0" rIns="0" bIns="0" rtlCol="0" anchor="t"/>
          <a:lstStyle/>
          <a:p>
            <a:pPr algn="ctr" indent="0" marL="0">
              <a:lnSpc>
                <a:spcPts val="2600"/>
              </a:lnSpc>
              <a:buNone/>
            </a:pPr>
            <a:r>
              <a:rPr lang="en-US" sz="1600" dirty="0">
                <a:solidFill>
                  <a:srgbClr val="383838"/>
                </a:solidFill>
                <a:latin typeface="PT Serif" pitchFamily="34" charset="0"/>
                <a:ea typeface="PT Serif" pitchFamily="34" charset="-122"/>
                <a:cs typeface="PT Serif" pitchFamily="34" charset="-120"/>
              </a:rPr>
              <a:t>2</a:t>
            </a:r>
            <a:endParaRPr lang="en-US" sz="1600" dirty="0"/>
          </a:p>
        </p:txBody>
      </p:sp>
      <p:sp>
        <p:nvSpPr>
          <p:cNvPr id="9" name="Text 5"/>
          <p:cNvSpPr/>
          <p:nvPr/>
        </p:nvSpPr>
        <p:spPr>
          <a:xfrm>
            <a:off x="5780842" y="3197304"/>
            <a:ext cx="2180392" cy="272415"/>
          </a:xfrm>
          <a:prstGeom prst="rect">
            <a:avLst/>
          </a:prstGeom>
          <a:noFill/>
          <a:ln/>
        </p:spPr>
        <p:txBody>
          <a:bodyPr wrap="none" lIns="0" tIns="0" rIns="0" bIns="0" rtlCol="0" anchor="t"/>
          <a:lstStyle/>
          <a:p>
            <a:pPr algn="l" indent="0" marL="0">
              <a:lnSpc>
                <a:spcPts val="2100"/>
              </a:lnSpc>
              <a:buNone/>
            </a:pPr>
            <a:r>
              <a:rPr lang="en-US" sz="1700" dirty="0">
                <a:solidFill>
                  <a:srgbClr val="383838"/>
                </a:solidFill>
                <a:latin typeface="PT Serif" pitchFamily="34" charset="0"/>
                <a:ea typeface="PT Serif" pitchFamily="34" charset="-122"/>
                <a:cs typeface="PT Serif" pitchFamily="34" charset="-120"/>
              </a:rPr>
              <a:t>Design</a:t>
            </a:r>
            <a:endParaRPr lang="en-US" sz="1700" dirty="0"/>
          </a:p>
        </p:txBody>
      </p:sp>
      <p:sp>
        <p:nvSpPr>
          <p:cNvPr id="10" name="Text 6"/>
          <p:cNvSpPr/>
          <p:nvPr/>
        </p:nvSpPr>
        <p:spPr>
          <a:xfrm>
            <a:off x="5780842" y="3569375"/>
            <a:ext cx="8102084" cy="797243"/>
          </a:xfrm>
          <a:prstGeom prst="rect">
            <a:avLst/>
          </a:prstGeom>
          <a:noFill/>
          <a:ln/>
        </p:spPr>
        <p:txBody>
          <a:bodyPr wrap="square" lIns="0" tIns="0" rIns="0" bIns="0" rtlCol="0" anchor="t"/>
          <a:lstStyle/>
          <a:p>
            <a:pPr algn="l" indent="0" marL="0">
              <a:lnSpc>
                <a:spcPts val="2050"/>
              </a:lnSpc>
              <a:buNone/>
            </a:pPr>
            <a:r>
              <a:rPr lang="en-US" sz="1300" dirty="0">
                <a:solidFill>
                  <a:srgbClr val="383838"/>
                </a:solidFill>
                <a:latin typeface="DM Sans" pitchFamily="34" charset="0"/>
                <a:ea typeface="DM Sans" pitchFamily="34" charset="-122"/>
                <a:cs typeface="DM Sans" pitchFamily="34" charset="-120"/>
              </a:rPr>
              <a:t>We can design a Turing machine to perform binary addition. The tape will contain two binary numbers separated by a blank symbol. The machine will read the two numbers, add them together, and write the result on the tape.</a:t>
            </a:r>
            <a:endParaRPr lang="en-US" sz="1300" dirty="0"/>
          </a:p>
        </p:txBody>
      </p:sp>
      <p:sp>
        <p:nvSpPr>
          <p:cNvPr id="11" name="Shape 7"/>
          <p:cNvSpPr/>
          <p:nvPr/>
        </p:nvSpPr>
        <p:spPr>
          <a:xfrm>
            <a:off x="5656183" y="4543901"/>
            <a:ext cx="8351401" cy="11430"/>
          </a:xfrm>
          <a:prstGeom prst="roundRect">
            <a:avLst>
              <a:gd name="adj" fmla="val 218014"/>
            </a:avLst>
          </a:prstGeom>
          <a:solidFill>
            <a:srgbClr val="D8D4D4"/>
          </a:solidFill>
          <a:ln/>
        </p:spPr>
      </p:sp>
      <p:pic>
        <p:nvPicPr>
          <p:cNvPr id="12" name="Image 2" descr="preencoded.png">    </p:cNvPr>
          <p:cNvPicPr>
            <a:picLocks noChangeAspect="1"/>
          </p:cNvPicPr>
          <p:nvPr/>
        </p:nvPicPr>
        <p:blipFill>
          <a:blip r:embed="rId3"/>
          <a:stretch>
            <a:fillRect/>
          </a:stretch>
        </p:blipFill>
        <p:spPr>
          <a:xfrm>
            <a:off x="1448276" y="4574143"/>
            <a:ext cx="4999792" cy="1501497"/>
          </a:xfrm>
          <a:prstGeom prst="rect">
            <a:avLst/>
          </a:prstGeom>
        </p:spPr>
      </p:pic>
      <p:sp>
        <p:nvSpPr>
          <p:cNvPr id="13" name="Text 8"/>
          <p:cNvSpPr/>
          <p:nvPr/>
        </p:nvSpPr>
        <p:spPr>
          <a:xfrm>
            <a:off x="3892748" y="5158740"/>
            <a:ext cx="110728" cy="332184"/>
          </a:xfrm>
          <a:prstGeom prst="rect">
            <a:avLst/>
          </a:prstGeom>
          <a:noFill/>
          <a:ln/>
        </p:spPr>
        <p:txBody>
          <a:bodyPr wrap="none" lIns="0" tIns="0" rIns="0" bIns="0" rtlCol="0" anchor="t"/>
          <a:lstStyle/>
          <a:p>
            <a:pPr algn="ctr" indent="0" marL="0">
              <a:lnSpc>
                <a:spcPts val="2600"/>
              </a:lnSpc>
              <a:buNone/>
            </a:pPr>
            <a:r>
              <a:rPr lang="en-US" sz="1600" dirty="0">
                <a:solidFill>
                  <a:srgbClr val="383838"/>
                </a:solidFill>
                <a:latin typeface="PT Serif" pitchFamily="34" charset="0"/>
                <a:ea typeface="PT Serif" pitchFamily="34" charset="-122"/>
                <a:cs typeface="PT Serif" pitchFamily="34" charset="-120"/>
              </a:rPr>
              <a:t>3</a:t>
            </a:r>
            <a:endParaRPr lang="en-US" sz="1600" dirty="0"/>
          </a:p>
        </p:txBody>
      </p:sp>
      <p:sp>
        <p:nvSpPr>
          <p:cNvPr id="14" name="Text 9"/>
          <p:cNvSpPr/>
          <p:nvPr/>
        </p:nvSpPr>
        <p:spPr>
          <a:xfrm>
            <a:off x="6614160" y="4873109"/>
            <a:ext cx="2180392" cy="272415"/>
          </a:xfrm>
          <a:prstGeom prst="rect">
            <a:avLst/>
          </a:prstGeom>
          <a:noFill/>
          <a:ln/>
        </p:spPr>
        <p:txBody>
          <a:bodyPr wrap="none" lIns="0" tIns="0" rIns="0" bIns="0" rtlCol="0" anchor="t"/>
          <a:lstStyle/>
          <a:p>
            <a:pPr algn="l" indent="0" marL="0">
              <a:lnSpc>
                <a:spcPts val="2100"/>
              </a:lnSpc>
              <a:buNone/>
            </a:pPr>
            <a:r>
              <a:rPr lang="en-US" sz="1700" dirty="0">
                <a:solidFill>
                  <a:srgbClr val="383838"/>
                </a:solidFill>
                <a:latin typeface="PT Serif" pitchFamily="34" charset="0"/>
                <a:ea typeface="PT Serif" pitchFamily="34" charset="-122"/>
                <a:cs typeface="PT Serif" pitchFamily="34" charset="-120"/>
              </a:rPr>
              <a:t>States</a:t>
            </a:r>
            <a:endParaRPr lang="en-US" sz="1700" dirty="0"/>
          </a:p>
        </p:txBody>
      </p:sp>
      <p:sp>
        <p:nvSpPr>
          <p:cNvPr id="15" name="Text 10"/>
          <p:cNvSpPr/>
          <p:nvPr/>
        </p:nvSpPr>
        <p:spPr>
          <a:xfrm>
            <a:off x="6614160" y="5245179"/>
            <a:ext cx="7268766" cy="531495"/>
          </a:xfrm>
          <a:prstGeom prst="rect">
            <a:avLst/>
          </a:prstGeom>
          <a:noFill/>
          <a:ln/>
        </p:spPr>
        <p:txBody>
          <a:bodyPr wrap="square" lIns="0" tIns="0" rIns="0" bIns="0" rtlCol="0" anchor="t"/>
          <a:lstStyle/>
          <a:p>
            <a:pPr algn="l" indent="0" marL="0">
              <a:lnSpc>
                <a:spcPts val="2050"/>
              </a:lnSpc>
              <a:buNone/>
            </a:pPr>
            <a:r>
              <a:rPr lang="en-US" sz="1300" dirty="0">
                <a:solidFill>
                  <a:srgbClr val="383838"/>
                </a:solidFill>
                <a:latin typeface="DM Sans" pitchFamily="34" charset="0"/>
                <a:ea typeface="DM Sans" pitchFamily="34" charset="-122"/>
                <a:cs typeface="DM Sans" pitchFamily="34" charset="-120"/>
              </a:rPr>
              <a:t>The machine will have several states to handle different cases, such as reading the input, adding the digits, carrying over the sum, and writing the result.</a:t>
            </a:r>
            <a:endParaRPr lang="en-US" sz="1300" dirty="0"/>
          </a:p>
        </p:txBody>
      </p:sp>
      <p:sp>
        <p:nvSpPr>
          <p:cNvPr id="16" name="Shape 11"/>
          <p:cNvSpPr/>
          <p:nvPr/>
        </p:nvSpPr>
        <p:spPr>
          <a:xfrm>
            <a:off x="6489502" y="6086832"/>
            <a:ext cx="7518083" cy="11430"/>
          </a:xfrm>
          <a:prstGeom prst="roundRect">
            <a:avLst>
              <a:gd name="adj" fmla="val 218014"/>
            </a:avLst>
          </a:prstGeom>
          <a:solidFill>
            <a:srgbClr val="D8D4D4"/>
          </a:solidFill>
          <a:ln/>
        </p:spPr>
      </p:sp>
      <p:pic>
        <p:nvPicPr>
          <p:cNvPr id="17" name="Image 3" descr="preencoded.png">    </p:cNvPr>
          <p:cNvPicPr>
            <a:picLocks noChangeAspect="1"/>
          </p:cNvPicPr>
          <p:nvPr/>
        </p:nvPicPr>
        <p:blipFill>
          <a:blip r:embed="rId4"/>
          <a:stretch>
            <a:fillRect/>
          </a:stretch>
        </p:blipFill>
        <p:spPr>
          <a:xfrm>
            <a:off x="614958" y="6117074"/>
            <a:ext cx="6666428" cy="1501497"/>
          </a:xfrm>
          <a:prstGeom prst="rect">
            <a:avLst/>
          </a:prstGeom>
        </p:spPr>
      </p:pic>
      <p:sp>
        <p:nvSpPr>
          <p:cNvPr id="18" name="Text 12"/>
          <p:cNvSpPr/>
          <p:nvPr/>
        </p:nvSpPr>
        <p:spPr>
          <a:xfrm>
            <a:off x="3892748" y="6701671"/>
            <a:ext cx="110728" cy="332184"/>
          </a:xfrm>
          <a:prstGeom prst="rect">
            <a:avLst/>
          </a:prstGeom>
          <a:noFill/>
          <a:ln/>
        </p:spPr>
        <p:txBody>
          <a:bodyPr wrap="none" lIns="0" tIns="0" rIns="0" bIns="0" rtlCol="0" anchor="t"/>
          <a:lstStyle/>
          <a:p>
            <a:pPr algn="ctr" indent="0" marL="0">
              <a:lnSpc>
                <a:spcPts val="2600"/>
              </a:lnSpc>
              <a:buNone/>
            </a:pPr>
            <a:r>
              <a:rPr lang="en-US" sz="1600" dirty="0">
                <a:solidFill>
                  <a:srgbClr val="383838"/>
                </a:solidFill>
                <a:latin typeface="PT Serif" pitchFamily="34" charset="0"/>
                <a:ea typeface="PT Serif" pitchFamily="34" charset="-122"/>
                <a:cs typeface="PT Serif" pitchFamily="34" charset="-120"/>
              </a:rPr>
              <a:t>4</a:t>
            </a:r>
            <a:endParaRPr lang="en-US" sz="1600" dirty="0"/>
          </a:p>
        </p:txBody>
      </p:sp>
      <p:sp>
        <p:nvSpPr>
          <p:cNvPr id="19" name="Text 13"/>
          <p:cNvSpPr/>
          <p:nvPr/>
        </p:nvSpPr>
        <p:spPr>
          <a:xfrm>
            <a:off x="7447478" y="6416040"/>
            <a:ext cx="2180392" cy="272415"/>
          </a:xfrm>
          <a:prstGeom prst="rect">
            <a:avLst/>
          </a:prstGeom>
          <a:noFill/>
          <a:ln/>
        </p:spPr>
        <p:txBody>
          <a:bodyPr wrap="none" lIns="0" tIns="0" rIns="0" bIns="0" rtlCol="0" anchor="t"/>
          <a:lstStyle/>
          <a:p>
            <a:pPr algn="l" indent="0" marL="0">
              <a:lnSpc>
                <a:spcPts val="2100"/>
              </a:lnSpc>
              <a:buNone/>
            </a:pPr>
            <a:r>
              <a:rPr lang="en-US" sz="1700" dirty="0">
                <a:solidFill>
                  <a:srgbClr val="383838"/>
                </a:solidFill>
                <a:latin typeface="PT Serif" pitchFamily="34" charset="0"/>
                <a:ea typeface="PT Serif" pitchFamily="34" charset="-122"/>
                <a:cs typeface="PT Serif" pitchFamily="34" charset="-120"/>
              </a:rPr>
              <a:t>Transitions</a:t>
            </a:r>
            <a:endParaRPr lang="en-US" sz="1700" dirty="0"/>
          </a:p>
        </p:txBody>
      </p:sp>
      <p:sp>
        <p:nvSpPr>
          <p:cNvPr id="20" name="Text 14"/>
          <p:cNvSpPr/>
          <p:nvPr/>
        </p:nvSpPr>
        <p:spPr>
          <a:xfrm>
            <a:off x="7447478" y="6788110"/>
            <a:ext cx="6435447" cy="531495"/>
          </a:xfrm>
          <a:prstGeom prst="rect">
            <a:avLst/>
          </a:prstGeom>
          <a:noFill/>
          <a:ln/>
        </p:spPr>
        <p:txBody>
          <a:bodyPr wrap="square" lIns="0" tIns="0" rIns="0" bIns="0" rtlCol="0" anchor="t"/>
          <a:lstStyle/>
          <a:p>
            <a:pPr algn="l" indent="0" marL="0">
              <a:lnSpc>
                <a:spcPts val="2050"/>
              </a:lnSpc>
              <a:buNone/>
            </a:pPr>
            <a:r>
              <a:rPr lang="en-US" sz="1300" dirty="0">
                <a:solidFill>
                  <a:srgbClr val="383838"/>
                </a:solidFill>
                <a:latin typeface="DM Sans" pitchFamily="34" charset="0"/>
                <a:ea typeface="DM Sans" pitchFamily="34" charset="-122"/>
                <a:cs typeface="DM Sans" pitchFamily="34" charset="-120"/>
              </a:rPr>
              <a:t>The transition function will define the actions for each state, including moving the head, writing a symbol, and changing the state.</a:t>
            </a:r>
            <a:endParaRPr lang="en-US" sz="13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Text 0"/>
          <p:cNvSpPr/>
          <p:nvPr/>
        </p:nvSpPr>
        <p:spPr>
          <a:xfrm>
            <a:off x="793790" y="682823"/>
            <a:ext cx="7692628" cy="744260"/>
          </a:xfrm>
          <a:prstGeom prst="rect">
            <a:avLst/>
          </a:prstGeom>
          <a:noFill/>
          <a:ln/>
        </p:spPr>
        <p:txBody>
          <a:bodyPr wrap="none" lIns="0" tIns="0" rIns="0" bIns="0" rtlCol="0" anchor="t"/>
          <a:lstStyle/>
          <a:p>
            <a:pPr indent="0" marL="0">
              <a:lnSpc>
                <a:spcPts val="5850"/>
              </a:lnSpc>
              <a:buNone/>
            </a:pPr>
            <a:r>
              <a:rPr lang="en-US" sz="4650" dirty="0">
                <a:solidFill>
                  <a:srgbClr val="020202"/>
                </a:solidFill>
                <a:latin typeface="PT Serif" pitchFamily="34" charset="0"/>
                <a:ea typeface="PT Serif" pitchFamily="34" charset="-122"/>
                <a:cs typeface="PT Serif" pitchFamily="34" charset="-120"/>
              </a:rPr>
              <a:t>Applications and Limitations</a:t>
            </a:r>
            <a:endParaRPr lang="en-US" sz="4650" dirty="0"/>
          </a:p>
        </p:txBody>
      </p:sp>
      <p:sp>
        <p:nvSpPr>
          <p:cNvPr id="3" name="Shape 1"/>
          <p:cNvSpPr/>
          <p:nvPr/>
        </p:nvSpPr>
        <p:spPr>
          <a:xfrm>
            <a:off x="793790" y="1880711"/>
            <a:ext cx="3260646" cy="2413397"/>
          </a:xfrm>
          <a:prstGeom prst="roundRect">
            <a:avLst>
              <a:gd name="adj" fmla="val 1410"/>
            </a:avLst>
          </a:prstGeom>
          <a:solidFill>
            <a:srgbClr val="F2EEEE"/>
          </a:solidFill>
          <a:ln/>
        </p:spPr>
      </p:sp>
      <p:sp>
        <p:nvSpPr>
          <p:cNvPr id="4" name="Text 2"/>
          <p:cNvSpPr/>
          <p:nvPr/>
        </p:nvSpPr>
        <p:spPr>
          <a:xfrm>
            <a:off x="1020604" y="2860596"/>
            <a:ext cx="151090" cy="453509"/>
          </a:xfrm>
          <a:prstGeom prst="rect">
            <a:avLst/>
          </a:prstGeom>
          <a:noFill/>
          <a:ln/>
        </p:spPr>
        <p:txBody>
          <a:bodyPr wrap="none" lIns="0" tIns="0" rIns="0" bIns="0" rtlCol="0" anchor="t"/>
          <a:lstStyle/>
          <a:p>
            <a:pPr algn="ctr" indent="0" marL="0">
              <a:lnSpc>
                <a:spcPts val="3550"/>
              </a:lnSpc>
              <a:buNone/>
            </a:pPr>
            <a:r>
              <a:rPr lang="en-US" sz="2200" dirty="0">
                <a:solidFill>
                  <a:srgbClr val="383838"/>
                </a:solidFill>
                <a:latin typeface="PT Serif" pitchFamily="34" charset="0"/>
                <a:ea typeface="PT Serif" pitchFamily="34" charset="-122"/>
                <a:cs typeface="PT Serif" pitchFamily="34" charset="-120"/>
              </a:rPr>
              <a:t>1</a:t>
            </a:r>
            <a:endParaRPr lang="en-US" sz="2200" dirty="0"/>
          </a:p>
        </p:txBody>
      </p:sp>
      <p:sp>
        <p:nvSpPr>
          <p:cNvPr id="5" name="Text 3"/>
          <p:cNvSpPr/>
          <p:nvPr/>
        </p:nvSpPr>
        <p:spPr>
          <a:xfrm>
            <a:off x="4281249" y="2107525"/>
            <a:ext cx="2977039" cy="372070"/>
          </a:xfrm>
          <a:prstGeom prst="rect">
            <a:avLst/>
          </a:prstGeom>
          <a:noFill/>
          <a:ln/>
        </p:spPr>
        <p:txBody>
          <a:bodyPr wrap="none" lIns="0" tIns="0" rIns="0" bIns="0" rtlCol="0" anchor="t"/>
          <a:lstStyle/>
          <a:p>
            <a:pPr algn="l" indent="0" marL="0">
              <a:lnSpc>
                <a:spcPts val="2900"/>
              </a:lnSpc>
              <a:buNone/>
            </a:pPr>
            <a:r>
              <a:rPr lang="en-US" sz="2300" dirty="0">
                <a:solidFill>
                  <a:srgbClr val="383838"/>
                </a:solidFill>
                <a:latin typeface="PT Serif" pitchFamily="34" charset="0"/>
                <a:ea typeface="PT Serif" pitchFamily="34" charset="-122"/>
                <a:cs typeface="PT Serif" pitchFamily="34" charset="-120"/>
              </a:rPr>
              <a:t>Applications</a:t>
            </a:r>
            <a:endParaRPr lang="en-US" sz="2300" dirty="0"/>
          </a:p>
        </p:txBody>
      </p:sp>
      <p:sp>
        <p:nvSpPr>
          <p:cNvPr id="6" name="Text 4"/>
          <p:cNvSpPr/>
          <p:nvPr/>
        </p:nvSpPr>
        <p:spPr>
          <a:xfrm>
            <a:off x="4281249" y="2615684"/>
            <a:ext cx="9328547" cy="1451610"/>
          </a:xfrm>
          <a:prstGeom prst="rect">
            <a:avLst/>
          </a:prstGeom>
          <a:noFill/>
          <a:ln/>
        </p:spPr>
        <p:txBody>
          <a:bodyPr wrap="square" lIns="0" tIns="0" rIns="0" bIns="0" rtlCol="0" anchor="t"/>
          <a:lstStyle/>
          <a:p>
            <a:pPr algn="l" indent="0" marL="0">
              <a:lnSpc>
                <a:spcPts val="2850"/>
              </a:lnSpc>
              <a:buNone/>
            </a:pPr>
            <a:r>
              <a:rPr lang="en-US" sz="1750" dirty="0">
                <a:solidFill>
                  <a:srgbClr val="383838"/>
                </a:solidFill>
                <a:latin typeface="DM Sans" pitchFamily="34" charset="0"/>
                <a:ea typeface="DM Sans" pitchFamily="34" charset="-122"/>
                <a:cs typeface="DM Sans" pitchFamily="34" charset="-120"/>
              </a:rPr>
              <a:t>Turing machines are the theoretical foundation of computer science. They are used to model the behavior of real-world computers and understand the limits of computation. They have applications in algorithm design, complexity analysis, and theoretical computer science.</a:t>
            </a:r>
            <a:endParaRPr lang="en-US" sz="1750" dirty="0"/>
          </a:p>
        </p:txBody>
      </p:sp>
      <p:sp>
        <p:nvSpPr>
          <p:cNvPr id="7" name="Shape 5"/>
          <p:cNvSpPr/>
          <p:nvPr/>
        </p:nvSpPr>
        <p:spPr>
          <a:xfrm>
            <a:off x="4167783" y="4278868"/>
            <a:ext cx="9555480" cy="15240"/>
          </a:xfrm>
          <a:prstGeom prst="roundRect">
            <a:avLst>
              <a:gd name="adj" fmla="val 223256"/>
            </a:avLst>
          </a:prstGeom>
          <a:solidFill>
            <a:srgbClr val="D8D4D4"/>
          </a:solidFill>
          <a:ln/>
        </p:spPr>
      </p:sp>
      <p:sp>
        <p:nvSpPr>
          <p:cNvPr id="8" name="Shape 6"/>
          <p:cNvSpPr/>
          <p:nvPr/>
        </p:nvSpPr>
        <p:spPr>
          <a:xfrm>
            <a:off x="793790" y="4407456"/>
            <a:ext cx="6521410" cy="3139202"/>
          </a:xfrm>
          <a:prstGeom prst="roundRect">
            <a:avLst>
              <a:gd name="adj" fmla="val 1084"/>
            </a:avLst>
          </a:prstGeom>
          <a:solidFill>
            <a:srgbClr val="F2EEEE"/>
          </a:solidFill>
          <a:ln/>
        </p:spPr>
      </p:sp>
      <p:sp>
        <p:nvSpPr>
          <p:cNvPr id="9" name="Text 7"/>
          <p:cNvSpPr/>
          <p:nvPr/>
        </p:nvSpPr>
        <p:spPr>
          <a:xfrm>
            <a:off x="1020604" y="5750243"/>
            <a:ext cx="151090" cy="453509"/>
          </a:xfrm>
          <a:prstGeom prst="rect">
            <a:avLst/>
          </a:prstGeom>
          <a:noFill/>
          <a:ln/>
        </p:spPr>
        <p:txBody>
          <a:bodyPr wrap="none" lIns="0" tIns="0" rIns="0" bIns="0" rtlCol="0" anchor="t"/>
          <a:lstStyle/>
          <a:p>
            <a:pPr algn="ctr" indent="0" marL="0">
              <a:lnSpc>
                <a:spcPts val="3550"/>
              </a:lnSpc>
              <a:buNone/>
            </a:pPr>
            <a:r>
              <a:rPr lang="en-US" sz="2200" dirty="0">
                <a:solidFill>
                  <a:srgbClr val="383838"/>
                </a:solidFill>
                <a:latin typeface="PT Serif" pitchFamily="34" charset="0"/>
                <a:ea typeface="PT Serif" pitchFamily="34" charset="-122"/>
                <a:cs typeface="PT Serif" pitchFamily="34" charset="-120"/>
              </a:rPr>
              <a:t>2</a:t>
            </a:r>
            <a:endParaRPr lang="en-US" sz="2200" dirty="0"/>
          </a:p>
        </p:txBody>
      </p:sp>
      <p:sp>
        <p:nvSpPr>
          <p:cNvPr id="10" name="Text 8"/>
          <p:cNvSpPr/>
          <p:nvPr/>
        </p:nvSpPr>
        <p:spPr>
          <a:xfrm>
            <a:off x="7542014" y="4634270"/>
            <a:ext cx="2977039" cy="372070"/>
          </a:xfrm>
          <a:prstGeom prst="rect">
            <a:avLst/>
          </a:prstGeom>
          <a:noFill/>
          <a:ln/>
        </p:spPr>
        <p:txBody>
          <a:bodyPr wrap="none" lIns="0" tIns="0" rIns="0" bIns="0" rtlCol="0" anchor="t"/>
          <a:lstStyle/>
          <a:p>
            <a:pPr algn="l" indent="0" marL="0">
              <a:lnSpc>
                <a:spcPts val="2900"/>
              </a:lnSpc>
              <a:buNone/>
            </a:pPr>
            <a:r>
              <a:rPr lang="en-US" sz="2300" dirty="0">
                <a:solidFill>
                  <a:srgbClr val="383838"/>
                </a:solidFill>
                <a:latin typeface="PT Serif" pitchFamily="34" charset="0"/>
                <a:ea typeface="PT Serif" pitchFamily="34" charset="-122"/>
                <a:cs typeface="PT Serif" pitchFamily="34" charset="-120"/>
              </a:rPr>
              <a:t>Limitations</a:t>
            </a:r>
            <a:endParaRPr lang="en-US" sz="2300" dirty="0"/>
          </a:p>
        </p:txBody>
      </p:sp>
      <p:sp>
        <p:nvSpPr>
          <p:cNvPr id="11" name="Text 9"/>
          <p:cNvSpPr/>
          <p:nvPr/>
        </p:nvSpPr>
        <p:spPr>
          <a:xfrm>
            <a:off x="7542014" y="5142428"/>
            <a:ext cx="6067782" cy="2177415"/>
          </a:xfrm>
          <a:prstGeom prst="rect">
            <a:avLst/>
          </a:prstGeom>
          <a:noFill/>
          <a:ln/>
        </p:spPr>
        <p:txBody>
          <a:bodyPr wrap="square" lIns="0" tIns="0" rIns="0" bIns="0" rtlCol="0" anchor="t"/>
          <a:lstStyle/>
          <a:p>
            <a:pPr algn="l" indent="0" marL="0">
              <a:lnSpc>
                <a:spcPts val="2850"/>
              </a:lnSpc>
              <a:buNone/>
            </a:pPr>
            <a:r>
              <a:rPr lang="en-US" sz="1750" dirty="0">
                <a:solidFill>
                  <a:srgbClr val="383838"/>
                </a:solidFill>
                <a:latin typeface="DM Sans" pitchFamily="34" charset="0"/>
                <a:ea typeface="DM Sans" pitchFamily="34" charset="-122"/>
                <a:cs typeface="DM Sans" pitchFamily="34" charset="-120"/>
              </a:rPr>
              <a:t>While Turing machines are powerful, they have limitations. For example, the Halting Problem is undecidable, meaning that there is no Turing machine that can determine whether any given Turing machine will halt for a given input. This shows that there are inherent limitations to what computers can achieve.</a:t>
            </a:r>
            <a:endParaRPr lang="en-US" sz="175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8</Slides>
  <Notes>8</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Calibri</vt:lpstr>
      <vt:lpstr>Office Theme</vt:lpstr>
      <vt:lpstr>Slide 1</vt:lpstr>
      <vt:lpstr>Slide 2</vt:lpstr>
      <vt:lpstr>Slide 3</vt:lpstr>
      <vt:lpstr>Slide 4</vt:lpstr>
      <vt:lpstr>Slide 5</vt:lpstr>
      <vt:lpstr>Slide 6</vt:lpstr>
      <vt:lpstr>Slide 7</vt:lpstr>
      <vt:lpstr>Slide 8</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PptxGenJS</cp:lastModifiedBy>
  <cp:revision>1</cp:revision>
  <dcterms:created xsi:type="dcterms:W3CDTF">2025-01-23T14:42:37Z</dcterms:created>
  <dcterms:modified xsi:type="dcterms:W3CDTF">2025-01-23T14:42:37Z</dcterms:modified>
</cp:coreProperties>
</file>