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Cinzel Decorative Bold" charset="1" panose="00000800000000000000"/>
      <p:regular r:id="rId15"/>
    </p:embeddedFont>
    <p:embeddedFont>
      <p:font typeface="Tex Gyre Termes" charset="1" panose="00000500000000000000"/>
      <p:regular r:id="rId16"/>
    </p:embeddedFont>
    <p:embeddedFont>
      <p:font typeface="Alike Bold" charset="1" panose="02000000000000000000"/>
      <p:regular r:id="rId17"/>
    </p:embeddedFont>
    <p:embeddedFont>
      <p:font typeface="Open Sans 1 Bold" charset="1" panose="020B0806030504020204"/>
      <p:regular r:id="rId18"/>
    </p:embeddedFont>
    <p:embeddedFont>
      <p:font typeface="Open Sans 2 Bold" charset="1" panose="00000000000000000000"/>
      <p:regular r:id="rId19"/>
    </p:embeddedFont>
    <p:embeddedFont>
      <p:font typeface="Open Sans 2" charset="1" panose="00000000000000000000"/>
      <p:regular r:id="rId20"/>
    </p:embeddedFont>
    <p:embeddedFont>
      <p:font typeface="Canva Sans Bold" charset="1" panose="020B0803030501040103"/>
      <p:regular r:id="rId21"/>
    </p:embeddedFont>
    <p:embeddedFont>
      <p:font typeface="Chunk Five" charset="1" panose="00000500000000000000"/>
      <p:regular r:id="rId22"/>
    </p:embeddedFont>
    <p:embeddedFont>
      <p:font typeface="Canva Sans" charset="1" panose="020B05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200">
                <a:alpha val="54500"/>
              </a:srgbClr>
            </a:gs>
            <a:gs pos="100000">
              <a:srgbClr val="FFA78B">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314587" y="2325028"/>
            <a:ext cx="13658827" cy="1127405"/>
          </a:xfrm>
          <a:prstGeom prst="rect">
            <a:avLst/>
          </a:prstGeom>
        </p:spPr>
        <p:txBody>
          <a:bodyPr anchor="t" rtlCol="false" tIns="0" lIns="0" bIns="0" rIns="0">
            <a:spAutoFit/>
          </a:bodyPr>
          <a:lstStyle/>
          <a:p>
            <a:pPr algn="ctr" marL="0" indent="0" lvl="0">
              <a:lnSpc>
                <a:spcPts val="8590"/>
              </a:lnSpc>
            </a:pPr>
            <a:r>
              <a:rPr lang="en-US" b="true" sz="8181">
                <a:solidFill>
                  <a:srgbClr val="000000"/>
                </a:solidFill>
                <a:latin typeface="Cinzel Decorative Bold"/>
                <a:ea typeface="Cinzel Decorative Bold"/>
                <a:cs typeface="Cinzel Decorative Bold"/>
                <a:sym typeface="Cinzel Decorative Bold"/>
              </a:rPr>
              <a:t>Dungeon Quest Game</a:t>
            </a:r>
          </a:p>
        </p:txBody>
      </p:sp>
      <p:sp>
        <p:nvSpPr>
          <p:cNvPr name="Freeform 3" id="3"/>
          <p:cNvSpPr/>
          <p:nvPr/>
        </p:nvSpPr>
        <p:spPr>
          <a:xfrm flipH="false" flipV="false" rot="0">
            <a:off x="1325601" y="3452433"/>
            <a:ext cx="4563246" cy="3679117"/>
          </a:xfrm>
          <a:custGeom>
            <a:avLst/>
            <a:gdLst/>
            <a:ahLst/>
            <a:cxnLst/>
            <a:rect r="r" b="b" t="t" l="l"/>
            <a:pathLst>
              <a:path h="3679117" w="4563246">
                <a:moveTo>
                  <a:pt x="0" y="0"/>
                </a:moveTo>
                <a:lnTo>
                  <a:pt x="4563246" y="0"/>
                </a:lnTo>
                <a:lnTo>
                  <a:pt x="4563246" y="3679117"/>
                </a:lnTo>
                <a:lnTo>
                  <a:pt x="0" y="36791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6585325" y="4950134"/>
            <a:ext cx="2662086" cy="3136478"/>
          </a:xfrm>
          <a:custGeom>
            <a:avLst/>
            <a:gdLst/>
            <a:ahLst/>
            <a:cxnLst/>
            <a:rect r="r" b="b" t="t" l="l"/>
            <a:pathLst>
              <a:path h="3136478" w="2662086">
                <a:moveTo>
                  <a:pt x="2662086" y="0"/>
                </a:moveTo>
                <a:lnTo>
                  <a:pt x="0" y="0"/>
                </a:lnTo>
                <a:lnTo>
                  <a:pt x="0" y="3136479"/>
                </a:lnTo>
                <a:lnTo>
                  <a:pt x="2662086" y="3136479"/>
                </a:lnTo>
                <a:lnTo>
                  <a:pt x="2662086" y="0"/>
                </a:lnTo>
                <a:close/>
              </a:path>
            </a:pathLst>
          </a:custGeom>
          <a:blipFill>
            <a:blip r:embed="rId4"/>
            <a:stretch>
              <a:fillRect l="0" t="0" r="0" b="0"/>
            </a:stretch>
          </a:blipFill>
        </p:spPr>
      </p:sp>
      <p:sp>
        <p:nvSpPr>
          <p:cNvPr name="TextBox 5" id="5"/>
          <p:cNvSpPr txBox="true"/>
          <p:nvPr/>
        </p:nvSpPr>
        <p:spPr>
          <a:xfrm rot="0">
            <a:off x="11000575" y="5156933"/>
            <a:ext cx="6258725" cy="2867661"/>
          </a:xfrm>
          <a:prstGeom prst="rect">
            <a:avLst/>
          </a:prstGeom>
        </p:spPr>
        <p:txBody>
          <a:bodyPr anchor="t" rtlCol="false" tIns="0" lIns="0" bIns="0" rIns="0">
            <a:spAutoFit/>
          </a:bodyPr>
          <a:lstStyle/>
          <a:p>
            <a:pPr algn="l" marL="0" indent="0" lvl="0">
              <a:lnSpc>
                <a:spcPts val="5739"/>
              </a:lnSpc>
            </a:pPr>
            <a:r>
              <a:rPr lang="en-US" sz="4099">
                <a:solidFill>
                  <a:srgbClr val="000000"/>
                </a:solidFill>
                <a:latin typeface="Tex Gyre Termes"/>
                <a:ea typeface="Tex Gyre Termes"/>
                <a:cs typeface="Tex Gyre Termes"/>
                <a:sym typeface="Tex Gyre Termes"/>
              </a:rPr>
              <a:t>Presented by:</a:t>
            </a:r>
          </a:p>
          <a:p>
            <a:pPr algn="l" marL="0" indent="0" lvl="0">
              <a:lnSpc>
                <a:spcPts val="5739"/>
              </a:lnSpc>
            </a:pPr>
            <a:r>
              <a:rPr lang="en-US" sz="4099">
                <a:solidFill>
                  <a:srgbClr val="000000"/>
                </a:solidFill>
                <a:latin typeface="Tex Gyre Termes"/>
                <a:ea typeface="Tex Gyre Termes"/>
                <a:cs typeface="Tex Gyre Termes"/>
                <a:sym typeface="Tex Gyre Termes"/>
              </a:rPr>
              <a:t>MD. Tushar Khan</a:t>
            </a:r>
          </a:p>
          <a:p>
            <a:pPr algn="l" marL="0" indent="0" lvl="0">
              <a:lnSpc>
                <a:spcPts val="5739"/>
              </a:lnSpc>
            </a:pPr>
            <a:r>
              <a:rPr lang="en-US" sz="4099">
                <a:solidFill>
                  <a:srgbClr val="000000"/>
                </a:solidFill>
                <a:latin typeface="Tex Gyre Termes"/>
                <a:ea typeface="Tex Gyre Termes"/>
                <a:cs typeface="Tex Gyre Termes"/>
                <a:sym typeface="Tex Gyre Termes"/>
              </a:rPr>
              <a:t>Md. Rohan Minhaz</a:t>
            </a:r>
          </a:p>
          <a:p>
            <a:pPr algn="l" marL="0" indent="0" lvl="0">
              <a:lnSpc>
                <a:spcPts val="5739"/>
              </a:lnSpc>
            </a:pPr>
            <a:r>
              <a:rPr lang="en-US" sz="4099">
                <a:solidFill>
                  <a:srgbClr val="000000"/>
                </a:solidFill>
                <a:latin typeface="Tex Gyre Termes"/>
                <a:ea typeface="Tex Gyre Termes"/>
                <a:cs typeface="Tex Gyre Termes"/>
                <a:sym typeface="Tex Gyre Termes"/>
              </a:rPr>
              <a:t>Fahima Afrin Anuva</a:t>
            </a:r>
          </a:p>
        </p:txBody>
      </p:sp>
      <p:sp>
        <p:nvSpPr>
          <p:cNvPr name="TextBox 6" id="6"/>
          <p:cNvSpPr txBox="true"/>
          <p:nvPr/>
        </p:nvSpPr>
        <p:spPr>
          <a:xfrm rot="0">
            <a:off x="7263186" y="1407454"/>
            <a:ext cx="8990814" cy="521335"/>
          </a:xfrm>
          <a:prstGeom prst="rect">
            <a:avLst/>
          </a:prstGeom>
        </p:spPr>
        <p:txBody>
          <a:bodyPr anchor="t" rtlCol="false" tIns="0" lIns="0" bIns="0" rIns="0">
            <a:spAutoFit/>
          </a:bodyPr>
          <a:lstStyle/>
          <a:p>
            <a:pPr algn="l" marL="0" indent="0" lvl="0">
              <a:lnSpc>
                <a:spcPts val="4339"/>
              </a:lnSpc>
            </a:pPr>
            <a:r>
              <a:rPr lang="en-US" b="true" sz="3099">
                <a:solidFill>
                  <a:srgbClr val="B71C1C"/>
                </a:solidFill>
                <a:latin typeface="Cinzel Decorative Bold"/>
                <a:ea typeface="Cinzel Decorative Bold"/>
                <a:cs typeface="Cinzel Decorative Bold"/>
                <a:sym typeface="Cinzel Decorative Bold"/>
              </a:rPr>
              <a:t>A  Java Swing-Based Adventure Game​</a:t>
            </a:r>
          </a:p>
        </p:txBody>
      </p:sp>
    </p:spTree>
  </p:cSld>
  <p:clrMapOvr>
    <a:masterClrMapping/>
  </p:clrMapOvr>
</p:sld>
</file>

<file path=ppt/slides/slide2.xml><?xml version="1.0" encoding="utf-8"?>
<p:sld xmlns:p="http://schemas.openxmlformats.org/presentationml/2006/main" xmlns:a="http://schemas.openxmlformats.org/drawingml/2006/main">
  <p:cSld>
    <p:bg>
      <p:bgPr>
        <a:gradFill rotWithShape="true">
          <a:gsLst>
            <a:gs pos="0">
              <a:srgbClr val="FF9200">
                <a:alpha val="54500"/>
              </a:srgbClr>
            </a:gs>
            <a:gs pos="100000">
              <a:srgbClr val="FFA78B">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3712371" y="1702081"/>
            <a:ext cx="10863257" cy="1228725"/>
          </a:xfrm>
          <a:prstGeom prst="rect">
            <a:avLst/>
          </a:prstGeom>
        </p:spPr>
        <p:txBody>
          <a:bodyPr anchor="t" rtlCol="false" tIns="0" lIns="0" bIns="0" rIns="0">
            <a:spAutoFit/>
          </a:bodyPr>
          <a:lstStyle/>
          <a:p>
            <a:pPr algn="ctr" marL="0" indent="0" lvl="0">
              <a:lnSpc>
                <a:spcPts val="9600"/>
              </a:lnSpc>
              <a:spcBef>
                <a:spcPct val="0"/>
              </a:spcBef>
            </a:pPr>
            <a:r>
              <a:rPr lang="en-US" sz="8000">
                <a:solidFill>
                  <a:srgbClr val="000000"/>
                </a:solidFill>
                <a:latin typeface="Alike Bold"/>
                <a:ea typeface="Alike Bold"/>
                <a:cs typeface="Alike Bold"/>
                <a:sym typeface="Alike Bold"/>
              </a:rPr>
              <a:t>Overview</a:t>
            </a:r>
          </a:p>
        </p:txBody>
      </p:sp>
      <p:sp>
        <p:nvSpPr>
          <p:cNvPr name="TextBox 3" id="3"/>
          <p:cNvSpPr txBox="true"/>
          <p:nvPr/>
        </p:nvSpPr>
        <p:spPr>
          <a:xfrm rot="0">
            <a:off x="1634798" y="6134079"/>
            <a:ext cx="4580058" cy="1177290"/>
          </a:xfrm>
          <a:prstGeom prst="rect">
            <a:avLst/>
          </a:prstGeom>
        </p:spPr>
        <p:txBody>
          <a:bodyPr anchor="t" rtlCol="false" tIns="0" lIns="0" bIns="0" rIns="0">
            <a:spAutoFit/>
          </a:bodyPr>
          <a:lstStyle/>
          <a:p>
            <a:pPr algn="ctr">
              <a:lnSpc>
                <a:spcPts val="4620"/>
              </a:lnSpc>
            </a:pPr>
            <a:r>
              <a:rPr lang="en-US" b="true" sz="4200" spc="-84">
                <a:solidFill>
                  <a:srgbClr val="000000"/>
                </a:solidFill>
                <a:latin typeface="Open Sans 1 Bold"/>
                <a:ea typeface="Open Sans 1 Bold"/>
                <a:cs typeface="Open Sans 1 Bold"/>
                <a:sym typeface="Open Sans 1 Bold"/>
              </a:rPr>
              <a:t>- Objectives of the Project</a:t>
            </a:r>
          </a:p>
        </p:txBody>
      </p:sp>
      <p:sp>
        <p:nvSpPr>
          <p:cNvPr name="TextBox 4" id="4"/>
          <p:cNvSpPr txBox="true"/>
          <p:nvPr/>
        </p:nvSpPr>
        <p:spPr>
          <a:xfrm rot="0">
            <a:off x="6853971" y="6134079"/>
            <a:ext cx="4580058" cy="596265"/>
          </a:xfrm>
          <a:prstGeom prst="rect">
            <a:avLst/>
          </a:prstGeom>
        </p:spPr>
        <p:txBody>
          <a:bodyPr anchor="t" rtlCol="false" tIns="0" lIns="0" bIns="0" rIns="0">
            <a:spAutoFit/>
          </a:bodyPr>
          <a:lstStyle/>
          <a:p>
            <a:pPr algn="ctr" marL="0" indent="0" lvl="0">
              <a:lnSpc>
                <a:spcPts val="4620"/>
              </a:lnSpc>
              <a:spcBef>
                <a:spcPct val="0"/>
              </a:spcBef>
            </a:pPr>
            <a:r>
              <a:rPr lang="en-US" b="true" sz="4200" spc="-84">
                <a:solidFill>
                  <a:srgbClr val="000000"/>
                </a:solidFill>
                <a:latin typeface="Open Sans 1 Bold"/>
                <a:ea typeface="Open Sans 1 Bold"/>
                <a:cs typeface="Open Sans 1 Bold"/>
                <a:sym typeface="Open Sans 1 Bold"/>
              </a:rPr>
              <a:t>- Why Java Swing?</a:t>
            </a:r>
          </a:p>
        </p:txBody>
      </p:sp>
      <p:sp>
        <p:nvSpPr>
          <p:cNvPr name="TextBox 5" id="5"/>
          <p:cNvSpPr txBox="true"/>
          <p:nvPr/>
        </p:nvSpPr>
        <p:spPr>
          <a:xfrm rot="0">
            <a:off x="12073145" y="6134079"/>
            <a:ext cx="4580058" cy="596265"/>
          </a:xfrm>
          <a:prstGeom prst="rect">
            <a:avLst/>
          </a:prstGeom>
        </p:spPr>
        <p:txBody>
          <a:bodyPr anchor="t" rtlCol="false" tIns="0" lIns="0" bIns="0" rIns="0">
            <a:spAutoFit/>
          </a:bodyPr>
          <a:lstStyle/>
          <a:p>
            <a:pPr algn="ctr" marL="0" indent="0" lvl="0">
              <a:lnSpc>
                <a:spcPts val="4620"/>
              </a:lnSpc>
              <a:spcBef>
                <a:spcPct val="0"/>
              </a:spcBef>
            </a:pPr>
            <a:r>
              <a:rPr lang="en-US" b="true" sz="4200" spc="-84">
                <a:solidFill>
                  <a:srgbClr val="000000"/>
                </a:solidFill>
                <a:latin typeface="Open Sans 1 Bold"/>
                <a:ea typeface="Open Sans 1 Bold"/>
                <a:cs typeface="Open Sans 1 Bold"/>
                <a:sym typeface="Open Sans 1 Bold"/>
              </a:rPr>
              <a:t>- How it will run?</a:t>
            </a:r>
          </a:p>
        </p:txBody>
      </p:sp>
      <p:grpSp>
        <p:nvGrpSpPr>
          <p:cNvPr name="Group 6" id="6"/>
          <p:cNvGrpSpPr/>
          <p:nvPr/>
        </p:nvGrpSpPr>
        <p:grpSpPr>
          <a:xfrm rot="0">
            <a:off x="3305195" y="4166846"/>
            <a:ext cx="1239263" cy="1239263"/>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name="TextBox 8" id="8"/>
          <p:cNvSpPr txBox="true"/>
          <p:nvPr/>
        </p:nvSpPr>
        <p:spPr>
          <a:xfrm rot="0">
            <a:off x="3305195" y="4074833"/>
            <a:ext cx="1239263" cy="1194689"/>
          </a:xfrm>
          <a:prstGeom prst="rect">
            <a:avLst/>
          </a:prstGeom>
        </p:spPr>
        <p:txBody>
          <a:bodyPr anchor="t" rtlCol="false" tIns="0" lIns="0" bIns="0" rIns="0">
            <a:spAutoFit/>
          </a:bodyPr>
          <a:lstStyle/>
          <a:p>
            <a:pPr algn="ctr" marL="0" indent="0" lvl="1">
              <a:lnSpc>
                <a:spcPts val="10047"/>
              </a:lnSpc>
              <a:spcBef>
                <a:spcPct val="0"/>
              </a:spcBef>
            </a:pPr>
            <a:r>
              <a:rPr lang="en-US" b="true" sz="6399" spc="-159" u="none">
                <a:solidFill>
                  <a:srgbClr val="FFF6EA"/>
                </a:solidFill>
                <a:latin typeface="Open Sans 1 Bold"/>
                <a:ea typeface="Open Sans 1 Bold"/>
                <a:cs typeface="Open Sans 1 Bold"/>
                <a:sym typeface="Open Sans 1 Bold"/>
              </a:rPr>
              <a:t>1</a:t>
            </a:r>
          </a:p>
        </p:txBody>
      </p:sp>
      <p:grpSp>
        <p:nvGrpSpPr>
          <p:cNvPr name="Group 9" id="9"/>
          <p:cNvGrpSpPr/>
          <p:nvPr/>
        </p:nvGrpSpPr>
        <p:grpSpPr>
          <a:xfrm rot="0">
            <a:off x="8524368" y="4166846"/>
            <a:ext cx="1239263" cy="1239263"/>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name="TextBox 11" id="11"/>
          <p:cNvSpPr txBox="true"/>
          <p:nvPr/>
        </p:nvSpPr>
        <p:spPr>
          <a:xfrm rot="0">
            <a:off x="8524368" y="4074833"/>
            <a:ext cx="1239263" cy="1194689"/>
          </a:xfrm>
          <a:prstGeom prst="rect">
            <a:avLst/>
          </a:prstGeom>
        </p:spPr>
        <p:txBody>
          <a:bodyPr anchor="t" rtlCol="false" tIns="0" lIns="0" bIns="0" rIns="0">
            <a:spAutoFit/>
          </a:bodyPr>
          <a:lstStyle/>
          <a:p>
            <a:pPr algn="ctr" marL="0" indent="0" lvl="1">
              <a:lnSpc>
                <a:spcPts val="10047"/>
              </a:lnSpc>
              <a:spcBef>
                <a:spcPct val="0"/>
              </a:spcBef>
            </a:pPr>
            <a:r>
              <a:rPr lang="en-US" b="true" sz="6399" spc="-159" u="none">
                <a:solidFill>
                  <a:srgbClr val="FFF6EA"/>
                </a:solidFill>
                <a:latin typeface="Open Sans 1 Bold"/>
                <a:ea typeface="Open Sans 1 Bold"/>
                <a:cs typeface="Open Sans 1 Bold"/>
                <a:sym typeface="Open Sans 1 Bold"/>
              </a:rPr>
              <a:t>2</a:t>
            </a:r>
          </a:p>
        </p:txBody>
      </p:sp>
      <p:grpSp>
        <p:nvGrpSpPr>
          <p:cNvPr name="Group 12" id="12"/>
          <p:cNvGrpSpPr/>
          <p:nvPr/>
        </p:nvGrpSpPr>
        <p:grpSpPr>
          <a:xfrm rot="0">
            <a:off x="13743542" y="4166846"/>
            <a:ext cx="1239263" cy="1239263"/>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name="TextBox 14" id="14"/>
          <p:cNvSpPr txBox="true"/>
          <p:nvPr/>
        </p:nvSpPr>
        <p:spPr>
          <a:xfrm rot="0">
            <a:off x="13743542" y="4074833"/>
            <a:ext cx="1239263" cy="1194689"/>
          </a:xfrm>
          <a:prstGeom prst="rect">
            <a:avLst/>
          </a:prstGeom>
        </p:spPr>
        <p:txBody>
          <a:bodyPr anchor="t" rtlCol="false" tIns="0" lIns="0" bIns="0" rIns="0">
            <a:spAutoFit/>
          </a:bodyPr>
          <a:lstStyle/>
          <a:p>
            <a:pPr algn="ctr" marL="0" indent="0" lvl="1">
              <a:lnSpc>
                <a:spcPts val="10047"/>
              </a:lnSpc>
              <a:spcBef>
                <a:spcPct val="0"/>
              </a:spcBef>
            </a:pPr>
            <a:r>
              <a:rPr lang="en-US" b="true" sz="6399" spc="-159" u="none">
                <a:solidFill>
                  <a:srgbClr val="FFF6EA"/>
                </a:solidFill>
                <a:latin typeface="Open Sans 1 Bold"/>
                <a:ea typeface="Open Sans 1 Bold"/>
                <a:cs typeface="Open Sans 1 Bold"/>
                <a:sym typeface="Open Sans 1 Bold"/>
              </a:rPr>
              <a:t>3</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200">
                <a:alpha val="54500"/>
              </a:srgbClr>
            </a:gs>
            <a:gs pos="100000">
              <a:srgbClr val="FFA78B">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rot="5400000">
            <a:off x="947290" y="6860683"/>
            <a:ext cx="6843109" cy="0"/>
          </a:xfrm>
          <a:prstGeom prst="line">
            <a:avLst/>
          </a:prstGeom>
          <a:ln cap="rnd" w="9525">
            <a:solidFill>
              <a:srgbClr val="C48A3D"/>
            </a:solidFill>
            <a:prstDash val="solid"/>
            <a:headEnd type="none" len="sm" w="sm"/>
            <a:tailEnd type="none" len="sm" w="sm"/>
          </a:ln>
        </p:spPr>
      </p:sp>
      <p:sp>
        <p:nvSpPr>
          <p:cNvPr name="AutoShape 3" id="3"/>
          <p:cNvSpPr/>
          <p:nvPr/>
        </p:nvSpPr>
        <p:spPr>
          <a:xfrm rot="0">
            <a:off x="0" y="3443891"/>
            <a:ext cx="18246628" cy="0"/>
          </a:xfrm>
          <a:prstGeom prst="line">
            <a:avLst/>
          </a:prstGeom>
          <a:ln cap="rnd" w="9525">
            <a:solidFill>
              <a:srgbClr val="C48A3D"/>
            </a:solidFill>
            <a:prstDash val="solid"/>
            <a:headEnd type="none" len="sm" w="sm"/>
            <a:tailEnd type="none" len="sm" w="sm"/>
          </a:ln>
        </p:spPr>
      </p:sp>
      <p:sp>
        <p:nvSpPr>
          <p:cNvPr name="AutoShape 4" id="4"/>
          <p:cNvSpPr/>
          <p:nvPr/>
        </p:nvSpPr>
        <p:spPr>
          <a:xfrm rot="5400000">
            <a:off x="5243715" y="7053476"/>
            <a:ext cx="7228694" cy="0"/>
          </a:xfrm>
          <a:prstGeom prst="line">
            <a:avLst/>
          </a:prstGeom>
          <a:ln cap="rnd" w="9525">
            <a:solidFill>
              <a:srgbClr val="C48A3D"/>
            </a:solidFill>
            <a:prstDash val="solid"/>
            <a:headEnd type="none" len="sm" w="sm"/>
            <a:tailEnd type="none" len="sm" w="sm"/>
          </a:ln>
        </p:spPr>
      </p:sp>
      <p:sp>
        <p:nvSpPr>
          <p:cNvPr name="AutoShape 5" id="5"/>
          <p:cNvSpPr/>
          <p:nvPr/>
        </p:nvSpPr>
        <p:spPr>
          <a:xfrm rot="5400000">
            <a:off x="10172548" y="6860683"/>
            <a:ext cx="6843109" cy="0"/>
          </a:xfrm>
          <a:prstGeom prst="line">
            <a:avLst/>
          </a:prstGeom>
          <a:ln cap="rnd" w="9525">
            <a:solidFill>
              <a:srgbClr val="C48A3D"/>
            </a:solidFill>
            <a:prstDash val="solid"/>
            <a:headEnd type="none" len="sm" w="sm"/>
            <a:tailEnd type="none" len="sm" w="sm"/>
          </a:ln>
        </p:spPr>
      </p:sp>
      <p:sp>
        <p:nvSpPr>
          <p:cNvPr name="TextBox 6" id="6"/>
          <p:cNvSpPr txBox="true"/>
          <p:nvPr/>
        </p:nvSpPr>
        <p:spPr>
          <a:xfrm rot="0">
            <a:off x="2730426" y="1028700"/>
            <a:ext cx="12827148" cy="1152525"/>
          </a:xfrm>
          <a:prstGeom prst="rect">
            <a:avLst/>
          </a:prstGeom>
        </p:spPr>
        <p:txBody>
          <a:bodyPr anchor="t" rtlCol="false" tIns="0" lIns="0" bIns="0" rIns="0">
            <a:spAutoFit/>
          </a:bodyPr>
          <a:lstStyle/>
          <a:p>
            <a:pPr algn="ctr" marL="0" indent="0" lvl="0">
              <a:lnSpc>
                <a:spcPts val="9119"/>
              </a:lnSpc>
            </a:pPr>
            <a:r>
              <a:rPr lang="en-US" b="true" sz="7599">
                <a:solidFill>
                  <a:srgbClr val="000000"/>
                </a:solidFill>
                <a:latin typeface="Open Sans 2 Bold"/>
                <a:ea typeface="Open Sans 2 Bold"/>
                <a:cs typeface="Open Sans 2 Bold"/>
                <a:sym typeface="Open Sans 2 Bold"/>
              </a:rPr>
              <a:t>Objectives of the Projects</a:t>
            </a:r>
          </a:p>
        </p:txBody>
      </p:sp>
      <p:grpSp>
        <p:nvGrpSpPr>
          <p:cNvPr name="Group 7" id="7"/>
          <p:cNvGrpSpPr/>
          <p:nvPr/>
        </p:nvGrpSpPr>
        <p:grpSpPr>
          <a:xfrm rot="0">
            <a:off x="526516" y="4809269"/>
            <a:ext cx="3373149" cy="2614186"/>
            <a:chOff x="0" y="0"/>
            <a:chExt cx="4497532" cy="3485581"/>
          </a:xfrm>
        </p:grpSpPr>
        <p:sp>
          <p:nvSpPr>
            <p:cNvPr name="Freeform 8" id="8"/>
            <p:cNvSpPr/>
            <p:nvPr/>
          </p:nvSpPr>
          <p:spPr>
            <a:xfrm flipH="false" flipV="false" rot="0">
              <a:off x="1626777" y="0"/>
              <a:ext cx="1243978" cy="1810021"/>
            </a:xfrm>
            <a:custGeom>
              <a:avLst/>
              <a:gdLst/>
              <a:ahLst/>
              <a:cxnLst/>
              <a:rect r="r" b="b" t="t" l="l"/>
              <a:pathLst>
                <a:path h="1810021" w="1243978">
                  <a:moveTo>
                    <a:pt x="0" y="0"/>
                  </a:moveTo>
                  <a:lnTo>
                    <a:pt x="1243978" y="0"/>
                  </a:lnTo>
                  <a:lnTo>
                    <a:pt x="1243978" y="1810021"/>
                  </a:lnTo>
                  <a:lnTo>
                    <a:pt x="0" y="18100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0" y="2822641"/>
              <a:ext cx="4497532" cy="662940"/>
            </a:xfrm>
            <a:prstGeom prst="rect">
              <a:avLst/>
            </a:prstGeom>
          </p:spPr>
          <p:txBody>
            <a:bodyPr anchor="t" rtlCol="false" tIns="0" lIns="0" bIns="0" rIns="0">
              <a:spAutoFit/>
            </a:bodyPr>
            <a:lstStyle/>
            <a:p>
              <a:pPr algn="ctr" marL="0" indent="0" lvl="0">
                <a:lnSpc>
                  <a:spcPts val="4192"/>
                </a:lnSpc>
              </a:pPr>
              <a:r>
                <a:rPr lang="en-US" sz="3225">
                  <a:solidFill>
                    <a:srgbClr val="000000"/>
                  </a:solidFill>
                  <a:latin typeface="Tex Gyre Termes"/>
                  <a:ea typeface="Tex Gyre Termes"/>
                  <a:cs typeface="Tex Gyre Termes"/>
                  <a:sym typeface="Tex Gyre Termes"/>
                </a:rPr>
                <a:t>Engaging text-based</a:t>
              </a:r>
            </a:p>
          </p:txBody>
        </p:sp>
      </p:grpSp>
      <p:grpSp>
        <p:nvGrpSpPr>
          <p:cNvPr name="Group 10" id="10"/>
          <p:cNvGrpSpPr/>
          <p:nvPr/>
        </p:nvGrpSpPr>
        <p:grpSpPr>
          <a:xfrm rot="0">
            <a:off x="4926879" y="4714461"/>
            <a:ext cx="3373149" cy="2708994"/>
            <a:chOff x="0" y="0"/>
            <a:chExt cx="4497532" cy="3611992"/>
          </a:xfrm>
        </p:grpSpPr>
        <p:sp>
          <p:nvSpPr>
            <p:cNvPr name="Freeform 11" id="11"/>
            <p:cNvSpPr/>
            <p:nvPr/>
          </p:nvSpPr>
          <p:spPr>
            <a:xfrm flipH="false" flipV="false" rot="0">
              <a:off x="1508303" y="0"/>
              <a:ext cx="1480926" cy="1810021"/>
            </a:xfrm>
            <a:custGeom>
              <a:avLst/>
              <a:gdLst/>
              <a:ahLst/>
              <a:cxnLst/>
              <a:rect r="r" b="b" t="t" l="l"/>
              <a:pathLst>
                <a:path h="1810021" w="1480926">
                  <a:moveTo>
                    <a:pt x="0" y="0"/>
                  </a:moveTo>
                  <a:lnTo>
                    <a:pt x="1480926" y="0"/>
                  </a:lnTo>
                  <a:lnTo>
                    <a:pt x="1480926" y="1810021"/>
                  </a:lnTo>
                  <a:lnTo>
                    <a:pt x="0" y="18100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0" y="2949052"/>
              <a:ext cx="4497532" cy="662940"/>
            </a:xfrm>
            <a:prstGeom prst="rect">
              <a:avLst/>
            </a:prstGeom>
          </p:spPr>
          <p:txBody>
            <a:bodyPr anchor="t" rtlCol="false" tIns="0" lIns="0" bIns="0" rIns="0">
              <a:spAutoFit/>
            </a:bodyPr>
            <a:lstStyle/>
            <a:p>
              <a:pPr algn="ctr" marL="0" indent="0" lvl="0">
                <a:lnSpc>
                  <a:spcPts val="4192"/>
                </a:lnSpc>
              </a:pPr>
              <a:r>
                <a:rPr lang="en-US" sz="3225">
                  <a:solidFill>
                    <a:srgbClr val="000000"/>
                  </a:solidFill>
                  <a:latin typeface="Tex Gyre Termes"/>
                  <a:ea typeface="Tex Gyre Termes"/>
                  <a:cs typeface="Tex Gyre Termes"/>
                  <a:sym typeface="Tex Gyre Termes"/>
                </a:rPr>
                <a:t>Exception Handling</a:t>
              </a:r>
            </a:p>
          </p:txBody>
        </p:sp>
      </p:grpSp>
      <p:grpSp>
        <p:nvGrpSpPr>
          <p:cNvPr name="Group 13" id="13"/>
          <p:cNvGrpSpPr/>
          <p:nvPr/>
        </p:nvGrpSpPr>
        <p:grpSpPr>
          <a:xfrm rot="0">
            <a:off x="9539508" y="4714461"/>
            <a:ext cx="3373149" cy="3756744"/>
            <a:chOff x="0" y="0"/>
            <a:chExt cx="4497532" cy="5008992"/>
          </a:xfrm>
        </p:grpSpPr>
        <p:sp>
          <p:nvSpPr>
            <p:cNvPr name="Freeform 14" id="14"/>
            <p:cNvSpPr/>
            <p:nvPr/>
          </p:nvSpPr>
          <p:spPr>
            <a:xfrm flipH="false" flipV="false" rot="0">
              <a:off x="1343756" y="0"/>
              <a:ext cx="1810021" cy="1717874"/>
            </a:xfrm>
            <a:custGeom>
              <a:avLst/>
              <a:gdLst/>
              <a:ahLst/>
              <a:cxnLst/>
              <a:rect r="r" b="b" t="t" l="l"/>
              <a:pathLst>
                <a:path h="1717874" w="1810021">
                  <a:moveTo>
                    <a:pt x="0" y="0"/>
                  </a:moveTo>
                  <a:lnTo>
                    <a:pt x="1810020" y="0"/>
                  </a:lnTo>
                  <a:lnTo>
                    <a:pt x="1810020" y="1717874"/>
                  </a:lnTo>
                  <a:lnTo>
                    <a:pt x="0" y="17178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0" y="2949052"/>
              <a:ext cx="4497532" cy="2059940"/>
            </a:xfrm>
            <a:prstGeom prst="rect">
              <a:avLst/>
            </a:prstGeom>
          </p:spPr>
          <p:txBody>
            <a:bodyPr anchor="t" rtlCol="false" tIns="0" lIns="0" bIns="0" rIns="0">
              <a:spAutoFit/>
            </a:bodyPr>
            <a:lstStyle/>
            <a:p>
              <a:pPr algn="ctr" marL="0" indent="0" lvl="0">
                <a:lnSpc>
                  <a:spcPts val="4192"/>
                </a:lnSpc>
              </a:pPr>
              <a:r>
                <a:rPr lang="en-US" sz="3225">
                  <a:solidFill>
                    <a:srgbClr val="000000"/>
                  </a:solidFill>
                  <a:latin typeface="Tex Gyre Termes"/>
                  <a:ea typeface="Tex Gyre Termes"/>
                  <a:cs typeface="Tex Gyre Termes"/>
                  <a:sym typeface="Tex Gyre Termes"/>
                </a:rPr>
                <a:t>Object-Oriented Programming (OOP)</a:t>
              </a:r>
            </a:p>
          </p:txBody>
        </p:sp>
      </p:grpSp>
      <p:grpSp>
        <p:nvGrpSpPr>
          <p:cNvPr name="Group 16" id="16"/>
          <p:cNvGrpSpPr/>
          <p:nvPr/>
        </p:nvGrpSpPr>
        <p:grpSpPr>
          <a:xfrm rot="0">
            <a:off x="14216310" y="4809269"/>
            <a:ext cx="3373149" cy="3138061"/>
            <a:chOff x="0" y="0"/>
            <a:chExt cx="4497532" cy="4184081"/>
          </a:xfrm>
        </p:grpSpPr>
        <p:sp>
          <p:nvSpPr>
            <p:cNvPr name="Freeform 17" id="17"/>
            <p:cNvSpPr/>
            <p:nvPr/>
          </p:nvSpPr>
          <p:spPr>
            <a:xfrm flipH="false" flipV="false" rot="0">
              <a:off x="1422738" y="0"/>
              <a:ext cx="1652055" cy="1810021"/>
            </a:xfrm>
            <a:custGeom>
              <a:avLst/>
              <a:gdLst/>
              <a:ahLst/>
              <a:cxnLst/>
              <a:rect r="r" b="b" t="t" l="l"/>
              <a:pathLst>
                <a:path h="1810021" w="1652055">
                  <a:moveTo>
                    <a:pt x="0" y="0"/>
                  </a:moveTo>
                  <a:lnTo>
                    <a:pt x="1652056" y="0"/>
                  </a:lnTo>
                  <a:lnTo>
                    <a:pt x="1652056" y="1810021"/>
                  </a:lnTo>
                  <a:lnTo>
                    <a:pt x="0" y="181002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8" id="18"/>
            <p:cNvSpPr txBox="true"/>
            <p:nvPr/>
          </p:nvSpPr>
          <p:spPr>
            <a:xfrm rot="0">
              <a:off x="0" y="2822641"/>
              <a:ext cx="4497532" cy="1361440"/>
            </a:xfrm>
            <a:prstGeom prst="rect">
              <a:avLst/>
            </a:prstGeom>
          </p:spPr>
          <p:txBody>
            <a:bodyPr anchor="t" rtlCol="false" tIns="0" lIns="0" bIns="0" rIns="0">
              <a:spAutoFit/>
            </a:bodyPr>
            <a:lstStyle/>
            <a:p>
              <a:pPr algn="ctr" marL="0" indent="0" lvl="0">
                <a:lnSpc>
                  <a:spcPts val="4192"/>
                </a:lnSpc>
              </a:pPr>
              <a:r>
                <a:rPr lang="en-US" sz="3225">
                  <a:solidFill>
                    <a:srgbClr val="000000"/>
                  </a:solidFill>
                  <a:latin typeface="Tex Gyre Termes"/>
                  <a:ea typeface="Tex Gyre Termes"/>
                  <a:cs typeface="Tex Gyre Termes"/>
                  <a:sym typeface="Tex Gyre Termes"/>
                </a:rPr>
                <a:t>Graphical User Interface (GUI)</a:t>
              </a:r>
            </a:p>
          </p:txBody>
        </p:sp>
      </p:grpSp>
    </p:spTree>
  </p:cSld>
  <p:clrMapOvr>
    <a:masterClrMapping/>
  </p:clrMapOvr>
</p:sld>
</file>

<file path=ppt/slides/slide4.xml><?xml version="1.0" encoding="utf-8"?>
<p:sld xmlns:p="http://schemas.openxmlformats.org/presentationml/2006/main" xmlns:a="http://schemas.openxmlformats.org/drawingml/2006/main">
  <p:cSld>
    <p:bg>
      <p:bgPr>
        <a:gradFill rotWithShape="true">
          <a:gsLst>
            <a:gs pos="0">
              <a:srgbClr val="FF9200">
                <a:alpha val="54500"/>
              </a:srgbClr>
            </a:gs>
            <a:gs pos="100000">
              <a:srgbClr val="FFA78B">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5554417" y="812816"/>
            <a:ext cx="7387478" cy="1152525"/>
          </a:xfrm>
          <a:prstGeom prst="rect">
            <a:avLst/>
          </a:prstGeom>
        </p:spPr>
        <p:txBody>
          <a:bodyPr anchor="t" rtlCol="false" tIns="0" lIns="0" bIns="0" rIns="0">
            <a:spAutoFit/>
          </a:bodyPr>
          <a:lstStyle/>
          <a:p>
            <a:pPr algn="l" marL="0" indent="0" lvl="0">
              <a:lnSpc>
                <a:spcPts val="9119"/>
              </a:lnSpc>
            </a:pPr>
            <a:r>
              <a:rPr lang="en-US" b="true" sz="7599">
                <a:solidFill>
                  <a:srgbClr val="000000"/>
                </a:solidFill>
                <a:latin typeface="Open Sans 2 Bold"/>
                <a:ea typeface="Open Sans 2 Bold"/>
                <a:cs typeface="Open Sans 2 Bold"/>
                <a:sym typeface="Open Sans 2 Bold"/>
              </a:rPr>
              <a:t>Key Features</a:t>
            </a:r>
          </a:p>
        </p:txBody>
      </p:sp>
      <p:sp>
        <p:nvSpPr>
          <p:cNvPr name="TextBox 3" id="3"/>
          <p:cNvSpPr txBox="true"/>
          <p:nvPr/>
        </p:nvSpPr>
        <p:spPr>
          <a:xfrm rot="0">
            <a:off x="8692400" y="3211427"/>
            <a:ext cx="6791709" cy="514350"/>
          </a:xfrm>
          <a:prstGeom prst="rect">
            <a:avLst/>
          </a:prstGeom>
        </p:spPr>
        <p:txBody>
          <a:bodyPr anchor="t" rtlCol="false" tIns="0" lIns="0" bIns="0" rIns="0">
            <a:spAutoFit/>
          </a:bodyPr>
          <a:lstStyle/>
          <a:p>
            <a:pPr algn="l" marL="0" indent="0" lvl="0">
              <a:lnSpc>
                <a:spcPts val="4079"/>
              </a:lnSpc>
            </a:pPr>
          </a:p>
        </p:txBody>
      </p:sp>
      <p:sp>
        <p:nvSpPr>
          <p:cNvPr name="TextBox 4" id="4"/>
          <p:cNvSpPr txBox="true"/>
          <p:nvPr/>
        </p:nvSpPr>
        <p:spPr>
          <a:xfrm rot="0">
            <a:off x="1028700" y="2316932"/>
            <a:ext cx="16438913" cy="7053492"/>
          </a:xfrm>
          <a:prstGeom prst="rect">
            <a:avLst/>
          </a:prstGeom>
        </p:spPr>
        <p:txBody>
          <a:bodyPr anchor="t" rtlCol="false" tIns="0" lIns="0" bIns="0" rIns="0">
            <a:spAutoFit/>
          </a:bodyPr>
          <a:lstStyle/>
          <a:p>
            <a:pPr algn="l" marL="673386" indent="-336693" lvl="1">
              <a:lnSpc>
                <a:spcPts val="4678"/>
              </a:lnSpc>
              <a:buFont typeface="Arial"/>
              <a:buChar char="•"/>
            </a:pPr>
            <a:r>
              <a:rPr lang="en-US" b="true" sz="3118">
                <a:solidFill>
                  <a:srgbClr val="000000"/>
                </a:solidFill>
                <a:latin typeface="Open Sans 2 Bold"/>
                <a:ea typeface="Open Sans 2 Bold"/>
                <a:cs typeface="Open Sans 2 Bold"/>
                <a:sym typeface="Open Sans 2 Bold"/>
              </a:rPr>
              <a:t>Multiple Rooms: </a:t>
            </a:r>
            <a:r>
              <a:rPr lang="en-US" sz="3118">
                <a:solidFill>
                  <a:srgbClr val="000000"/>
                </a:solidFill>
                <a:latin typeface="Open Sans 2"/>
                <a:ea typeface="Open Sans 2"/>
                <a:cs typeface="Open Sans 2"/>
                <a:sym typeface="Open Sans 2"/>
              </a:rPr>
              <a:t>The game features different rooms, each with random outcomes (treasure, enemy, or trap).</a:t>
            </a:r>
          </a:p>
          <a:p>
            <a:pPr algn="l" marL="673386" indent="-336693" lvl="1">
              <a:lnSpc>
                <a:spcPts val="4678"/>
              </a:lnSpc>
              <a:buFont typeface="Arial"/>
              <a:buChar char="•"/>
            </a:pPr>
            <a:r>
              <a:rPr lang="en-US" b="true" sz="3118">
                <a:solidFill>
                  <a:srgbClr val="000000"/>
                </a:solidFill>
                <a:latin typeface="Open Sans 2 Bold"/>
                <a:ea typeface="Open Sans 2 Bold"/>
                <a:cs typeface="Open Sans 2 Bold"/>
                <a:sym typeface="Open Sans 2 Bold"/>
              </a:rPr>
              <a:t>Health Management:</a:t>
            </a:r>
            <a:r>
              <a:rPr lang="en-US" sz="3118">
                <a:solidFill>
                  <a:srgbClr val="000000"/>
                </a:solidFill>
                <a:latin typeface="Open Sans 2"/>
                <a:ea typeface="Open Sans 2"/>
                <a:cs typeface="Open Sans 2"/>
                <a:sym typeface="Open Sans 2"/>
              </a:rPr>
              <a:t> The player has health that can increase (by collecting treasures) or decrease (by encountering enemies or traps).</a:t>
            </a:r>
          </a:p>
          <a:p>
            <a:pPr algn="l" marL="673386" indent="-336693" lvl="1">
              <a:lnSpc>
                <a:spcPts val="4678"/>
              </a:lnSpc>
              <a:buFont typeface="Arial"/>
              <a:buChar char="•"/>
            </a:pPr>
            <a:r>
              <a:rPr lang="en-US" b="true" sz="3118">
                <a:solidFill>
                  <a:srgbClr val="000000"/>
                </a:solidFill>
                <a:latin typeface="Open Sans 2 Bold"/>
                <a:ea typeface="Open Sans 2 Bold"/>
                <a:cs typeface="Open Sans 2 Bold"/>
                <a:sym typeface="Open Sans 2 Bold"/>
              </a:rPr>
              <a:t>Random Encounters: </a:t>
            </a:r>
            <a:r>
              <a:rPr lang="en-US" sz="3118">
                <a:solidFill>
                  <a:srgbClr val="000000"/>
                </a:solidFill>
                <a:latin typeface="Open Sans 2"/>
                <a:ea typeface="Open Sans 2"/>
                <a:cs typeface="Open Sans 2"/>
                <a:sym typeface="Open Sans 2"/>
              </a:rPr>
              <a:t>Each decision (moving in a direction) leads to a random outcome, making the gameplay unpredictable and exciting.</a:t>
            </a:r>
          </a:p>
          <a:p>
            <a:pPr algn="l" marL="673386" indent="-336693" lvl="1">
              <a:lnSpc>
                <a:spcPts val="4678"/>
              </a:lnSpc>
              <a:buFont typeface="Arial"/>
              <a:buChar char="•"/>
            </a:pPr>
            <a:r>
              <a:rPr lang="en-US" b="true" sz="3118">
                <a:solidFill>
                  <a:srgbClr val="000000"/>
                </a:solidFill>
                <a:latin typeface="Open Sans 2 Bold"/>
                <a:ea typeface="Open Sans 2 Bold"/>
                <a:cs typeface="Open Sans 2 Bold"/>
                <a:sym typeface="Open Sans 2 Bold"/>
              </a:rPr>
              <a:t>Interactive Text-Based Interface:</a:t>
            </a:r>
            <a:r>
              <a:rPr lang="en-US" sz="3118">
                <a:solidFill>
                  <a:srgbClr val="000000"/>
                </a:solidFill>
                <a:latin typeface="Open Sans 2"/>
                <a:ea typeface="Open Sans 2"/>
                <a:cs typeface="Open Sans 2"/>
                <a:sym typeface="Open Sans 2"/>
              </a:rPr>
              <a:t> The user interacts with the game by typing directions (North, South, East, West) and receiving feedback via a text area.</a:t>
            </a:r>
          </a:p>
          <a:p>
            <a:pPr algn="l" marL="673386" indent="-336693" lvl="1">
              <a:lnSpc>
                <a:spcPts val="4678"/>
              </a:lnSpc>
              <a:buFont typeface="Arial"/>
              <a:buChar char="•"/>
            </a:pPr>
            <a:r>
              <a:rPr lang="en-US" b="true" sz="3118">
                <a:solidFill>
                  <a:srgbClr val="000000"/>
                </a:solidFill>
                <a:latin typeface="Open Sans 2 Bold"/>
                <a:ea typeface="Open Sans 2 Bold"/>
                <a:cs typeface="Open Sans 2 Bold"/>
                <a:sym typeface="Open Sans 2 Bold"/>
              </a:rPr>
              <a:t>Simple Combat System: </a:t>
            </a:r>
            <a:r>
              <a:rPr lang="en-US" sz="3118">
                <a:solidFill>
                  <a:srgbClr val="000000"/>
                </a:solidFill>
                <a:latin typeface="Open Sans 2"/>
                <a:ea typeface="Open Sans 2"/>
                <a:cs typeface="Open Sans 2"/>
                <a:sym typeface="Open Sans 2"/>
              </a:rPr>
              <a:t>Players battle enemies by attacking them, and the result of the battle is determined based on the player’s and enemy's health.</a:t>
            </a:r>
          </a:p>
          <a:p>
            <a:pPr algn="l" marL="673386" indent="-336693" lvl="1">
              <a:lnSpc>
                <a:spcPts val="4678"/>
              </a:lnSpc>
              <a:buFont typeface="Arial"/>
              <a:buChar char="•"/>
            </a:pPr>
            <a:r>
              <a:rPr lang="en-US" b="true" sz="3118">
                <a:solidFill>
                  <a:srgbClr val="000000"/>
                </a:solidFill>
                <a:latin typeface="Open Sans 2 Bold"/>
                <a:ea typeface="Open Sans 2 Bold"/>
                <a:cs typeface="Open Sans 2 Bold"/>
                <a:sym typeface="Open Sans 2 Bold"/>
              </a:rPr>
              <a:t>Game Over and Victory Conditions: </a:t>
            </a:r>
            <a:r>
              <a:rPr lang="en-US" sz="3118">
                <a:solidFill>
                  <a:srgbClr val="000000"/>
                </a:solidFill>
                <a:latin typeface="Open Sans 2"/>
                <a:ea typeface="Open Sans 2"/>
                <a:cs typeface="Open Sans 2"/>
                <a:sym typeface="Open Sans 2"/>
              </a:rPr>
              <a:t>The game ends if the player’s health drops too low or if the player wins by collecting enough treasure.</a:t>
            </a:r>
          </a:p>
        </p:txBody>
      </p:sp>
    </p:spTree>
  </p:cSld>
  <p:clrMapOvr>
    <a:masterClrMapping/>
  </p:clrMapOvr>
</p:sld>
</file>

<file path=ppt/slides/slide5.xml><?xml version="1.0" encoding="utf-8"?>
<p:sld xmlns:p="http://schemas.openxmlformats.org/presentationml/2006/main" xmlns:a="http://schemas.openxmlformats.org/drawingml/2006/main">
  <p:cSld>
    <p:bg>
      <p:bgPr>
        <a:gradFill rotWithShape="true">
          <a:gsLst>
            <a:gs pos="0">
              <a:srgbClr val="FF9200">
                <a:alpha val="54500"/>
              </a:srgbClr>
            </a:gs>
            <a:gs pos="100000">
              <a:srgbClr val="FFA78B">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883081" y="1104900"/>
            <a:ext cx="8022194" cy="1517154"/>
          </a:xfrm>
          <a:prstGeom prst="rect">
            <a:avLst/>
          </a:prstGeom>
        </p:spPr>
        <p:txBody>
          <a:bodyPr anchor="t" rtlCol="false" tIns="0" lIns="0" bIns="0" rIns="0">
            <a:spAutoFit/>
          </a:bodyPr>
          <a:lstStyle/>
          <a:p>
            <a:pPr algn="l" marL="0" indent="0" lvl="0">
              <a:lnSpc>
                <a:spcPts val="5922"/>
              </a:lnSpc>
            </a:pPr>
            <a:r>
              <a:rPr lang="en-US" b="true" sz="5640">
                <a:solidFill>
                  <a:srgbClr val="000000"/>
                </a:solidFill>
                <a:latin typeface="Open Sans 2 Bold"/>
                <a:ea typeface="Open Sans 2 Bold"/>
                <a:cs typeface="Open Sans 2 Bold"/>
                <a:sym typeface="Open Sans 2 Bold"/>
              </a:rPr>
              <a:t>Object Orientated Programming</a:t>
            </a:r>
          </a:p>
        </p:txBody>
      </p:sp>
      <p:sp>
        <p:nvSpPr>
          <p:cNvPr name="TextBox 3" id="3"/>
          <p:cNvSpPr txBox="true"/>
          <p:nvPr/>
        </p:nvSpPr>
        <p:spPr>
          <a:xfrm rot="0">
            <a:off x="1883081" y="3049561"/>
            <a:ext cx="15376219" cy="6292960"/>
          </a:xfrm>
          <a:prstGeom prst="rect">
            <a:avLst/>
          </a:prstGeom>
        </p:spPr>
        <p:txBody>
          <a:bodyPr anchor="t" rtlCol="false" tIns="0" lIns="0" bIns="0" rIns="0">
            <a:spAutoFit/>
          </a:bodyPr>
          <a:lstStyle/>
          <a:p>
            <a:pPr algn="l" marL="592793" indent="-296396" lvl="1">
              <a:lnSpc>
                <a:spcPts val="3843"/>
              </a:lnSpc>
              <a:buFont typeface="Arial"/>
              <a:buChar char="•"/>
            </a:pPr>
            <a:r>
              <a:rPr lang="en-US" b="true" sz="2745">
                <a:solidFill>
                  <a:srgbClr val="000000"/>
                </a:solidFill>
                <a:latin typeface="Open Sans 2 Bold"/>
                <a:ea typeface="Open Sans 2 Bold"/>
                <a:cs typeface="Open Sans 2 Bold"/>
                <a:sym typeface="Open Sans 2 Bold"/>
              </a:rPr>
              <a:t>Classes: </a:t>
            </a:r>
            <a:r>
              <a:rPr lang="en-US" sz="2745">
                <a:solidFill>
                  <a:srgbClr val="000000"/>
                </a:solidFill>
                <a:latin typeface="Open Sans 2"/>
                <a:ea typeface="Open Sans 2"/>
                <a:cs typeface="Open Sans 2"/>
                <a:sym typeface="Open Sans 2"/>
              </a:rPr>
              <a:t>Different game elements (player, rooms, enemies, treasure, traps) were represented as distinct classes. This made it easy to define and modify their behaviors. For example, the Player class encapsulates the player's health and actions, and the Room class handles the logic for different room types (treasure, trap, enemy).</a:t>
            </a:r>
          </a:p>
          <a:p>
            <a:pPr algn="l" marL="592793" indent="-296396" lvl="1">
              <a:lnSpc>
                <a:spcPts val="3843"/>
              </a:lnSpc>
              <a:buFont typeface="Arial"/>
              <a:buChar char="•"/>
            </a:pPr>
            <a:r>
              <a:rPr lang="en-US" b="true" sz="2745">
                <a:solidFill>
                  <a:srgbClr val="000000"/>
                </a:solidFill>
                <a:latin typeface="Open Sans 2 Bold"/>
                <a:ea typeface="Open Sans 2 Bold"/>
                <a:cs typeface="Open Sans 2 Bold"/>
                <a:sym typeface="Open Sans 2 Bold"/>
              </a:rPr>
              <a:t>Inheritance: </a:t>
            </a:r>
            <a:r>
              <a:rPr lang="en-US" sz="2745">
                <a:solidFill>
                  <a:srgbClr val="000000"/>
                </a:solidFill>
                <a:latin typeface="Open Sans 2"/>
                <a:ea typeface="Open Sans 2"/>
                <a:cs typeface="Open Sans 2"/>
                <a:sym typeface="Open Sans 2"/>
              </a:rPr>
              <a:t>We could expand the game easily by adding new room types or enemies. For example, if we wanted to add new types of traps or rooms, we could create subclasses of the Trap or Room class.</a:t>
            </a:r>
          </a:p>
          <a:p>
            <a:pPr algn="l" marL="592793" indent="-296396" lvl="1">
              <a:lnSpc>
                <a:spcPts val="3843"/>
              </a:lnSpc>
              <a:buFont typeface="Arial"/>
              <a:buChar char="•"/>
            </a:pPr>
            <a:r>
              <a:rPr lang="en-US" b="true" sz="2745">
                <a:solidFill>
                  <a:srgbClr val="000000"/>
                </a:solidFill>
                <a:latin typeface="Open Sans 2 Bold"/>
                <a:ea typeface="Open Sans 2 Bold"/>
                <a:cs typeface="Open Sans 2 Bold"/>
                <a:sym typeface="Open Sans 2 Bold"/>
              </a:rPr>
              <a:t>Encapsulation:</a:t>
            </a:r>
            <a:r>
              <a:rPr lang="en-US" sz="2745">
                <a:solidFill>
                  <a:srgbClr val="000000"/>
                </a:solidFill>
                <a:latin typeface="Open Sans 2"/>
                <a:ea typeface="Open Sans 2"/>
                <a:cs typeface="Open Sans 2"/>
                <a:sym typeface="Open Sans 2"/>
              </a:rPr>
              <a:t> Each class has private fields (such as the player's health) that are only modified through methods, which ensures that the game state is controlled and avoids unwanted side effects.</a:t>
            </a:r>
          </a:p>
          <a:p>
            <a:pPr algn="l" marL="592793" indent="-296396" lvl="1">
              <a:lnSpc>
                <a:spcPts val="3843"/>
              </a:lnSpc>
              <a:buFont typeface="Arial"/>
              <a:buChar char="•"/>
            </a:pPr>
            <a:r>
              <a:rPr lang="en-US" b="true" sz="2745">
                <a:solidFill>
                  <a:srgbClr val="000000"/>
                </a:solidFill>
                <a:latin typeface="Open Sans 2 Bold"/>
                <a:ea typeface="Open Sans 2 Bold"/>
                <a:cs typeface="Open Sans 2 Bold"/>
                <a:sym typeface="Open Sans 2 Bold"/>
              </a:rPr>
              <a:t>Polymorphism:</a:t>
            </a:r>
            <a:r>
              <a:rPr lang="en-US" sz="2745">
                <a:solidFill>
                  <a:srgbClr val="000000"/>
                </a:solidFill>
                <a:latin typeface="Open Sans 2"/>
                <a:ea typeface="Open Sans 2"/>
                <a:cs typeface="Open Sans 2"/>
                <a:sym typeface="Open Sans 2"/>
              </a:rPr>
              <a:t> The game components (like Room, Enemy, etc.) interact with each other through common methods (e.g., displayRoomInfo(), attack(), triggerTrap()), which allows for flexible gameplay interactions.</a:t>
            </a:r>
          </a:p>
        </p:txBody>
      </p:sp>
      <p:sp>
        <p:nvSpPr>
          <p:cNvPr name="AutoShape 4" id="4"/>
          <p:cNvSpPr/>
          <p:nvPr/>
        </p:nvSpPr>
        <p:spPr>
          <a:xfrm>
            <a:off x="1883081" y="2859061"/>
            <a:ext cx="13844095" cy="0"/>
          </a:xfrm>
          <a:prstGeom prst="line">
            <a:avLst/>
          </a:prstGeom>
          <a:ln cap="flat" w="38100">
            <a:solidFill>
              <a:srgbClr val="FFFFFF"/>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p:cSld>
    <p:bg>
      <p:bgPr>
        <a:gradFill rotWithShape="true">
          <a:gsLst>
            <a:gs pos="0">
              <a:srgbClr val="FF9200">
                <a:alpha val="54500"/>
              </a:srgbClr>
            </a:gs>
            <a:gs pos="100000">
              <a:srgbClr val="FFA78B">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8487940" y="0"/>
            <a:ext cx="9800060" cy="10287000"/>
            <a:chOff x="0" y="0"/>
            <a:chExt cx="2581086" cy="2709333"/>
          </a:xfrm>
        </p:grpSpPr>
        <p:sp>
          <p:nvSpPr>
            <p:cNvPr name="Freeform 3" id="3"/>
            <p:cNvSpPr/>
            <p:nvPr/>
          </p:nvSpPr>
          <p:spPr>
            <a:xfrm flipH="false" flipV="false" rot="0">
              <a:off x="0" y="0"/>
              <a:ext cx="2581086" cy="2709333"/>
            </a:xfrm>
            <a:custGeom>
              <a:avLst/>
              <a:gdLst/>
              <a:ahLst/>
              <a:cxnLst/>
              <a:rect r="r" b="b" t="t" l="l"/>
              <a:pathLst>
                <a:path h="2709333" w="2581086">
                  <a:moveTo>
                    <a:pt x="0" y="0"/>
                  </a:moveTo>
                  <a:lnTo>
                    <a:pt x="2581086" y="0"/>
                  </a:lnTo>
                  <a:lnTo>
                    <a:pt x="2581086" y="2709333"/>
                  </a:lnTo>
                  <a:lnTo>
                    <a:pt x="0" y="2709333"/>
                  </a:lnTo>
                  <a:close/>
                </a:path>
              </a:pathLst>
            </a:custGeom>
            <a:solidFill>
              <a:srgbClr val="C48A3D"/>
            </a:solidFill>
          </p:spPr>
        </p:sp>
        <p:sp>
          <p:nvSpPr>
            <p:cNvPr name="TextBox 4" id="4"/>
            <p:cNvSpPr txBox="true"/>
            <p:nvPr/>
          </p:nvSpPr>
          <p:spPr>
            <a:xfrm>
              <a:off x="0" y="-57150"/>
              <a:ext cx="2581086" cy="2766483"/>
            </a:xfrm>
            <a:prstGeom prst="rect">
              <a:avLst/>
            </a:prstGeom>
          </p:spPr>
          <p:txBody>
            <a:bodyPr anchor="ctr" rtlCol="false" tIns="50800" lIns="50800" bIns="50800" rIns="50800"/>
            <a:lstStyle/>
            <a:p>
              <a:pPr algn="ctr">
                <a:lnSpc>
                  <a:spcPts val="3150"/>
                </a:lnSpc>
              </a:pPr>
            </a:p>
          </p:txBody>
        </p:sp>
      </p:grpSp>
      <p:sp>
        <p:nvSpPr>
          <p:cNvPr name="TextBox 5" id="5"/>
          <p:cNvSpPr txBox="true"/>
          <p:nvPr/>
        </p:nvSpPr>
        <p:spPr>
          <a:xfrm rot="0">
            <a:off x="1221556" y="3750946"/>
            <a:ext cx="5122944" cy="2202180"/>
          </a:xfrm>
          <a:prstGeom prst="rect">
            <a:avLst/>
          </a:prstGeom>
        </p:spPr>
        <p:txBody>
          <a:bodyPr anchor="t" rtlCol="false" tIns="0" lIns="0" bIns="0" rIns="0">
            <a:spAutoFit/>
          </a:bodyPr>
          <a:lstStyle/>
          <a:p>
            <a:pPr algn="l" marL="0" indent="0" lvl="0">
              <a:lnSpc>
                <a:spcPts val="8505"/>
              </a:lnSpc>
            </a:pPr>
            <a:r>
              <a:rPr lang="en-US" b="true" sz="8100">
                <a:solidFill>
                  <a:srgbClr val="000000"/>
                </a:solidFill>
                <a:latin typeface="Open Sans 2 Bold"/>
                <a:ea typeface="Open Sans 2 Bold"/>
                <a:cs typeface="Open Sans 2 Bold"/>
                <a:sym typeface="Open Sans 2 Bold"/>
              </a:rPr>
              <a:t>Exception Handling</a:t>
            </a:r>
          </a:p>
        </p:txBody>
      </p:sp>
      <p:sp>
        <p:nvSpPr>
          <p:cNvPr name="AutoShape 6" id="6"/>
          <p:cNvSpPr/>
          <p:nvPr/>
        </p:nvSpPr>
        <p:spPr>
          <a:xfrm>
            <a:off x="1221556" y="6743701"/>
            <a:ext cx="5122944" cy="0"/>
          </a:xfrm>
          <a:prstGeom prst="line">
            <a:avLst/>
          </a:prstGeom>
          <a:ln cap="flat" w="38100">
            <a:solidFill>
              <a:srgbClr val="FFFFFF"/>
            </a:solidFill>
            <a:prstDash val="solid"/>
            <a:headEnd type="none" len="sm" w="sm"/>
            <a:tailEnd type="none" len="sm" w="sm"/>
          </a:ln>
        </p:spPr>
      </p:sp>
      <p:sp>
        <p:nvSpPr>
          <p:cNvPr name="AutoShape 7" id="7"/>
          <p:cNvSpPr/>
          <p:nvPr/>
        </p:nvSpPr>
        <p:spPr>
          <a:xfrm rot="0">
            <a:off x="8921158" y="514350"/>
            <a:ext cx="8672400" cy="4508748"/>
          </a:xfrm>
          <a:prstGeom prst="rect">
            <a:avLst/>
          </a:prstGeom>
          <a:solidFill>
            <a:srgbClr val="FFBF70"/>
          </a:solidFill>
        </p:spPr>
      </p:sp>
      <p:sp>
        <p:nvSpPr>
          <p:cNvPr name="TextBox 8" id="8"/>
          <p:cNvSpPr txBox="true"/>
          <p:nvPr/>
        </p:nvSpPr>
        <p:spPr>
          <a:xfrm rot="0">
            <a:off x="9834993" y="1139771"/>
            <a:ext cx="6844729" cy="3210281"/>
          </a:xfrm>
          <a:prstGeom prst="rect">
            <a:avLst/>
          </a:prstGeom>
        </p:spPr>
        <p:txBody>
          <a:bodyPr anchor="t" rtlCol="false" tIns="0" lIns="0" bIns="0" rIns="0">
            <a:spAutoFit/>
          </a:bodyPr>
          <a:lstStyle/>
          <a:p>
            <a:pPr algn="ctr" marL="0" indent="0" lvl="0">
              <a:lnSpc>
                <a:spcPts val="3692"/>
              </a:lnSpc>
            </a:pPr>
            <a:r>
              <a:rPr lang="en-US" b="true" sz="2637">
                <a:solidFill>
                  <a:srgbClr val="000000"/>
                </a:solidFill>
                <a:latin typeface="Open Sans 2 Bold"/>
                <a:ea typeface="Open Sans 2 Bold"/>
                <a:cs typeface="Open Sans 2 Bold"/>
                <a:sym typeface="Open Sans 2 Bold"/>
              </a:rPr>
              <a:t>Input Validation: </a:t>
            </a:r>
            <a:r>
              <a:rPr lang="en-US" sz="2637">
                <a:solidFill>
                  <a:srgbClr val="000000"/>
                </a:solidFill>
                <a:latin typeface="Open Sans 2"/>
                <a:ea typeface="Open Sans 2"/>
                <a:cs typeface="Open Sans 2"/>
                <a:sym typeface="Open Sans 2"/>
              </a:rPr>
              <a:t>We used exception handling to ensure that the user enters valid input. For instance, if a user enters a non-numeric value when selecting a direction, the game catches the NumberFormatException and prompts the user to enter a valid number.</a:t>
            </a:r>
          </a:p>
        </p:txBody>
      </p:sp>
      <p:sp>
        <p:nvSpPr>
          <p:cNvPr name="AutoShape 9" id="9"/>
          <p:cNvSpPr/>
          <p:nvPr/>
        </p:nvSpPr>
        <p:spPr>
          <a:xfrm rot="0">
            <a:off x="8921158" y="5263902"/>
            <a:ext cx="8672400" cy="4508748"/>
          </a:xfrm>
          <a:prstGeom prst="rect">
            <a:avLst/>
          </a:prstGeom>
          <a:solidFill>
            <a:srgbClr val="FFBF70"/>
          </a:solidFill>
        </p:spPr>
      </p:sp>
      <p:sp>
        <p:nvSpPr>
          <p:cNvPr name="TextBox 10" id="10"/>
          <p:cNvSpPr txBox="true"/>
          <p:nvPr/>
        </p:nvSpPr>
        <p:spPr>
          <a:xfrm rot="0">
            <a:off x="9834993" y="6527938"/>
            <a:ext cx="6844729" cy="1923527"/>
          </a:xfrm>
          <a:prstGeom prst="rect">
            <a:avLst/>
          </a:prstGeom>
        </p:spPr>
        <p:txBody>
          <a:bodyPr anchor="t" rtlCol="false" tIns="0" lIns="0" bIns="0" rIns="0">
            <a:spAutoFit/>
          </a:bodyPr>
          <a:lstStyle/>
          <a:p>
            <a:pPr algn="ctr" marL="0" indent="0" lvl="0">
              <a:lnSpc>
                <a:spcPts val="3811"/>
              </a:lnSpc>
            </a:pPr>
            <a:r>
              <a:rPr lang="en-US" b="true" sz="2722">
                <a:solidFill>
                  <a:srgbClr val="000000"/>
                </a:solidFill>
                <a:latin typeface="Open Sans 2 Bold"/>
                <a:ea typeface="Open Sans 2 Bold"/>
                <a:cs typeface="Open Sans 2 Bold"/>
                <a:sym typeface="Open Sans 2 Bold"/>
              </a:rPr>
              <a:t>Graceful Game Ending:</a:t>
            </a:r>
            <a:r>
              <a:rPr lang="en-US" sz="2722">
                <a:solidFill>
                  <a:srgbClr val="000000"/>
                </a:solidFill>
                <a:latin typeface="Open Sans 2"/>
                <a:ea typeface="Open Sans 2"/>
                <a:cs typeface="Open Sans 2"/>
                <a:sym typeface="Open Sans 2"/>
              </a:rPr>
              <a:t> If the player’s health becomes zero or they win the game, the game ends smoothly, displaying a message without crashing</a:t>
            </a:r>
            <a:r>
              <a:rPr lang="en-US" b="true" sz="2722">
                <a:solidFill>
                  <a:srgbClr val="000000"/>
                </a:solidFill>
                <a:latin typeface="Open Sans 2 Bold"/>
                <a:ea typeface="Open Sans 2 Bold"/>
                <a:cs typeface="Open Sans 2 Bold"/>
                <a:sym typeface="Open Sans 2 Bold"/>
              </a:rPr>
              <a: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200">
                <a:alpha val="54500"/>
              </a:srgbClr>
            </a:gs>
            <a:gs pos="100000">
              <a:srgbClr val="FFA78B">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655231" y="534024"/>
            <a:ext cx="7275163" cy="4609476"/>
          </a:xfrm>
          <a:custGeom>
            <a:avLst/>
            <a:gdLst/>
            <a:ahLst/>
            <a:cxnLst/>
            <a:rect r="r" b="b" t="t" l="l"/>
            <a:pathLst>
              <a:path h="4609476" w="7275163">
                <a:moveTo>
                  <a:pt x="0" y="0"/>
                </a:moveTo>
                <a:lnTo>
                  <a:pt x="7275163" y="0"/>
                </a:lnTo>
                <a:lnTo>
                  <a:pt x="7275163" y="4609476"/>
                </a:lnTo>
                <a:lnTo>
                  <a:pt x="0" y="4609476"/>
                </a:lnTo>
                <a:lnTo>
                  <a:pt x="0" y="0"/>
                </a:lnTo>
                <a:close/>
              </a:path>
            </a:pathLst>
          </a:custGeom>
          <a:blipFill>
            <a:blip r:embed="rId2"/>
            <a:stretch>
              <a:fillRect l="-884" t="0" r="-94090" b="-73099"/>
            </a:stretch>
          </a:blipFill>
        </p:spPr>
      </p:sp>
      <p:sp>
        <p:nvSpPr>
          <p:cNvPr name="Freeform 3" id="3"/>
          <p:cNvSpPr/>
          <p:nvPr/>
        </p:nvSpPr>
        <p:spPr>
          <a:xfrm flipH="false" flipV="false" rot="0">
            <a:off x="685349" y="5591085"/>
            <a:ext cx="7245045" cy="4473492"/>
          </a:xfrm>
          <a:custGeom>
            <a:avLst/>
            <a:gdLst/>
            <a:ahLst/>
            <a:cxnLst/>
            <a:rect r="r" b="b" t="t" l="l"/>
            <a:pathLst>
              <a:path h="4473492" w="7245045">
                <a:moveTo>
                  <a:pt x="0" y="0"/>
                </a:moveTo>
                <a:lnTo>
                  <a:pt x="7245045" y="0"/>
                </a:lnTo>
                <a:lnTo>
                  <a:pt x="7245045" y="4473492"/>
                </a:lnTo>
                <a:lnTo>
                  <a:pt x="0" y="4473492"/>
                </a:lnTo>
                <a:lnTo>
                  <a:pt x="0" y="0"/>
                </a:lnTo>
                <a:close/>
              </a:path>
            </a:pathLst>
          </a:custGeom>
          <a:blipFill>
            <a:blip r:embed="rId3"/>
            <a:stretch>
              <a:fillRect l="-693" t="0" r="-94041" b="-77403"/>
            </a:stretch>
          </a:blipFill>
        </p:spPr>
      </p:sp>
      <p:sp>
        <p:nvSpPr>
          <p:cNvPr name="TextBox 4" id="4"/>
          <p:cNvSpPr txBox="true"/>
          <p:nvPr/>
        </p:nvSpPr>
        <p:spPr>
          <a:xfrm rot="0">
            <a:off x="9871822" y="1240651"/>
            <a:ext cx="7387478" cy="2314575"/>
          </a:xfrm>
          <a:prstGeom prst="rect">
            <a:avLst/>
          </a:prstGeom>
        </p:spPr>
        <p:txBody>
          <a:bodyPr anchor="t" rtlCol="false" tIns="0" lIns="0" bIns="0" rIns="0">
            <a:spAutoFit/>
          </a:bodyPr>
          <a:lstStyle/>
          <a:p>
            <a:pPr algn="l" marL="0" indent="0" lvl="0">
              <a:lnSpc>
                <a:spcPts val="9119"/>
              </a:lnSpc>
            </a:pPr>
            <a:r>
              <a:rPr lang="en-US" sz="7599">
                <a:solidFill>
                  <a:srgbClr val="000000"/>
                </a:solidFill>
                <a:latin typeface="Alike Bold"/>
                <a:ea typeface="Alike Bold"/>
                <a:cs typeface="Alike Bold"/>
                <a:sym typeface="Alike Bold"/>
              </a:rPr>
              <a:t>Graphical User Interface</a:t>
            </a:r>
          </a:p>
        </p:txBody>
      </p:sp>
      <p:sp>
        <p:nvSpPr>
          <p:cNvPr name="TextBox 5" id="5"/>
          <p:cNvSpPr txBox="true"/>
          <p:nvPr/>
        </p:nvSpPr>
        <p:spPr>
          <a:xfrm rot="0">
            <a:off x="9871822" y="3777464"/>
            <a:ext cx="7387478" cy="5812052"/>
          </a:xfrm>
          <a:prstGeom prst="rect">
            <a:avLst/>
          </a:prstGeom>
        </p:spPr>
        <p:txBody>
          <a:bodyPr anchor="t" rtlCol="false" tIns="0" lIns="0" bIns="0" rIns="0">
            <a:spAutoFit/>
          </a:bodyPr>
          <a:lstStyle/>
          <a:p>
            <a:pPr algn="l" marL="392302" indent="-196151" lvl="1">
              <a:lnSpc>
                <a:spcPts val="2725"/>
              </a:lnSpc>
              <a:buFont typeface="Arial"/>
              <a:buChar char="•"/>
            </a:pPr>
            <a:r>
              <a:rPr lang="en-US" b="true" sz="1817">
                <a:solidFill>
                  <a:srgbClr val="000000"/>
                </a:solidFill>
                <a:latin typeface="Canva Sans Bold"/>
                <a:ea typeface="Canva Sans Bold"/>
                <a:cs typeface="Canva Sans Bold"/>
                <a:sym typeface="Canva Sans Bold"/>
              </a:rPr>
              <a:t>Text Area for Displaying Messages: The JTextArea is used to show game messages such as welcome messages, health updates, battle outcomes, and random events, making the game feel interactive.</a:t>
            </a:r>
          </a:p>
          <a:p>
            <a:pPr algn="l" marL="392302" indent="-196151" lvl="1">
              <a:lnSpc>
                <a:spcPts val="2725"/>
              </a:lnSpc>
              <a:buFont typeface="Arial"/>
              <a:buChar char="•"/>
            </a:pPr>
            <a:r>
              <a:rPr lang="en-US" b="true" sz="1817">
                <a:solidFill>
                  <a:srgbClr val="000000"/>
                </a:solidFill>
                <a:latin typeface="Canva Sans Bold"/>
                <a:ea typeface="Canva Sans Bold"/>
                <a:cs typeface="Canva Sans Bold"/>
                <a:sym typeface="Canva Sans Bold"/>
              </a:rPr>
              <a:t>Input Field and Submit Button: The player can type in a direction (North, South, East, West) and submit the input. The JTextField and JButton make it easy for the player to input their choices and get immediate feedback.</a:t>
            </a:r>
          </a:p>
          <a:p>
            <a:pPr algn="l" marL="392302" indent="-196151" lvl="1">
              <a:lnSpc>
                <a:spcPts val="2725"/>
              </a:lnSpc>
              <a:buFont typeface="Arial"/>
              <a:buChar char="•"/>
            </a:pPr>
            <a:r>
              <a:rPr lang="en-US" b="true" sz="1817">
                <a:solidFill>
                  <a:srgbClr val="000000"/>
                </a:solidFill>
                <a:latin typeface="Canva Sans Bold"/>
                <a:ea typeface="Canva Sans Bold"/>
                <a:cs typeface="Canva Sans Bold"/>
                <a:sym typeface="Canva Sans Bold"/>
              </a:rPr>
              <a:t>Clear and Visually Appealing Interface: The layout (with the game text in the center and input at the bottom) ensures that the player can easily follow the game progress and interact with the game.</a:t>
            </a:r>
          </a:p>
          <a:p>
            <a:pPr algn="l" marL="392302" indent="-196151" lvl="1">
              <a:lnSpc>
                <a:spcPts val="2725"/>
              </a:lnSpc>
              <a:buFont typeface="Arial"/>
              <a:buChar char="•"/>
            </a:pPr>
            <a:r>
              <a:rPr lang="en-US" b="true" sz="1817">
                <a:solidFill>
                  <a:srgbClr val="000000"/>
                </a:solidFill>
                <a:latin typeface="Canva Sans Bold"/>
                <a:ea typeface="Canva Sans Bold"/>
                <a:cs typeface="Canva Sans Bold"/>
                <a:sym typeface="Canva Sans Bold"/>
              </a:rPr>
              <a:t>Improved User Experience: The game feels like a real adventure where the user’s choices directly affect the outcome. The GUI is intuitive and allows the player to focus on the game rather than worrying about complex commands or console inputs.</a:t>
            </a:r>
          </a:p>
        </p:txBody>
      </p:sp>
    </p:spTree>
  </p:cSld>
  <p:clrMapOvr>
    <a:masterClrMapping/>
  </p:clrMapOvr>
</p:sld>
</file>

<file path=ppt/slides/slide8.xml><?xml version="1.0" encoding="utf-8"?>
<p:sld xmlns:p="http://schemas.openxmlformats.org/presentationml/2006/main" xmlns:a="http://schemas.openxmlformats.org/drawingml/2006/main">
  <p:cSld>
    <p:bg>
      <p:bgPr>
        <a:gradFill rotWithShape="true">
          <a:gsLst>
            <a:gs pos="0">
              <a:srgbClr val="FF9200">
                <a:alpha val="54500"/>
              </a:srgbClr>
            </a:gs>
            <a:gs pos="100000">
              <a:srgbClr val="FFA78B">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943297" y="1053302"/>
            <a:ext cx="12942131" cy="2261235"/>
          </a:xfrm>
          <a:prstGeom prst="rect">
            <a:avLst/>
          </a:prstGeom>
        </p:spPr>
        <p:txBody>
          <a:bodyPr anchor="t" rtlCol="false" tIns="0" lIns="0" bIns="0" rIns="0">
            <a:spAutoFit/>
          </a:bodyPr>
          <a:lstStyle/>
          <a:p>
            <a:pPr algn="l" marL="0" indent="0" lvl="0">
              <a:lnSpc>
                <a:spcPts val="16589"/>
              </a:lnSpc>
              <a:spcBef>
                <a:spcPct val="0"/>
              </a:spcBef>
            </a:pPr>
            <a:r>
              <a:rPr lang="en-US" sz="11850">
                <a:solidFill>
                  <a:srgbClr val="000000"/>
                </a:solidFill>
                <a:latin typeface="Chunk Five"/>
                <a:ea typeface="Chunk Five"/>
                <a:cs typeface="Chunk Five"/>
                <a:sym typeface="Chunk Five"/>
              </a:rPr>
              <a:t>Conclusion</a:t>
            </a:r>
          </a:p>
        </p:txBody>
      </p:sp>
      <p:sp>
        <p:nvSpPr>
          <p:cNvPr name="TextBox 3" id="3"/>
          <p:cNvSpPr txBox="true"/>
          <p:nvPr/>
        </p:nvSpPr>
        <p:spPr>
          <a:xfrm rot="0">
            <a:off x="1028700" y="3251443"/>
            <a:ext cx="12856727" cy="5802610"/>
          </a:xfrm>
          <a:prstGeom prst="rect">
            <a:avLst/>
          </a:prstGeom>
        </p:spPr>
        <p:txBody>
          <a:bodyPr anchor="t" rtlCol="false" tIns="0" lIns="0" bIns="0" rIns="0">
            <a:spAutoFit/>
          </a:bodyPr>
          <a:lstStyle/>
          <a:p>
            <a:pPr algn="l" marL="0" indent="0" lvl="0">
              <a:lnSpc>
                <a:spcPts val="3571"/>
              </a:lnSpc>
              <a:spcBef>
                <a:spcPct val="0"/>
              </a:spcBef>
            </a:pPr>
            <a:r>
              <a:rPr lang="en-US" sz="2550">
                <a:solidFill>
                  <a:srgbClr val="000000"/>
                </a:solidFill>
                <a:latin typeface="Canva Sans"/>
                <a:ea typeface="Canva Sans"/>
                <a:cs typeface="Canva Sans"/>
                <a:sym typeface="Canva Sans"/>
              </a:rPr>
              <a:t>In conclusion, the Dungeon Quest game project successfully incorporated several key programming principles like OOP, exception handling, and GUI design to create a functional and engaging text-based adventure game. The use of Java Swing for the GUI made the game user-friendly, and OOP allowed for a clean, maintainable structure that could easily be extended with more features in the future.</a:t>
            </a:r>
          </a:p>
          <a:p>
            <a:pPr algn="l" marL="0" indent="0" lvl="0">
              <a:lnSpc>
                <a:spcPts val="3571"/>
              </a:lnSpc>
              <a:spcBef>
                <a:spcPct val="0"/>
              </a:spcBef>
            </a:pPr>
            <a:r>
              <a:rPr lang="en-US" sz="2550">
                <a:solidFill>
                  <a:srgbClr val="000000"/>
                </a:solidFill>
                <a:latin typeface="Canva Sans"/>
                <a:ea typeface="Canva Sans"/>
                <a:cs typeface="Canva Sans"/>
                <a:sym typeface="Canva Sans"/>
              </a:rPr>
              <a:t>The game provides players with a fun, interactive experience where they can explore rooms, face random challenges, and manage their health while progressing through the dungeon. Exception handling ensures a smooth gameplay experience, and the game mechanics are flexible, allowing for future enhancements.</a:t>
            </a:r>
          </a:p>
          <a:p>
            <a:pPr algn="l" marL="0" indent="0" lvl="0">
              <a:lnSpc>
                <a:spcPts val="3571"/>
              </a:lnSpc>
              <a:spcBef>
                <a:spcPct val="0"/>
              </a:spcBef>
            </a:pPr>
            <a:r>
              <a:rPr lang="en-US" sz="2550">
                <a:solidFill>
                  <a:srgbClr val="000000"/>
                </a:solidFill>
                <a:latin typeface="Canva Sans"/>
                <a:ea typeface="Canva Sans"/>
                <a:cs typeface="Canva Sans"/>
                <a:sym typeface="Canva Sans"/>
              </a:rPr>
              <a:t>This project not only helped us understand core programming concepts but also demonstrated how to turn a simple idea into a fully functioning game using Java</a:t>
            </a:r>
          </a:p>
        </p:txBody>
      </p:sp>
      <p:grpSp>
        <p:nvGrpSpPr>
          <p:cNvPr name="Group 4" id="4"/>
          <p:cNvGrpSpPr/>
          <p:nvPr/>
        </p:nvGrpSpPr>
        <p:grpSpPr>
          <a:xfrm rot="0">
            <a:off x="14533478" y="6532478"/>
            <a:ext cx="3754522" cy="3754522"/>
            <a:chOff x="0" y="0"/>
            <a:chExt cx="5006029" cy="5006029"/>
          </a:xfrm>
        </p:grpSpPr>
        <p:grpSp>
          <p:nvGrpSpPr>
            <p:cNvPr name="Group 5" id="5"/>
            <p:cNvGrpSpPr/>
            <p:nvPr/>
          </p:nvGrpSpPr>
          <p:grpSpPr>
            <a:xfrm rot="0">
              <a:off x="2503014" y="2503014"/>
              <a:ext cx="1251507" cy="1251507"/>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FFFFF"/>
              </a:solidFill>
            </p:spPr>
          </p:sp>
        </p:grpSp>
        <p:grpSp>
          <p:nvGrpSpPr>
            <p:cNvPr name="Group 7" id="7"/>
            <p:cNvGrpSpPr/>
            <p:nvPr/>
          </p:nvGrpSpPr>
          <p:grpSpPr>
            <a:xfrm rot="0">
              <a:off x="2503014" y="1251507"/>
              <a:ext cx="1251507" cy="1251507"/>
              <a:chOff x="0" y="0"/>
              <a:chExt cx="1913890" cy="1913890"/>
            </a:xfrm>
          </p:grpSpPr>
          <p:sp>
            <p:nvSpPr>
              <p:cNvPr name="Freeform 8" id="8"/>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FFFFF"/>
              </a:solidFill>
            </p:spPr>
          </p:sp>
        </p:grpSp>
        <p:grpSp>
          <p:nvGrpSpPr>
            <p:cNvPr name="Group 9" id="9"/>
            <p:cNvGrpSpPr/>
            <p:nvPr/>
          </p:nvGrpSpPr>
          <p:grpSpPr>
            <a:xfrm rot="0">
              <a:off x="1251507" y="2503014"/>
              <a:ext cx="1251507" cy="1251507"/>
              <a:chOff x="0" y="0"/>
              <a:chExt cx="1913890" cy="1913890"/>
            </a:xfrm>
          </p:grpSpPr>
          <p:sp>
            <p:nvSpPr>
              <p:cNvPr name="Freeform 10" id="10"/>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FFFFF"/>
              </a:solidFill>
            </p:spPr>
          </p:sp>
        </p:grpSp>
        <p:grpSp>
          <p:nvGrpSpPr>
            <p:cNvPr name="Group 11" id="11"/>
            <p:cNvGrpSpPr/>
            <p:nvPr/>
          </p:nvGrpSpPr>
          <p:grpSpPr>
            <a:xfrm rot="0">
              <a:off x="3754522" y="3754522"/>
              <a:ext cx="1251507" cy="1251507"/>
              <a:chOff x="0" y="0"/>
              <a:chExt cx="1913890" cy="1913890"/>
            </a:xfrm>
          </p:grpSpPr>
          <p:sp>
            <p:nvSpPr>
              <p:cNvPr name="Freeform 12" id="12"/>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FFFFF"/>
              </a:solidFill>
            </p:spPr>
          </p:sp>
        </p:grpSp>
        <p:grpSp>
          <p:nvGrpSpPr>
            <p:cNvPr name="Group 13" id="13"/>
            <p:cNvGrpSpPr/>
            <p:nvPr/>
          </p:nvGrpSpPr>
          <p:grpSpPr>
            <a:xfrm rot="0">
              <a:off x="3754522" y="2503014"/>
              <a:ext cx="1251507" cy="1251507"/>
              <a:chOff x="0" y="0"/>
              <a:chExt cx="1913890" cy="1913890"/>
            </a:xfrm>
          </p:grpSpPr>
          <p:sp>
            <p:nvSpPr>
              <p:cNvPr name="Freeform 14" id="14"/>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FFFFF"/>
              </a:solidFill>
            </p:spPr>
          </p:sp>
        </p:grpSp>
        <p:grpSp>
          <p:nvGrpSpPr>
            <p:cNvPr name="Group 15" id="15"/>
            <p:cNvGrpSpPr/>
            <p:nvPr/>
          </p:nvGrpSpPr>
          <p:grpSpPr>
            <a:xfrm rot="0">
              <a:off x="2503014" y="3754522"/>
              <a:ext cx="1251507" cy="1251507"/>
              <a:chOff x="0" y="0"/>
              <a:chExt cx="1913890" cy="1913890"/>
            </a:xfrm>
          </p:grpSpPr>
          <p:sp>
            <p:nvSpPr>
              <p:cNvPr name="Freeform 16" id="1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FFFFF"/>
              </a:solidFill>
            </p:spPr>
          </p:sp>
        </p:grpSp>
        <p:grpSp>
          <p:nvGrpSpPr>
            <p:cNvPr name="Group 17" id="17"/>
            <p:cNvGrpSpPr/>
            <p:nvPr/>
          </p:nvGrpSpPr>
          <p:grpSpPr>
            <a:xfrm rot="0">
              <a:off x="3754522" y="1251507"/>
              <a:ext cx="1251507" cy="1251507"/>
              <a:chOff x="0" y="0"/>
              <a:chExt cx="1913890" cy="1913890"/>
            </a:xfrm>
          </p:grpSpPr>
          <p:sp>
            <p:nvSpPr>
              <p:cNvPr name="Freeform 18" id="18"/>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FFFFF"/>
              </a:solidFill>
            </p:spPr>
          </p:sp>
        </p:grpSp>
        <p:grpSp>
          <p:nvGrpSpPr>
            <p:cNvPr name="Group 19" id="19"/>
            <p:cNvGrpSpPr/>
            <p:nvPr/>
          </p:nvGrpSpPr>
          <p:grpSpPr>
            <a:xfrm rot="0">
              <a:off x="1251507" y="3754522"/>
              <a:ext cx="1251507" cy="1251507"/>
              <a:chOff x="0" y="0"/>
              <a:chExt cx="1913890" cy="1913890"/>
            </a:xfrm>
          </p:grpSpPr>
          <p:sp>
            <p:nvSpPr>
              <p:cNvPr name="Freeform 20" id="20"/>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FFFFF"/>
              </a:solidFill>
            </p:spPr>
          </p:sp>
        </p:grpSp>
        <p:grpSp>
          <p:nvGrpSpPr>
            <p:cNvPr name="Group 21" id="21"/>
            <p:cNvGrpSpPr/>
            <p:nvPr/>
          </p:nvGrpSpPr>
          <p:grpSpPr>
            <a:xfrm rot="0">
              <a:off x="3754522" y="0"/>
              <a:ext cx="1251507" cy="1251507"/>
              <a:chOff x="0" y="0"/>
              <a:chExt cx="1913890" cy="1913890"/>
            </a:xfrm>
          </p:grpSpPr>
          <p:sp>
            <p:nvSpPr>
              <p:cNvPr name="Freeform 22" id="22"/>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FFFFF"/>
              </a:solidFill>
            </p:spPr>
          </p:sp>
        </p:grpSp>
        <p:grpSp>
          <p:nvGrpSpPr>
            <p:cNvPr name="Group 23" id="23"/>
            <p:cNvGrpSpPr/>
            <p:nvPr/>
          </p:nvGrpSpPr>
          <p:grpSpPr>
            <a:xfrm rot="0">
              <a:off x="0" y="3754522"/>
              <a:ext cx="1251507" cy="1251507"/>
              <a:chOff x="0" y="0"/>
              <a:chExt cx="1913890" cy="1913890"/>
            </a:xfrm>
          </p:grpSpPr>
          <p:sp>
            <p:nvSpPr>
              <p:cNvPr name="Freeform 24" id="24"/>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FFFFF"/>
              </a:solidFill>
            </p:spPr>
          </p:sp>
        </p:grpSp>
        <p:grpSp>
          <p:nvGrpSpPr>
            <p:cNvPr name="Group 25" id="25"/>
            <p:cNvGrpSpPr/>
            <p:nvPr/>
          </p:nvGrpSpPr>
          <p:grpSpPr>
            <a:xfrm rot="0">
              <a:off x="2503014" y="1251507"/>
              <a:ext cx="1251507" cy="1251507"/>
              <a:chOff x="0" y="0"/>
              <a:chExt cx="1913890" cy="1913890"/>
            </a:xfrm>
          </p:grpSpPr>
          <p:sp>
            <p:nvSpPr>
              <p:cNvPr name="Freeform 26" id="2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00000">
                  <a:alpha val="0"/>
                </a:srgbClr>
              </a:solidFill>
            </p:spPr>
          </p:sp>
        </p:gr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200">
                <a:alpha val="54500"/>
              </a:srgbClr>
            </a:gs>
            <a:gs pos="100000">
              <a:srgbClr val="FFA78B">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28700" y="3138854"/>
            <a:ext cx="16230600" cy="4009292"/>
            <a:chOff x="0" y="0"/>
            <a:chExt cx="3774616" cy="932408"/>
          </a:xfrm>
        </p:grpSpPr>
        <p:sp>
          <p:nvSpPr>
            <p:cNvPr name="Freeform 3" id="3"/>
            <p:cNvSpPr/>
            <p:nvPr/>
          </p:nvSpPr>
          <p:spPr>
            <a:xfrm flipH="false" flipV="false" rot="0">
              <a:off x="0" y="0"/>
              <a:ext cx="3774617" cy="932408"/>
            </a:xfrm>
            <a:custGeom>
              <a:avLst/>
              <a:gdLst/>
              <a:ahLst/>
              <a:cxnLst/>
              <a:rect r="r" b="b" t="t" l="l"/>
              <a:pathLst>
                <a:path h="932408" w="3774617">
                  <a:moveTo>
                    <a:pt x="0" y="0"/>
                  </a:moveTo>
                  <a:lnTo>
                    <a:pt x="3774617" y="0"/>
                  </a:lnTo>
                  <a:lnTo>
                    <a:pt x="3774617" y="932408"/>
                  </a:lnTo>
                  <a:lnTo>
                    <a:pt x="0" y="932408"/>
                  </a:lnTo>
                  <a:close/>
                </a:path>
              </a:pathLst>
            </a:custGeom>
            <a:solidFill>
              <a:srgbClr val="E1A456"/>
            </a:solidFill>
          </p:spPr>
        </p:sp>
      </p:grpSp>
      <p:sp>
        <p:nvSpPr>
          <p:cNvPr name="Freeform 4" id="4"/>
          <p:cNvSpPr/>
          <p:nvPr/>
        </p:nvSpPr>
        <p:spPr>
          <a:xfrm flipH="false" flipV="false" rot="4695204">
            <a:off x="1175350" y="3349924"/>
            <a:ext cx="4443920" cy="7596444"/>
          </a:xfrm>
          <a:custGeom>
            <a:avLst/>
            <a:gdLst/>
            <a:ahLst/>
            <a:cxnLst/>
            <a:rect r="r" b="b" t="t" l="l"/>
            <a:pathLst>
              <a:path h="7596444" w="4443920">
                <a:moveTo>
                  <a:pt x="0" y="0"/>
                </a:moveTo>
                <a:lnTo>
                  <a:pt x="4443919" y="0"/>
                </a:lnTo>
                <a:lnTo>
                  <a:pt x="4443919" y="7596444"/>
                </a:lnTo>
                <a:lnTo>
                  <a:pt x="0" y="75964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5029200" y="4458698"/>
            <a:ext cx="8229600" cy="1009650"/>
          </a:xfrm>
          <a:prstGeom prst="rect">
            <a:avLst/>
          </a:prstGeom>
        </p:spPr>
        <p:txBody>
          <a:bodyPr anchor="t" rtlCol="false" tIns="0" lIns="0" bIns="0" rIns="0">
            <a:spAutoFit/>
          </a:bodyPr>
          <a:lstStyle/>
          <a:p>
            <a:pPr algn="ctr" marL="0" indent="0" lvl="0">
              <a:lnSpc>
                <a:spcPts val="8399"/>
              </a:lnSpc>
              <a:spcBef>
                <a:spcPct val="0"/>
              </a:spcBef>
            </a:pPr>
            <a:r>
              <a:rPr lang="en-US" b="true" sz="5999" u="none">
                <a:solidFill>
                  <a:srgbClr val="000000"/>
                </a:solidFill>
                <a:latin typeface="Open Sans 2 Bold"/>
                <a:ea typeface="Open Sans 2 Bold"/>
                <a:cs typeface="Open Sans 2 Bold"/>
                <a:sym typeface="Open Sans 2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DAGYDMaeTxc</dc:identifier>
  <dcterms:modified xsi:type="dcterms:W3CDTF">2011-08-01T06:04:30Z</dcterms:modified>
  <cp:revision>1</cp:revision>
  <dc:title>Dungeon Quest Game</dc:title>
</cp:coreProperties>
</file>