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Oswald" panose="020F0502020204030204" pitchFamily="2" charset="0"/>
      <p:regular r:id="rId34"/>
      <p:bold r:id="rId35"/>
    </p:embeddedFont>
    <p:embeddedFont>
      <p:font typeface="Playfair Display" panose="000005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326E9A-9BDC-4AEA-89C5-C6D0B9D41146}">
  <a:tblStyle styleId="{96326E9A-9BDC-4AEA-89C5-C6D0B9D411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056da54b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056da54b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034a6aae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034a6aae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034a6aae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034a6aae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dffccea5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dffccea5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ffccea5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dffccea5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dffccea5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dffccea5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dffccea5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dffccea5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dffccea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dffccea5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dffccea5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dffccea5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056da54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056da54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034a6aae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034a6aae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dffccea5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dffccea5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056da54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056da54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07f757ff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07f757ff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07f757ff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07f757ff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034a6aae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034a6aae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034a6aa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034a6aa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034a6aae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034a6aae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034a6aae6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034a6aae6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034a6aae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034a6aae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034a6aae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034a6aae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034a6aae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034a6aae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oom.com/share/19395dc683b94711adc9b77d2b72322e?sid=0c3d91c1-f520-42c7-841a-c7256c37d75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00"/>
              <a:t>Project Title: Sales Performance Analysis of Walmart Stores Using Advanced MySQL Techniques</a:t>
            </a:r>
            <a:endParaRPr sz="300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3679775"/>
            <a:ext cx="4910100" cy="577800"/>
          </a:xfrm>
          <a:prstGeom prst="rect">
            <a:avLst/>
          </a:prstGeom>
          <a:ln w="3810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by, Tushar 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100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Branch-Wise Analysis of High and Low Sales Anomalies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xfrm>
            <a:off x="5726700" y="770225"/>
            <a:ext cx="3056100" cy="41652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/>
              <a:t>High anomaly transactions contribute significantly to total revenue, especially in Branch C.</a:t>
            </a:r>
            <a:endParaRPr sz="1300"/>
          </a:p>
          <a:p>
            <a:pPr marL="0" marR="3810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/>
              <a:t>Low anomalies may point to underperforming products or discount-driven purchases.</a:t>
            </a:r>
            <a:endParaRPr sz="1300"/>
          </a:p>
          <a:p>
            <a:pPr marL="0" marR="38100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1300"/>
              <a:t>Patterns vary by branch, suggesting location-specific sales behaviors or operational differences.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 b="1"/>
              <a:t>Ongoing monitoring of anomalies can enhance fraud detection, inventory management, and targeted marketing efforts.</a:t>
            </a:r>
            <a:endParaRPr sz="1300" b="1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650" y="770225"/>
            <a:ext cx="4489626" cy="21757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650" y="3010475"/>
            <a:ext cx="4489626" cy="19250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311700" y="150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5: Most Popular Payment Method by City </a:t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600" y="1351300"/>
            <a:ext cx="5800274" cy="3538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144;p23"/>
          <p:cNvGraphicFramePr/>
          <p:nvPr/>
        </p:nvGraphicFramePr>
        <p:xfrm>
          <a:off x="6477525" y="1827550"/>
          <a:ext cx="2176700" cy="2098365"/>
        </p:xfrm>
        <a:graphic>
          <a:graphicData uri="http://schemas.openxmlformats.org/drawingml/2006/table">
            <a:tbl>
              <a:tblPr>
                <a:noFill/>
                <a:tableStyleId>{96326E9A-9BDC-4AEA-89C5-C6D0B9D41146}</a:tableStyleId>
              </a:tblPr>
              <a:tblGrid>
                <a:gridCol w="105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City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Popular payment mode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Mandalay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Ewallet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Naypyidaw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Cash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Yangon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Ewallet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5" name="Google Shape;145;p23" descr="Analytics, analysis, statistics, searching icon (provided by Getty Image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100" y="0"/>
            <a:ext cx="1552850" cy="15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367600" y="886725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477525" y="13513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6: Monthly Sales Distribution by Gender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671863"/>
            <a:ext cx="5099876" cy="21699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2026" y="1671875"/>
            <a:ext cx="2590800" cy="1485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4"/>
          <p:cNvSpPr txBox="1"/>
          <p:nvPr/>
        </p:nvSpPr>
        <p:spPr>
          <a:xfrm>
            <a:off x="399650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5792025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Monthly sales broken out by gender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00" y="1017725"/>
            <a:ext cx="8006175" cy="3933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214850" y="434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7: Best Product Line by Customer Type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82700"/>
            <a:ext cx="5661275" cy="280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0825" y="1782688"/>
            <a:ext cx="2709950" cy="815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6"/>
          <p:cNvSpPr txBox="1"/>
          <p:nvPr/>
        </p:nvSpPr>
        <p:spPr>
          <a:xfrm>
            <a:off x="311700" y="131255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6100825" y="131255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7615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product categories do different types of customers prefer?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7" y="1491859"/>
            <a:ext cx="5691577" cy="33597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8: Identifying Repeat Customers</a:t>
            </a: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99650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5792025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671875"/>
            <a:ext cx="4391550" cy="3110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00" y="1647800"/>
            <a:ext cx="3590925" cy="3110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title"/>
          </p:nvPr>
        </p:nvSpPr>
        <p:spPr>
          <a:xfrm>
            <a:off x="387999" y="144175"/>
            <a:ext cx="5400681" cy="5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visits more frequently?</a:t>
            </a:r>
            <a:endParaRPr dirty="0"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925" y="1925550"/>
            <a:ext cx="4895450" cy="2942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3" name="Google Shape;193;p29"/>
          <p:cNvSpPr txBox="1"/>
          <p:nvPr/>
        </p:nvSpPr>
        <p:spPr>
          <a:xfrm rot="-482" flipH="1">
            <a:off x="6146325" y="2076349"/>
            <a:ext cx="2141400" cy="215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Top five spending Customer_IDs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</a:t>
            </a:r>
            <a:endParaRPr sz="19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2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15</a:t>
            </a:r>
            <a:endParaRPr sz="1900"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9: Finding Top 5 Customers by Sales Volume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900" y="1740925"/>
            <a:ext cx="3205400" cy="1556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025" y="1740925"/>
            <a:ext cx="5062125" cy="23743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1" name="Google Shape;201;p30"/>
          <p:cNvSpPr txBox="1"/>
          <p:nvPr/>
        </p:nvSpPr>
        <p:spPr>
          <a:xfrm>
            <a:off x="399650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5626900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409600" y="143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sales and profits generated by top five customers</a:t>
            </a:r>
            <a:endParaRPr/>
          </a:p>
        </p:txBody>
      </p:sp>
      <p:graphicFrame>
        <p:nvGraphicFramePr>
          <p:cNvPr id="208" name="Google Shape;208;p31"/>
          <p:cNvGraphicFramePr/>
          <p:nvPr/>
        </p:nvGraphicFramePr>
        <p:xfrm>
          <a:off x="378900" y="1213100"/>
          <a:ext cx="3376025" cy="3052350"/>
        </p:xfrm>
        <a:graphic>
          <a:graphicData uri="http://schemas.openxmlformats.org/drawingml/2006/table">
            <a:tbl>
              <a:tblPr>
                <a:noFill/>
                <a:tableStyleId>{96326E9A-9BDC-4AEA-89C5-C6D0B9D41146}</a:tableStyleId>
              </a:tblPr>
              <a:tblGrid>
                <a:gridCol w="131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Customer_ID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total_spent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profit %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26634.38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12.6834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23402.25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11.1438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23392.31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11.1395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22674.51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10.7979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22634.61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10.779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325" y="1213150"/>
            <a:ext cx="5053574" cy="305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1: Identifying the Top Branch by Sales Growth Rate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671875"/>
            <a:ext cx="4726350" cy="2353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5125" y="1671875"/>
            <a:ext cx="3547176" cy="20101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7" name="Google Shape;67;p14"/>
          <p:cNvSpPr txBox="1"/>
          <p:nvPr/>
        </p:nvSpPr>
        <p:spPr>
          <a:xfrm>
            <a:off x="399650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285125" y="11942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10: Analyzing Sales Trends by Day of the Week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25" y="1779475"/>
            <a:ext cx="4652075" cy="2073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6" name="Google Shape;21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300" y="1779475"/>
            <a:ext cx="2105808" cy="2073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32"/>
          <p:cNvSpPr txBox="1"/>
          <p:nvPr/>
        </p:nvSpPr>
        <p:spPr>
          <a:xfrm>
            <a:off x="580725" y="12480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5514300" y="1248000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title"/>
          </p:nvPr>
        </p:nvSpPr>
        <p:spPr>
          <a:xfrm>
            <a:off x="1409300" y="445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Sales on various days of week</a:t>
            </a:r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200" y="1406875"/>
            <a:ext cx="5434426" cy="32635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33" descr="Business Character Analysing Investment Strategies and Portfolio Concept. Analysis of Investment, Plan to Growth Income (provided by Getty Image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84300" y="89925"/>
            <a:ext cx="1926676" cy="1560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87075" y="70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 </a:t>
            </a:r>
            <a:endParaRPr/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487775" y="680175"/>
            <a:ext cx="8520600" cy="3334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Branch A has higher sales growth compared to B and C.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A- Home and fashion.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B- sports and travel.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C- Food and beverages.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Customer_ID- </a:t>
            </a:r>
            <a:r>
              <a:rPr lang="en-GB" sz="1500" b="1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8 </a:t>
            </a: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has purchased over $25000.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Female customers made more purchases compared to male.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Customers with membership tend to spend more on food and beverages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Customer_IDs 3, 5, 9, 10, 13, 14, 15 visits more frequently.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Customer_IDs 1, 2, 3,</a:t>
            </a:r>
            <a:r>
              <a:rPr lang="en-GB" sz="1500" b="1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 8</a:t>
            </a: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, 15 are top 5 spending customers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lang="en-GB" sz="1500"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Saturdays tend to be the busiest days</a:t>
            </a:r>
            <a:endParaRPr sz="1500">
              <a:highlight>
                <a:srgbClr val="FFF2CC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 b="1">
                <a:highlight>
                  <a:srgbClr val="FFF2CC"/>
                </a:highlight>
              </a:rPr>
              <a:t>   Customer_Id - 8 can be given special coupons and gifts.</a:t>
            </a:r>
            <a:endParaRPr sz="1500" b="1">
              <a:highlight>
                <a:srgbClr val="FFF2CC"/>
              </a:highlight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52525" y="4292725"/>
            <a:ext cx="7265700" cy="410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Video link for project_4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Analysis of monthly sales growth by branch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5802300" y="1413100"/>
            <a:ext cx="3030000" cy="3237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/>
              <a:t>Branch A</a:t>
            </a:r>
            <a:r>
              <a:rPr lang="en-GB" sz="4800"/>
              <a:t>: Positive momentum is indicated in March with a strong rebound of +26.12% growth after a -22.80% dip in February.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b="1"/>
              <a:t>Branch B</a:t>
            </a:r>
            <a:r>
              <a:rPr lang="en-GB" sz="4800"/>
              <a:t>: Fairly stable with minimal fluctuation. Small decline in February (-7.40%) followed by a slight recovery (+0.50%) in March.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800" b="1">
                <a:highlight>
                  <a:schemeClr val="lt1"/>
                </a:highlight>
              </a:rPr>
              <a:t>Branch C</a:t>
            </a:r>
            <a:r>
              <a:rPr lang="en-GB" sz="4800">
                <a:highlight>
                  <a:schemeClr val="lt1"/>
                </a:highlight>
              </a:rPr>
              <a:t>: Saw a precipitous decline in February (-18.55%), suggests a decline in consumer traffic or potential operational problems</a:t>
            </a:r>
            <a:endParaRPr sz="480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75" name="Google Shape;75;p15" descr="Market research icon / vector graphics (provided by Getty Images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5750" y="142775"/>
            <a:ext cx="1177201" cy="117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13091"/>
            <a:ext cx="5378700" cy="323723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2: Finding the Most Profitable Product Line for Each Branch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974169"/>
            <a:ext cx="4976450" cy="2459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850" y="1974181"/>
            <a:ext cx="3312450" cy="927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6"/>
          <p:cNvSpPr txBox="1"/>
          <p:nvPr/>
        </p:nvSpPr>
        <p:spPr>
          <a:xfrm>
            <a:off x="399650" y="1496481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519850" y="1496481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Best-selling items in each branch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6103300" y="1478088"/>
            <a:ext cx="2535300" cy="3392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/>
              <a:t>Branch A: </a:t>
            </a:r>
            <a:r>
              <a:rPr lang="en-GB" sz="1300"/>
              <a:t>Top product line: </a:t>
            </a:r>
            <a:r>
              <a:rPr lang="en-GB" sz="1300" b="1"/>
              <a:t>Home and lifestyle</a:t>
            </a:r>
            <a:r>
              <a:rPr lang="en-GB" sz="1300"/>
              <a:t>. Good to increase inventory and advertisements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/>
              <a:t>Branch B:</a:t>
            </a:r>
            <a:r>
              <a:rPr lang="en-GB" sz="1300"/>
              <a:t>Top product line: </a:t>
            </a:r>
            <a:r>
              <a:rPr lang="en-GB" sz="1300" b="1"/>
              <a:t>Sports and travel</a:t>
            </a:r>
            <a:r>
              <a:rPr lang="en-GB" sz="1300"/>
              <a:t>. Increase variety of items in the line and advertise travel plans and vacations.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/>
              <a:t>Branch C</a:t>
            </a:r>
            <a:r>
              <a:rPr lang="en-GB" sz="1300"/>
              <a:t>: Top product line: </a:t>
            </a:r>
            <a:r>
              <a:rPr lang="en-GB" sz="1300" b="1"/>
              <a:t>Food and beverages</a:t>
            </a:r>
            <a:r>
              <a:rPr lang="en-GB" sz="1300"/>
              <a:t>. Keps the inventory full. Adding new items in the same line to see the trend</a:t>
            </a:r>
            <a:endParaRPr sz="1300"/>
          </a:p>
          <a:p>
            <a:pPr marL="0" lvl="0" indent="0" algn="l" rtl="0">
              <a:spcBef>
                <a:spcPts val="20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8100"/>
            <a:ext cx="5636982" cy="3392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3" name="Google Shape;93;p17" descr="Tiny Businessman Character Holding Huge Magnet in Hands Attracting New Customers, Inbound Technologies, Lead Generation (provided by Getty Image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7000" y="197775"/>
            <a:ext cx="1508777" cy="1155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3: Analyzing Customer Segmentation Based on Spending</a:t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07" y="1969000"/>
            <a:ext cx="4722125" cy="272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982" y="1969000"/>
            <a:ext cx="3305175" cy="2729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8"/>
          <p:cNvSpPr txBox="1"/>
          <p:nvPr/>
        </p:nvSpPr>
        <p:spPr>
          <a:xfrm>
            <a:off x="407207" y="1491325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5270982" y="1491325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261350" y="348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Let’s identify who our premium customer(s) are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t="1370"/>
          <a:stretch/>
        </p:blipFill>
        <p:spPr>
          <a:xfrm>
            <a:off x="395700" y="985450"/>
            <a:ext cx="5029725" cy="39423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9" name="Google Shape;109;p19" descr="Online Shopping Concept. Customer Characters with Credit Card and Trolley Buying Goods at Huge Gadget Screen. Digital Marketing, Purchase, Internet Store Business. Cartoon People Vector Illustration (provided by Getty Images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9425" y="987325"/>
            <a:ext cx="2679598" cy="1904927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0" name="Google Shape;110;p19"/>
          <p:cNvSpPr txBox="1"/>
          <p:nvPr/>
        </p:nvSpPr>
        <p:spPr>
          <a:xfrm>
            <a:off x="5769425" y="2958700"/>
            <a:ext cx="2679600" cy="1969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Criteria used in tier based on total spent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&lt;20000 -&gt; LOW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&lt;=25000 -&gt; MEDIUM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&gt;25000 -&gt; HIGH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78375" y="15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4: Detecting Anomalies in Sales Transactions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00" y="1557500"/>
            <a:ext cx="4175200" cy="3418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975" y="2271825"/>
            <a:ext cx="3636900" cy="27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20"/>
          <p:cNvSpPr txBox="1"/>
          <p:nvPr/>
        </p:nvSpPr>
        <p:spPr>
          <a:xfrm>
            <a:off x="4840975" y="1557500"/>
            <a:ext cx="36369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Anomaly range is 土30%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6000" y="1067063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Input query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840975" y="1067075"/>
            <a:ext cx="1721700" cy="3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Output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128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anomalies in various Branches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475" y="810700"/>
            <a:ext cx="3411476" cy="2053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475" y="810700"/>
            <a:ext cx="3322043" cy="2053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475" y="2973325"/>
            <a:ext cx="3411474" cy="20505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1"/>
          <p:cNvSpPr txBox="1"/>
          <p:nvPr/>
        </p:nvSpPr>
        <p:spPr>
          <a:xfrm>
            <a:off x="4616475" y="2973325"/>
            <a:ext cx="3322200" cy="205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Branch A shows a high concentration of high anomaly transactions, indicating possible bulk purchases or pricing issues.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Branch C recorded the highest total sales from high anomalies, potentially driven by a few unusually large transactions.</a:t>
            </a:r>
            <a:endParaRPr b="1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On-screen Show (16:9)</PresentationFormat>
  <Paragraphs>106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Playfair Display</vt:lpstr>
      <vt:lpstr>Oswald</vt:lpstr>
      <vt:lpstr>Montserrat</vt:lpstr>
      <vt:lpstr>Georgia</vt:lpstr>
      <vt:lpstr>Arial</vt:lpstr>
      <vt:lpstr>Pop</vt:lpstr>
      <vt:lpstr>Project Title: Sales Performance Analysis of Walmart Stores Using Advanced MySQL Techniques</vt:lpstr>
      <vt:lpstr>Task 1: Identifying the Top Branch by Sales Growth Rate</vt:lpstr>
      <vt:lpstr>Analysis of monthly sales growth by branch</vt:lpstr>
      <vt:lpstr>Task 2: Finding the Most Profitable Product Line for Each Branch</vt:lpstr>
      <vt:lpstr>Best-selling items in each branch</vt:lpstr>
      <vt:lpstr>Task 3: Analyzing Customer Segmentation Based on Spending</vt:lpstr>
      <vt:lpstr>Let’s identify who our premium customer(s) are</vt:lpstr>
      <vt:lpstr>Task 4: Detecting Anomalies in Sales Transactions</vt:lpstr>
      <vt:lpstr>Comparing anomalies in various Branches</vt:lpstr>
      <vt:lpstr>Branch-Wise Analysis of High and Low Sales Anomalies</vt:lpstr>
      <vt:lpstr>Task 5: Most Popular Payment Method by City </vt:lpstr>
      <vt:lpstr>Task 6: Monthly Sales Distribution by Gender</vt:lpstr>
      <vt:lpstr>Monthly sales broken out by gender</vt:lpstr>
      <vt:lpstr>Task 7: Best Product Line by Customer Type</vt:lpstr>
      <vt:lpstr>Which product categories do different types of customers prefer? </vt:lpstr>
      <vt:lpstr>Task 8: Identifying Repeat Customers</vt:lpstr>
      <vt:lpstr>Who visits more frequently?</vt:lpstr>
      <vt:lpstr>Task 9: Finding Top 5 Customers by Sales Volume</vt:lpstr>
      <vt:lpstr>Overall sales and profits generated by top five customers</vt:lpstr>
      <vt:lpstr>Task 10: Analyzing Sales Trends by Day of the Week</vt:lpstr>
      <vt:lpstr>Sales on various days of week</vt:lpstr>
      <vt:lpstr>Conclusions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Tushar R</cp:lastModifiedBy>
  <cp:revision>1</cp:revision>
  <dcterms:modified xsi:type="dcterms:W3CDTF">2025-07-19T06:22:26Z</dcterms:modified>
</cp:coreProperties>
</file>