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494" y="1225372"/>
            <a:ext cx="10783011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568" y="2355850"/>
            <a:ext cx="11176863" cy="278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0.jpg"/><Relationship Id="rId7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580" y="2420569"/>
            <a:ext cx="50260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Lead</a:t>
            </a:r>
            <a:r>
              <a:rPr sz="4000" spc="-70" dirty="0"/>
              <a:t> </a:t>
            </a:r>
            <a:r>
              <a:rPr sz="4000" dirty="0"/>
              <a:t>Score</a:t>
            </a:r>
            <a:r>
              <a:rPr sz="4000" spc="-85" dirty="0"/>
              <a:t> </a:t>
            </a:r>
            <a:r>
              <a:rPr sz="4000" spc="5" dirty="0"/>
              <a:t>Case</a:t>
            </a:r>
            <a:r>
              <a:rPr sz="4000" spc="-80" dirty="0"/>
              <a:t> </a:t>
            </a:r>
            <a:r>
              <a:rPr sz="4000" spc="5" dirty="0"/>
              <a:t>Study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2288" y="4848555"/>
            <a:ext cx="3372511" cy="95859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00" b="1" spc="-5" dirty="0">
                <a:latin typeface="Times New Roman"/>
                <a:cs typeface="Times New Roman"/>
              </a:rPr>
              <a:t>Submitted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by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US" sz="2400" spc="-15" dirty="0" smtClean="0">
                <a:latin typeface="Times New Roman"/>
                <a:cs typeface="Times New Roman"/>
              </a:rPr>
              <a:t>Soubhagya Kumar </a:t>
            </a:r>
            <a:r>
              <a:rPr lang="en-US" sz="2400" spc="-15" dirty="0" err="1" smtClean="0">
                <a:latin typeface="Times New Roman"/>
                <a:cs typeface="Times New Roman"/>
              </a:rPr>
              <a:t>Gochhi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6079" y="76200"/>
            <a:ext cx="1447320" cy="15849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947" y="426796"/>
            <a:ext cx="68040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Model</a:t>
            </a:r>
            <a:r>
              <a:rPr spc="-65" dirty="0"/>
              <a:t> </a:t>
            </a:r>
            <a:r>
              <a:rPr dirty="0"/>
              <a:t>Evaluation-</a:t>
            </a:r>
            <a:r>
              <a:rPr spc="-40" dirty="0"/>
              <a:t> </a:t>
            </a:r>
            <a:r>
              <a:rPr spc="-5" dirty="0"/>
              <a:t>Precision</a:t>
            </a:r>
            <a:r>
              <a:rPr spc="-65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dirty="0"/>
              <a:t>Recall</a:t>
            </a:r>
            <a:r>
              <a:rPr spc="-3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35" dirty="0"/>
              <a:t>Train</a:t>
            </a:r>
            <a:r>
              <a:rPr spc="-60" dirty="0"/>
              <a:t> </a:t>
            </a:r>
            <a:r>
              <a:rPr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3977" y="3897579"/>
            <a:ext cx="1564005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Preci</a:t>
            </a:r>
            <a:r>
              <a:rPr sz="1500" spc="-10" dirty="0">
                <a:latin typeface="Times New Roman"/>
                <a:cs typeface="Times New Roman"/>
              </a:rPr>
              <a:t>sio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9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Reca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1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7792" y="2097023"/>
            <a:ext cx="1310640" cy="1310640"/>
            <a:chOff x="6717792" y="2097023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7107936" y="2606039"/>
              <a:ext cx="527050" cy="295275"/>
            </a:xfrm>
            <a:custGeom>
              <a:avLst/>
              <a:gdLst/>
              <a:ahLst/>
              <a:cxnLst/>
              <a:rect l="l" t="t" r="r" b="b"/>
              <a:pathLst>
                <a:path w="527050" h="295275">
                  <a:moveTo>
                    <a:pt x="263398" y="0"/>
                  </a:moveTo>
                  <a:lnTo>
                    <a:pt x="0" y="147574"/>
                  </a:lnTo>
                  <a:lnTo>
                    <a:pt x="263398" y="295148"/>
                  </a:lnTo>
                  <a:lnTo>
                    <a:pt x="526923" y="147574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3888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520700" y="0"/>
                  </a:moveTo>
                  <a:lnTo>
                    <a:pt x="104139" y="0"/>
                  </a:lnTo>
                  <a:lnTo>
                    <a:pt x="63626" y="8254"/>
                  </a:lnTo>
                  <a:lnTo>
                    <a:pt x="30479" y="30606"/>
                  </a:lnTo>
                  <a:lnTo>
                    <a:pt x="8127" y="63753"/>
                  </a:lnTo>
                  <a:lnTo>
                    <a:pt x="0" y="104266"/>
                  </a:lnTo>
                  <a:lnTo>
                    <a:pt x="0" y="523239"/>
                  </a:lnTo>
                  <a:lnTo>
                    <a:pt x="8127" y="563752"/>
                  </a:lnTo>
                  <a:lnTo>
                    <a:pt x="30479" y="596900"/>
                  </a:lnTo>
                  <a:lnTo>
                    <a:pt x="63626" y="619251"/>
                  </a:lnTo>
                  <a:lnTo>
                    <a:pt x="104139" y="627506"/>
                  </a:lnTo>
                  <a:lnTo>
                    <a:pt x="520700" y="627506"/>
                  </a:lnTo>
                  <a:lnTo>
                    <a:pt x="561212" y="619251"/>
                  </a:lnTo>
                  <a:lnTo>
                    <a:pt x="594359" y="596900"/>
                  </a:lnTo>
                  <a:lnTo>
                    <a:pt x="616711" y="563752"/>
                  </a:lnTo>
                  <a:lnTo>
                    <a:pt x="624839" y="523239"/>
                  </a:lnTo>
                  <a:lnTo>
                    <a:pt x="624839" y="104266"/>
                  </a:lnTo>
                  <a:lnTo>
                    <a:pt x="616711" y="63753"/>
                  </a:lnTo>
                  <a:lnTo>
                    <a:pt x="594359" y="30606"/>
                  </a:lnTo>
                  <a:lnTo>
                    <a:pt x="561212" y="8254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3888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0" y="104266"/>
                  </a:moveTo>
                  <a:lnTo>
                    <a:pt x="8127" y="63753"/>
                  </a:lnTo>
                  <a:lnTo>
                    <a:pt x="30479" y="30606"/>
                  </a:lnTo>
                  <a:lnTo>
                    <a:pt x="63626" y="8254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254"/>
                  </a:lnTo>
                  <a:lnTo>
                    <a:pt x="594359" y="30606"/>
                  </a:lnTo>
                  <a:lnTo>
                    <a:pt x="616711" y="63753"/>
                  </a:lnTo>
                  <a:lnTo>
                    <a:pt x="624839" y="104266"/>
                  </a:lnTo>
                  <a:lnTo>
                    <a:pt x="624839" y="523239"/>
                  </a:lnTo>
                  <a:lnTo>
                    <a:pt x="616711" y="563752"/>
                  </a:lnTo>
                  <a:lnTo>
                    <a:pt x="594359" y="596900"/>
                  </a:lnTo>
                  <a:lnTo>
                    <a:pt x="561212" y="619251"/>
                  </a:lnTo>
                  <a:lnTo>
                    <a:pt x="520700" y="627506"/>
                  </a:lnTo>
                  <a:lnTo>
                    <a:pt x="104139" y="627506"/>
                  </a:lnTo>
                  <a:lnTo>
                    <a:pt x="63626" y="619251"/>
                  </a:lnTo>
                  <a:lnTo>
                    <a:pt x="30479" y="596900"/>
                  </a:lnTo>
                  <a:lnTo>
                    <a:pt x="8127" y="563752"/>
                  </a:lnTo>
                  <a:lnTo>
                    <a:pt x="0" y="523239"/>
                  </a:lnTo>
                  <a:lnTo>
                    <a:pt x="0" y="10426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7496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520700" y="0"/>
                  </a:moveTo>
                  <a:lnTo>
                    <a:pt x="104139" y="0"/>
                  </a:lnTo>
                  <a:lnTo>
                    <a:pt x="63626" y="8254"/>
                  </a:lnTo>
                  <a:lnTo>
                    <a:pt x="30479" y="30606"/>
                  </a:lnTo>
                  <a:lnTo>
                    <a:pt x="8127" y="63753"/>
                  </a:lnTo>
                  <a:lnTo>
                    <a:pt x="0" y="104266"/>
                  </a:lnTo>
                  <a:lnTo>
                    <a:pt x="0" y="523239"/>
                  </a:lnTo>
                  <a:lnTo>
                    <a:pt x="8127" y="563752"/>
                  </a:lnTo>
                  <a:lnTo>
                    <a:pt x="30479" y="596900"/>
                  </a:lnTo>
                  <a:lnTo>
                    <a:pt x="63626" y="619251"/>
                  </a:lnTo>
                  <a:lnTo>
                    <a:pt x="104139" y="627506"/>
                  </a:lnTo>
                  <a:lnTo>
                    <a:pt x="520700" y="627506"/>
                  </a:lnTo>
                  <a:lnTo>
                    <a:pt x="561212" y="619251"/>
                  </a:lnTo>
                  <a:lnTo>
                    <a:pt x="594359" y="596900"/>
                  </a:lnTo>
                  <a:lnTo>
                    <a:pt x="616711" y="563752"/>
                  </a:lnTo>
                  <a:lnTo>
                    <a:pt x="624839" y="523239"/>
                  </a:lnTo>
                  <a:lnTo>
                    <a:pt x="624839" y="104266"/>
                  </a:lnTo>
                  <a:lnTo>
                    <a:pt x="616711" y="63753"/>
                  </a:lnTo>
                  <a:lnTo>
                    <a:pt x="594359" y="30606"/>
                  </a:lnTo>
                  <a:lnTo>
                    <a:pt x="561212" y="8254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7496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0" y="104266"/>
                  </a:moveTo>
                  <a:lnTo>
                    <a:pt x="8127" y="63753"/>
                  </a:lnTo>
                  <a:lnTo>
                    <a:pt x="30479" y="30606"/>
                  </a:lnTo>
                  <a:lnTo>
                    <a:pt x="63626" y="8254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254"/>
                  </a:lnTo>
                  <a:lnTo>
                    <a:pt x="594359" y="30606"/>
                  </a:lnTo>
                  <a:lnTo>
                    <a:pt x="616711" y="63753"/>
                  </a:lnTo>
                  <a:lnTo>
                    <a:pt x="624839" y="104266"/>
                  </a:lnTo>
                  <a:lnTo>
                    <a:pt x="624839" y="523239"/>
                  </a:lnTo>
                  <a:lnTo>
                    <a:pt x="616711" y="563752"/>
                  </a:lnTo>
                  <a:lnTo>
                    <a:pt x="594359" y="596900"/>
                  </a:lnTo>
                  <a:lnTo>
                    <a:pt x="561212" y="619251"/>
                  </a:lnTo>
                  <a:lnTo>
                    <a:pt x="520700" y="627506"/>
                  </a:lnTo>
                  <a:lnTo>
                    <a:pt x="104139" y="627506"/>
                  </a:lnTo>
                  <a:lnTo>
                    <a:pt x="63626" y="619251"/>
                  </a:lnTo>
                  <a:lnTo>
                    <a:pt x="30479" y="596900"/>
                  </a:lnTo>
                  <a:lnTo>
                    <a:pt x="8127" y="563752"/>
                  </a:lnTo>
                  <a:lnTo>
                    <a:pt x="0" y="523239"/>
                  </a:lnTo>
                  <a:lnTo>
                    <a:pt x="0" y="10426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3888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80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3888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80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80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7496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80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7496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80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80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70572" y="2917951"/>
            <a:ext cx="10623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436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725	1737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7418" y="1646935"/>
            <a:ext cx="1380490" cy="8775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10" dirty="0">
                <a:latin typeface="Times New Roman"/>
                <a:cs typeface="Times New Roman"/>
              </a:rPr>
              <a:t>si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135"/>
              </a:spcBef>
              <a:tabLst>
                <a:tab pos="103060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3397	461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308" y="1646935"/>
            <a:ext cx="513969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depicts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optimal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cut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off</a:t>
            </a:r>
            <a:r>
              <a:rPr sz="1500" spc="-5" dirty="0">
                <a:latin typeface="Times New Roman"/>
                <a:cs typeface="Times New Roman"/>
              </a:rPr>
              <a:t> 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0.42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based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dirty="0">
                <a:latin typeface="Times New Roman"/>
                <a:cs typeface="Times New Roman"/>
              </a:rPr>
              <a:t> Precision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Recall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2496311"/>
            <a:ext cx="3599687" cy="23469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889" y="683513"/>
            <a:ext cx="7395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Evaluation</a:t>
            </a:r>
            <a:r>
              <a:rPr spc="-4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Sensitivity</a:t>
            </a:r>
            <a:r>
              <a:rPr spc="-35" dirty="0"/>
              <a:t> </a:t>
            </a:r>
            <a:r>
              <a:rPr dirty="0"/>
              <a:t>and Specificity</a:t>
            </a:r>
            <a:r>
              <a:rPr spc="-3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spc="-55" dirty="0"/>
              <a:t>Test</a:t>
            </a:r>
            <a:r>
              <a:rPr spc="-5" dirty="0"/>
              <a:t> </a:t>
            </a:r>
            <a:r>
              <a:rPr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3585209"/>
            <a:ext cx="1710055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1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Se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itivit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9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eci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2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9176" y="1810511"/>
            <a:ext cx="1310640" cy="1310640"/>
            <a:chOff x="1789176" y="1810511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2182368" y="2316479"/>
              <a:ext cx="527050" cy="298450"/>
            </a:xfrm>
            <a:custGeom>
              <a:avLst/>
              <a:gdLst/>
              <a:ahLst/>
              <a:cxnLst/>
              <a:rect l="l" t="t" r="r" b="b"/>
              <a:pathLst>
                <a:path w="527050" h="298450">
                  <a:moveTo>
                    <a:pt x="263398" y="0"/>
                  </a:moveTo>
                  <a:lnTo>
                    <a:pt x="0" y="149225"/>
                  </a:lnTo>
                  <a:lnTo>
                    <a:pt x="263398" y="298450"/>
                  </a:lnTo>
                  <a:lnTo>
                    <a:pt x="526923" y="149225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5272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59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59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79"/>
                  </a:lnTo>
                  <a:lnTo>
                    <a:pt x="561213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5272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7"/>
                  </a:lnTo>
                  <a:lnTo>
                    <a:pt x="594359" y="30479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59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59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8880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80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80" y="594359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59"/>
                  </a:lnTo>
                  <a:lnTo>
                    <a:pt x="616712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2" y="63626"/>
                  </a:lnTo>
                  <a:lnTo>
                    <a:pt x="594359" y="30479"/>
                  </a:lnTo>
                  <a:lnTo>
                    <a:pt x="561213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8880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80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7"/>
                  </a:lnTo>
                  <a:lnTo>
                    <a:pt x="594359" y="30479"/>
                  </a:lnTo>
                  <a:lnTo>
                    <a:pt x="616712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2" y="561213"/>
                  </a:lnTo>
                  <a:lnTo>
                    <a:pt x="594359" y="594359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80" y="594359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5272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8"/>
                  </a:lnTo>
                  <a:lnTo>
                    <a:pt x="30479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80"/>
                  </a:lnTo>
                  <a:lnTo>
                    <a:pt x="561213" y="8128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5272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80"/>
                  </a:lnTo>
                  <a:lnTo>
                    <a:pt x="63626" y="8128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8"/>
                  </a:lnTo>
                  <a:lnTo>
                    <a:pt x="594359" y="30480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0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8"/>
                  </a:lnTo>
                  <a:lnTo>
                    <a:pt x="30480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80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60"/>
                  </a:lnTo>
                  <a:lnTo>
                    <a:pt x="616712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2" y="63626"/>
                  </a:lnTo>
                  <a:lnTo>
                    <a:pt x="594359" y="30480"/>
                  </a:lnTo>
                  <a:lnTo>
                    <a:pt x="561213" y="8128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8880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80" y="30480"/>
                  </a:lnTo>
                  <a:lnTo>
                    <a:pt x="63626" y="8128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8"/>
                  </a:lnTo>
                  <a:lnTo>
                    <a:pt x="594359" y="30480"/>
                  </a:lnTo>
                  <a:lnTo>
                    <a:pt x="616712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2" y="561213"/>
                  </a:lnTo>
                  <a:lnTo>
                    <a:pt x="594359" y="594360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80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93189" y="1956892"/>
            <a:ext cx="1059815" cy="944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3469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139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300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1430"/>
              </a:spcBef>
              <a:tabLst>
                <a:tab pos="73533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218	797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0088" y="1240916"/>
            <a:ext cx="138176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10" dirty="0">
                <a:latin typeface="Times New Roman"/>
                <a:cs typeface="Times New Roman"/>
              </a:rPr>
              <a:t>si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9100" indent="-228600">
              <a:lnSpc>
                <a:spcPts val="1705"/>
              </a:lnSpc>
              <a:spcBef>
                <a:spcPts val="110"/>
              </a:spcBef>
              <a:buFont typeface="Wingdings"/>
              <a:buChar char=""/>
              <a:tabLst>
                <a:tab pos="419100" algn="l"/>
              </a:tabLst>
            </a:pPr>
            <a:r>
              <a:rPr dirty="0"/>
              <a:t>While</a:t>
            </a:r>
            <a:r>
              <a:rPr spc="-55" dirty="0"/>
              <a:t> </a:t>
            </a:r>
            <a:r>
              <a:rPr spc="-5" dirty="0"/>
              <a:t>we </a:t>
            </a:r>
            <a:r>
              <a:rPr dirty="0"/>
              <a:t>have</a:t>
            </a:r>
            <a:r>
              <a:rPr spc="-25" dirty="0"/>
              <a:t> </a:t>
            </a:r>
            <a:r>
              <a:rPr spc="-5" dirty="0"/>
              <a:t>checked</a:t>
            </a:r>
            <a:r>
              <a:rPr spc="-60" dirty="0"/>
              <a:t> </a:t>
            </a:r>
            <a:r>
              <a:rPr spc="5" dirty="0"/>
              <a:t>both</a:t>
            </a:r>
            <a:r>
              <a:rPr spc="-40" dirty="0"/>
              <a:t> </a:t>
            </a:r>
            <a:r>
              <a:rPr spc="-10" dirty="0"/>
              <a:t>Sensitivity-Specificity</a:t>
            </a:r>
            <a:r>
              <a:rPr spc="-8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5" dirty="0"/>
              <a:t>well</a:t>
            </a:r>
            <a:r>
              <a:rPr spc="1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5" dirty="0"/>
              <a:t>Precision</a:t>
            </a:r>
            <a:r>
              <a:rPr spc="-85" dirty="0"/>
              <a:t> </a:t>
            </a:r>
            <a:r>
              <a:rPr spc="5" dirty="0"/>
              <a:t>and</a:t>
            </a:r>
            <a:r>
              <a:rPr spc="-15" dirty="0"/>
              <a:t> </a:t>
            </a:r>
            <a:r>
              <a:rPr spc="-5" dirty="0"/>
              <a:t>Recall</a:t>
            </a:r>
            <a:r>
              <a:rPr spc="-75" dirty="0"/>
              <a:t> </a:t>
            </a:r>
            <a:r>
              <a:rPr dirty="0"/>
              <a:t>Metrics,</a:t>
            </a:r>
            <a:r>
              <a:rPr spc="-70" dirty="0"/>
              <a:t> </a:t>
            </a:r>
            <a:r>
              <a:rPr dirty="0"/>
              <a:t>we have</a:t>
            </a:r>
            <a:r>
              <a:rPr spc="-30" dirty="0"/>
              <a:t> </a:t>
            </a:r>
            <a:r>
              <a:rPr dirty="0"/>
              <a:t>considered</a:t>
            </a:r>
            <a:r>
              <a:rPr spc="-85" dirty="0"/>
              <a:t> </a:t>
            </a:r>
            <a:r>
              <a:rPr spc="10" dirty="0"/>
              <a:t>the</a:t>
            </a:r>
            <a:r>
              <a:rPr spc="-55" dirty="0"/>
              <a:t> </a:t>
            </a:r>
            <a:r>
              <a:rPr dirty="0"/>
              <a:t>optimal</a:t>
            </a:r>
            <a:r>
              <a:rPr spc="-70" dirty="0"/>
              <a:t> </a:t>
            </a:r>
            <a:r>
              <a:rPr spc="5" dirty="0"/>
              <a:t>cut</a:t>
            </a:r>
            <a:r>
              <a:rPr spc="-60" dirty="0"/>
              <a:t> </a:t>
            </a:r>
            <a:r>
              <a:rPr spc="-20" dirty="0"/>
              <a:t>off</a:t>
            </a:r>
            <a:r>
              <a:rPr dirty="0"/>
              <a:t> </a:t>
            </a:r>
            <a:r>
              <a:rPr spc="5" dirty="0"/>
              <a:t>based</a:t>
            </a:r>
            <a:r>
              <a:rPr spc="10" dirty="0"/>
              <a:t> </a:t>
            </a:r>
            <a:r>
              <a:rPr spc="-5" dirty="0"/>
              <a:t>on</a:t>
            </a:r>
          </a:p>
          <a:p>
            <a:pPr marL="418465">
              <a:lnSpc>
                <a:spcPts val="1705"/>
              </a:lnSpc>
            </a:pPr>
            <a:r>
              <a:rPr spc="-5" dirty="0"/>
              <a:t>Sensitivity</a:t>
            </a:r>
            <a:r>
              <a:rPr spc="-90" dirty="0"/>
              <a:t> </a:t>
            </a:r>
            <a:r>
              <a:rPr spc="10" dirty="0"/>
              <a:t>and</a:t>
            </a:r>
            <a:r>
              <a:rPr spc="-75" dirty="0"/>
              <a:t> </a:t>
            </a:r>
            <a:r>
              <a:rPr dirty="0"/>
              <a:t>Specificity</a:t>
            </a:r>
            <a:r>
              <a:rPr spc="-114" dirty="0"/>
              <a:t> </a:t>
            </a:r>
            <a:r>
              <a:rPr spc="-10" dirty="0"/>
              <a:t>for</a:t>
            </a:r>
            <a:r>
              <a:rPr spc="15" dirty="0"/>
              <a:t> </a:t>
            </a:r>
            <a:r>
              <a:rPr spc="-5" dirty="0"/>
              <a:t>calculating</a:t>
            </a:r>
            <a:r>
              <a:rPr spc="-120" dirty="0"/>
              <a:t> </a:t>
            </a:r>
            <a:r>
              <a:rPr spc="10" dirty="0"/>
              <a:t>the</a:t>
            </a:r>
            <a:r>
              <a:rPr spc="-80" dirty="0"/>
              <a:t> </a:t>
            </a:r>
            <a:r>
              <a:rPr dirty="0"/>
              <a:t>final</a:t>
            </a:r>
            <a:r>
              <a:rPr spc="-70" dirty="0"/>
              <a:t> </a:t>
            </a:r>
            <a:r>
              <a:rPr dirty="0"/>
              <a:t>prediction.</a:t>
            </a:r>
            <a:r>
              <a:rPr spc="-70" dirty="0"/>
              <a:t> </a:t>
            </a:r>
            <a:r>
              <a:rPr spc="5" dirty="0"/>
              <a:t>–</a:t>
            </a:r>
          </a:p>
          <a:p>
            <a:pPr marL="418465" marR="5080" indent="-228600">
              <a:lnSpc>
                <a:spcPts val="1700"/>
              </a:lnSpc>
              <a:spcBef>
                <a:spcPts val="840"/>
              </a:spcBef>
              <a:buFont typeface="Wingdings"/>
              <a:buChar char=""/>
              <a:tabLst>
                <a:tab pos="419100" algn="l"/>
              </a:tabLst>
            </a:pPr>
            <a:r>
              <a:rPr spc="-35" dirty="0"/>
              <a:t>Accuracy,</a:t>
            </a:r>
            <a:r>
              <a:rPr spc="45" dirty="0"/>
              <a:t> </a:t>
            </a:r>
            <a:r>
              <a:rPr spc="-5" dirty="0"/>
              <a:t>Sensitivity</a:t>
            </a:r>
            <a:r>
              <a:rPr spc="-85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spc="-5" dirty="0"/>
              <a:t>Specificity</a:t>
            </a:r>
            <a:r>
              <a:rPr spc="-110" dirty="0"/>
              <a:t> </a:t>
            </a:r>
            <a:r>
              <a:rPr dirty="0"/>
              <a:t>values</a:t>
            </a:r>
            <a:r>
              <a:rPr spc="-6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5" dirty="0"/>
              <a:t>test</a:t>
            </a:r>
            <a:r>
              <a:rPr spc="-35" dirty="0"/>
              <a:t> </a:t>
            </a:r>
            <a:r>
              <a:rPr spc="5" dirty="0"/>
              <a:t>set</a:t>
            </a:r>
            <a:r>
              <a:rPr spc="-1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5" dirty="0"/>
              <a:t>around</a:t>
            </a:r>
            <a:r>
              <a:rPr spc="-65" dirty="0"/>
              <a:t> </a:t>
            </a:r>
            <a:r>
              <a:rPr spc="5" dirty="0"/>
              <a:t>81%,</a:t>
            </a:r>
            <a:r>
              <a:rPr spc="-25" dirty="0"/>
              <a:t> </a:t>
            </a:r>
            <a:r>
              <a:rPr spc="10" dirty="0"/>
              <a:t>79%</a:t>
            </a:r>
            <a:r>
              <a:rPr spc="-30" dirty="0"/>
              <a:t> </a:t>
            </a:r>
            <a:r>
              <a:rPr spc="10" dirty="0"/>
              <a:t>and</a:t>
            </a:r>
            <a:r>
              <a:rPr spc="-45" dirty="0"/>
              <a:t> </a:t>
            </a:r>
            <a:r>
              <a:rPr spc="10" dirty="0"/>
              <a:t>82%</a:t>
            </a:r>
            <a:r>
              <a:rPr spc="-45" dirty="0"/>
              <a:t> </a:t>
            </a:r>
            <a:r>
              <a:rPr spc="5" dirty="0"/>
              <a:t>which</a:t>
            </a:r>
            <a:r>
              <a:rPr spc="-4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5" dirty="0"/>
              <a:t>approximately</a:t>
            </a:r>
            <a:r>
              <a:rPr spc="-110" dirty="0"/>
              <a:t> </a:t>
            </a:r>
            <a:r>
              <a:rPr dirty="0"/>
              <a:t>closer</a:t>
            </a:r>
            <a:r>
              <a:rPr spc="-5" dirty="0"/>
              <a:t> </a:t>
            </a:r>
            <a:r>
              <a:rPr spc="5" dirty="0"/>
              <a:t>to</a:t>
            </a:r>
            <a:r>
              <a:rPr spc="-15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respective</a:t>
            </a:r>
            <a:r>
              <a:rPr dirty="0"/>
              <a:t> values </a:t>
            </a:r>
            <a:r>
              <a:rPr spc="-360" dirty="0"/>
              <a:t> </a:t>
            </a:r>
            <a:r>
              <a:rPr spc="-5" dirty="0"/>
              <a:t>calculated</a:t>
            </a:r>
            <a:r>
              <a:rPr spc="-130" dirty="0"/>
              <a:t> </a:t>
            </a:r>
            <a:r>
              <a:rPr spc="10" dirty="0"/>
              <a:t>using</a:t>
            </a:r>
            <a:r>
              <a:rPr spc="-100" dirty="0"/>
              <a:t> </a:t>
            </a:r>
            <a:r>
              <a:rPr dirty="0"/>
              <a:t>trained</a:t>
            </a:r>
            <a:r>
              <a:rPr spc="-100" dirty="0"/>
              <a:t> </a:t>
            </a:r>
            <a:r>
              <a:rPr spc="5" dirty="0"/>
              <a:t>set.</a:t>
            </a:r>
          </a:p>
          <a:p>
            <a:pPr marL="4191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419100" algn="l"/>
              </a:tabLst>
            </a:pPr>
            <a:r>
              <a:rPr dirty="0"/>
              <a:t>Also</a:t>
            </a:r>
            <a:r>
              <a:rPr spc="-25" dirty="0"/>
              <a:t> </a:t>
            </a:r>
            <a:r>
              <a:rPr spc="10" dirty="0"/>
              <a:t>the</a:t>
            </a:r>
            <a:r>
              <a:rPr spc="-60" dirty="0"/>
              <a:t> </a:t>
            </a:r>
            <a:r>
              <a:rPr dirty="0"/>
              <a:t>lead</a:t>
            </a:r>
            <a:r>
              <a:rPr spc="-20" dirty="0"/>
              <a:t> </a:t>
            </a:r>
            <a:r>
              <a:rPr dirty="0"/>
              <a:t>score</a:t>
            </a:r>
            <a:r>
              <a:rPr spc="-60" dirty="0"/>
              <a:t> </a:t>
            </a:r>
            <a:r>
              <a:rPr spc="-5" dirty="0"/>
              <a:t>calculated</a:t>
            </a:r>
            <a:r>
              <a:rPr spc="-70" dirty="0"/>
              <a:t> </a:t>
            </a:r>
            <a:r>
              <a:rPr dirty="0"/>
              <a:t>shows</a:t>
            </a:r>
            <a:r>
              <a:rPr spc="5" dirty="0"/>
              <a:t> </a:t>
            </a:r>
            <a:r>
              <a:rPr spc="10" dirty="0"/>
              <a:t>the</a:t>
            </a:r>
            <a:r>
              <a:rPr spc="-55" dirty="0"/>
              <a:t> </a:t>
            </a:r>
            <a:r>
              <a:rPr dirty="0"/>
              <a:t>conversion</a:t>
            </a:r>
            <a:r>
              <a:rPr spc="-120" dirty="0"/>
              <a:t> </a:t>
            </a:r>
            <a:r>
              <a:rPr spc="5" dirty="0"/>
              <a:t>rate</a:t>
            </a:r>
            <a:r>
              <a:rPr spc="-30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dirty="0"/>
              <a:t>final</a:t>
            </a:r>
            <a:r>
              <a:rPr spc="-75" dirty="0"/>
              <a:t> </a:t>
            </a:r>
            <a:r>
              <a:rPr dirty="0"/>
              <a:t>predicted</a:t>
            </a:r>
            <a:r>
              <a:rPr spc="-85" dirty="0"/>
              <a:t> </a:t>
            </a:r>
            <a:r>
              <a:rPr spc="5" dirty="0"/>
              <a:t>model</a:t>
            </a:r>
            <a:r>
              <a:rPr spc="-75" dirty="0"/>
              <a:t> </a:t>
            </a:r>
            <a:r>
              <a:rPr spc="5" dirty="0"/>
              <a:t>is around</a:t>
            </a:r>
            <a:r>
              <a:rPr spc="-90" dirty="0"/>
              <a:t> </a:t>
            </a:r>
            <a:r>
              <a:rPr spc="30" dirty="0"/>
              <a:t>80%</a:t>
            </a:r>
            <a:r>
              <a:rPr spc="-70" dirty="0"/>
              <a:t> </a:t>
            </a:r>
            <a:r>
              <a:rPr spc="5" dirty="0"/>
              <a:t>(in</a:t>
            </a:r>
            <a:r>
              <a:rPr spc="-20" dirty="0"/>
              <a:t> </a:t>
            </a:r>
            <a:r>
              <a:rPr spc="5" dirty="0"/>
              <a:t>train</a:t>
            </a:r>
            <a:r>
              <a:rPr spc="-95" dirty="0"/>
              <a:t> </a:t>
            </a:r>
            <a:r>
              <a:rPr spc="10" dirty="0"/>
              <a:t>set)</a:t>
            </a:r>
            <a:r>
              <a:rPr spc="-60" dirty="0"/>
              <a:t> </a:t>
            </a:r>
            <a:r>
              <a:rPr spc="5" dirty="0"/>
              <a:t>and</a:t>
            </a:r>
            <a:r>
              <a:rPr spc="-45" dirty="0"/>
              <a:t> </a:t>
            </a:r>
            <a:r>
              <a:rPr spc="10" dirty="0"/>
              <a:t>79%</a:t>
            </a:r>
            <a:r>
              <a:rPr spc="-50" dirty="0"/>
              <a:t> </a:t>
            </a:r>
            <a:r>
              <a:rPr spc="5" dirty="0"/>
              <a:t>in</a:t>
            </a:r>
            <a:r>
              <a:rPr spc="-20" dirty="0"/>
              <a:t> </a:t>
            </a:r>
            <a:r>
              <a:rPr spc="10" dirty="0"/>
              <a:t>test</a:t>
            </a:r>
            <a:r>
              <a:rPr spc="-70" dirty="0"/>
              <a:t> </a:t>
            </a:r>
            <a:r>
              <a:rPr spc="5" dirty="0"/>
              <a:t>set</a:t>
            </a:r>
          </a:p>
          <a:p>
            <a:pPr marL="419100" indent="-2286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419100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top</a:t>
            </a:r>
            <a:r>
              <a:rPr spc="-25" dirty="0"/>
              <a:t> </a:t>
            </a:r>
            <a:r>
              <a:rPr spc="5" dirty="0"/>
              <a:t>3</a:t>
            </a:r>
            <a:r>
              <a:rPr dirty="0"/>
              <a:t> variables</a:t>
            </a:r>
            <a:r>
              <a:rPr spc="-90" dirty="0"/>
              <a:t> </a:t>
            </a:r>
            <a:r>
              <a:rPr spc="5" dirty="0"/>
              <a:t>that</a:t>
            </a:r>
            <a:r>
              <a:rPr spc="-95" dirty="0"/>
              <a:t> </a:t>
            </a:r>
            <a:r>
              <a:rPr spc="-5" dirty="0"/>
              <a:t>contribute</a:t>
            </a:r>
            <a:r>
              <a:rPr spc="-105" dirty="0"/>
              <a:t> </a:t>
            </a:r>
            <a:r>
              <a:rPr spc="-10" dirty="0"/>
              <a:t>for</a:t>
            </a:r>
            <a:r>
              <a:rPr spc="15" dirty="0"/>
              <a:t> </a:t>
            </a:r>
            <a:r>
              <a:rPr dirty="0"/>
              <a:t>lead</a:t>
            </a:r>
            <a:r>
              <a:rPr spc="-45" dirty="0"/>
              <a:t> </a:t>
            </a:r>
            <a:r>
              <a:rPr dirty="0"/>
              <a:t>getting</a:t>
            </a:r>
            <a:r>
              <a:rPr spc="-90" dirty="0"/>
              <a:t> </a:t>
            </a:r>
            <a:r>
              <a:rPr dirty="0"/>
              <a:t>converted</a:t>
            </a:r>
            <a:r>
              <a:rPr spc="-114" dirty="0"/>
              <a:t> </a:t>
            </a:r>
            <a:r>
              <a:rPr spc="5" dirty="0"/>
              <a:t>in</a:t>
            </a:r>
            <a:r>
              <a:rPr spc="-25" dirty="0"/>
              <a:t> </a:t>
            </a:r>
            <a:r>
              <a:rPr spc="10" dirty="0"/>
              <a:t>the</a:t>
            </a:r>
            <a:r>
              <a:rPr spc="-60" dirty="0"/>
              <a:t> </a:t>
            </a:r>
            <a:r>
              <a:rPr spc="5" dirty="0"/>
              <a:t>model</a:t>
            </a:r>
            <a:r>
              <a:rPr spc="-45" dirty="0"/>
              <a:t> </a:t>
            </a:r>
            <a:r>
              <a:rPr dirty="0"/>
              <a:t>are</a:t>
            </a:r>
          </a:p>
          <a:p>
            <a:pPr marL="875665" lvl="1" indent="-229235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876300" algn="l"/>
              </a:tabLst>
            </a:pP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5" dirty="0">
                <a:latin typeface="Times New Roman"/>
                <a:cs typeface="Times New Roman"/>
              </a:rPr>
              <a:t>me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sp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0" dirty="0">
                <a:latin typeface="Times New Roman"/>
                <a:cs typeface="Times New Roman"/>
              </a:rPr>
              <a:t>bs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875665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876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875665" lvl="1" indent="-229235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876300" algn="l"/>
              </a:tabLst>
            </a:pPr>
            <a:r>
              <a:rPr sz="1500" dirty="0">
                <a:latin typeface="Times New Roman"/>
                <a:cs typeface="Times New Roman"/>
              </a:rPr>
              <a:t>Had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Phone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NotableActivity</a:t>
            </a:r>
            <a:endParaRPr sz="1500">
              <a:latin typeface="Times New Roman"/>
              <a:cs typeface="Times New Roman"/>
            </a:endParaRPr>
          </a:p>
          <a:p>
            <a:pPr marL="419100" indent="-2286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419100" algn="l"/>
              </a:tabLst>
            </a:pPr>
            <a:r>
              <a:rPr spc="-10" dirty="0"/>
              <a:t>H</a:t>
            </a:r>
            <a:r>
              <a:rPr spc="5" dirty="0"/>
              <a:t>e</a:t>
            </a:r>
            <a:r>
              <a:rPr spc="15" dirty="0"/>
              <a:t>n</a:t>
            </a:r>
            <a:r>
              <a:rPr spc="5" dirty="0"/>
              <a:t>ce</a:t>
            </a:r>
            <a:r>
              <a:rPr spc="-65" dirty="0"/>
              <a:t> </a:t>
            </a:r>
            <a:r>
              <a:rPr spc="-10" dirty="0"/>
              <a:t>ov</a:t>
            </a:r>
            <a:r>
              <a:rPr dirty="0"/>
              <a:t>era</a:t>
            </a:r>
            <a:r>
              <a:rPr spc="-15" dirty="0"/>
              <a:t>l</a:t>
            </a:r>
            <a:r>
              <a:rPr dirty="0"/>
              <a:t>l</a:t>
            </a:r>
            <a:r>
              <a:rPr spc="-70" dirty="0"/>
              <a:t> </a:t>
            </a:r>
            <a:r>
              <a:rPr spc="10" dirty="0"/>
              <a:t>thi</a:t>
            </a:r>
            <a:r>
              <a:rPr dirty="0"/>
              <a:t>s</a:t>
            </a:r>
            <a:r>
              <a:rPr spc="-75" dirty="0"/>
              <a:t> </a:t>
            </a:r>
            <a:r>
              <a:rPr spc="5" dirty="0"/>
              <a:t>m</a:t>
            </a:r>
            <a:r>
              <a:rPr spc="-10" dirty="0"/>
              <a:t>o</a:t>
            </a:r>
            <a:r>
              <a:rPr spc="15" dirty="0"/>
              <a:t>d</a:t>
            </a:r>
            <a:r>
              <a:rPr dirty="0"/>
              <a:t>el</a:t>
            </a:r>
            <a:r>
              <a:rPr spc="-100" dirty="0"/>
              <a:t> </a:t>
            </a:r>
            <a:r>
              <a:rPr spc="10" dirty="0"/>
              <a:t>s</a:t>
            </a:r>
            <a:r>
              <a:rPr spc="5" dirty="0"/>
              <a:t>eems</a:t>
            </a:r>
            <a:r>
              <a:rPr spc="-75" dirty="0"/>
              <a:t> </a:t>
            </a:r>
            <a:r>
              <a:rPr spc="10" dirty="0"/>
              <a:t>t</a:t>
            </a:r>
            <a:r>
              <a:rPr spc="5" dirty="0"/>
              <a:t>o</a:t>
            </a:r>
            <a:r>
              <a:rPr spc="-55" dirty="0"/>
              <a:t> </a:t>
            </a:r>
            <a:r>
              <a:rPr spc="15" dirty="0"/>
              <a:t>b</a:t>
            </a:r>
            <a:r>
              <a:rPr spc="5" dirty="0"/>
              <a:t>e</a:t>
            </a:r>
            <a:r>
              <a:rPr spc="-40" dirty="0"/>
              <a:t> </a:t>
            </a:r>
            <a:r>
              <a:rPr spc="-10" dirty="0"/>
              <a:t>goo</a:t>
            </a:r>
            <a:r>
              <a:rPr spc="1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4494" y="1225372"/>
            <a:ext cx="136461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</a:t>
            </a:r>
            <a:r>
              <a:rPr dirty="0"/>
              <a:t>onclus</a:t>
            </a:r>
            <a:r>
              <a:rPr spc="-10" dirty="0"/>
              <a:t>i</a:t>
            </a:r>
            <a:r>
              <a:rPr spc="5" dirty="0"/>
              <a:t>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30" y="1224788"/>
            <a:ext cx="10467340" cy="5229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latin typeface="Times New Roman"/>
                <a:cs typeface="Times New Roman"/>
              </a:rPr>
              <a:t>P</a:t>
            </a:r>
            <a:r>
              <a:rPr sz="1700" b="1" spc="-15" dirty="0">
                <a:latin typeface="Times New Roman"/>
                <a:cs typeface="Times New Roman"/>
              </a:rPr>
              <a:t>rob</a:t>
            </a:r>
            <a:r>
              <a:rPr sz="1700" b="1" spc="5" dirty="0">
                <a:latin typeface="Times New Roman"/>
                <a:cs typeface="Times New Roman"/>
              </a:rPr>
              <a:t>l</a:t>
            </a:r>
            <a:r>
              <a:rPr sz="1700" b="1" spc="10" dirty="0">
                <a:latin typeface="Times New Roman"/>
                <a:cs typeface="Times New Roman"/>
              </a:rPr>
              <a:t>e</a:t>
            </a:r>
            <a:r>
              <a:rPr sz="1700" b="1" dirty="0">
                <a:latin typeface="Times New Roman"/>
                <a:cs typeface="Times New Roman"/>
              </a:rPr>
              <a:t>m</a:t>
            </a:r>
            <a:r>
              <a:rPr sz="1700" b="1" spc="-114" dirty="0">
                <a:latin typeface="Times New Roman"/>
                <a:cs typeface="Times New Roman"/>
              </a:rPr>
              <a:t> </a:t>
            </a:r>
            <a:r>
              <a:rPr sz="1700" b="1" spc="-15" dirty="0">
                <a:latin typeface="Times New Roman"/>
                <a:cs typeface="Times New Roman"/>
              </a:rPr>
              <a:t>S</a:t>
            </a:r>
            <a:r>
              <a:rPr sz="1700" b="1" spc="5" dirty="0">
                <a:latin typeface="Times New Roman"/>
                <a:cs typeface="Times New Roman"/>
              </a:rPr>
              <a:t>t</a:t>
            </a:r>
            <a:r>
              <a:rPr sz="1700" b="1" spc="10" dirty="0">
                <a:latin typeface="Times New Roman"/>
                <a:cs typeface="Times New Roman"/>
              </a:rPr>
              <a:t>a</a:t>
            </a:r>
            <a:r>
              <a:rPr sz="1700" b="1" spc="5" dirty="0">
                <a:latin typeface="Times New Roman"/>
                <a:cs typeface="Times New Roman"/>
              </a:rPr>
              <a:t>t</a:t>
            </a:r>
            <a:r>
              <a:rPr sz="1700" b="1" spc="10" dirty="0">
                <a:latin typeface="Times New Roman"/>
                <a:cs typeface="Times New Roman"/>
              </a:rPr>
              <a:t>e</a:t>
            </a:r>
            <a:r>
              <a:rPr sz="1700" b="1" dirty="0">
                <a:latin typeface="Times New Roman"/>
                <a:cs typeface="Times New Roman"/>
              </a:rPr>
              <a:t>m</a:t>
            </a:r>
            <a:r>
              <a:rPr sz="1700" b="1" spc="5" dirty="0">
                <a:latin typeface="Times New Roman"/>
                <a:cs typeface="Times New Roman"/>
              </a:rPr>
              <a:t>e</a:t>
            </a:r>
            <a:r>
              <a:rPr sz="1700" b="1" spc="-15" dirty="0">
                <a:latin typeface="Times New Roman"/>
                <a:cs typeface="Times New Roman"/>
              </a:rPr>
              <a:t>n</a:t>
            </a:r>
            <a:r>
              <a:rPr sz="1700" b="1" dirty="0">
                <a:latin typeface="Times New Roman"/>
                <a:cs typeface="Times New Roman"/>
              </a:rPr>
              <a:t>t</a:t>
            </a:r>
            <a:r>
              <a:rPr sz="1700" b="1" spc="-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36830">
              <a:lnSpc>
                <a:spcPts val="1689"/>
              </a:lnSpc>
            </a:pPr>
            <a:r>
              <a:rPr sz="1500" spc="5" dirty="0">
                <a:latin typeface="Times New Roman"/>
                <a:cs typeface="Times New Roman"/>
              </a:rPr>
              <a:t>X </a:t>
            </a:r>
            <a:r>
              <a:rPr sz="1500" spc="-5" dirty="0">
                <a:latin typeface="Times New Roman"/>
                <a:cs typeface="Times New Roman"/>
              </a:rPr>
              <a:t>Education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sells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online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industry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professionals.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markets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its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several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websites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search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like</a:t>
            </a:r>
            <a:endParaRPr sz="1500">
              <a:latin typeface="Times New Roman"/>
              <a:cs typeface="Times New Roman"/>
            </a:endParaRPr>
          </a:p>
          <a:p>
            <a:pPr marL="36830">
              <a:lnSpc>
                <a:spcPts val="1689"/>
              </a:lnSpc>
            </a:pPr>
            <a:r>
              <a:rPr sz="1500" spc="-5" dirty="0">
                <a:latin typeface="Times New Roman"/>
                <a:cs typeface="Times New Roman"/>
              </a:rPr>
              <a:t>Google.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6830" marR="98425">
              <a:lnSpc>
                <a:spcPct val="88700"/>
              </a:lnSpc>
            </a:pPr>
            <a:r>
              <a:rPr sz="1500" spc="5" dirty="0">
                <a:latin typeface="Times New Roman"/>
                <a:cs typeface="Times New Roman"/>
              </a:rPr>
              <a:t>Once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these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website,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they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might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browse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fill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up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form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watch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some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videos.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When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these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 </a:t>
            </a:r>
            <a:r>
              <a:rPr sz="1500" spc="-5" dirty="0">
                <a:latin typeface="Times New Roman"/>
                <a:cs typeface="Times New Roman"/>
              </a:rPr>
              <a:t>fill </a:t>
            </a:r>
            <a:r>
              <a:rPr sz="1500" spc="5" dirty="0">
                <a:latin typeface="Times New Roman"/>
                <a:cs typeface="Times New Roman"/>
              </a:rPr>
              <a:t>up a </a:t>
            </a:r>
            <a:r>
              <a:rPr sz="1500" spc="-5" dirty="0">
                <a:latin typeface="Times New Roman"/>
                <a:cs typeface="Times New Roman"/>
              </a:rPr>
              <a:t>form </a:t>
            </a:r>
            <a:r>
              <a:rPr sz="1500" dirty="0">
                <a:latin typeface="Times New Roman"/>
                <a:cs typeface="Times New Roman"/>
              </a:rPr>
              <a:t>providing their </a:t>
            </a:r>
            <a:r>
              <a:rPr sz="1500" spc="5" dirty="0">
                <a:latin typeface="Times New Roman"/>
                <a:cs typeface="Times New Roman"/>
              </a:rPr>
              <a:t>email </a:t>
            </a:r>
            <a:r>
              <a:rPr sz="1500" dirty="0">
                <a:latin typeface="Times New Roman"/>
                <a:cs typeface="Times New Roman"/>
              </a:rPr>
              <a:t>address </a:t>
            </a:r>
            <a:r>
              <a:rPr sz="1500" spc="-5" dirty="0">
                <a:latin typeface="Times New Roman"/>
                <a:cs typeface="Times New Roman"/>
              </a:rPr>
              <a:t>or </a:t>
            </a:r>
            <a:r>
              <a:rPr sz="1500" spc="5" dirty="0">
                <a:latin typeface="Times New Roman"/>
                <a:cs typeface="Times New Roman"/>
              </a:rPr>
              <a:t>phone </a:t>
            </a:r>
            <a:r>
              <a:rPr sz="1500" spc="-25" dirty="0">
                <a:latin typeface="Times New Roman"/>
                <a:cs typeface="Times New Roman"/>
              </a:rPr>
              <a:t>number, </a:t>
            </a:r>
            <a:r>
              <a:rPr sz="1500" spc="5" dirty="0">
                <a:latin typeface="Times New Roman"/>
                <a:cs typeface="Times New Roman"/>
              </a:rPr>
              <a:t>they are </a:t>
            </a:r>
            <a:r>
              <a:rPr sz="1500" spc="-5" dirty="0">
                <a:latin typeface="Times New Roman"/>
                <a:cs typeface="Times New Roman"/>
              </a:rPr>
              <a:t>classified </a:t>
            </a:r>
            <a:r>
              <a:rPr sz="1500" spc="5" dirty="0">
                <a:latin typeface="Times New Roman"/>
                <a:cs typeface="Times New Roman"/>
              </a:rPr>
              <a:t>to be a </a:t>
            </a:r>
            <a:r>
              <a:rPr sz="1500" dirty="0">
                <a:latin typeface="Times New Roman"/>
                <a:cs typeface="Times New Roman"/>
              </a:rPr>
              <a:t>lead. </a:t>
            </a:r>
            <a:r>
              <a:rPr sz="1500" spc="-10" dirty="0">
                <a:latin typeface="Times New Roman"/>
                <a:cs typeface="Times New Roman"/>
              </a:rPr>
              <a:t>Moreover, </a:t>
            </a:r>
            <a:r>
              <a:rPr sz="1500" spc="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company also gets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through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past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referrals.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36830" marR="218440">
              <a:lnSpc>
                <a:spcPts val="1610"/>
              </a:lnSpc>
            </a:pPr>
            <a:r>
              <a:rPr sz="1500" spc="5" dirty="0">
                <a:latin typeface="Times New Roman"/>
                <a:cs typeface="Times New Roman"/>
              </a:rPr>
              <a:t>Once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these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acquired,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employees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sales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team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start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making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calls,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writing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emails,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etc.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this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process, </a:t>
            </a:r>
            <a:r>
              <a:rPr sz="1500" spc="5" dirty="0">
                <a:latin typeface="Times New Roman"/>
                <a:cs typeface="Times New Roman"/>
              </a:rPr>
              <a:t>some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get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converted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while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do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not.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typical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rate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at </a:t>
            </a:r>
            <a:r>
              <a:rPr sz="1500" spc="5" dirty="0">
                <a:latin typeface="Times New Roman"/>
                <a:cs typeface="Times New Roman"/>
              </a:rPr>
              <a:t>X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education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around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30%.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700" b="1" dirty="0">
                <a:latin typeface="Times New Roman"/>
                <a:cs typeface="Times New Roman"/>
              </a:rPr>
              <a:t>Business</a:t>
            </a:r>
            <a:r>
              <a:rPr sz="1700" b="1" spc="-8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Goal</a:t>
            </a:r>
            <a:r>
              <a:rPr sz="170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Times New Roman"/>
                <a:cs typeface="Times New Roman"/>
              </a:rPr>
              <a:t>X </a:t>
            </a:r>
            <a:r>
              <a:rPr sz="1500" dirty="0">
                <a:latin typeface="Times New Roman"/>
                <a:cs typeface="Times New Roman"/>
              </a:rPr>
              <a:t>Education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needs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help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selecting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promising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leads,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i.e.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that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likely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into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paying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">
              <a:lnSpc>
                <a:spcPts val="1695"/>
              </a:lnSpc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needs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wherein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you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assigned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each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such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that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higher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endParaRPr sz="1500">
              <a:latin typeface="Times New Roman"/>
              <a:cs typeface="Times New Roman"/>
            </a:endParaRPr>
          </a:p>
          <a:p>
            <a:pPr marL="36830">
              <a:lnSpc>
                <a:spcPts val="1695"/>
              </a:lnSpc>
            </a:pP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higher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chance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lower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lower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chance.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CEO,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particular,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has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ballpark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target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rate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around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80%.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946" y="638632"/>
            <a:ext cx="48329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23590" algn="l"/>
              </a:tabLst>
            </a:pPr>
            <a:r>
              <a:rPr dirty="0"/>
              <a:t>Lead</a:t>
            </a:r>
            <a:r>
              <a:rPr spc="-15" dirty="0"/>
              <a:t> </a:t>
            </a:r>
            <a:r>
              <a:rPr dirty="0"/>
              <a:t>Score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6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spc="10" dirty="0"/>
              <a:t>for	</a:t>
            </a:r>
            <a:r>
              <a:rPr spc="5" dirty="0"/>
              <a:t>X</a:t>
            </a:r>
            <a:r>
              <a:rPr spc="-120" dirty="0"/>
              <a:t> </a:t>
            </a:r>
            <a:r>
              <a:rPr dirty="0"/>
              <a:t>Education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1578991"/>
            <a:ext cx="103949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996" y="2439670"/>
            <a:ext cx="7920990" cy="3457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rce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y</a:t>
            </a:r>
            <a:r>
              <a:rPr sz="1500" spc="10" dirty="0">
                <a:latin typeface="Times New Roman"/>
                <a:cs typeface="Times New Roman"/>
              </a:rPr>
              <a:t>si</a:t>
            </a:r>
            <a:r>
              <a:rPr sz="150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20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re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re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ata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15" dirty="0">
                <a:latin typeface="Times New Roman"/>
                <a:cs typeface="Times New Roman"/>
              </a:rPr>
              <a:t>xp</a:t>
            </a:r>
            <a:r>
              <a:rPr sz="1500" spc="-15" dirty="0">
                <a:latin typeface="Times New Roman"/>
                <a:cs typeface="Times New Roman"/>
              </a:rPr>
              <a:t>lo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ry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2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y</a:t>
            </a:r>
            <a:r>
              <a:rPr sz="1500" spc="10" dirty="0">
                <a:latin typeface="Times New Roman"/>
                <a:cs typeface="Times New Roman"/>
              </a:rPr>
              <a:t>sis.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ea</a:t>
            </a:r>
            <a:r>
              <a:rPr sz="1500" spc="10" dirty="0">
                <a:latin typeface="Times New Roman"/>
                <a:cs typeface="Times New Roman"/>
              </a:rPr>
              <a:t>tu</a:t>
            </a:r>
            <a:r>
              <a:rPr sz="1500" dirty="0">
                <a:latin typeface="Times New Roman"/>
                <a:cs typeface="Times New Roman"/>
              </a:rPr>
              <a:t>re</a:t>
            </a:r>
            <a:r>
              <a:rPr sz="1500" spc="-1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Sca</a:t>
            </a:r>
            <a:r>
              <a:rPr sz="1500" spc="-10" dirty="0">
                <a:latin typeface="Times New Roman"/>
                <a:cs typeface="Times New Roman"/>
              </a:rPr>
              <a:t>l</a:t>
            </a:r>
            <a:r>
              <a:rPr sz="1500" spc="1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g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tin</a:t>
            </a:r>
            <a:r>
              <a:rPr sz="1500" spc="5" dirty="0">
                <a:latin typeface="Times New Roman"/>
                <a:cs typeface="Times New Roman"/>
              </a:rPr>
              <a:t>g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ata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int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ra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ata</a:t>
            </a:r>
            <a:r>
              <a:rPr sz="1500" spc="-10" dirty="0">
                <a:latin typeface="Times New Roman"/>
                <a:cs typeface="Times New Roman"/>
              </a:rPr>
              <a:t>s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Building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logistic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Regression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calculate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Evaluating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by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using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different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metrics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Precision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Recall.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Applying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best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Test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data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based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Specificity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Metrics.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309753"/>
            <a:ext cx="355472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120" dirty="0"/>
              <a:t> </a:t>
            </a:r>
            <a:r>
              <a:rPr spc="5" dirty="0"/>
              <a:t>solving</a:t>
            </a:r>
            <a:r>
              <a:rPr spc="-110" dirty="0"/>
              <a:t> </a:t>
            </a:r>
            <a:r>
              <a:rPr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08" y="1082039"/>
            <a:ext cx="2441575" cy="2697480"/>
          </a:xfrm>
          <a:prstGeom prst="rect">
            <a:avLst/>
          </a:prstGeom>
          <a:solidFill>
            <a:srgbClr val="5B9BD3"/>
          </a:solidFill>
          <a:ln w="12191">
            <a:solidFill>
              <a:srgbClr val="416F9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115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Sourcing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Cleaning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89890" indent="-287020">
              <a:lnSpc>
                <a:spcPct val="100000"/>
              </a:lnSpc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400">
              <a:latin typeface="Calibri"/>
              <a:cs typeface="Calibri"/>
            </a:endParaRPr>
          </a:p>
          <a:p>
            <a:pPr marL="377825" marR="135890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dup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Outlier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Standardization.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503" y="1082039"/>
            <a:ext cx="2441575" cy="2346960"/>
          </a:xfrm>
          <a:prstGeom prst="rect">
            <a:avLst/>
          </a:prstGeom>
          <a:solidFill>
            <a:srgbClr val="5B9BD3"/>
          </a:solidFill>
          <a:ln w="12192">
            <a:solidFill>
              <a:srgbClr val="416F9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210820" marR="187960" indent="-1905" algn="ctr">
              <a:lnSpc>
                <a:spcPct val="100000"/>
              </a:lnSpc>
              <a:spcBef>
                <a:spcPts val="132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Scaling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79095" marR="14414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Numeric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endParaRPr sz="14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test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4576" y="1658111"/>
            <a:ext cx="826135" cy="1064260"/>
            <a:chOff x="3084576" y="1658111"/>
            <a:chExt cx="826135" cy="1064260"/>
          </a:xfrm>
        </p:grpSpPr>
        <p:sp>
          <p:nvSpPr>
            <p:cNvPr id="6" name="object 6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780" y="0"/>
                  </a:moveTo>
                  <a:lnTo>
                    <a:pt x="406780" y="262889"/>
                  </a:lnTo>
                  <a:lnTo>
                    <a:pt x="0" y="262889"/>
                  </a:lnTo>
                  <a:lnTo>
                    <a:pt x="0" y="788669"/>
                  </a:lnTo>
                  <a:lnTo>
                    <a:pt x="406780" y="788669"/>
                  </a:lnTo>
                  <a:lnTo>
                    <a:pt x="406780" y="1051559"/>
                  </a:lnTo>
                  <a:lnTo>
                    <a:pt x="813562" y="525779"/>
                  </a:lnTo>
                  <a:lnTo>
                    <a:pt x="40678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780" y="262889"/>
                  </a:lnTo>
                  <a:lnTo>
                    <a:pt x="406780" y="0"/>
                  </a:lnTo>
                  <a:lnTo>
                    <a:pt x="813562" y="525779"/>
                  </a:lnTo>
                  <a:lnTo>
                    <a:pt x="406780" y="1051559"/>
                  </a:lnTo>
                  <a:lnTo>
                    <a:pt x="406780" y="788669"/>
                  </a:lnTo>
                  <a:lnTo>
                    <a:pt x="0" y="788669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71488" y="1591055"/>
            <a:ext cx="826135" cy="1064260"/>
            <a:chOff x="6571488" y="1591055"/>
            <a:chExt cx="826135" cy="1064260"/>
          </a:xfrm>
        </p:grpSpPr>
        <p:sp>
          <p:nvSpPr>
            <p:cNvPr id="9" name="object 9"/>
            <p:cNvSpPr/>
            <p:nvPr/>
          </p:nvSpPr>
          <p:spPr>
            <a:xfrm>
              <a:off x="6577584" y="1597151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781" y="0"/>
                  </a:moveTo>
                  <a:lnTo>
                    <a:pt x="406781" y="262889"/>
                  </a:lnTo>
                  <a:lnTo>
                    <a:pt x="0" y="262889"/>
                  </a:lnTo>
                  <a:lnTo>
                    <a:pt x="0" y="788670"/>
                  </a:lnTo>
                  <a:lnTo>
                    <a:pt x="406781" y="788670"/>
                  </a:lnTo>
                  <a:lnTo>
                    <a:pt x="406781" y="1051560"/>
                  </a:lnTo>
                  <a:lnTo>
                    <a:pt x="813562" y="525780"/>
                  </a:lnTo>
                  <a:lnTo>
                    <a:pt x="406781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584" y="1597151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781" y="262889"/>
                  </a:lnTo>
                  <a:lnTo>
                    <a:pt x="406781" y="0"/>
                  </a:lnTo>
                  <a:lnTo>
                    <a:pt x="813562" y="525780"/>
                  </a:lnTo>
                  <a:lnTo>
                    <a:pt x="406781" y="1051560"/>
                  </a:lnTo>
                  <a:lnTo>
                    <a:pt x="406781" y="788670"/>
                  </a:lnTo>
                  <a:lnTo>
                    <a:pt x="0" y="788670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5031" y="999744"/>
            <a:ext cx="2731135" cy="2429510"/>
          </a:xfrm>
          <a:prstGeom prst="rect">
            <a:avLst/>
          </a:prstGeom>
          <a:solidFill>
            <a:srgbClr val="5B9BD3"/>
          </a:solidFill>
          <a:ln w="12192">
            <a:solidFill>
              <a:srgbClr val="416F9C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666115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marL="3797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RFE</a:t>
            </a:r>
            <a:endParaRPr sz="1400">
              <a:latin typeface="Calibri"/>
              <a:cs typeface="Calibri"/>
            </a:endParaRPr>
          </a:p>
          <a:p>
            <a:pPr marL="379095" marR="212090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using Logistic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400">
              <a:latin typeface="Calibri"/>
              <a:cs typeface="Calibri"/>
            </a:endParaRPr>
          </a:p>
          <a:p>
            <a:pPr marL="379095" marR="14414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accuracy,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sensitivity,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specificity,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precision and recall and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51519" y="3569208"/>
            <a:ext cx="1146175" cy="813435"/>
            <a:chOff x="8351519" y="3569208"/>
            <a:chExt cx="1146175" cy="813435"/>
          </a:xfrm>
        </p:grpSpPr>
        <p:sp>
          <p:nvSpPr>
            <p:cNvPr id="13" name="object 13"/>
            <p:cNvSpPr/>
            <p:nvPr/>
          </p:nvSpPr>
          <p:spPr>
            <a:xfrm>
              <a:off x="8357615" y="3575304"/>
              <a:ext cx="1134110" cy="801370"/>
            </a:xfrm>
            <a:custGeom>
              <a:avLst/>
              <a:gdLst/>
              <a:ahLst/>
              <a:cxnLst/>
              <a:rect l="l" t="t" r="r" b="b"/>
              <a:pathLst>
                <a:path w="1134109" h="801370">
                  <a:moveTo>
                    <a:pt x="850137" y="0"/>
                  </a:moveTo>
                  <a:lnTo>
                    <a:pt x="283336" y="0"/>
                  </a:lnTo>
                  <a:lnTo>
                    <a:pt x="283336" y="400685"/>
                  </a:lnTo>
                  <a:lnTo>
                    <a:pt x="0" y="400685"/>
                  </a:lnTo>
                  <a:lnTo>
                    <a:pt x="566801" y="801243"/>
                  </a:lnTo>
                  <a:lnTo>
                    <a:pt x="1133602" y="400685"/>
                  </a:lnTo>
                  <a:lnTo>
                    <a:pt x="850137" y="400685"/>
                  </a:lnTo>
                  <a:lnTo>
                    <a:pt x="850137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7615" y="3575304"/>
              <a:ext cx="1134110" cy="801370"/>
            </a:xfrm>
            <a:custGeom>
              <a:avLst/>
              <a:gdLst/>
              <a:ahLst/>
              <a:cxnLst/>
              <a:rect l="l" t="t" r="r" b="b"/>
              <a:pathLst>
                <a:path w="1134109" h="801370">
                  <a:moveTo>
                    <a:pt x="0" y="400685"/>
                  </a:moveTo>
                  <a:lnTo>
                    <a:pt x="283336" y="400685"/>
                  </a:lnTo>
                  <a:lnTo>
                    <a:pt x="283336" y="0"/>
                  </a:lnTo>
                  <a:lnTo>
                    <a:pt x="850137" y="0"/>
                  </a:lnTo>
                  <a:lnTo>
                    <a:pt x="850137" y="400685"/>
                  </a:lnTo>
                  <a:lnTo>
                    <a:pt x="1133602" y="400685"/>
                  </a:lnTo>
                  <a:lnTo>
                    <a:pt x="566801" y="801243"/>
                  </a:lnTo>
                  <a:lnTo>
                    <a:pt x="0" y="400685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1192" y="4459223"/>
            <a:ext cx="3572510" cy="1999614"/>
          </a:xfrm>
          <a:prstGeom prst="rect">
            <a:avLst/>
          </a:prstGeom>
          <a:solidFill>
            <a:srgbClr val="5B9BD3"/>
          </a:solidFill>
          <a:ln w="12192">
            <a:solidFill>
              <a:srgbClr val="416F9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79095" marR="36004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  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predictions amounts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80%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  <a:p>
            <a:pPr marL="379095" marR="18415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using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threshold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sensitivity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specificity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199" y="314960"/>
            <a:ext cx="31851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25" dirty="0"/>
              <a:t>x</a:t>
            </a:r>
            <a:r>
              <a:rPr dirty="0"/>
              <a:t>plo</a:t>
            </a:r>
            <a:r>
              <a:rPr spc="5" dirty="0"/>
              <a:t>r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ory</a:t>
            </a:r>
            <a:r>
              <a:rPr spc="-110" dirty="0"/>
              <a:t> </a:t>
            </a:r>
            <a:r>
              <a:rPr spc="-10" dirty="0"/>
              <a:t>D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A</a:t>
            </a:r>
            <a:r>
              <a:rPr dirty="0"/>
              <a:t>naly</a:t>
            </a:r>
            <a:r>
              <a:rPr spc="5" dirty="0"/>
              <a:t>si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137" y="1632330"/>
            <a:ext cx="34842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95" dirty="0">
                <a:latin typeface="Times New Roman"/>
                <a:cs typeface="Times New Roman"/>
              </a:rPr>
              <a:t>W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h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39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137" y="5366080"/>
            <a:ext cx="768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7023" y="1623822"/>
            <a:ext cx="701802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rates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high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Total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Visits,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Total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Time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Spent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Website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Views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Per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Visit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08" y="2325623"/>
            <a:ext cx="1158240" cy="29870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4464" y="2865120"/>
            <a:ext cx="7190232" cy="16703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08" y="933068"/>
            <a:ext cx="5164455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latin typeface="Times New Roman"/>
                <a:cs typeface="Times New Roman"/>
              </a:rPr>
              <a:t>In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maximum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Landing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555" y="4044441"/>
            <a:ext cx="39274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Ma</a:t>
            </a:r>
            <a:r>
              <a:rPr sz="1500" spc="10" dirty="0">
                <a:latin typeface="Times New Roman"/>
                <a:cs typeface="Times New Roman"/>
              </a:rPr>
              <a:t>j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rce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G</a:t>
            </a:r>
            <a:r>
              <a:rPr sz="1500" spc="-10" dirty="0">
                <a:latin typeface="Times New Roman"/>
                <a:cs typeface="Times New Roman"/>
              </a:rPr>
              <a:t>oogl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8870" y="933068"/>
            <a:ext cx="498538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Major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has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sent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made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1527047"/>
            <a:ext cx="4587240" cy="24292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4471415"/>
            <a:ext cx="6781800" cy="22555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8688" y="1368552"/>
            <a:ext cx="1965959" cy="26548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9992" y="1359408"/>
            <a:ext cx="1950720" cy="26334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982" y="3997197"/>
            <a:ext cx="4189729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1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value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SMS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Sent'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6004" y="911733"/>
            <a:ext cx="46596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More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who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unemployed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762" y="908685"/>
            <a:ext cx="463042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ch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20" dirty="0">
                <a:latin typeface="Times New Roman"/>
                <a:cs typeface="Times New Roman"/>
              </a:rPr>
              <a:t>p</a:t>
            </a:r>
            <a:r>
              <a:rPr sz="1500" spc="-20" dirty="0">
                <a:latin typeface="Times New Roman"/>
                <a:cs typeface="Times New Roman"/>
              </a:rPr>
              <a:t>ac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es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5" dirty="0">
                <a:latin typeface="Times New Roman"/>
                <a:cs typeface="Times New Roman"/>
              </a:rPr>
              <a:t>h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Searc</a:t>
            </a:r>
            <a:r>
              <a:rPr sz="1500" spc="15" dirty="0">
                <a:latin typeface="Times New Roman"/>
                <a:cs typeface="Times New Roman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di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  a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-15" dirty="0">
                <a:latin typeface="Times New Roman"/>
                <a:cs typeface="Times New Roman"/>
              </a:rPr>
              <a:t>ti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20" dirty="0">
                <a:latin typeface="Times New Roman"/>
                <a:cs typeface="Times New Roman"/>
              </a:rPr>
              <a:t>em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" dirty="0">
                <a:latin typeface="Times New Roman"/>
                <a:cs typeface="Times New Roman"/>
              </a:rPr>
              <a:t>nt</a:t>
            </a:r>
            <a:r>
              <a:rPr sz="1500" dirty="0">
                <a:latin typeface="Times New Roman"/>
                <a:cs typeface="Times New Roman"/>
              </a:rPr>
              <a:t>s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5" dirty="0">
                <a:latin typeface="Times New Roman"/>
                <a:cs typeface="Times New Roman"/>
              </a:rPr>
              <a:t>h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mme</a:t>
            </a:r>
            <a:r>
              <a:rPr sz="1500" spc="-10" dirty="0">
                <a:latin typeface="Times New Roman"/>
                <a:cs typeface="Times New Roman"/>
              </a:rPr>
              <a:t>nd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tion</a:t>
            </a:r>
            <a:r>
              <a:rPr sz="150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6415" y="1447800"/>
            <a:ext cx="4925568" cy="22646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4112" y="1475232"/>
            <a:ext cx="5819140" cy="2331720"/>
            <a:chOff x="134112" y="1475232"/>
            <a:chExt cx="5819140" cy="2331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12" y="1517904"/>
              <a:ext cx="1892808" cy="22341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3" y="1493520"/>
              <a:ext cx="2029967" cy="22890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479" y="1475232"/>
              <a:ext cx="2112264" cy="23317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1823" y="4312918"/>
            <a:ext cx="5718048" cy="2468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10" y="374142"/>
            <a:ext cx="4478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/>
              <a:t>Variables</a:t>
            </a:r>
            <a:r>
              <a:rPr sz="2000" spc="-40" dirty="0"/>
              <a:t> </a:t>
            </a:r>
            <a:r>
              <a:rPr sz="2000" spc="-10" dirty="0"/>
              <a:t>Impacting</a:t>
            </a:r>
            <a:r>
              <a:rPr sz="2000" dirty="0"/>
              <a:t> </a:t>
            </a:r>
            <a:r>
              <a:rPr sz="2000" spc="-5" dirty="0"/>
              <a:t>the</a:t>
            </a:r>
            <a:r>
              <a:rPr sz="2000" spc="-45" dirty="0"/>
              <a:t> </a:t>
            </a:r>
            <a:r>
              <a:rPr sz="2000" spc="-5" dirty="0"/>
              <a:t>Conversion</a:t>
            </a:r>
            <a:r>
              <a:rPr sz="2000" spc="-50" dirty="0"/>
              <a:t> </a:t>
            </a:r>
            <a:r>
              <a:rPr sz="2000" spc="-5" dirty="0"/>
              <a:t>Rate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29234" y="1263341"/>
            <a:ext cx="4087495" cy="44100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Do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25" dirty="0">
                <a:latin typeface="Times New Roman"/>
                <a:cs typeface="Times New Roman"/>
              </a:rPr>
              <a:t>T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tal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200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isi</a:t>
            </a:r>
            <a:r>
              <a:rPr sz="1500" spc="5" dirty="0">
                <a:latin typeface="Times New Roman"/>
                <a:cs typeface="Times New Roman"/>
              </a:rPr>
              <a:t>ts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T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m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50" dirty="0">
                <a:latin typeface="Times New Roman"/>
                <a:cs typeface="Times New Roman"/>
              </a:rPr>
              <a:t>W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10" dirty="0">
                <a:latin typeface="Times New Roman"/>
                <a:cs typeface="Times New Roman"/>
              </a:rPr>
              <a:t>b</a:t>
            </a:r>
            <a:r>
              <a:rPr sz="1500" spc="-15" dirty="0">
                <a:latin typeface="Times New Roman"/>
                <a:cs typeface="Times New Roman"/>
              </a:rPr>
              <a:t>sit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rm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Olark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Chat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rce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50" dirty="0">
                <a:latin typeface="Times New Roman"/>
                <a:cs typeface="Times New Roman"/>
              </a:rPr>
              <a:t>W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l</a:t>
            </a:r>
            <a:r>
              <a:rPr sz="1500" spc="-15" dirty="0">
                <a:latin typeface="Times New Roman"/>
                <a:cs typeface="Times New Roman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g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k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-145" dirty="0">
                <a:latin typeface="Times New Roman"/>
                <a:cs typeface="Times New Roman"/>
              </a:rPr>
              <a:t>W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b</a:t>
            </a:r>
            <a:r>
              <a:rPr sz="1500" spc="-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5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-20" dirty="0">
                <a:latin typeface="Times New Roman"/>
                <a:cs typeface="Times New Roman"/>
              </a:rPr>
              <a:t>m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2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ced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5" dirty="0">
                <a:latin typeface="Times New Roman"/>
                <a:cs typeface="Times New Roman"/>
              </a:rPr>
              <a:t>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Olark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Chat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SMS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</a:t>
            </a:r>
            <a:r>
              <a:rPr sz="1500" spc="15" dirty="0">
                <a:latin typeface="Times New Roman"/>
                <a:cs typeface="Times New Roman"/>
              </a:rPr>
              <a:t>nt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rre</a:t>
            </a: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15" dirty="0">
                <a:latin typeface="Times New Roman"/>
                <a:cs typeface="Times New Roman"/>
              </a:rPr>
              <a:t>up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ti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I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rma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rre</a:t>
            </a: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20" dirty="0">
                <a:latin typeface="Times New Roman"/>
                <a:cs typeface="Times New Roman"/>
              </a:rPr>
              <a:t>u</a:t>
            </a:r>
            <a:r>
              <a:rPr sz="1500" spc="15" dirty="0">
                <a:latin typeface="Times New Roman"/>
                <a:cs typeface="Times New Roman"/>
              </a:rPr>
              <a:t>p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tio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150" dirty="0">
                <a:latin typeface="Times New Roman"/>
                <a:cs typeface="Times New Roman"/>
              </a:rPr>
              <a:t>W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25" dirty="0">
                <a:latin typeface="Times New Roman"/>
                <a:cs typeface="Times New Roman"/>
              </a:rPr>
              <a:t>r</a:t>
            </a:r>
            <a:r>
              <a:rPr sz="1500" spc="-35" dirty="0">
                <a:latin typeface="Times New Roman"/>
                <a:cs typeface="Times New Roman"/>
              </a:rPr>
              <a:t>k</a:t>
            </a:r>
            <a:r>
              <a:rPr sz="1500" spc="-1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g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0" dirty="0">
                <a:latin typeface="Times New Roman"/>
                <a:cs typeface="Times New Roman"/>
              </a:rPr>
              <a:t>ss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al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NotableActivity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Phone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b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reac</a:t>
            </a:r>
            <a:r>
              <a:rPr sz="1500" spc="-10" dirty="0">
                <a:latin typeface="Times New Roman"/>
                <a:cs typeface="Times New Roman"/>
              </a:rPr>
              <a:t>h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ble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391" y="307339"/>
            <a:ext cx="76371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Model</a:t>
            </a:r>
            <a:r>
              <a:rPr spc="-40" dirty="0"/>
              <a:t> </a:t>
            </a:r>
            <a:r>
              <a:rPr dirty="0"/>
              <a:t>Evaluation</a:t>
            </a:r>
            <a:r>
              <a:rPr spc="-6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Sensitivity</a:t>
            </a:r>
            <a:r>
              <a:rPr spc="-30" dirty="0"/>
              <a:t> </a:t>
            </a:r>
            <a:r>
              <a:rPr dirty="0"/>
              <a:t>and </a:t>
            </a:r>
            <a:r>
              <a:rPr spc="-5" dirty="0"/>
              <a:t>Specificity</a:t>
            </a:r>
            <a:r>
              <a:rPr spc="-4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40" dirty="0"/>
              <a:t>Train</a:t>
            </a:r>
            <a:r>
              <a:rPr spc="-2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438" y="1446987"/>
            <a:ext cx="4845050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depicts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optimal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cut</a:t>
            </a:r>
            <a:r>
              <a:rPr sz="1500" spc="-25" dirty="0">
                <a:latin typeface="Times New Roman"/>
                <a:cs typeface="Times New Roman"/>
              </a:rPr>
              <a:t> off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0.37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based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Accuracy,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Times New Roman"/>
                <a:cs typeface="Times New Roman"/>
              </a:rPr>
              <a:t>Se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itivit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ec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8102" y="3685413"/>
            <a:ext cx="2728595" cy="1399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81%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Se</a:t>
            </a:r>
            <a:r>
              <a:rPr sz="1500" spc="10" dirty="0">
                <a:latin typeface="Times New Roman"/>
                <a:cs typeface="Times New Roman"/>
              </a:rPr>
              <a:t>ns</a:t>
            </a:r>
            <a:r>
              <a:rPr sz="1500" spc="-15" dirty="0">
                <a:latin typeface="Times New Roman"/>
                <a:cs typeface="Times New Roman"/>
              </a:rPr>
              <a:t>itivit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0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ec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2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siti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r>
              <a:rPr sz="1500" spc="5" dirty="0">
                <a:latin typeface="Times New Roman"/>
                <a:cs typeface="Times New Roman"/>
              </a:rPr>
              <a:t>8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5" dirty="0">
                <a:latin typeface="Times New Roman"/>
                <a:cs typeface="Times New Roman"/>
              </a:rPr>
              <a:t>iti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Pre</a:t>
            </a:r>
            <a:r>
              <a:rPr sz="1500" spc="10" dirty="0">
                <a:latin typeface="Times New Roman"/>
                <a:cs typeface="Times New Roman"/>
              </a:rPr>
              <a:t>di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tiv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220" dirty="0">
                <a:latin typeface="Times New Roman"/>
                <a:cs typeface="Times New Roman"/>
              </a:rPr>
              <a:t>V</a:t>
            </a:r>
            <a:r>
              <a:rPr sz="1500" spc="-45" dirty="0">
                <a:latin typeface="Times New Roman"/>
                <a:cs typeface="Times New Roman"/>
              </a:rPr>
              <a:t>a</a:t>
            </a:r>
            <a:r>
              <a:rPr sz="1500" spc="-6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4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siti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Pre</a:t>
            </a:r>
            <a:r>
              <a:rPr sz="1500" spc="10" dirty="0">
                <a:latin typeface="Times New Roman"/>
                <a:cs typeface="Times New Roman"/>
              </a:rPr>
              <a:t>di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tiv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225" dirty="0">
                <a:latin typeface="Times New Roman"/>
                <a:cs typeface="Times New Roman"/>
              </a:rPr>
              <a:t>V</a:t>
            </a:r>
            <a:r>
              <a:rPr sz="1500" spc="-45" dirty="0">
                <a:latin typeface="Times New Roman"/>
                <a:cs typeface="Times New Roman"/>
              </a:rPr>
              <a:t>a</a:t>
            </a:r>
            <a:r>
              <a:rPr sz="1500" spc="-6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86%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8102" y="1407998"/>
            <a:ext cx="138049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0" dirty="0">
                <a:latin typeface="Times New Roman"/>
                <a:cs typeface="Times New Roman"/>
              </a:rPr>
              <a:t>us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Mat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5" dirty="0">
                <a:latin typeface="Times New Roman"/>
                <a:cs typeface="Times New Roman"/>
              </a:rPr>
              <a:t>ix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328672"/>
            <a:ext cx="3901440" cy="26700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909561" y="1898650"/>
            <a:ext cx="1311275" cy="801370"/>
            <a:chOff x="6909561" y="1898650"/>
            <a:chExt cx="1311275" cy="801370"/>
          </a:xfrm>
        </p:grpSpPr>
        <p:sp>
          <p:nvSpPr>
            <p:cNvPr id="8" name="object 8"/>
            <p:cNvSpPr/>
            <p:nvPr/>
          </p:nvSpPr>
          <p:spPr>
            <a:xfrm>
              <a:off x="7299959" y="2407919"/>
              <a:ext cx="527050" cy="292100"/>
            </a:xfrm>
            <a:custGeom>
              <a:avLst/>
              <a:gdLst/>
              <a:ahLst/>
              <a:cxnLst/>
              <a:rect l="l" t="t" r="r" b="b"/>
              <a:pathLst>
                <a:path w="527050" h="292100">
                  <a:moveTo>
                    <a:pt x="263398" y="0"/>
                  </a:moveTo>
                  <a:lnTo>
                    <a:pt x="0" y="146050"/>
                  </a:lnTo>
                  <a:lnTo>
                    <a:pt x="263398" y="292100"/>
                  </a:lnTo>
                  <a:lnTo>
                    <a:pt x="526923" y="14605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5911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573" y="0"/>
                  </a:moveTo>
                  <a:lnTo>
                    <a:pt x="103759" y="0"/>
                  </a:lnTo>
                  <a:lnTo>
                    <a:pt x="63373" y="8127"/>
                  </a:lnTo>
                  <a:lnTo>
                    <a:pt x="30353" y="30479"/>
                  </a:lnTo>
                  <a:lnTo>
                    <a:pt x="8128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8" y="561213"/>
                  </a:lnTo>
                  <a:lnTo>
                    <a:pt x="30353" y="594360"/>
                  </a:lnTo>
                  <a:lnTo>
                    <a:pt x="63373" y="616712"/>
                  </a:lnTo>
                  <a:lnTo>
                    <a:pt x="103759" y="624839"/>
                  </a:lnTo>
                  <a:lnTo>
                    <a:pt x="520573" y="624839"/>
                  </a:lnTo>
                  <a:lnTo>
                    <a:pt x="561086" y="616712"/>
                  </a:lnTo>
                  <a:lnTo>
                    <a:pt x="594106" y="594360"/>
                  </a:lnTo>
                  <a:lnTo>
                    <a:pt x="616331" y="561213"/>
                  </a:lnTo>
                  <a:lnTo>
                    <a:pt x="624459" y="520700"/>
                  </a:lnTo>
                  <a:lnTo>
                    <a:pt x="624459" y="104139"/>
                  </a:lnTo>
                  <a:lnTo>
                    <a:pt x="616331" y="63626"/>
                  </a:lnTo>
                  <a:lnTo>
                    <a:pt x="594106" y="30479"/>
                  </a:lnTo>
                  <a:lnTo>
                    <a:pt x="561086" y="8127"/>
                  </a:lnTo>
                  <a:lnTo>
                    <a:pt x="520573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5911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8" y="63626"/>
                  </a:lnTo>
                  <a:lnTo>
                    <a:pt x="30353" y="30479"/>
                  </a:lnTo>
                  <a:lnTo>
                    <a:pt x="63373" y="8127"/>
                  </a:lnTo>
                  <a:lnTo>
                    <a:pt x="103759" y="0"/>
                  </a:lnTo>
                  <a:lnTo>
                    <a:pt x="520573" y="0"/>
                  </a:lnTo>
                  <a:lnTo>
                    <a:pt x="561086" y="8127"/>
                  </a:lnTo>
                  <a:lnTo>
                    <a:pt x="594106" y="30479"/>
                  </a:lnTo>
                  <a:lnTo>
                    <a:pt x="616331" y="63626"/>
                  </a:lnTo>
                  <a:lnTo>
                    <a:pt x="624459" y="104139"/>
                  </a:lnTo>
                  <a:lnTo>
                    <a:pt x="624459" y="520700"/>
                  </a:lnTo>
                  <a:lnTo>
                    <a:pt x="616331" y="561213"/>
                  </a:lnTo>
                  <a:lnTo>
                    <a:pt x="594106" y="594360"/>
                  </a:lnTo>
                  <a:lnTo>
                    <a:pt x="561086" y="616712"/>
                  </a:lnTo>
                  <a:lnTo>
                    <a:pt x="520573" y="624839"/>
                  </a:lnTo>
                  <a:lnTo>
                    <a:pt x="103759" y="624839"/>
                  </a:lnTo>
                  <a:lnTo>
                    <a:pt x="63373" y="616712"/>
                  </a:lnTo>
                  <a:lnTo>
                    <a:pt x="30353" y="594360"/>
                  </a:lnTo>
                  <a:lnTo>
                    <a:pt x="8128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9519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79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9519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79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12685" y="2044141"/>
            <a:ext cx="105918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3469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316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697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9816" y="2572511"/>
            <a:ext cx="1310640" cy="637540"/>
            <a:chOff x="6909816" y="2572511"/>
            <a:chExt cx="1310640" cy="637540"/>
          </a:xfrm>
        </p:grpSpPr>
        <p:sp>
          <p:nvSpPr>
            <p:cNvPr id="15" name="object 15"/>
            <p:cNvSpPr/>
            <p:nvPr/>
          </p:nvSpPr>
          <p:spPr>
            <a:xfrm>
              <a:off x="6915912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573" y="0"/>
                  </a:moveTo>
                  <a:lnTo>
                    <a:pt x="103759" y="0"/>
                  </a:lnTo>
                  <a:lnTo>
                    <a:pt x="63373" y="8127"/>
                  </a:lnTo>
                  <a:lnTo>
                    <a:pt x="30353" y="30479"/>
                  </a:lnTo>
                  <a:lnTo>
                    <a:pt x="8128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8" y="561213"/>
                  </a:lnTo>
                  <a:lnTo>
                    <a:pt x="30353" y="594359"/>
                  </a:lnTo>
                  <a:lnTo>
                    <a:pt x="63373" y="616712"/>
                  </a:lnTo>
                  <a:lnTo>
                    <a:pt x="103759" y="624839"/>
                  </a:lnTo>
                  <a:lnTo>
                    <a:pt x="520573" y="624839"/>
                  </a:lnTo>
                  <a:lnTo>
                    <a:pt x="561086" y="616712"/>
                  </a:lnTo>
                  <a:lnTo>
                    <a:pt x="594106" y="594359"/>
                  </a:lnTo>
                  <a:lnTo>
                    <a:pt x="616331" y="561213"/>
                  </a:lnTo>
                  <a:lnTo>
                    <a:pt x="624459" y="520700"/>
                  </a:lnTo>
                  <a:lnTo>
                    <a:pt x="624459" y="104139"/>
                  </a:lnTo>
                  <a:lnTo>
                    <a:pt x="616331" y="63626"/>
                  </a:lnTo>
                  <a:lnTo>
                    <a:pt x="594106" y="30479"/>
                  </a:lnTo>
                  <a:lnTo>
                    <a:pt x="561086" y="8127"/>
                  </a:lnTo>
                  <a:lnTo>
                    <a:pt x="520573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5912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8" y="63626"/>
                  </a:lnTo>
                  <a:lnTo>
                    <a:pt x="30353" y="30479"/>
                  </a:lnTo>
                  <a:lnTo>
                    <a:pt x="63373" y="8127"/>
                  </a:lnTo>
                  <a:lnTo>
                    <a:pt x="103759" y="0"/>
                  </a:lnTo>
                  <a:lnTo>
                    <a:pt x="520573" y="0"/>
                  </a:lnTo>
                  <a:lnTo>
                    <a:pt x="561086" y="8127"/>
                  </a:lnTo>
                  <a:lnTo>
                    <a:pt x="594106" y="30479"/>
                  </a:lnTo>
                  <a:lnTo>
                    <a:pt x="616331" y="63626"/>
                  </a:lnTo>
                  <a:lnTo>
                    <a:pt x="624459" y="104139"/>
                  </a:lnTo>
                  <a:lnTo>
                    <a:pt x="624459" y="520700"/>
                  </a:lnTo>
                  <a:lnTo>
                    <a:pt x="616331" y="561213"/>
                  </a:lnTo>
                  <a:lnTo>
                    <a:pt x="594106" y="594359"/>
                  </a:lnTo>
                  <a:lnTo>
                    <a:pt x="561086" y="616712"/>
                  </a:lnTo>
                  <a:lnTo>
                    <a:pt x="520573" y="624839"/>
                  </a:lnTo>
                  <a:lnTo>
                    <a:pt x="103759" y="624839"/>
                  </a:lnTo>
                  <a:lnTo>
                    <a:pt x="63373" y="616712"/>
                  </a:lnTo>
                  <a:lnTo>
                    <a:pt x="30353" y="594359"/>
                  </a:lnTo>
                  <a:lnTo>
                    <a:pt x="8128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89520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59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59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79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9520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79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59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59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2978" y="2717749"/>
            <a:ext cx="106553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754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97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1965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871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Wingdings</vt:lpstr>
      <vt:lpstr>Office Theme</vt:lpstr>
      <vt:lpstr>Lead Score Case Study</vt:lpstr>
      <vt:lpstr>Lead Score Case Study for X Education</vt:lpstr>
      <vt:lpstr>Strategy</vt:lpstr>
      <vt:lpstr>Problem solving methodology</vt:lpstr>
      <vt:lpstr>Exploratory Data Analysis</vt:lpstr>
      <vt:lpstr>PowerPoint Presentation</vt:lpstr>
      <vt:lpstr>PowerPoint Presentation</vt:lpstr>
      <vt:lpstr>Variables Impacting the Conversion Rate</vt:lpstr>
      <vt:lpstr>Model Evaluation - Sensitivity and Specificity on Train Data Set</vt:lpstr>
      <vt:lpstr>Model Evaluation- Precision and Recall on Train Dataset</vt:lpstr>
      <vt:lpstr>Model Evaluation – Sensitivity and Specificity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Soubhagya Kumar</dc:creator>
  <cp:lastModifiedBy>Soubhagya Kumar</cp:lastModifiedBy>
  <cp:revision>1</cp:revision>
  <dcterms:created xsi:type="dcterms:W3CDTF">2023-10-17T00:26:27Z</dcterms:created>
  <dcterms:modified xsi:type="dcterms:W3CDTF">2023-10-17T00:28:27Z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2023-10-17T00:00:00Z</vt:filetime>
  </property>
</Properties>
</file>