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7" r:id="rId2"/>
    <p:sldId id="265" r:id="rId3"/>
    <p:sldId id="296" r:id="rId4"/>
    <p:sldId id="354" r:id="rId5"/>
    <p:sldId id="355" r:id="rId6"/>
    <p:sldId id="356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63" r:id="rId15"/>
    <p:sldId id="371" r:id="rId16"/>
    <p:sldId id="372" r:id="rId17"/>
    <p:sldId id="373" r:id="rId18"/>
    <p:sldId id="374" r:id="rId19"/>
    <p:sldId id="375" r:id="rId20"/>
    <p:sldId id="378" r:id="rId21"/>
    <p:sldId id="380" r:id="rId22"/>
    <p:sldId id="381" r:id="rId23"/>
    <p:sldId id="379" r:id="rId24"/>
  </p:sldIdLst>
  <p:sldSz cx="9144000" cy="5143500" type="screen16x9"/>
  <p:notesSz cx="6858000" cy="9144000"/>
  <p:embeddedFontLst>
    <p:embeddedFont>
      <p:font typeface="Proxima Nova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7B6D"/>
    <a:srgbClr val="EB2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 snapToGrid="0">
      <p:cViewPr varScale="1">
        <p:scale>
          <a:sx n="93" d="100"/>
          <a:sy n="93" d="100"/>
        </p:scale>
        <p:origin x="708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73703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6c834fc2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6c834fc2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369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6c834fc2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6c834fc2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471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6c834fc2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6c834fc2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141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6c834fc2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6c834fc2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7310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6c834fc2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6c834fc2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1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6c834fc2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6c834fc2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25979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6c834fc2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6c834fc2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7892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6c834fc2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6c834fc2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363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6c834fc2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6c834fc2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256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6c834fc2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6c834fc2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7706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6c834fc2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6c834fc2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5405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6c834fc22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6c834fc22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103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6c834fc2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6c834fc2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982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6c834fc2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6c834fc2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7024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6c834fc2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6c834fc2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1337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6c834fc2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6c834fc2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849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6c834fc2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6c834fc2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3724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6c834fc2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6c834fc2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131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6c834fc2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6c834fc2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892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6c834fc2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6c834fc2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7901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6c834fc2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6c834fc2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2420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6c834fc2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6c834fc2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620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6c834fc22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6c834fc22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413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javatpoint.com/divide-and-conquer-introdu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7626"/>
            <a:ext cx="9143999" cy="5138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8063" y="2262163"/>
            <a:ext cx="24860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50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45924" y="134250"/>
            <a:ext cx="654598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 smtClean="0">
                <a:solidFill>
                  <a:schemeClr val="lt1"/>
                </a:solidFill>
                <a:latin typeface="Proxima Nova" panose="020B0604020202020204" charset="0"/>
                <a:ea typeface="Proxima Nova"/>
                <a:cs typeface="Proxima Nova"/>
              </a:rPr>
              <a:t>Multiplying </a:t>
            </a:r>
            <a:r>
              <a:rPr lang="en-IN" sz="2300" dirty="0">
                <a:solidFill>
                  <a:schemeClr val="lt1"/>
                </a:solidFill>
                <a:latin typeface="Proxima Nova" panose="020B0604020202020204" charset="0"/>
                <a:ea typeface="Proxima Nova"/>
                <a:cs typeface="Proxima Nova"/>
              </a:rPr>
              <a:t>large Integers Problem</a:t>
            </a:r>
            <a:endParaRPr lang="en-IN" sz="2300" dirty="0">
              <a:solidFill>
                <a:schemeClr val="lt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8813" y="1123043"/>
            <a:ext cx="3431569" cy="249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00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50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45924" y="134250"/>
            <a:ext cx="654598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 smtClean="0">
                <a:solidFill>
                  <a:schemeClr val="lt1"/>
                </a:solidFill>
                <a:latin typeface="Proxima Nova" panose="020B0604020202020204" charset="0"/>
                <a:ea typeface="Proxima Nova"/>
                <a:cs typeface="Proxima Nova"/>
              </a:rPr>
              <a:t>Multiplying </a:t>
            </a:r>
            <a:r>
              <a:rPr lang="en-IN" sz="2300" dirty="0">
                <a:solidFill>
                  <a:schemeClr val="lt1"/>
                </a:solidFill>
                <a:latin typeface="Proxima Nova" panose="020B0604020202020204" charset="0"/>
                <a:ea typeface="Proxima Nova"/>
                <a:cs typeface="Proxima Nova"/>
              </a:rPr>
              <a:t>large Integers Problem</a:t>
            </a:r>
            <a:endParaRPr lang="en-IN" sz="2300" dirty="0">
              <a:solidFill>
                <a:schemeClr val="lt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6895" y="802329"/>
            <a:ext cx="3924728" cy="419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6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50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45924" y="134250"/>
            <a:ext cx="654598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 smtClean="0">
                <a:solidFill>
                  <a:schemeClr val="lt1"/>
                </a:solidFill>
                <a:latin typeface="Proxima Nova" panose="020B0604020202020204" charset="0"/>
                <a:ea typeface="Proxima Nova"/>
                <a:cs typeface="Proxima Nova"/>
              </a:rPr>
              <a:t>Multiplying </a:t>
            </a:r>
            <a:r>
              <a:rPr lang="en-IN" sz="2300" dirty="0">
                <a:solidFill>
                  <a:schemeClr val="lt1"/>
                </a:solidFill>
                <a:latin typeface="Proxima Nova" panose="020B0604020202020204" charset="0"/>
                <a:ea typeface="Proxima Nova"/>
                <a:cs typeface="Proxima Nova"/>
              </a:rPr>
              <a:t>large Integers Problem</a:t>
            </a:r>
            <a:endParaRPr lang="en-IN" sz="2300" dirty="0">
              <a:solidFill>
                <a:schemeClr val="lt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45924" y="802329"/>
            <a:ext cx="7398741" cy="41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We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can generalize this formula 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as-</a:t>
            </a:r>
          </a:p>
          <a:p>
            <a:pPr algn="just"/>
            <a:endParaRPr lang="en-IN" sz="1600" dirty="0" smtClean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fontAlgn="base"/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If size of integer is n digit, then we can generalize multiplication as,</a:t>
            </a:r>
          </a:p>
          <a:p>
            <a:pPr fontAlgn="base"/>
            <a:endParaRPr lang="en-IN" sz="1600" dirty="0" smtClean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fontAlgn="base"/>
            <a:r>
              <a:rPr lang="en-IN" sz="1800" b="1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C=a*b</a:t>
            </a:r>
          </a:p>
          <a:p>
            <a:pPr fontAlgn="base"/>
            <a:endParaRPr lang="en-IN" sz="1800" dirty="0" smtClean="0">
              <a:latin typeface="+mn-lt"/>
            </a:endParaRPr>
          </a:p>
          <a:p>
            <a:pPr fontAlgn="base"/>
            <a:r>
              <a:rPr lang="en-IN" sz="1800" dirty="0" smtClean="0">
                <a:latin typeface="+mn-lt"/>
              </a:rPr>
              <a:t>C </a:t>
            </a:r>
            <a:r>
              <a:rPr lang="en-IN" sz="1800" dirty="0">
                <a:latin typeface="+mn-lt"/>
              </a:rPr>
              <a:t>= c</a:t>
            </a:r>
            <a:r>
              <a:rPr lang="en-IN" sz="1800" baseline="-25000" dirty="0">
                <a:latin typeface="+mn-lt"/>
              </a:rPr>
              <a:t>2</a:t>
            </a:r>
            <a:r>
              <a:rPr lang="en-IN" sz="1800" dirty="0">
                <a:latin typeface="+mn-lt"/>
              </a:rPr>
              <a:t>10</a:t>
            </a:r>
            <a:r>
              <a:rPr lang="en-IN" sz="1800" baseline="30000" dirty="0">
                <a:latin typeface="+mn-lt"/>
              </a:rPr>
              <a:t>n</a:t>
            </a:r>
            <a:r>
              <a:rPr lang="en-IN" sz="1800" dirty="0">
                <a:latin typeface="+mn-lt"/>
              </a:rPr>
              <a:t> + c</a:t>
            </a:r>
            <a:r>
              <a:rPr lang="en-IN" sz="1800" baseline="-25000" dirty="0">
                <a:latin typeface="+mn-lt"/>
              </a:rPr>
              <a:t>1</a:t>
            </a:r>
            <a:r>
              <a:rPr lang="en-IN" sz="1800" dirty="0">
                <a:latin typeface="+mn-lt"/>
              </a:rPr>
              <a:t>10</a:t>
            </a:r>
            <a:r>
              <a:rPr lang="en-IN" sz="1800" baseline="30000" dirty="0">
                <a:latin typeface="+mn-lt"/>
              </a:rPr>
              <a:t>n/2</a:t>
            </a:r>
            <a:r>
              <a:rPr lang="en-IN" sz="1800" dirty="0">
                <a:latin typeface="+mn-lt"/>
              </a:rPr>
              <a:t> + </a:t>
            </a:r>
            <a:r>
              <a:rPr lang="en-IN" sz="1800" dirty="0" smtClean="0">
                <a:latin typeface="+mn-lt"/>
              </a:rPr>
              <a:t>c</a:t>
            </a:r>
            <a:r>
              <a:rPr lang="en-IN" sz="1800" baseline="-25000" dirty="0" smtClean="0">
                <a:latin typeface="+mn-lt"/>
              </a:rPr>
              <a:t>0 </a:t>
            </a:r>
          </a:p>
          <a:p>
            <a:pPr fontAlgn="base"/>
            <a:endParaRPr lang="en-IN" sz="1800" dirty="0" smtClean="0">
              <a:latin typeface="+mn-lt"/>
            </a:endParaRPr>
          </a:p>
          <a:p>
            <a:pPr fontAlgn="base"/>
            <a:r>
              <a:rPr lang="en-IN" sz="1800" dirty="0" smtClean="0">
                <a:latin typeface="+mn-lt"/>
              </a:rPr>
              <a:t>Where</a:t>
            </a:r>
            <a:r>
              <a:rPr lang="en-IN" sz="1800" dirty="0">
                <a:latin typeface="+mn-lt"/>
              </a:rPr>
              <a:t>, </a:t>
            </a:r>
            <a:endParaRPr lang="en-IN" sz="1800" dirty="0" smtClean="0">
              <a:latin typeface="+mn-lt"/>
            </a:endParaRPr>
          </a:p>
          <a:p>
            <a:pPr fontAlgn="base"/>
            <a:r>
              <a:rPr lang="en-IN" sz="1800" dirty="0" smtClean="0">
                <a:latin typeface="+mn-lt"/>
              </a:rPr>
              <a:t>c</a:t>
            </a:r>
            <a:r>
              <a:rPr lang="en-IN" sz="1800" baseline="-25000" dirty="0" smtClean="0">
                <a:latin typeface="+mn-lt"/>
              </a:rPr>
              <a:t>2</a:t>
            </a:r>
            <a:r>
              <a:rPr lang="en-IN" sz="1800" dirty="0">
                <a:latin typeface="+mn-lt"/>
              </a:rPr>
              <a:t> = a</a:t>
            </a:r>
            <a:r>
              <a:rPr lang="en-IN" sz="1800" baseline="-25000" dirty="0">
                <a:latin typeface="+mn-lt"/>
              </a:rPr>
              <a:t>1</a:t>
            </a:r>
            <a:r>
              <a:rPr lang="en-IN" sz="1800" dirty="0">
                <a:latin typeface="+mn-lt"/>
              </a:rPr>
              <a:t> * </a:t>
            </a:r>
            <a:r>
              <a:rPr lang="en-IN" sz="1800" dirty="0" smtClean="0">
                <a:latin typeface="+mn-lt"/>
              </a:rPr>
              <a:t>b</a:t>
            </a:r>
            <a:r>
              <a:rPr lang="en-IN" sz="1800" baseline="-25000" dirty="0" smtClean="0">
                <a:latin typeface="+mn-lt"/>
              </a:rPr>
              <a:t>1</a:t>
            </a:r>
            <a:endParaRPr lang="en-IN" sz="1800" dirty="0" smtClean="0">
              <a:latin typeface="+mn-lt"/>
            </a:endParaRPr>
          </a:p>
          <a:p>
            <a:pPr fontAlgn="base"/>
            <a:r>
              <a:rPr lang="en-IN" sz="1800" dirty="0" smtClean="0">
                <a:latin typeface="+mn-lt"/>
              </a:rPr>
              <a:t>c</a:t>
            </a:r>
            <a:r>
              <a:rPr lang="en-IN" sz="1800" baseline="-25000" dirty="0" smtClean="0">
                <a:latin typeface="+mn-lt"/>
              </a:rPr>
              <a:t>0</a:t>
            </a:r>
            <a:r>
              <a:rPr lang="en-IN" sz="1800" dirty="0">
                <a:latin typeface="+mn-lt"/>
              </a:rPr>
              <a:t> = </a:t>
            </a:r>
            <a:r>
              <a:rPr lang="en-IN" sz="1800" dirty="0" smtClean="0">
                <a:latin typeface="+mn-lt"/>
              </a:rPr>
              <a:t>a</a:t>
            </a:r>
            <a:r>
              <a:rPr lang="en-IN" sz="1800" baseline="-25000" dirty="0" smtClean="0">
                <a:latin typeface="+mn-lt"/>
              </a:rPr>
              <a:t>0</a:t>
            </a:r>
            <a:r>
              <a:rPr lang="en-IN" sz="1800" dirty="0" smtClean="0">
                <a:latin typeface="+mn-lt"/>
              </a:rPr>
              <a:t>*b</a:t>
            </a:r>
            <a:r>
              <a:rPr lang="en-IN" sz="1800" baseline="-25000" dirty="0" smtClean="0">
                <a:latin typeface="+mn-lt"/>
              </a:rPr>
              <a:t>0</a:t>
            </a:r>
          </a:p>
          <a:p>
            <a:pPr fontAlgn="base"/>
            <a:r>
              <a:rPr lang="pt-BR" sz="1800" dirty="0"/>
              <a:t>c</a:t>
            </a:r>
            <a:r>
              <a:rPr lang="pt-BR" sz="1800" baseline="-25000" dirty="0"/>
              <a:t>1</a:t>
            </a:r>
            <a:r>
              <a:rPr lang="pt-BR" sz="1800" dirty="0"/>
              <a:t> = (a</a:t>
            </a:r>
            <a:r>
              <a:rPr lang="pt-BR" sz="1800" baseline="-25000" dirty="0"/>
              <a:t>1</a:t>
            </a:r>
            <a:r>
              <a:rPr lang="pt-BR" sz="1800" dirty="0"/>
              <a:t> + a</a:t>
            </a:r>
            <a:r>
              <a:rPr lang="pt-BR" sz="1800" baseline="-25000" dirty="0"/>
              <a:t>0</a:t>
            </a:r>
            <a:r>
              <a:rPr lang="pt-BR" sz="1800" dirty="0"/>
              <a:t>) * (b</a:t>
            </a:r>
            <a:r>
              <a:rPr lang="pt-BR" sz="1800" baseline="-25000" dirty="0"/>
              <a:t>1</a:t>
            </a:r>
            <a:r>
              <a:rPr lang="pt-BR" sz="1800" dirty="0"/>
              <a:t> + b</a:t>
            </a:r>
            <a:r>
              <a:rPr lang="pt-BR" sz="1800" baseline="-25000" dirty="0"/>
              <a:t>0</a:t>
            </a:r>
            <a:r>
              <a:rPr lang="pt-BR" sz="1800" dirty="0"/>
              <a:t>) – (c</a:t>
            </a:r>
            <a:r>
              <a:rPr lang="pt-BR" sz="1800" baseline="-25000" dirty="0"/>
              <a:t>2</a:t>
            </a:r>
            <a:r>
              <a:rPr lang="pt-BR" sz="1800" dirty="0"/>
              <a:t> + c</a:t>
            </a:r>
            <a:r>
              <a:rPr lang="pt-BR" sz="1800" baseline="-25000" dirty="0"/>
              <a:t>0</a:t>
            </a:r>
            <a:r>
              <a:rPr lang="pt-BR" sz="1800" dirty="0"/>
              <a:t>) </a:t>
            </a:r>
            <a:endParaRPr lang="en-IN" sz="1800" dirty="0" smtClean="0">
              <a:latin typeface="+mn-lt"/>
            </a:endParaRPr>
          </a:p>
          <a:p>
            <a:pPr fontAlgn="base"/>
            <a:endParaRPr lang="en-IN" sz="1600" dirty="0" smtClean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fontAlgn="base"/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This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can be solved by applying recursion till n reaches to 1.</a:t>
            </a:r>
          </a:p>
          <a:p>
            <a:pPr algn="just"/>
            <a:endParaRPr lang="en-IN" sz="1600" dirty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42821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50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45924" y="134250"/>
            <a:ext cx="654598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chemeClr val="lt1"/>
                </a:solidFill>
                <a:latin typeface="Proxima Nova" panose="020B0604020202020204" charset="0"/>
                <a:ea typeface="Proxima Nova"/>
                <a:cs typeface="Proxima Nova"/>
              </a:rPr>
              <a:t>MERGE SORT</a:t>
            </a:r>
            <a:endParaRPr lang="en-IN" sz="2300" dirty="0">
              <a:solidFill>
                <a:schemeClr val="lt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45925" y="992003"/>
            <a:ext cx="821295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Merge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sort is yet another sorting algorithm that falls under the category of 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hlinkClick r:id="rId6"/>
              </a:rPr>
              <a:t>Divide and Conquer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 technique. It is one of the best sorting techniques that successfully build a recursive algorithm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It works by recursively dividing the array into two equal halves, then sort them and combine them. </a:t>
            </a:r>
            <a:endParaRPr lang="en-IN" sz="1600" dirty="0" smtClean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algn="just"/>
            <a:endParaRPr lang="en-IN" sz="1600" dirty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20337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50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45924" y="134250"/>
            <a:ext cx="654598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 smtClean="0">
                <a:solidFill>
                  <a:schemeClr val="lt1"/>
                </a:solidFill>
                <a:latin typeface="Proxima Nova" panose="020B0604020202020204" charset="0"/>
                <a:ea typeface="Proxima Nova"/>
                <a:cs typeface="Proxima Nova"/>
              </a:rPr>
              <a:t>MERGE SORT</a:t>
            </a:r>
            <a:endParaRPr lang="en-IN" sz="2300" dirty="0">
              <a:solidFill>
                <a:schemeClr val="lt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525" y="776939"/>
            <a:ext cx="72009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507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50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45924" y="134250"/>
            <a:ext cx="654598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 smtClean="0">
                <a:solidFill>
                  <a:schemeClr val="lt1"/>
                </a:solidFill>
                <a:latin typeface="Proxima Nova" panose="020B0604020202020204" charset="0"/>
                <a:ea typeface="Proxima Nova"/>
                <a:cs typeface="Proxima Nova"/>
              </a:rPr>
              <a:t>MERGE SORT</a:t>
            </a:r>
            <a:endParaRPr lang="en-IN" sz="2300" dirty="0">
              <a:solidFill>
                <a:schemeClr val="lt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8394" y="802329"/>
            <a:ext cx="4479533" cy="41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7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50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45924" y="134250"/>
            <a:ext cx="654598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chemeClr val="lt1"/>
                </a:solidFill>
                <a:latin typeface="Proxima Nova" panose="020B0604020202020204" charset="0"/>
                <a:ea typeface="Proxima Nova"/>
                <a:cs typeface="Proxima Nova"/>
              </a:rPr>
              <a:t>MERGE SORT</a:t>
            </a:r>
            <a:endParaRPr lang="en-IN" sz="2300" dirty="0">
              <a:solidFill>
                <a:schemeClr val="lt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5157627" y="992003"/>
            <a:ext cx="3701248" cy="2646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IN" sz="1600" b="1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Algorithm MS(A[0..n-1],low, high)</a:t>
            </a:r>
          </a:p>
          <a:p>
            <a:pPr algn="just"/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{	</a:t>
            </a:r>
          </a:p>
          <a:p>
            <a:pPr algn="just"/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    If(low&lt;high) then</a:t>
            </a:r>
          </a:p>
          <a:p>
            <a:pPr algn="just"/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     {</a:t>
            </a:r>
          </a:p>
          <a:p>
            <a:pPr algn="just"/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	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mid = (</a:t>
            </a:r>
            <a:r>
              <a:rPr lang="en-IN" sz="1600" dirty="0" err="1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low+high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)/2</a:t>
            </a:r>
          </a:p>
          <a:p>
            <a:pPr algn="just"/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	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MS(</a:t>
            </a:r>
            <a:r>
              <a:rPr lang="en-IN" sz="1600" dirty="0" err="1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A,low,mid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)</a:t>
            </a:r>
          </a:p>
          <a:p>
            <a:pPr algn="just"/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	MS(A, mid+1, high)</a:t>
            </a:r>
          </a:p>
          <a:p>
            <a:pPr algn="just"/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	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Combine(</a:t>
            </a:r>
            <a:r>
              <a:rPr lang="en-IN" sz="1600" dirty="0" err="1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A,low,mid,high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)</a:t>
            </a:r>
          </a:p>
          <a:p>
            <a:pPr algn="just"/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      }</a:t>
            </a:r>
          </a:p>
          <a:p>
            <a:pPr algn="just"/>
            <a:endParaRPr lang="en-IN" sz="1600" dirty="0" smtClean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56" y="809808"/>
            <a:ext cx="4479533" cy="41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973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50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45924" y="134250"/>
            <a:ext cx="654598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chemeClr val="lt1"/>
                </a:solidFill>
                <a:latin typeface="Proxima Nova" panose="020B0604020202020204" charset="0"/>
                <a:ea typeface="Proxima Nova"/>
                <a:cs typeface="Proxima Nova"/>
              </a:rPr>
              <a:t>MERGE SORT</a:t>
            </a:r>
            <a:endParaRPr lang="en-IN" sz="2300" dirty="0">
              <a:solidFill>
                <a:schemeClr val="lt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5157627" y="755870"/>
            <a:ext cx="3701248" cy="4385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IN" sz="1300" b="1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Algorithm combine(</a:t>
            </a:r>
            <a:r>
              <a:rPr lang="en-IN" sz="1300" b="1" dirty="0" err="1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A,low,mid,high</a:t>
            </a:r>
            <a:r>
              <a:rPr lang="en-IN" sz="1300" b="1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)</a:t>
            </a:r>
          </a:p>
          <a:p>
            <a:pPr algn="just"/>
            <a:r>
              <a:rPr lang="en-IN" sz="13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{</a:t>
            </a:r>
          </a:p>
          <a:p>
            <a:pPr algn="just"/>
            <a:r>
              <a:rPr lang="en-IN" sz="13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  k </a:t>
            </a:r>
            <a:r>
              <a:rPr lang="en-IN" sz="13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  low</a:t>
            </a:r>
          </a:p>
          <a:p>
            <a:pPr algn="just"/>
            <a:r>
              <a:rPr lang="en-IN" sz="13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 </a:t>
            </a:r>
            <a:r>
              <a:rPr lang="en-IN" sz="13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  </a:t>
            </a:r>
            <a:r>
              <a:rPr lang="en-IN" sz="1300" dirty="0" err="1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i</a:t>
            </a:r>
            <a:r>
              <a:rPr lang="en-IN" sz="13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    low</a:t>
            </a:r>
          </a:p>
          <a:p>
            <a:pPr algn="just"/>
            <a:r>
              <a:rPr lang="en-IN" sz="13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    j   mid+1</a:t>
            </a:r>
          </a:p>
          <a:p>
            <a:pPr algn="just"/>
            <a:endParaRPr lang="en-IN" sz="1300" dirty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algn="just"/>
            <a:r>
              <a:rPr lang="en-IN" sz="13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while ( </a:t>
            </a:r>
            <a:r>
              <a:rPr lang="en-IN" sz="1300" dirty="0" err="1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i</a:t>
            </a:r>
            <a:r>
              <a:rPr lang="en-IN" sz="13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 &lt;= mid and j &lt;= high) do</a:t>
            </a:r>
          </a:p>
          <a:p>
            <a:pPr algn="just"/>
            <a:r>
              <a:rPr lang="en-IN" sz="13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{</a:t>
            </a:r>
          </a:p>
          <a:p>
            <a:pPr algn="just"/>
            <a:r>
              <a:rPr lang="en-IN" sz="13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   if(A[ </a:t>
            </a:r>
            <a:r>
              <a:rPr lang="en-IN" sz="1300" dirty="0" err="1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i</a:t>
            </a:r>
            <a:r>
              <a:rPr lang="en-IN" sz="13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 ] &lt;= A[ j ] ) then</a:t>
            </a:r>
          </a:p>
          <a:p>
            <a:pPr algn="just"/>
            <a:r>
              <a:rPr lang="en-IN" sz="13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 </a:t>
            </a:r>
            <a:r>
              <a:rPr lang="en-IN" sz="13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   {</a:t>
            </a:r>
          </a:p>
          <a:p>
            <a:pPr algn="just"/>
            <a:r>
              <a:rPr lang="en-IN" sz="13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 </a:t>
            </a:r>
            <a:r>
              <a:rPr lang="en-IN" sz="13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	temp[ k ]A[ </a:t>
            </a:r>
            <a:r>
              <a:rPr lang="en-IN" sz="1300" dirty="0" err="1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i</a:t>
            </a:r>
            <a:r>
              <a:rPr lang="en-IN" sz="13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 ]</a:t>
            </a:r>
          </a:p>
          <a:p>
            <a:pPr algn="just"/>
            <a:r>
              <a:rPr lang="en-IN" sz="13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	</a:t>
            </a:r>
            <a:r>
              <a:rPr lang="en-IN" sz="1300" dirty="0" err="1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i</a:t>
            </a:r>
            <a:r>
              <a:rPr lang="en-IN" sz="13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++</a:t>
            </a:r>
          </a:p>
          <a:p>
            <a:pPr algn="just"/>
            <a:r>
              <a:rPr lang="en-IN" sz="13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	</a:t>
            </a:r>
            <a:r>
              <a:rPr lang="en-IN" sz="13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k++</a:t>
            </a:r>
          </a:p>
          <a:p>
            <a:pPr algn="just"/>
            <a:r>
              <a:rPr lang="en-IN" sz="13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    }</a:t>
            </a:r>
          </a:p>
          <a:p>
            <a:pPr algn="just"/>
            <a:r>
              <a:rPr lang="en-IN" sz="13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    else</a:t>
            </a:r>
          </a:p>
          <a:p>
            <a:pPr algn="just"/>
            <a:r>
              <a:rPr lang="en-IN" sz="13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 </a:t>
            </a:r>
            <a:r>
              <a:rPr lang="en-IN" sz="13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   {</a:t>
            </a:r>
          </a:p>
          <a:p>
            <a:pPr algn="just"/>
            <a:r>
              <a:rPr lang="en-IN" sz="13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	</a:t>
            </a:r>
            <a:r>
              <a:rPr lang="en-IN" sz="13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temp[ k ]=A[ j ]</a:t>
            </a:r>
          </a:p>
          <a:p>
            <a:pPr algn="just"/>
            <a:r>
              <a:rPr lang="en-IN" sz="13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	</a:t>
            </a:r>
            <a:r>
              <a:rPr lang="en-IN" sz="13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j++</a:t>
            </a:r>
          </a:p>
          <a:p>
            <a:pPr algn="just"/>
            <a:r>
              <a:rPr lang="en-IN" sz="13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	</a:t>
            </a:r>
            <a:r>
              <a:rPr lang="en-IN" sz="13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k++</a:t>
            </a:r>
          </a:p>
          <a:p>
            <a:pPr algn="just"/>
            <a:r>
              <a:rPr lang="en-IN" sz="13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 </a:t>
            </a:r>
            <a:r>
              <a:rPr lang="en-IN" sz="13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   }</a:t>
            </a:r>
          </a:p>
          <a:p>
            <a:pPr algn="just"/>
            <a:r>
              <a:rPr lang="en-IN" sz="13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56" y="809808"/>
            <a:ext cx="4479533" cy="41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56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50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45924" y="134250"/>
            <a:ext cx="654598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chemeClr val="lt1"/>
                </a:solidFill>
                <a:latin typeface="Proxima Nova" panose="020B0604020202020204" charset="0"/>
                <a:ea typeface="Proxima Nova"/>
                <a:cs typeface="Proxima Nova"/>
              </a:rPr>
              <a:t>MERGE SORT</a:t>
            </a:r>
            <a:endParaRPr lang="en-IN" sz="2300" dirty="0">
              <a:solidFill>
                <a:schemeClr val="lt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5157627" y="755870"/>
            <a:ext cx="3701248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//copy left 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sub list</a:t>
            </a:r>
            <a:endParaRPr lang="en-IN" sz="1600" dirty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algn="just"/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while ( </a:t>
            </a:r>
            <a:r>
              <a:rPr lang="en-IN" sz="1600" dirty="0" err="1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i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 &lt;= mid) do </a:t>
            </a:r>
          </a:p>
          <a:p>
            <a:pPr algn="just"/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{</a:t>
            </a:r>
          </a:p>
          <a:p>
            <a:pPr algn="just"/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       temp[ k ]A[ </a:t>
            </a:r>
            <a:r>
              <a:rPr lang="en-IN" sz="1600" dirty="0" err="1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i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 ]</a:t>
            </a:r>
          </a:p>
          <a:p>
            <a:pPr algn="just"/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        </a:t>
            </a:r>
            <a:r>
              <a:rPr lang="en-IN" sz="1600" dirty="0" err="1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i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++</a:t>
            </a:r>
          </a:p>
          <a:p>
            <a:pPr algn="just"/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        k++</a:t>
            </a:r>
          </a:p>
          <a:p>
            <a:pPr algn="just"/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}</a:t>
            </a:r>
          </a:p>
          <a:p>
            <a:pPr algn="just"/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//copy right 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sub list</a:t>
            </a:r>
          </a:p>
          <a:p>
            <a:pPr algn="just"/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while ( 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j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&lt;= 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high) do</a:t>
            </a:r>
            <a:endParaRPr lang="en-IN" sz="16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Wingdings" panose="05000000000000000000" pitchFamily="2" charset="2"/>
            </a:endParaRPr>
          </a:p>
          <a:p>
            <a:pPr algn="just"/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{</a:t>
            </a:r>
          </a:p>
          <a:p>
            <a:pPr algn="just"/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       temp[ k ]A[ 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j ]</a:t>
            </a:r>
            <a:endParaRPr lang="en-IN" sz="16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Wingdings" panose="05000000000000000000" pitchFamily="2" charset="2"/>
            </a:endParaRPr>
          </a:p>
          <a:p>
            <a:pPr algn="just"/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        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j++</a:t>
            </a:r>
            <a:endParaRPr lang="en-IN" sz="1600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Wingdings" panose="05000000000000000000" pitchFamily="2" charset="2"/>
            </a:endParaRPr>
          </a:p>
          <a:p>
            <a:pPr algn="just"/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        k++</a:t>
            </a:r>
          </a:p>
          <a:p>
            <a:pPr algn="just"/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Wingdings" panose="05000000000000000000" pitchFamily="2" charset="2"/>
              </a:rPr>
              <a:t>}</a:t>
            </a:r>
          </a:p>
          <a:p>
            <a:pPr algn="just"/>
            <a:endParaRPr lang="en-IN" sz="1600" dirty="0" smtClean="0">
              <a:solidFill>
                <a:srgbClr val="666666"/>
              </a:solidFill>
              <a:latin typeface="Proxima Nova"/>
              <a:ea typeface="Proxima Nova"/>
              <a:cs typeface="Proxima Nova"/>
              <a:sym typeface="Wingdings" panose="05000000000000000000" pitchFamily="2" charset="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56" y="809808"/>
            <a:ext cx="4479533" cy="41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50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45924" y="134250"/>
            <a:ext cx="654598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 smtClean="0">
                <a:solidFill>
                  <a:schemeClr val="lt1"/>
                </a:solidFill>
                <a:latin typeface="Proxima Nova" panose="020B0604020202020204" charset="0"/>
                <a:ea typeface="Proxima Nova"/>
                <a:cs typeface="Proxima Nova"/>
              </a:rPr>
              <a:t>QUICK </a:t>
            </a:r>
            <a:r>
              <a:rPr lang="en-IN" sz="2300" dirty="0">
                <a:solidFill>
                  <a:schemeClr val="lt1"/>
                </a:solidFill>
                <a:latin typeface="Proxima Nova" panose="020B0604020202020204" charset="0"/>
                <a:ea typeface="Proxima Nova"/>
                <a:cs typeface="Proxima Nova"/>
              </a:rPr>
              <a:t>SORT</a:t>
            </a:r>
            <a:endParaRPr lang="en-IN" sz="2300" dirty="0">
              <a:solidFill>
                <a:schemeClr val="lt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45925" y="992003"/>
            <a:ext cx="8212950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Quick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sort is a fast sorting algorithm used to sort a list of elements. </a:t>
            </a:r>
            <a:endParaRPr lang="en-IN" sz="1600" dirty="0" smtClean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 smtClean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The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quick sort algorithm attempts to separate the list of elements into two parts and then sort each part recursively. 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That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means it use divide and conquer strategy. </a:t>
            </a:r>
            <a:endParaRPr lang="en-IN" sz="1600" dirty="0" smtClean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In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quick sort, the partition of the list is performed based on the element called pivot. </a:t>
            </a:r>
            <a:endParaRPr lang="en-IN" sz="1600" dirty="0" smtClean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Here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pivot element is one of the elements in the list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The list is divided into two partitions such that</a:t>
            </a:r>
            <a:r>
              <a:rPr lang="en-IN" sz="16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 "all elements to the left of pivot are smaller than the pivot and all elements to the right of pivot are greater than or equal to the pivot".</a:t>
            </a:r>
          </a:p>
        </p:txBody>
      </p:sp>
    </p:spTree>
    <p:extLst>
      <p:ext uri="{BB962C8B-B14F-4D97-AF65-F5344CB8AC3E}">
        <p14:creationId xmlns:p14="http://schemas.microsoft.com/office/powerpoint/2010/main" val="424822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1;p15"/>
          <p:cNvSpPr txBox="1"/>
          <p:nvPr/>
        </p:nvSpPr>
        <p:spPr>
          <a:xfrm>
            <a:off x="333812" y="2095794"/>
            <a:ext cx="4830903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400" dirty="0" smtClean="0">
                <a:solidFill>
                  <a:schemeClr val="tx1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Unit - 3</a:t>
            </a:r>
            <a:endParaRPr lang="en-IN" sz="2400" dirty="0" smtClean="0">
              <a:solidFill>
                <a:schemeClr val="tx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  <a:p>
            <a:r>
              <a:rPr lang="en-IN" sz="2400" dirty="0" smtClean="0">
                <a:solidFill>
                  <a:schemeClr val="tx1"/>
                </a:solidFill>
                <a:latin typeface="Proxima Nova" panose="020B0604020202020204" charset="0"/>
              </a:rPr>
              <a:t>Divide </a:t>
            </a:r>
            <a:r>
              <a:rPr lang="en-IN" sz="2400" dirty="0">
                <a:solidFill>
                  <a:schemeClr val="tx1"/>
                </a:solidFill>
                <a:latin typeface="Proxima Nova" panose="020B0604020202020204" charset="0"/>
              </a:rPr>
              <a:t>and Conquer</a:t>
            </a:r>
          </a:p>
        </p:txBody>
      </p:sp>
      <p:sp>
        <p:nvSpPr>
          <p:cNvPr id="12" name="Google Shape;73;p15"/>
          <p:cNvSpPr txBox="1"/>
          <p:nvPr/>
        </p:nvSpPr>
        <p:spPr>
          <a:xfrm>
            <a:off x="333812" y="4253501"/>
            <a:ext cx="357036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Prof. </a:t>
            </a:r>
            <a:r>
              <a:rPr lang="en-US" dirty="0" smtClean="0">
                <a:solidFill>
                  <a:schemeClr val="tx1"/>
                </a:solidFill>
              </a:rPr>
              <a:t>Jaydeep K. Ratanpara</a:t>
            </a: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>
                <a:solidFill>
                  <a:schemeClr val="tx1"/>
                </a:solidFill>
              </a:rPr>
              <a:t>Computer Engineering Department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3" name="Google Shape;71;p15"/>
          <p:cNvSpPr txBox="1"/>
          <p:nvPr/>
        </p:nvSpPr>
        <p:spPr>
          <a:xfrm>
            <a:off x="333812" y="784473"/>
            <a:ext cx="4751896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17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01CE0503 - </a:t>
            </a:r>
            <a:r>
              <a:rPr lang="en-IN" sz="17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</a:rPr>
              <a:t>Design and Analysis </a:t>
            </a:r>
            <a:r>
              <a:rPr lang="en-IN" sz="1700" dirty="0" smtClean="0">
                <a:solidFill>
                  <a:schemeClr val="tx1"/>
                </a:solidFill>
                <a:latin typeface="Proxima Nova"/>
                <a:ea typeface="Proxima Nova"/>
                <a:cs typeface="Proxima Nova"/>
              </a:rPr>
              <a:t>of Algorithm</a:t>
            </a:r>
            <a:endParaRPr lang="en-IN" sz="1700" dirty="0">
              <a:solidFill>
                <a:schemeClr val="tx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50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45924" y="134250"/>
            <a:ext cx="654598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chemeClr val="lt1"/>
                </a:solidFill>
                <a:latin typeface="Proxima Nova" panose="020B0604020202020204" charset="0"/>
                <a:ea typeface="Proxima Nova"/>
                <a:cs typeface="Proxima Nova"/>
              </a:rPr>
              <a:t>QUICK SORT</a:t>
            </a:r>
            <a:endParaRPr lang="en-IN" sz="2300" dirty="0">
              <a:solidFill>
                <a:schemeClr val="lt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421240" y="843689"/>
            <a:ext cx="8609744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IN" sz="1600" b="1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In </a:t>
            </a:r>
            <a:r>
              <a:rPr lang="en-IN" sz="16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Quick sort algorithm, partitioning of the list is performed using following steps...</a:t>
            </a:r>
          </a:p>
          <a:p>
            <a:endParaRPr lang="en-IN" sz="1600" dirty="0" smtClean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Step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1 - Consider the first element of the list as pivot (i.e., Element at first position in the list).</a:t>
            </a:r>
          </a:p>
          <a:p>
            <a:endParaRPr lang="en-IN" sz="1600" dirty="0" smtClean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Step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2 - Define two variables </a:t>
            </a:r>
            <a:r>
              <a:rPr lang="en-IN" sz="1600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and j. Set </a:t>
            </a:r>
            <a:r>
              <a:rPr lang="en-IN" sz="1600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and j to first and last elements of the list respectively.</a:t>
            </a:r>
          </a:p>
          <a:p>
            <a:endParaRPr lang="en-IN" sz="1600" dirty="0" smtClean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Step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3 - Increment </a:t>
            </a:r>
            <a:r>
              <a:rPr lang="en-IN" sz="1600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until 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pivot &gt;= 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A[</a:t>
            </a:r>
            <a:r>
              <a:rPr lang="en-IN" sz="1600" dirty="0" err="1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]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then stop.</a:t>
            </a:r>
          </a:p>
          <a:p>
            <a:endParaRPr lang="en-IN" sz="1600" dirty="0" smtClean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Step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4 - Decrement j until 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pivot&lt;=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A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[j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]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then stop.</a:t>
            </a:r>
          </a:p>
          <a:p>
            <a:endParaRPr lang="en-IN" sz="1600" dirty="0" smtClean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Step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5 - If </a:t>
            </a:r>
            <a:r>
              <a:rPr lang="en-IN" sz="1600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&lt; j then exchange 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A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[</a:t>
            </a:r>
            <a:r>
              <a:rPr lang="en-IN" sz="1600" dirty="0" err="1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] and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A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[j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].</a:t>
            </a:r>
          </a:p>
          <a:p>
            <a:endParaRPr lang="en-IN" sz="1600" dirty="0" smtClean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Step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6 - Repeat steps 3,4 &amp; 5 until </a:t>
            </a:r>
            <a:r>
              <a:rPr lang="en-IN" sz="1600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&gt; j.</a:t>
            </a:r>
          </a:p>
          <a:p>
            <a:endParaRPr lang="en-IN" sz="1600" dirty="0" smtClean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Step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7 - Exchange the pivot element with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A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[j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] element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.</a:t>
            </a:r>
            <a:endParaRPr lang="en-IN" sz="1600" dirty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62286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50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45924" y="134250"/>
            <a:ext cx="654598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chemeClr val="lt1"/>
                </a:solidFill>
                <a:latin typeface="Proxima Nova" panose="020B0604020202020204" charset="0"/>
                <a:ea typeface="Proxima Nova"/>
                <a:cs typeface="Proxima Nova"/>
              </a:rPr>
              <a:t>QUICK SORT</a:t>
            </a:r>
            <a:endParaRPr lang="en-IN" sz="2300" dirty="0">
              <a:solidFill>
                <a:schemeClr val="lt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3465" y="950091"/>
            <a:ext cx="6343650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465" y="1857844"/>
            <a:ext cx="6343650" cy="647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3465" y="2717972"/>
            <a:ext cx="6343650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3465" y="3837729"/>
            <a:ext cx="6343650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42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50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45924" y="134250"/>
            <a:ext cx="654598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chemeClr val="lt1"/>
                </a:solidFill>
                <a:latin typeface="Proxima Nova" panose="020B0604020202020204" charset="0"/>
                <a:ea typeface="Proxima Nova"/>
                <a:cs typeface="Proxima Nova"/>
              </a:rPr>
              <a:t>QUICK SORT</a:t>
            </a:r>
            <a:endParaRPr lang="en-IN" sz="2300" dirty="0">
              <a:solidFill>
                <a:schemeClr val="lt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3525" y="758835"/>
            <a:ext cx="5676900" cy="93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3525" y="1849230"/>
            <a:ext cx="5676900" cy="714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33525" y="2720550"/>
            <a:ext cx="5676900" cy="847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33525" y="3725220"/>
            <a:ext cx="56769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60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50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45924" y="134250"/>
            <a:ext cx="654598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chemeClr val="lt1"/>
                </a:solidFill>
                <a:latin typeface="Proxima Nova" panose="020B0604020202020204" charset="0"/>
                <a:ea typeface="Proxima Nova"/>
                <a:cs typeface="Proxima Nova"/>
              </a:rPr>
              <a:t>QUICK SORT</a:t>
            </a:r>
            <a:endParaRPr lang="en-IN" sz="2300" dirty="0">
              <a:solidFill>
                <a:schemeClr val="lt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4998376" y="701889"/>
            <a:ext cx="3860499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IN" sz="1600" dirty="0" err="1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int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partition(</a:t>
            </a:r>
            <a:r>
              <a:rPr lang="en-IN" sz="1600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int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IN" sz="1600" dirty="0" err="1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arr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[ ], </a:t>
            </a:r>
            <a:r>
              <a:rPr lang="en-IN" sz="1600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int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low, </a:t>
            </a:r>
            <a:r>
              <a:rPr lang="en-IN" sz="1600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int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high)</a:t>
            </a:r>
          </a:p>
          <a:p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{</a:t>
            </a:r>
          </a:p>
          <a:p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 </a:t>
            </a:r>
            <a:r>
              <a:rPr lang="en-IN" sz="1600" dirty="0" err="1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int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IN" sz="1600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= low;</a:t>
            </a:r>
          </a:p>
          <a:p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 </a:t>
            </a:r>
            <a:r>
              <a:rPr lang="en-IN" sz="1600" dirty="0" err="1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int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j = high;</a:t>
            </a:r>
          </a:p>
          <a:p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 </a:t>
            </a:r>
            <a:r>
              <a:rPr lang="en-IN" sz="1600" dirty="0" err="1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int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pivot = </a:t>
            </a:r>
            <a:r>
              <a:rPr lang="en-IN" sz="1600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arr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[low];</a:t>
            </a:r>
          </a:p>
          <a:p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 while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(</a:t>
            </a:r>
            <a:r>
              <a:rPr lang="en-IN" sz="1600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&lt; j)</a:t>
            </a:r>
          </a:p>
          <a:p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 {</a:t>
            </a:r>
            <a:endParaRPr lang="en-IN" sz="1600" dirty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      while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(pivot &gt;= </a:t>
            </a:r>
            <a:r>
              <a:rPr lang="en-IN" sz="1600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arr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[</a:t>
            </a:r>
            <a:r>
              <a:rPr lang="en-IN" sz="1600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])</a:t>
            </a:r>
          </a:p>
          <a:p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	</a:t>
            </a:r>
            <a:r>
              <a:rPr lang="en-IN" sz="1600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++; </a:t>
            </a:r>
            <a:endParaRPr lang="en-IN" sz="1600" dirty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       while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(pivot &lt; </a:t>
            </a:r>
            <a:r>
              <a:rPr lang="en-IN" sz="1600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arr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[j])</a:t>
            </a:r>
          </a:p>
          <a:p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	j--;</a:t>
            </a:r>
          </a:p>
          <a:p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        if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(</a:t>
            </a:r>
            <a:r>
              <a:rPr lang="en-IN" sz="1600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&lt; j)</a:t>
            </a:r>
          </a:p>
          <a:p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	swap(</a:t>
            </a:r>
            <a:r>
              <a:rPr lang="en-IN" sz="1600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arr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[</a:t>
            </a:r>
            <a:r>
              <a:rPr lang="en-IN" sz="1600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], </a:t>
            </a:r>
            <a:r>
              <a:rPr lang="en-IN" sz="1600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arr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[j]);</a:t>
            </a:r>
          </a:p>
          <a:p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  } </a:t>
            </a:r>
            <a:endParaRPr lang="en-IN" sz="1600" dirty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  swap(</a:t>
            </a:r>
            <a:r>
              <a:rPr lang="en-IN" sz="1600" dirty="0" err="1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arr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[low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], </a:t>
            </a:r>
            <a:r>
              <a:rPr lang="en-IN" sz="1600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arr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[j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]); </a:t>
            </a:r>
            <a:endParaRPr lang="en-IN" sz="1600" dirty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   return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j;</a:t>
            </a:r>
          </a:p>
          <a:p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}</a:t>
            </a:r>
            <a:endParaRPr lang="en-IN" sz="1600" dirty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</p:txBody>
      </p:sp>
      <p:sp>
        <p:nvSpPr>
          <p:cNvPr id="7" name="Google Shape;99;p17"/>
          <p:cNvSpPr txBox="1"/>
          <p:nvPr/>
        </p:nvSpPr>
        <p:spPr>
          <a:xfrm>
            <a:off x="399708" y="597109"/>
            <a:ext cx="3997631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endParaRPr lang="en-IN" sz="1600" dirty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void </a:t>
            </a:r>
            <a:r>
              <a:rPr lang="en-IN" sz="1600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quickSort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(</a:t>
            </a:r>
            <a:r>
              <a:rPr lang="en-IN" sz="1600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int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IN" sz="1600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arr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[ ], </a:t>
            </a:r>
            <a:r>
              <a:rPr lang="en-IN" sz="1600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int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low, </a:t>
            </a:r>
            <a:r>
              <a:rPr lang="en-IN" sz="1600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int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high)</a:t>
            </a:r>
          </a:p>
          <a:p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{</a:t>
            </a:r>
          </a:p>
          <a:p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     if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(low &lt; high)</a:t>
            </a:r>
          </a:p>
          <a:p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     {</a:t>
            </a:r>
            <a:endParaRPr lang="en-IN" sz="1600" dirty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               </a:t>
            </a:r>
            <a:r>
              <a:rPr lang="en-IN" sz="1600" dirty="0" err="1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int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pivot = partition(</a:t>
            </a:r>
            <a:r>
              <a:rPr lang="en-IN" sz="1600" dirty="0" err="1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arr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, low, high);</a:t>
            </a:r>
          </a:p>
          <a:p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               </a:t>
            </a:r>
            <a:r>
              <a:rPr lang="en-IN" sz="1600" dirty="0" err="1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quickSort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(</a:t>
            </a:r>
            <a:r>
              <a:rPr lang="en-IN" sz="1600" dirty="0" err="1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arr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, low, pivot - 1);</a:t>
            </a:r>
          </a:p>
          <a:p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               </a:t>
            </a:r>
            <a:r>
              <a:rPr lang="en-IN" sz="1600" dirty="0" err="1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quickSort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(</a:t>
            </a:r>
            <a:r>
              <a:rPr lang="en-IN" sz="1600" dirty="0" err="1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arr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, pivot + 1, high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); </a:t>
            </a:r>
            <a:endParaRPr lang="en-IN" sz="1600" dirty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      }</a:t>
            </a:r>
            <a:endParaRPr lang="en-IN" sz="1600" dirty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}</a:t>
            </a:r>
          </a:p>
          <a:p>
            <a:endParaRPr lang="en-IN" sz="1600" dirty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endParaRPr lang="en-IN" sz="1600" dirty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90856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50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45925" y="134250"/>
            <a:ext cx="17436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 smtClean="0">
                <a:solidFill>
                  <a:schemeClr val="lt1"/>
                </a:solidFill>
                <a:latin typeface="Proxima Nova" panose="020B0604020202020204" charset="0"/>
                <a:ea typeface="Proxima Nova"/>
                <a:cs typeface="Proxima Nova"/>
                <a:sym typeface="Proxima Nova"/>
              </a:rPr>
              <a:t>OUTLINE</a:t>
            </a:r>
            <a:endParaRPr sz="2300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45925" y="992003"/>
            <a:ext cx="821295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Problem Solving using divide and conquer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 smtClean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Binary </a:t>
            </a:r>
            <a:r>
              <a:rPr lang="en-IN" sz="16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 smtClean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Multiplying </a:t>
            </a:r>
            <a:r>
              <a:rPr lang="en-IN" sz="16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large Integers Problem,</a:t>
            </a:r>
          </a:p>
          <a:p>
            <a:endParaRPr lang="en-IN" sz="1600" b="1" dirty="0" smtClean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Sorting Algorithms (Merge Sort , Quick Sort)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 smtClean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Max-Min problem</a:t>
            </a:r>
          </a:p>
          <a:p>
            <a:endParaRPr lang="en-IN" sz="1600" b="1" dirty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Matrix Multiplication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b="1" dirty="0" smtClean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Exponential</a:t>
            </a:r>
            <a:endParaRPr lang="en-IN" sz="1600" b="1" dirty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0894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50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45924" y="134250"/>
            <a:ext cx="654598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 smtClean="0">
                <a:solidFill>
                  <a:schemeClr val="lt1"/>
                </a:solidFill>
                <a:latin typeface="Proxima Nova" panose="020B0604020202020204" charset="0"/>
                <a:ea typeface="Proxima Nova"/>
                <a:cs typeface="Proxima Nova"/>
              </a:rPr>
              <a:t>INTRODUCTION</a:t>
            </a:r>
            <a:endParaRPr lang="en-IN" sz="2300" dirty="0">
              <a:solidFill>
                <a:schemeClr val="lt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45925" y="992003"/>
            <a:ext cx="821295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IN" sz="18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A</a:t>
            </a:r>
            <a:r>
              <a:rPr lang="en-IN" sz="18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 divide and conquer </a:t>
            </a:r>
            <a:r>
              <a:rPr lang="en-IN" sz="18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is </a:t>
            </a:r>
            <a:r>
              <a:rPr lang="en-IN" sz="18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a strategy of solving a large problem </a:t>
            </a:r>
            <a:r>
              <a:rPr lang="en-IN" sz="18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by</a:t>
            </a:r>
            <a:endParaRPr lang="en-IN" sz="1800" dirty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800" dirty="0" smtClean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algn="just"/>
            <a:r>
              <a:rPr lang="en-IN" sz="18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Divide</a:t>
            </a:r>
            <a:r>
              <a:rPr lang="en-IN" sz="18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: Divide the given problem into sub-problems using recursion.</a:t>
            </a:r>
          </a:p>
          <a:p>
            <a:pPr algn="just"/>
            <a:endParaRPr lang="en-IN" sz="1800" dirty="0" smtClean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algn="just"/>
            <a:r>
              <a:rPr lang="en-IN" sz="1800" b="1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Conquer</a:t>
            </a:r>
            <a:r>
              <a:rPr lang="en-IN" sz="18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: Solve the smaller sub-problems recursively. If the </a:t>
            </a:r>
            <a:r>
              <a:rPr lang="en-IN" sz="18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sub problem </a:t>
            </a:r>
            <a:r>
              <a:rPr lang="en-IN" sz="18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is small enough, then solve it directly.</a:t>
            </a:r>
          </a:p>
          <a:p>
            <a:pPr algn="just"/>
            <a:endParaRPr lang="en-IN" sz="1800" dirty="0" smtClean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algn="just"/>
            <a:r>
              <a:rPr lang="en-IN" sz="1800" b="1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Combine</a:t>
            </a:r>
            <a:r>
              <a:rPr lang="en-IN" sz="18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: Combine the solutions of the sub-problems that are part of the </a:t>
            </a:r>
            <a:endParaRPr lang="en-IN" sz="1800" dirty="0" smtClean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algn="just"/>
            <a:r>
              <a:rPr lang="en-IN" sz="18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recursive </a:t>
            </a:r>
            <a:r>
              <a:rPr lang="en-IN" sz="18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process to solve the actual problem.</a:t>
            </a:r>
          </a:p>
        </p:txBody>
      </p:sp>
    </p:spTree>
    <p:extLst>
      <p:ext uri="{BB962C8B-B14F-4D97-AF65-F5344CB8AC3E}">
        <p14:creationId xmlns:p14="http://schemas.microsoft.com/office/powerpoint/2010/main" val="54598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50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45924" y="134250"/>
            <a:ext cx="654598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 smtClean="0">
                <a:solidFill>
                  <a:schemeClr val="lt1"/>
                </a:solidFill>
                <a:latin typeface="Proxima Nova" panose="020B0604020202020204" charset="0"/>
                <a:ea typeface="Proxima Nova"/>
                <a:cs typeface="Proxima Nova"/>
              </a:rPr>
              <a:t>INTRODUCTION</a:t>
            </a:r>
            <a:endParaRPr lang="en-IN" sz="2300" dirty="0">
              <a:solidFill>
                <a:schemeClr val="lt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7483" y="802329"/>
            <a:ext cx="50958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07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50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45924" y="134250"/>
            <a:ext cx="654598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 smtClean="0">
                <a:solidFill>
                  <a:schemeClr val="lt1"/>
                </a:solidFill>
                <a:latin typeface="Proxima Nova" panose="020B0604020202020204" charset="0"/>
                <a:ea typeface="Proxima Nova"/>
                <a:cs typeface="Proxima Nova"/>
              </a:rPr>
              <a:t>BINARY SEARCH</a:t>
            </a:r>
            <a:endParaRPr lang="en-IN" sz="2300" dirty="0">
              <a:solidFill>
                <a:schemeClr val="lt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45925" y="992003"/>
            <a:ext cx="821295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Binary search is used to search the particular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element in the list. </a:t>
            </a:r>
            <a:endParaRPr lang="en-IN" sz="1600" dirty="0" smtClean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If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the element is present in the list, then the process is called successful, and the process returns the location of that element. 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Otherwise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, the search is called unsuccessful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Binary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search follows the divide and conquer approach in which the list is divided into two halves, and the item is compared with the middle element of the list. </a:t>
            </a:r>
            <a:endParaRPr lang="en-IN" sz="1600" dirty="0" smtClean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If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the match is found then, the location of the middle element is returned. Otherwise, we search into either of the halves depending upon the result produced through the match</a:t>
            </a: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Note: Binary search can be implemented on sorted array elements. If the list elements are not arranged in a sorted manner, we have first to sort them.</a:t>
            </a:r>
          </a:p>
        </p:txBody>
      </p:sp>
    </p:spTree>
    <p:extLst>
      <p:ext uri="{BB962C8B-B14F-4D97-AF65-F5344CB8AC3E}">
        <p14:creationId xmlns:p14="http://schemas.microsoft.com/office/powerpoint/2010/main" val="107264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50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45924" y="134250"/>
            <a:ext cx="654598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 smtClean="0">
                <a:solidFill>
                  <a:schemeClr val="lt1"/>
                </a:solidFill>
                <a:latin typeface="Proxima Nova" panose="020B0604020202020204" charset="0"/>
                <a:ea typeface="Proxima Nova"/>
                <a:cs typeface="Proxima Nova"/>
              </a:rPr>
              <a:t>BINARY SEARCH</a:t>
            </a:r>
            <a:endParaRPr lang="en-IN" sz="2300" dirty="0">
              <a:solidFill>
                <a:schemeClr val="lt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193862" y="874467"/>
            <a:ext cx="3542676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666666"/>
              </a:solidFill>
              <a:latin typeface="+mn-lt"/>
              <a:ea typeface="Proxima Nova"/>
              <a:cs typeface="Proxima Nova"/>
            </a:endParaRPr>
          </a:p>
          <a:p>
            <a:r>
              <a:rPr lang="en-IN" dirty="0" err="1">
                <a:latin typeface="+mn-lt"/>
              </a:rPr>
              <a:t>int</a:t>
            </a:r>
            <a:r>
              <a:rPr lang="en-IN" dirty="0">
                <a:latin typeface="+mn-lt"/>
              </a:rPr>
              <a:t> </a:t>
            </a:r>
            <a:r>
              <a:rPr lang="en-IN" dirty="0" err="1">
                <a:latin typeface="+mn-lt"/>
              </a:rPr>
              <a:t>bs</a:t>
            </a:r>
            <a:r>
              <a:rPr lang="en-IN" dirty="0">
                <a:latin typeface="+mn-lt"/>
              </a:rPr>
              <a:t>(</a:t>
            </a:r>
            <a:r>
              <a:rPr lang="en-IN" dirty="0" err="1">
                <a:latin typeface="+mn-lt"/>
              </a:rPr>
              <a:t>int</a:t>
            </a:r>
            <a:r>
              <a:rPr lang="en-IN" dirty="0">
                <a:latin typeface="+mn-lt"/>
              </a:rPr>
              <a:t> </a:t>
            </a:r>
            <a:r>
              <a:rPr lang="en-IN" dirty="0" err="1">
                <a:latin typeface="+mn-lt"/>
              </a:rPr>
              <a:t>arr</a:t>
            </a:r>
            <a:r>
              <a:rPr lang="en-IN" dirty="0">
                <a:latin typeface="+mn-lt"/>
              </a:rPr>
              <a:t>[ ], </a:t>
            </a:r>
            <a:r>
              <a:rPr lang="en-IN" dirty="0" err="1">
                <a:latin typeface="+mn-lt"/>
              </a:rPr>
              <a:t>int</a:t>
            </a:r>
            <a:r>
              <a:rPr lang="en-IN" dirty="0">
                <a:latin typeface="+mn-lt"/>
              </a:rPr>
              <a:t> l, </a:t>
            </a:r>
            <a:r>
              <a:rPr lang="en-IN" dirty="0" err="1">
                <a:latin typeface="+mn-lt"/>
              </a:rPr>
              <a:t>int</a:t>
            </a:r>
            <a:r>
              <a:rPr lang="en-IN" dirty="0">
                <a:latin typeface="+mn-lt"/>
              </a:rPr>
              <a:t> </a:t>
            </a:r>
            <a:r>
              <a:rPr lang="en-IN" dirty="0" smtClean="0">
                <a:latin typeface="+mn-lt"/>
              </a:rPr>
              <a:t>h, </a:t>
            </a:r>
            <a:r>
              <a:rPr lang="en-IN" dirty="0" err="1">
                <a:latin typeface="+mn-lt"/>
              </a:rPr>
              <a:t>int</a:t>
            </a:r>
            <a:r>
              <a:rPr lang="en-IN" dirty="0">
                <a:latin typeface="+mn-lt"/>
              </a:rPr>
              <a:t> </a:t>
            </a:r>
            <a:r>
              <a:rPr lang="en-IN" dirty="0" smtClean="0">
                <a:latin typeface="+mn-lt"/>
              </a:rPr>
              <a:t>key)</a:t>
            </a:r>
            <a:endParaRPr lang="en-IN" dirty="0">
              <a:latin typeface="+mn-lt"/>
            </a:endParaRPr>
          </a:p>
          <a:p>
            <a:r>
              <a:rPr lang="en-IN" dirty="0">
                <a:latin typeface="+mn-lt"/>
              </a:rPr>
              <a:t>{</a:t>
            </a:r>
          </a:p>
          <a:p>
            <a:r>
              <a:rPr lang="en-IN" dirty="0">
                <a:latin typeface="+mn-lt"/>
              </a:rPr>
              <a:t> </a:t>
            </a:r>
            <a:r>
              <a:rPr lang="en-IN" dirty="0" smtClean="0">
                <a:latin typeface="+mn-lt"/>
              </a:rPr>
              <a:t>      if </a:t>
            </a:r>
            <a:r>
              <a:rPr lang="en-IN" dirty="0">
                <a:latin typeface="+mn-lt"/>
              </a:rPr>
              <a:t>(l &lt;= </a:t>
            </a:r>
            <a:r>
              <a:rPr lang="en-IN" dirty="0" smtClean="0">
                <a:latin typeface="+mn-lt"/>
              </a:rPr>
              <a:t>h) </a:t>
            </a:r>
            <a:endParaRPr lang="en-IN" dirty="0">
              <a:latin typeface="+mn-lt"/>
            </a:endParaRPr>
          </a:p>
          <a:p>
            <a:r>
              <a:rPr lang="en-IN" dirty="0" smtClean="0">
                <a:latin typeface="+mn-lt"/>
              </a:rPr>
              <a:t>      {</a:t>
            </a:r>
            <a:endParaRPr lang="en-IN" dirty="0">
              <a:latin typeface="+mn-lt"/>
            </a:endParaRPr>
          </a:p>
          <a:p>
            <a:r>
              <a:rPr lang="en-IN" dirty="0">
                <a:latin typeface="+mn-lt"/>
              </a:rPr>
              <a:t> </a:t>
            </a:r>
            <a:r>
              <a:rPr lang="en-IN" dirty="0" smtClean="0">
                <a:latin typeface="+mn-lt"/>
              </a:rPr>
              <a:t>            </a:t>
            </a:r>
            <a:r>
              <a:rPr lang="en-IN" dirty="0" err="1" smtClean="0">
                <a:latin typeface="+mn-lt"/>
              </a:rPr>
              <a:t>int</a:t>
            </a:r>
            <a:r>
              <a:rPr lang="en-IN" dirty="0" smtClean="0">
                <a:latin typeface="+mn-lt"/>
              </a:rPr>
              <a:t> </a:t>
            </a:r>
            <a:r>
              <a:rPr lang="en-IN" dirty="0">
                <a:latin typeface="+mn-lt"/>
              </a:rPr>
              <a:t>mid = (l </a:t>
            </a:r>
            <a:r>
              <a:rPr lang="en-IN" dirty="0" smtClean="0">
                <a:latin typeface="+mn-lt"/>
              </a:rPr>
              <a:t>+ h) </a:t>
            </a:r>
            <a:r>
              <a:rPr lang="en-IN" dirty="0">
                <a:latin typeface="+mn-lt"/>
              </a:rPr>
              <a:t>/ 2;</a:t>
            </a:r>
          </a:p>
          <a:p>
            <a:r>
              <a:rPr lang="en-IN" dirty="0">
                <a:latin typeface="+mn-lt"/>
              </a:rPr>
              <a:t> </a:t>
            </a:r>
            <a:r>
              <a:rPr lang="en-IN" dirty="0" smtClean="0">
                <a:latin typeface="+mn-lt"/>
              </a:rPr>
              <a:t>            if </a:t>
            </a:r>
            <a:r>
              <a:rPr lang="en-IN" dirty="0">
                <a:latin typeface="+mn-lt"/>
              </a:rPr>
              <a:t>(</a:t>
            </a:r>
            <a:r>
              <a:rPr lang="en-IN" dirty="0" err="1">
                <a:latin typeface="+mn-lt"/>
              </a:rPr>
              <a:t>arr</a:t>
            </a:r>
            <a:r>
              <a:rPr lang="en-IN" dirty="0">
                <a:latin typeface="+mn-lt"/>
              </a:rPr>
              <a:t>[mid] == </a:t>
            </a:r>
            <a:r>
              <a:rPr lang="en-IN" dirty="0" smtClean="0">
                <a:latin typeface="+mn-lt"/>
              </a:rPr>
              <a:t>key)</a:t>
            </a:r>
            <a:endParaRPr lang="en-IN" dirty="0">
              <a:latin typeface="+mn-lt"/>
            </a:endParaRPr>
          </a:p>
          <a:p>
            <a:r>
              <a:rPr lang="en-IN" dirty="0">
                <a:latin typeface="+mn-lt"/>
              </a:rPr>
              <a:t>	return mid;</a:t>
            </a:r>
          </a:p>
          <a:p>
            <a:r>
              <a:rPr lang="en-IN" dirty="0">
                <a:latin typeface="+mn-lt"/>
              </a:rPr>
              <a:t> </a:t>
            </a:r>
            <a:r>
              <a:rPr lang="en-IN" dirty="0" smtClean="0">
                <a:latin typeface="+mn-lt"/>
              </a:rPr>
              <a:t>            if (key&lt;</a:t>
            </a:r>
            <a:r>
              <a:rPr lang="en-IN" dirty="0" err="1" smtClean="0">
                <a:latin typeface="+mn-lt"/>
              </a:rPr>
              <a:t>arr</a:t>
            </a:r>
            <a:r>
              <a:rPr lang="en-IN" dirty="0" smtClean="0">
                <a:latin typeface="+mn-lt"/>
              </a:rPr>
              <a:t>[mid</a:t>
            </a:r>
            <a:r>
              <a:rPr lang="en-IN" dirty="0">
                <a:latin typeface="+mn-lt"/>
              </a:rPr>
              <a:t>])</a:t>
            </a:r>
          </a:p>
          <a:p>
            <a:r>
              <a:rPr lang="en-IN" dirty="0">
                <a:latin typeface="+mn-lt"/>
              </a:rPr>
              <a:t>	return </a:t>
            </a:r>
            <a:r>
              <a:rPr lang="en-IN" dirty="0" err="1">
                <a:latin typeface="+mn-lt"/>
              </a:rPr>
              <a:t>bs</a:t>
            </a:r>
            <a:r>
              <a:rPr lang="en-IN" dirty="0">
                <a:latin typeface="+mn-lt"/>
              </a:rPr>
              <a:t>(</a:t>
            </a:r>
            <a:r>
              <a:rPr lang="en-IN" dirty="0" err="1">
                <a:latin typeface="+mn-lt"/>
              </a:rPr>
              <a:t>arr</a:t>
            </a:r>
            <a:r>
              <a:rPr lang="en-IN" dirty="0">
                <a:latin typeface="+mn-lt"/>
              </a:rPr>
              <a:t>, l, mid - 1, </a:t>
            </a:r>
            <a:r>
              <a:rPr lang="en-IN" dirty="0" smtClean="0">
                <a:latin typeface="+mn-lt"/>
              </a:rPr>
              <a:t>key);</a:t>
            </a:r>
            <a:endParaRPr lang="en-IN" dirty="0">
              <a:latin typeface="+mn-lt"/>
            </a:endParaRPr>
          </a:p>
          <a:p>
            <a:r>
              <a:rPr lang="en-IN" dirty="0">
                <a:latin typeface="+mn-lt"/>
              </a:rPr>
              <a:t> </a:t>
            </a:r>
            <a:r>
              <a:rPr lang="en-IN" dirty="0" smtClean="0">
                <a:latin typeface="+mn-lt"/>
              </a:rPr>
              <a:t>            else</a:t>
            </a:r>
            <a:r>
              <a:rPr lang="en-IN" dirty="0">
                <a:latin typeface="+mn-lt"/>
              </a:rPr>
              <a:t>	</a:t>
            </a:r>
          </a:p>
          <a:p>
            <a:r>
              <a:rPr lang="en-IN" dirty="0">
                <a:latin typeface="+mn-lt"/>
              </a:rPr>
              <a:t>    	</a:t>
            </a:r>
            <a:r>
              <a:rPr lang="en-IN" dirty="0" smtClean="0">
                <a:latin typeface="+mn-lt"/>
              </a:rPr>
              <a:t>return </a:t>
            </a:r>
            <a:r>
              <a:rPr lang="en-IN" dirty="0" err="1">
                <a:latin typeface="+mn-lt"/>
              </a:rPr>
              <a:t>bs</a:t>
            </a:r>
            <a:r>
              <a:rPr lang="en-IN" dirty="0">
                <a:latin typeface="+mn-lt"/>
              </a:rPr>
              <a:t>(</a:t>
            </a:r>
            <a:r>
              <a:rPr lang="en-IN" dirty="0" err="1">
                <a:latin typeface="+mn-lt"/>
              </a:rPr>
              <a:t>arr</a:t>
            </a:r>
            <a:r>
              <a:rPr lang="en-IN" dirty="0">
                <a:latin typeface="+mn-lt"/>
              </a:rPr>
              <a:t>, mid + 1, </a:t>
            </a:r>
            <a:r>
              <a:rPr lang="en-IN" dirty="0" smtClean="0">
                <a:latin typeface="+mn-lt"/>
              </a:rPr>
              <a:t>h, key);</a:t>
            </a:r>
            <a:endParaRPr lang="en-IN" dirty="0">
              <a:latin typeface="+mn-lt"/>
            </a:endParaRPr>
          </a:p>
          <a:p>
            <a:r>
              <a:rPr lang="en-IN" dirty="0">
                <a:latin typeface="+mn-lt"/>
              </a:rPr>
              <a:t> </a:t>
            </a:r>
            <a:r>
              <a:rPr lang="en-IN" dirty="0" smtClean="0">
                <a:latin typeface="+mn-lt"/>
              </a:rPr>
              <a:t>     }</a:t>
            </a:r>
            <a:endParaRPr lang="en-IN" dirty="0">
              <a:latin typeface="+mn-lt"/>
            </a:endParaRPr>
          </a:p>
          <a:p>
            <a:r>
              <a:rPr lang="en-IN" dirty="0" smtClean="0">
                <a:latin typeface="+mn-lt"/>
              </a:rPr>
              <a:t>      return </a:t>
            </a:r>
            <a:r>
              <a:rPr lang="en-IN" dirty="0">
                <a:latin typeface="+mn-lt"/>
              </a:rPr>
              <a:t>-1;</a:t>
            </a:r>
          </a:p>
          <a:p>
            <a:r>
              <a:rPr lang="en-IN" dirty="0" smtClean="0">
                <a:latin typeface="+mn-lt"/>
              </a:rPr>
              <a:t>}</a:t>
            </a:r>
            <a:endParaRPr lang="en-IN" dirty="0" smtClean="0">
              <a:solidFill>
                <a:srgbClr val="666666"/>
              </a:solidFill>
              <a:latin typeface="+mn-lt"/>
              <a:ea typeface="Proxima Nova"/>
              <a:cs typeface="Proxima Nov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>
              <a:solidFill>
                <a:srgbClr val="666666"/>
              </a:solidFill>
              <a:latin typeface="+mn-lt"/>
              <a:ea typeface="Proxima Nova"/>
              <a:cs typeface="Proxima Nova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6602" y="1022150"/>
            <a:ext cx="4984108" cy="8663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6590" y="1822571"/>
            <a:ext cx="4841997" cy="8304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6878" y="2756320"/>
            <a:ext cx="4841997" cy="75001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16877" y="3710597"/>
            <a:ext cx="4841997" cy="74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5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50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45924" y="134250"/>
            <a:ext cx="654598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 smtClean="0">
                <a:solidFill>
                  <a:schemeClr val="lt1"/>
                </a:solidFill>
                <a:latin typeface="Proxima Nova" panose="020B0604020202020204" charset="0"/>
                <a:ea typeface="Proxima Nova"/>
                <a:cs typeface="Proxima Nova"/>
              </a:rPr>
              <a:t>Multiplying </a:t>
            </a:r>
            <a:r>
              <a:rPr lang="en-IN" sz="2300" dirty="0">
                <a:solidFill>
                  <a:schemeClr val="lt1"/>
                </a:solidFill>
                <a:latin typeface="Proxima Nova" panose="020B0604020202020204" charset="0"/>
                <a:ea typeface="Proxima Nova"/>
                <a:cs typeface="Proxima Nova"/>
              </a:rPr>
              <a:t>large Integers Problem</a:t>
            </a:r>
            <a:endParaRPr lang="en-IN" sz="2300" dirty="0">
              <a:solidFill>
                <a:schemeClr val="lt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45924" y="802329"/>
            <a:ext cx="821295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This problem can be solved with the help of divide and conquer technique.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 smtClean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 smtClean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For </a:t>
            </a: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example: consider multiplication of two integers 42 and 34. </a:t>
            </a:r>
            <a:endParaRPr lang="en-IN" sz="1600" dirty="0" smtClean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</a:rPr>
              <a:t>First let us represent these numbers according to positions.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666666"/>
              </a:solidFill>
              <a:latin typeface="Proxima Nova"/>
              <a:ea typeface="Proxima Nova"/>
              <a:cs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10925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50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645924" y="134250"/>
            <a:ext cx="6545985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 smtClean="0">
                <a:solidFill>
                  <a:schemeClr val="lt1"/>
                </a:solidFill>
                <a:latin typeface="Proxima Nova" panose="020B0604020202020204" charset="0"/>
                <a:ea typeface="Proxima Nova"/>
                <a:cs typeface="Proxima Nova"/>
              </a:rPr>
              <a:t>Multiplying </a:t>
            </a:r>
            <a:r>
              <a:rPr lang="en-IN" sz="2300" dirty="0">
                <a:solidFill>
                  <a:schemeClr val="lt1"/>
                </a:solidFill>
                <a:latin typeface="Proxima Nova" panose="020B0604020202020204" charset="0"/>
                <a:ea typeface="Proxima Nova"/>
                <a:cs typeface="Proxima Nova"/>
              </a:rPr>
              <a:t>large Integers Problem</a:t>
            </a:r>
            <a:endParaRPr lang="en-IN" sz="2300" dirty="0">
              <a:solidFill>
                <a:schemeClr val="lt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8" name="Picture 4" descr="enter image description her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4" y="802330"/>
            <a:ext cx="4787319" cy="341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7793" y="2676063"/>
            <a:ext cx="3588232" cy="153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3770</TotalTime>
  <Words>631</Words>
  <Application>Microsoft Office PowerPoint</Application>
  <PresentationFormat>On-screen Show (16:9)</PresentationFormat>
  <Paragraphs>190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Wingdings</vt:lpstr>
      <vt:lpstr>Arial</vt:lpstr>
      <vt:lpstr>Proxima Nova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772</cp:revision>
  <dcterms:modified xsi:type="dcterms:W3CDTF">2022-08-02T04:51:21Z</dcterms:modified>
</cp:coreProperties>
</file>