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4"/>
  </p:notesMasterIdLst>
  <p:sldIdLst>
    <p:sldId id="257" r:id="rId2"/>
    <p:sldId id="265" r:id="rId3"/>
    <p:sldId id="296" r:id="rId4"/>
    <p:sldId id="358" r:id="rId5"/>
    <p:sldId id="354" r:id="rId6"/>
    <p:sldId id="357" r:id="rId7"/>
    <p:sldId id="360" r:id="rId8"/>
    <p:sldId id="361" r:id="rId9"/>
    <p:sldId id="362" r:id="rId10"/>
    <p:sldId id="363" r:id="rId11"/>
    <p:sldId id="364" r:id="rId12"/>
    <p:sldId id="365" r:id="rId13"/>
    <p:sldId id="366" r:id="rId14"/>
    <p:sldId id="368" r:id="rId15"/>
    <p:sldId id="382" r:id="rId16"/>
    <p:sldId id="383" r:id="rId17"/>
    <p:sldId id="369" r:id="rId18"/>
    <p:sldId id="370" r:id="rId19"/>
    <p:sldId id="371" r:id="rId20"/>
    <p:sldId id="372" r:id="rId21"/>
    <p:sldId id="373" r:id="rId22"/>
    <p:sldId id="374" r:id="rId23"/>
    <p:sldId id="375" r:id="rId24"/>
    <p:sldId id="376" r:id="rId25"/>
    <p:sldId id="377" r:id="rId26"/>
    <p:sldId id="378" r:id="rId27"/>
    <p:sldId id="379" r:id="rId28"/>
    <p:sldId id="380" r:id="rId29"/>
    <p:sldId id="381" r:id="rId30"/>
    <p:sldId id="384" r:id="rId31"/>
    <p:sldId id="388" r:id="rId32"/>
    <p:sldId id="385" r:id="rId33"/>
    <p:sldId id="386" r:id="rId34"/>
    <p:sldId id="387" r:id="rId35"/>
    <p:sldId id="390" r:id="rId36"/>
    <p:sldId id="391" r:id="rId37"/>
    <p:sldId id="389" r:id="rId38"/>
    <p:sldId id="392" r:id="rId39"/>
    <p:sldId id="393" r:id="rId40"/>
    <p:sldId id="394" r:id="rId41"/>
    <p:sldId id="395" r:id="rId42"/>
    <p:sldId id="396" r:id="rId43"/>
    <p:sldId id="397" r:id="rId44"/>
    <p:sldId id="398" r:id="rId45"/>
    <p:sldId id="399" r:id="rId46"/>
    <p:sldId id="400" r:id="rId47"/>
    <p:sldId id="401" r:id="rId48"/>
    <p:sldId id="402" r:id="rId49"/>
    <p:sldId id="405" r:id="rId50"/>
    <p:sldId id="403" r:id="rId51"/>
    <p:sldId id="406" r:id="rId52"/>
    <p:sldId id="404" r:id="rId53"/>
  </p:sldIdLst>
  <p:sldSz cx="9144000" cy="5143500" type="screen16x9"/>
  <p:notesSz cx="6858000" cy="9144000"/>
  <p:embeddedFontLst>
    <p:embeddedFont>
      <p:font typeface="Calibri" panose="020F0502020204030204" pitchFamily="34" charset="0"/>
      <p:regular r:id="rId55"/>
      <p:bold r:id="rId56"/>
      <p:italic r:id="rId57"/>
      <p:boldItalic r:id="rId58"/>
    </p:embeddedFont>
    <p:embeddedFont>
      <p:font typeface="Proxima Nova" panose="020B0604020202020204" charset="0"/>
      <p:regular r:id="rId59"/>
      <p:bold r:id="rId60"/>
      <p:italic r:id="rId61"/>
      <p:boldItalic r:id="rId6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7B6D"/>
    <a:srgbClr val="EB25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56" autoAdjust="0"/>
    <p:restoredTop sz="94660"/>
  </p:normalViewPr>
  <p:slideViewPr>
    <p:cSldViewPr snapToGrid="0">
      <p:cViewPr varScale="1">
        <p:scale>
          <a:sx n="90" d="100"/>
          <a:sy n="90" d="100"/>
        </p:scale>
        <p:origin x="756" y="72"/>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1.fntdata"/><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4.fntdata"/><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font" Target="fonts/font7.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2.fntdata"/><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62"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3.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6.fntdata"/><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68737034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6c834fc22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b6c834fc22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83693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57263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68874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07214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90311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40847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3654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50348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86304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635448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764732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b6c834fc22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b6c834fc22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91034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155257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639573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511568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97374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668261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205221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797049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564842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702368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62332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37245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468346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320365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214463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389733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721509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940631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531259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848599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334751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75180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064822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299832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9961464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3603086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9528736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956108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2832617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786749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6486200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7838372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68915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913154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5342362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6379425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14519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31527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32870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93664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514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8.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8.pn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8.png"/><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8.png"/><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8.png"/><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5.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8.png"/><Relationship Id="rId4" Type="http://schemas.openxmlformats.org/officeDocument/2006/relationships/image" Target="../media/image7.png"/></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6.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8.png"/><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7.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8.png"/><Relationship Id="rId4" Type="http://schemas.openxmlformats.org/officeDocument/2006/relationships/image" Target="../media/image7.png"/></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8.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8.png"/><Relationship Id="rId4" Type="http://schemas.openxmlformats.org/officeDocument/2006/relationships/image" Target="../media/image7.png"/></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0.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8.png"/><Relationship Id="rId4" Type="http://schemas.openxmlformats.org/officeDocument/2006/relationships/image" Target="../media/image7.png"/></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1.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8.png"/><Relationship Id="rId4" Type="http://schemas.openxmlformats.org/officeDocument/2006/relationships/image" Target="../media/image7.png"/></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2.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8.png"/><Relationship Id="rId4" Type="http://schemas.openxmlformats.org/officeDocument/2006/relationships/image" Target="../media/image7.png"/></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3.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8.png"/><Relationship Id="rId4" Type="http://schemas.openxmlformats.org/officeDocument/2006/relationships/image" Target="../media/image7.png"/></Relationships>
</file>

<file path=ppt/slides/_rels/slide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4.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8.png"/><Relationship Id="rId4" Type="http://schemas.openxmlformats.org/officeDocument/2006/relationships/image" Target="../media/image7.png"/></Relationships>
</file>

<file path=ppt/slides/_rels/slide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5.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8.png"/><Relationship Id="rId4" Type="http://schemas.openxmlformats.org/officeDocument/2006/relationships/image" Target="../media/image7.png"/></Relationships>
</file>

<file path=ppt/slides/_rels/slide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6.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8.png"/><Relationship Id="rId4" Type="http://schemas.openxmlformats.org/officeDocument/2006/relationships/image" Target="../media/image7.png"/></Relationships>
</file>

<file path=ppt/slides/_rels/slide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7.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8.png"/><Relationship Id="rId4" Type="http://schemas.openxmlformats.org/officeDocument/2006/relationships/image" Target="../media/image7.png"/></Relationships>
</file>

<file path=ppt/slides/_rels/slide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8.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8.png"/><Relationship Id="rId4" Type="http://schemas.openxmlformats.org/officeDocument/2006/relationships/image" Target="../media/image7.png"/></Relationships>
</file>

<file path=ppt/slides/_rels/slide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9.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0.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1.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8.png"/><Relationship Id="rId4" Type="http://schemas.openxmlformats.org/officeDocument/2006/relationships/image" Target="../media/image7.png"/></Relationships>
</file>

<file path=ppt/slides/_rels/slide5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2.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0" y="-57626"/>
            <a:ext cx="9143999" cy="5138135"/>
          </a:xfrm>
          <a:prstGeom prst="rect">
            <a:avLst/>
          </a:prstGeom>
          <a:noFill/>
          <a:ln>
            <a:noFill/>
          </a:ln>
        </p:spPr>
      </p:pic>
      <p:pic>
        <p:nvPicPr>
          <p:cNvPr id="61" name="Google Shape;61;p14"/>
          <p:cNvPicPr preferRelativeResize="0"/>
          <p:nvPr/>
        </p:nvPicPr>
        <p:blipFill>
          <a:blip r:embed="rId4">
            <a:alphaModFix/>
          </a:blip>
          <a:stretch>
            <a:fillRect/>
          </a:stretch>
        </p:blipFill>
        <p:spPr>
          <a:xfrm>
            <a:off x="1198063" y="2262163"/>
            <a:ext cx="2486025" cy="619125"/>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38579"/>
          </a:xfrm>
          <a:prstGeom prst="rect">
            <a:avLst/>
          </a:prstGeom>
          <a:noFill/>
          <a:ln>
            <a:noFill/>
          </a:ln>
        </p:spPr>
        <p:txBody>
          <a:bodyPr spcFirstLastPara="1" wrap="square" lIns="91425" tIns="91425" rIns="91425" bIns="91425" anchor="t" anchorCtr="0">
            <a:spAutoFit/>
          </a:bodyPr>
          <a:lstStyle/>
          <a:p>
            <a:pPr lvl="0"/>
            <a:r>
              <a:rPr lang="en-IN" sz="2300" dirty="0" smtClean="0">
                <a:solidFill>
                  <a:schemeClr val="lt1"/>
                </a:solidFill>
                <a:latin typeface="Proxima Nova" panose="020B0604020202020204" charset="0"/>
                <a:ea typeface="Proxima Nova"/>
                <a:cs typeface="Proxima Nova"/>
              </a:rPr>
              <a:t>INTRODUCTION</a:t>
            </a:r>
            <a:endParaRPr lang="en-IN" sz="2300" dirty="0">
              <a:solidFill>
                <a:schemeClr val="lt1"/>
              </a:solidFill>
              <a:latin typeface="Proxima Nova" panose="020B0604020202020204" charset="0"/>
              <a:ea typeface="Proxima Nova"/>
              <a:cs typeface="Proxima Nova"/>
              <a:sym typeface="Proxima Nova"/>
            </a:endParaRPr>
          </a:p>
        </p:txBody>
      </p:sp>
      <p:sp>
        <p:nvSpPr>
          <p:cNvPr id="99" name="Google Shape;99;p17"/>
          <p:cNvSpPr txBox="1"/>
          <p:nvPr/>
        </p:nvSpPr>
        <p:spPr>
          <a:xfrm>
            <a:off x="465500" y="818450"/>
            <a:ext cx="8212950" cy="1846629"/>
          </a:xfrm>
          <a:prstGeom prst="rect">
            <a:avLst/>
          </a:prstGeom>
          <a:noFill/>
          <a:ln>
            <a:noFill/>
          </a:ln>
        </p:spPr>
        <p:txBody>
          <a:bodyPr spcFirstLastPara="1" wrap="square" lIns="91425" tIns="91425" rIns="91425" bIns="91425" anchor="t" anchorCtr="0">
            <a:spAutoFit/>
          </a:bodyPr>
          <a:lstStyle/>
          <a:p>
            <a:pPr algn="just"/>
            <a:r>
              <a:rPr lang="en-IN" sz="1800" dirty="0">
                <a:latin typeface="Proxima Nova" panose="020B0604020202020204" charset="0"/>
              </a:rPr>
              <a:t>However this approach may fail to find best solution. </a:t>
            </a:r>
            <a:endParaRPr lang="en-IN" sz="1800" dirty="0" smtClean="0">
              <a:latin typeface="Proxima Nova" panose="020B0604020202020204" charset="0"/>
            </a:endParaRPr>
          </a:p>
          <a:p>
            <a:pPr algn="just"/>
            <a:endParaRPr lang="en-IN" sz="1800" dirty="0">
              <a:latin typeface="Proxima Nova" panose="020B0604020202020204" charset="0"/>
            </a:endParaRPr>
          </a:p>
          <a:p>
            <a:pPr algn="just"/>
            <a:r>
              <a:rPr lang="en-IN" sz="1800" dirty="0" smtClean="0">
                <a:latin typeface="Proxima Nova" panose="020B0604020202020204" charset="0"/>
              </a:rPr>
              <a:t>For </a:t>
            </a:r>
            <a:r>
              <a:rPr lang="en-IN" sz="1800" dirty="0">
                <a:latin typeface="Proxima Nova" panose="020B0604020202020204" charset="0"/>
              </a:rPr>
              <a:t>example, suppose we have denominations {1, 4, 5} and if we want change for 8, then conventional or greedy approach returns four coins, &lt;5, 1, 1, 1&gt;, but optimal solution is &lt;4, 4&gt;.</a:t>
            </a:r>
          </a:p>
          <a:p>
            <a:pPr algn="just"/>
            <a:endParaRPr lang="en-IN" sz="1800" dirty="0" smtClean="0">
              <a:solidFill>
                <a:srgbClr val="666666"/>
              </a:solidFill>
              <a:latin typeface="Proxima Nova" panose="020B0604020202020204" charset="0"/>
              <a:ea typeface="Proxima Nova"/>
              <a:cs typeface="Proxima Nova"/>
            </a:endParaRPr>
          </a:p>
        </p:txBody>
      </p:sp>
    </p:spTree>
    <p:extLst>
      <p:ext uri="{BB962C8B-B14F-4D97-AF65-F5344CB8AC3E}">
        <p14:creationId xmlns:p14="http://schemas.microsoft.com/office/powerpoint/2010/main" val="3150020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pPr algn="just"/>
            <a:r>
              <a:rPr lang="en-IN" sz="2400" dirty="0" smtClean="0">
                <a:solidFill>
                  <a:schemeClr val="bg1"/>
                </a:solidFill>
                <a:latin typeface="Proxima Nova" panose="020B0604020202020204" charset="0"/>
              </a:rPr>
              <a:t>PROPERTIES OF DYNAMIC PROGRAMMING</a:t>
            </a:r>
            <a:endParaRPr lang="en-IN" sz="2400" dirty="0">
              <a:solidFill>
                <a:schemeClr val="bg1"/>
              </a:solidFill>
              <a:latin typeface="Proxima Nova" panose="020B0604020202020204" charset="0"/>
            </a:endParaRPr>
          </a:p>
        </p:txBody>
      </p:sp>
      <p:sp>
        <p:nvSpPr>
          <p:cNvPr id="99" name="Google Shape;99;p17"/>
          <p:cNvSpPr txBox="1"/>
          <p:nvPr/>
        </p:nvSpPr>
        <p:spPr>
          <a:xfrm>
            <a:off x="465500" y="818450"/>
            <a:ext cx="8212950" cy="2123628"/>
          </a:xfrm>
          <a:prstGeom prst="rect">
            <a:avLst/>
          </a:prstGeom>
          <a:noFill/>
          <a:ln>
            <a:noFill/>
          </a:ln>
        </p:spPr>
        <p:txBody>
          <a:bodyPr spcFirstLastPara="1" wrap="square" lIns="91425" tIns="91425" rIns="91425" bIns="91425" anchor="t" anchorCtr="0">
            <a:spAutoFit/>
          </a:bodyPr>
          <a:lstStyle/>
          <a:p>
            <a:pPr algn="just"/>
            <a:r>
              <a:rPr lang="en-IN" sz="1800" b="1" dirty="0" smtClean="0">
                <a:latin typeface="Proxima Nova" panose="020B0604020202020204" charset="0"/>
              </a:rPr>
              <a:t>Properties of Dynamic programming</a:t>
            </a:r>
          </a:p>
          <a:p>
            <a:pPr algn="just"/>
            <a:endParaRPr lang="en-IN" sz="1800" b="1" dirty="0" smtClean="0">
              <a:latin typeface="Proxima Nova" panose="020B0604020202020204" charset="0"/>
            </a:endParaRPr>
          </a:p>
          <a:p>
            <a:pPr marL="342900" indent="-342900" algn="just">
              <a:buAutoNum type="arabicPeriod"/>
            </a:pPr>
            <a:r>
              <a:rPr lang="en-IN" sz="1800" dirty="0" smtClean="0"/>
              <a:t>Overlapping Sub-problems</a:t>
            </a:r>
          </a:p>
          <a:p>
            <a:pPr marL="342900" indent="-342900" algn="just">
              <a:buAutoNum type="arabicPeriod"/>
            </a:pPr>
            <a:endParaRPr lang="en-IN" sz="1800" dirty="0"/>
          </a:p>
          <a:p>
            <a:pPr marL="342900" indent="-342900" algn="just">
              <a:buAutoNum type="arabicPeriod"/>
            </a:pPr>
            <a:r>
              <a:rPr lang="en-IN" sz="1800" dirty="0" smtClean="0"/>
              <a:t>Optimal Substructure</a:t>
            </a:r>
          </a:p>
          <a:p>
            <a:pPr marL="285750" indent="-285750" algn="just">
              <a:buFont typeface="Arial" panose="020B0604020202020204" pitchFamily="34" charset="0"/>
              <a:buChar char="•"/>
            </a:pPr>
            <a:endParaRPr lang="en-IN" sz="1800" dirty="0">
              <a:solidFill>
                <a:srgbClr val="666666"/>
              </a:solidFill>
              <a:latin typeface="Proxima Nova" panose="020B0604020202020204" charset="0"/>
              <a:ea typeface="Proxima Nova"/>
              <a:cs typeface="Proxima Nova"/>
            </a:endParaRPr>
          </a:p>
          <a:p>
            <a:pPr marL="285750" indent="-285750" algn="just">
              <a:buFont typeface="Arial" panose="020B0604020202020204" pitchFamily="34" charset="0"/>
              <a:buChar char="•"/>
            </a:pPr>
            <a:endParaRPr lang="en-IN" sz="1800" dirty="0" smtClean="0">
              <a:solidFill>
                <a:srgbClr val="666666"/>
              </a:solidFill>
              <a:latin typeface="Proxima Nova" panose="020B0604020202020204" charset="0"/>
              <a:ea typeface="Proxima Nova"/>
              <a:cs typeface="Proxima Nova"/>
            </a:endParaRPr>
          </a:p>
        </p:txBody>
      </p:sp>
    </p:spTree>
    <p:extLst>
      <p:ext uri="{BB962C8B-B14F-4D97-AF65-F5344CB8AC3E}">
        <p14:creationId xmlns:p14="http://schemas.microsoft.com/office/powerpoint/2010/main" val="3612279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pPr algn="just"/>
            <a:r>
              <a:rPr lang="en-IN" sz="2400" dirty="0" smtClean="0">
                <a:solidFill>
                  <a:schemeClr val="bg1"/>
                </a:solidFill>
                <a:latin typeface="Proxima Nova" panose="020B0604020202020204" charset="0"/>
              </a:rPr>
              <a:t>PROPERTIES OF DYNAMIC PROGRAMMING</a:t>
            </a:r>
            <a:endParaRPr lang="en-IN" sz="2400" dirty="0">
              <a:solidFill>
                <a:schemeClr val="bg1"/>
              </a:solidFill>
              <a:latin typeface="Proxima Nova" panose="020B0604020202020204" charset="0"/>
            </a:endParaRPr>
          </a:p>
        </p:txBody>
      </p:sp>
      <p:sp>
        <p:nvSpPr>
          <p:cNvPr id="99" name="Google Shape;99;p17"/>
          <p:cNvSpPr txBox="1"/>
          <p:nvPr/>
        </p:nvSpPr>
        <p:spPr>
          <a:xfrm>
            <a:off x="465500" y="818450"/>
            <a:ext cx="8212950" cy="4062620"/>
          </a:xfrm>
          <a:prstGeom prst="rect">
            <a:avLst/>
          </a:prstGeom>
          <a:noFill/>
          <a:ln>
            <a:noFill/>
          </a:ln>
        </p:spPr>
        <p:txBody>
          <a:bodyPr spcFirstLastPara="1" wrap="square" lIns="91425" tIns="91425" rIns="91425" bIns="91425" anchor="t" anchorCtr="0">
            <a:spAutoFit/>
          </a:bodyPr>
          <a:lstStyle/>
          <a:p>
            <a:pPr marL="342900" indent="-342900" algn="just">
              <a:buAutoNum type="arabicPeriod"/>
            </a:pPr>
            <a:r>
              <a:rPr lang="en-IN" sz="1800" b="1" dirty="0" smtClean="0">
                <a:latin typeface="Proxima Nova" panose="020B0604020202020204" charset="0"/>
              </a:rPr>
              <a:t>Overlapping Sub-problems</a:t>
            </a:r>
          </a:p>
          <a:p>
            <a:pPr algn="just"/>
            <a:endParaRPr lang="en-IN" sz="1800" dirty="0">
              <a:solidFill>
                <a:srgbClr val="666666"/>
              </a:solidFill>
              <a:latin typeface="Proxima Nova" panose="020B0604020202020204" charset="0"/>
              <a:ea typeface="Proxima Nova"/>
              <a:cs typeface="Proxima Nova"/>
            </a:endParaRPr>
          </a:p>
          <a:p>
            <a:pPr algn="just"/>
            <a:r>
              <a:rPr lang="en-IN" sz="1800" dirty="0">
                <a:latin typeface="Proxima Nova" panose="020B0604020202020204" charset="0"/>
              </a:rPr>
              <a:t>Similar to Divide-and-Conquer approach, Dynamic Programming also combines solutions to sub-problems. </a:t>
            </a:r>
            <a:endParaRPr lang="en-IN" sz="1800" dirty="0" smtClean="0">
              <a:latin typeface="Proxima Nova" panose="020B0604020202020204" charset="0"/>
            </a:endParaRPr>
          </a:p>
          <a:p>
            <a:pPr algn="just"/>
            <a:endParaRPr lang="en-IN" sz="1800" dirty="0">
              <a:latin typeface="Proxima Nova" panose="020B0604020202020204" charset="0"/>
            </a:endParaRPr>
          </a:p>
          <a:p>
            <a:pPr algn="just"/>
            <a:r>
              <a:rPr lang="en-IN" sz="1800" dirty="0" smtClean="0">
                <a:latin typeface="Proxima Nova" panose="020B0604020202020204" charset="0"/>
              </a:rPr>
              <a:t>It </a:t>
            </a:r>
            <a:r>
              <a:rPr lang="en-IN" sz="1800" dirty="0">
                <a:latin typeface="Proxima Nova" panose="020B0604020202020204" charset="0"/>
              </a:rPr>
              <a:t>is mainly used where the solution of one sub-problem is needed </a:t>
            </a:r>
            <a:r>
              <a:rPr lang="en-IN" sz="1800" dirty="0" smtClean="0">
                <a:latin typeface="Proxima Nova" panose="020B0604020202020204" charset="0"/>
              </a:rPr>
              <a:t>repeatedly.</a:t>
            </a:r>
          </a:p>
          <a:p>
            <a:pPr algn="just"/>
            <a:endParaRPr lang="en-IN" sz="1800" dirty="0">
              <a:latin typeface="Proxima Nova" panose="020B0604020202020204" charset="0"/>
            </a:endParaRPr>
          </a:p>
          <a:p>
            <a:pPr algn="just"/>
            <a:r>
              <a:rPr lang="en-IN" sz="1800" dirty="0" smtClean="0">
                <a:latin typeface="Proxima Nova" panose="020B0604020202020204" charset="0"/>
              </a:rPr>
              <a:t>The </a:t>
            </a:r>
            <a:r>
              <a:rPr lang="en-IN" sz="1800" dirty="0">
                <a:latin typeface="Proxima Nova" panose="020B0604020202020204" charset="0"/>
              </a:rPr>
              <a:t>computed solutions are stored in a table, so that these don’t have to be re-computed. Hence, this technique is needed where overlapping sub-problem exists</a:t>
            </a:r>
            <a:r>
              <a:rPr lang="en-IN" sz="1800" dirty="0" smtClean="0">
                <a:latin typeface="Proxima Nova" panose="020B0604020202020204" charset="0"/>
              </a:rPr>
              <a:t>.</a:t>
            </a:r>
          </a:p>
          <a:p>
            <a:pPr algn="just"/>
            <a:endParaRPr lang="en-IN" sz="1800" dirty="0">
              <a:latin typeface="Proxima Nova" panose="020B0604020202020204" charset="0"/>
            </a:endParaRPr>
          </a:p>
          <a:p>
            <a:pPr algn="just"/>
            <a:r>
              <a:rPr lang="en-IN" sz="1800" dirty="0">
                <a:latin typeface="Proxima Nova" panose="020B0604020202020204" charset="0"/>
              </a:rPr>
              <a:t>For example, Binary Search does not have overlapping sub-problem. Whereas recursive program of Fibonacci numbers have many overlapping sub-problems.</a:t>
            </a:r>
          </a:p>
          <a:p>
            <a:pPr marL="285750" indent="-285750" algn="just">
              <a:buFont typeface="Arial" panose="020B0604020202020204" pitchFamily="34" charset="0"/>
              <a:buChar char="•"/>
            </a:pPr>
            <a:endParaRPr lang="en-IN" sz="1800" dirty="0" smtClean="0">
              <a:solidFill>
                <a:srgbClr val="666666"/>
              </a:solidFill>
              <a:latin typeface="Proxima Nova" panose="020B0604020202020204" charset="0"/>
              <a:ea typeface="Proxima Nova"/>
              <a:cs typeface="Proxima Nova"/>
            </a:endParaRPr>
          </a:p>
        </p:txBody>
      </p:sp>
    </p:spTree>
    <p:extLst>
      <p:ext uri="{BB962C8B-B14F-4D97-AF65-F5344CB8AC3E}">
        <p14:creationId xmlns:p14="http://schemas.microsoft.com/office/powerpoint/2010/main" val="2447374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pPr algn="just"/>
            <a:r>
              <a:rPr lang="en-IN" sz="2400" dirty="0" smtClean="0">
                <a:solidFill>
                  <a:schemeClr val="bg1"/>
                </a:solidFill>
                <a:latin typeface="Proxima Nova" panose="020B0604020202020204" charset="0"/>
              </a:rPr>
              <a:t>PROPERTIES OF DYNAMIC PROGRAMMING</a:t>
            </a:r>
            <a:endParaRPr lang="en-IN" sz="2400" dirty="0">
              <a:solidFill>
                <a:schemeClr val="bg1"/>
              </a:solidFill>
              <a:latin typeface="Proxima Nova" panose="020B0604020202020204" charset="0"/>
            </a:endParaRPr>
          </a:p>
        </p:txBody>
      </p:sp>
      <p:sp>
        <p:nvSpPr>
          <p:cNvPr id="99" name="Google Shape;99;p17"/>
          <p:cNvSpPr txBox="1"/>
          <p:nvPr/>
        </p:nvSpPr>
        <p:spPr>
          <a:xfrm>
            <a:off x="465500" y="818450"/>
            <a:ext cx="8212950" cy="3508623"/>
          </a:xfrm>
          <a:prstGeom prst="rect">
            <a:avLst/>
          </a:prstGeom>
          <a:noFill/>
          <a:ln>
            <a:noFill/>
          </a:ln>
        </p:spPr>
        <p:txBody>
          <a:bodyPr spcFirstLastPara="1" wrap="square" lIns="91425" tIns="91425" rIns="91425" bIns="91425" anchor="t" anchorCtr="0">
            <a:spAutoFit/>
          </a:bodyPr>
          <a:lstStyle/>
          <a:p>
            <a:pPr algn="just"/>
            <a:r>
              <a:rPr lang="en-IN" sz="1800" b="1" dirty="0" smtClean="0">
                <a:latin typeface="Proxima Nova" panose="020B0604020202020204" charset="0"/>
              </a:rPr>
              <a:t>2. </a:t>
            </a:r>
            <a:r>
              <a:rPr lang="en-IN" sz="1800" b="1" dirty="0">
                <a:latin typeface="Proxima Nova" panose="020B0604020202020204" charset="0"/>
              </a:rPr>
              <a:t>Optimal Substructure</a:t>
            </a:r>
          </a:p>
          <a:p>
            <a:pPr algn="just"/>
            <a:endParaRPr lang="en-IN" sz="1800" dirty="0" smtClean="0">
              <a:latin typeface="Proxima Nova" panose="020B0604020202020204" charset="0"/>
            </a:endParaRPr>
          </a:p>
          <a:p>
            <a:pPr algn="just"/>
            <a:r>
              <a:rPr lang="en-IN" sz="1800" dirty="0">
                <a:latin typeface="Proxima Nova" panose="020B0604020202020204" charset="0"/>
              </a:rPr>
              <a:t>A given problem has Optimal Substructure Property, if the optimal solution of the given problem can be obtained using optimal solutions of its sub-problems</a:t>
            </a:r>
            <a:r>
              <a:rPr lang="en-IN" sz="1800" dirty="0" smtClean="0">
                <a:latin typeface="Proxima Nova" panose="020B0604020202020204" charset="0"/>
              </a:rPr>
              <a:t>.</a:t>
            </a:r>
          </a:p>
          <a:p>
            <a:pPr algn="just"/>
            <a:endParaRPr lang="en-IN" sz="1800" dirty="0">
              <a:latin typeface="Proxima Nova" panose="020B0604020202020204" charset="0"/>
            </a:endParaRPr>
          </a:p>
          <a:p>
            <a:pPr algn="just"/>
            <a:r>
              <a:rPr lang="en-IN" sz="1800" dirty="0">
                <a:latin typeface="Proxima Nova" panose="020B0604020202020204" charset="0"/>
              </a:rPr>
              <a:t>For example, the Shortest Path problem has the following optimal substructure property </a:t>
            </a:r>
            <a:r>
              <a:rPr lang="en-IN" sz="1800" dirty="0" smtClean="0">
                <a:latin typeface="Proxima Nova" panose="020B0604020202020204" charset="0"/>
              </a:rPr>
              <a:t>−</a:t>
            </a:r>
          </a:p>
          <a:p>
            <a:pPr algn="just"/>
            <a:endParaRPr lang="en-IN" sz="1800" dirty="0">
              <a:latin typeface="Proxima Nova" panose="020B0604020202020204" charset="0"/>
            </a:endParaRPr>
          </a:p>
          <a:p>
            <a:pPr algn="just"/>
            <a:r>
              <a:rPr lang="en-IN" sz="1800" dirty="0">
                <a:latin typeface="Proxima Nova" panose="020B0604020202020204" charset="0"/>
              </a:rPr>
              <a:t>If a node </a:t>
            </a:r>
            <a:r>
              <a:rPr lang="en-IN" sz="1800" b="1" dirty="0">
                <a:latin typeface="Proxima Nova" panose="020B0604020202020204" charset="0"/>
              </a:rPr>
              <a:t>x</a:t>
            </a:r>
            <a:r>
              <a:rPr lang="en-IN" sz="1800" dirty="0">
                <a:latin typeface="Proxima Nova" panose="020B0604020202020204" charset="0"/>
              </a:rPr>
              <a:t> lies in the shortest path from a </a:t>
            </a:r>
            <a:r>
              <a:rPr lang="en-IN" sz="1800" dirty="0">
                <a:solidFill>
                  <a:schemeClr val="accent1"/>
                </a:solidFill>
                <a:latin typeface="Proxima Nova" panose="020B0604020202020204" charset="0"/>
              </a:rPr>
              <a:t>source node</a:t>
            </a:r>
            <a:r>
              <a:rPr lang="en-IN" sz="1800" dirty="0">
                <a:latin typeface="Proxima Nova" panose="020B0604020202020204" charset="0"/>
              </a:rPr>
              <a:t> </a:t>
            </a:r>
            <a:r>
              <a:rPr lang="en-IN" sz="1800" b="1" dirty="0">
                <a:latin typeface="Proxima Nova" panose="020B0604020202020204" charset="0"/>
              </a:rPr>
              <a:t>u</a:t>
            </a:r>
            <a:r>
              <a:rPr lang="en-IN" sz="1800" dirty="0">
                <a:latin typeface="Proxima Nova" panose="020B0604020202020204" charset="0"/>
              </a:rPr>
              <a:t> to </a:t>
            </a:r>
            <a:r>
              <a:rPr lang="en-IN" sz="1800" dirty="0">
                <a:solidFill>
                  <a:schemeClr val="accent1"/>
                </a:solidFill>
                <a:latin typeface="Proxima Nova" panose="020B0604020202020204" charset="0"/>
              </a:rPr>
              <a:t>destination node</a:t>
            </a:r>
            <a:r>
              <a:rPr lang="en-IN" sz="1800" dirty="0">
                <a:latin typeface="Proxima Nova" panose="020B0604020202020204" charset="0"/>
              </a:rPr>
              <a:t> </a:t>
            </a:r>
            <a:r>
              <a:rPr lang="en-IN" sz="1800" b="1" dirty="0">
                <a:latin typeface="Proxima Nova" panose="020B0604020202020204" charset="0"/>
              </a:rPr>
              <a:t>v</a:t>
            </a:r>
            <a:r>
              <a:rPr lang="en-IN" sz="1800" dirty="0">
                <a:latin typeface="Proxima Nova" panose="020B0604020202020204" charset="0"/>
              </a:rPr>
              <a:t>, then the shortest path from </a:t>
            </a:r>
            <a:r>
              <a:rPr lang="en-IN" sz="1800" b="1" dirty="0">
                <a:latin typeface="Proxima Nova" panose="020B0604020202020204" charset="0"/>
              </a:rPr>
              <a:t>u</a:t>
            </a:r>
            <a:r>
              <a:rPr lang="en-IN" sz="1800" dirty="0">
                <a:latin typeface="Proxima Nova" panose="020B0604020202020204" charset="0"/>
              </a:rPr>
              <a:t> to </a:t>
            </a:r>
            <a:r>
              <a:rPr lang="en-IN" sz="1800" b="1" dirty="0">
                <a:latin typeface="Proxima Nova" panose="020B0604020202020204" charset="0"/>
              </a:rPr>
              <a:t>v</a:t>
            </a:r>
            <a:r>
              <a:rPr lang="en-IN" sz="1800" dirty="0">
                <a:latin typeface="Proxima Nova" panose="020B0604020202020204" charset="0"/>
              </a:rPr>
              <a:t> is the combination of the shortest path from </a:t>
            </a:r>
            <a:r>
              <a:rPr lang="en-IN" sz="1800" b="1" dirty="0">
                <a:latin typeface="Proxima Nova" panose="020B0604020202020204" charset="0"/>
              </a:rPr>
              <a:t>u</a:t>
            </a:r>
            <a:r>
              <a:rPr lang="en-IN" sz="1800" dirty="0">
                <a:latin typeface="Proxima Nova" panose="020B0604020202020204" charset="0"/>
              </a:rPr>
              <a:t> to </a:t>
            </a:r>
            <a:r>
              <a:rPr lang="en-IN" sz="1800" b="1" dirty="0">
                <a:latin typeface="Proxima Nova" panose="020B0604020202020204" charset="0"/>
              </a:rPr>
              <a:t>x</a:t>
            </a:r>
            <a:r>
              <a:rPr lang="en-IN" sz="1800" dirty="0">
                <a:latin typeface="Proxima Nova" panose="020B0604020202020204" charset="0"/>
              </a:rPr>
              <a:t>, and the shortest path from </a:t>
            </a:r>
            <a:r>
              <a:rPr lang="en-IN" sz="1800" b="1" dirty="0">
                <a:latin typeface="Proxima Nova" panose="020B0604020202020204" charset="0"/>
              </a:rPr>
              <a:t>x</a:t>
            </a:r>
            <a:r>
              <a:rPr lang="en-IN" sz="1800" dirty="0">
                <a:latin typeface="Proxima Nova" panose="020B0604020202020204" charset="0"/>
              </a:rPr>
              <a:t> to </a:t>
            </a:r>
            <a:r>
              <a:rPr lang="en-IN" sz="1800" b="1" dirty="0">
                <a:latin typeface="Proxima Nova" panose="020B0604020202020204" charset="0"/>
              </a:rPr>
              <a:t>v</a:t>
            </a:r>
            <a:r>
              <a:rPr lang="en-IN" sz="1800" dirty="0">
                <a:latin typeface="Proxima Nova" panose="020B0604020202020204" charset="0"/>
              </a:rPr>
              <a:t>.</a:t>
            </a:r>
          </a:p>
          <a:p>
            <a:pPr algn="just"/>
            <a:endParaRPr lang="en-IN" sz="1800" dirty="0">
              <a:latin typeface="Proxima Nova" panose="020B0604020202020204" charset="0"/>
            </a:endParaRPr>
          </a:p>
        </p:txBody>
      </p:sp>
    </p:spTree>
    <p:extLst>
      <p:ext uri="{BB962C8B-B14F-4D97-AF65-F5344CB8AC3E}">
        <p14:creationId xmlns:p14="http://schemas.microsoft.com/office/powerpoint/2010/main" val="3175171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pPr algn="just"/>
            <a:r>
              <a:rPr lang="en-IN" sz="2400" dirty="0" smtClean="0">
                <a:solidFill>
                  <a:schemeClr val="bg1"/>
                </a:solidFill>
                <a:latin typeface="Proxima Nova" panose="020B0604020202020204" charset="0"/>
              </a:rPr>
              <a:t>MAKING CHANGE PROBLEM</a:t>
            </a:r>
            <a:endParaRPr lang="en-IN" sz="2400" dirty="0">
              <a:solidFill>
                <a:schemeClr val="bg1"/>
              </a:solidFill>
              <a:latin typeface="Proxima Nova" panose="020B0604020202020204" charset="0"/>
            </a:endParaRPr>
          </a:p>
        </p:txBody>
      </p:sp>
      <p:sp>
        <p:nvSpPr>
          <p:cNvPr id="99" name="Google Shape;99;p17"/>
          <p:cNvSpPr txBox="1"/>
          <p:nvPr/>
        </p:nvSpPr>
        <p:spPr>
          <a:xfrm>
            <a:off x="465500" y="818450"/>
            <a:ext cx="8212950" cy="3508623"/>
          </a:xfrm>
          <a:prstGeom prst="rect">
            <a:avLst/>
          </a:prstGeom>
          <a:noFill/>
          <a:ln>
            <a:noFill/>
          </a:ln>
        </p:spPr>
        <p:txBody>
          <a:bodyPr spcFirstLastPara="1" wrap="square" lIns="91425" tIns="91425" rIns="91425" bIns="91425" anchor="t" anchorCtr="0">
            <a:spAutoFit/>
          </a:bodyPr>
          <a:lstStyle/>
          <a:p>
            <a:pPr algn="just"/>
            <a:r>
              <a:rPr lang="en-IN" sz="1800" b="1" dirty="0">
                <a:latin typeface="Proxima Nova" panose="020B0604020202020204" charset="0"/>
              </a:rPr>
              <a:t>Example: Consider an instance of a problem with coins 1, 4 and 6 units. Illustrate its solutions using dynamic programming approach involving a payment of 8 </a:t>
            </a:r>
            <a:r>
              <a:rPr lang="en-IN" sz="1800" b="1" dirty="0" smtClean="0">
                <a:latin typeface="Proxima Nova" panose="020B0604020202020204" charset="0"/>
              </a:rPr>
              <a:t>units.</a:t>
            </a:r>
          </a:p>
          <a:p>
            <a:pPr algn="just"/>
            <a:endParaRPr lang="en-IN" sz="1800" dirty="0">
              <a:latin typeface="Proxima Nova" panose="020B0604020202020204" charset="0"/>
            </a:endParaRPr>
          </a:p>
          <a:p>
            <a:pPr algn="just"/>
            <a:endParaRPr lang="en-IN" sz="1800" b="1" dirty="0" smtClean="0">
              <a:latin typeface="Proxima Nova" panose="020B0604020202020204" charset="0"/>
            </a:endParaRPr>
          </a:p>
          <a:p>
            <a:pPr algn="just"/>
            <a:r>
              <a:rPr lang="en-IN" sz="1800" b="1" dirty="0" smtClean="0">
                <a:latin typeface="Proxima Nova" panose="020B0604020202020204" charset="0"/>
              </a:rPr>
              <a:t>Mathematical Formulation</a:t>
            </a:r>
          </a:p>
          <a:p>
            <a:pPr algn="just"/>
            <a:endParaRPr lang="en-IN" sz="1800" b="1" dirty="0">
              <a:latin typeface="Proxima Nova" panose="020B0604020202020204" charset="0"/>
            </a:endParaRPr>
          </a:p>
          <a:p>
            <a:pPr algn="just"/>
            <a:r>
              <a:rPr lang="en-IN" sz="1800" dirty="0">
                <a:latin typeface="Proxima Nova" panose="020B0604020202020204" charset="0"/>
              </a:rPr>
              <a:t>Sort all the denomination and start scanning from largest to smallest denomination. In every iteration </a:t>
            </a:r>
            <a:r>
              <a:rPr lang="en-IN" sz="1800" dirty="0" err="1">
                <a:latin typeface="Proxima Nova" panose="020B0604020202020204" charset="0"/>
              </a:rPr>
              <a:t>i</a:t>
            </a:r>
            <a:r>
              <a:rPr lang="en-IN" sz="1800" dirty="0">
                <a:latin typeface="Proxima Nova" panose="020B0604020202020204" charset="0"/>
              </a:rPr>
              <a:t>, if current denomination di is acceptable, then 1 coin is added in solution and total amount is reduced by amount di. Hence,</a:t>
            </a:r>
          </a:p>
          <a:p>
            <a:pPr algn="just"/>
            <a:r>
              <a:rPr lang="en-IN" sz="1800" dirty="0" smtClean="0">
                <a:latin typeface="Proxima Nova" panose="020B0604020202020204" charset="0"/>
              </a:rPr>
              <a:t>		</a:t>
            </a:r>
            <a:r>
              <a:rPr lang="en-IN" sz="1800" b="1" dirty="0" smtClean="0">
                <a:latin typeface="Proxima Nova" panose="020B0604020202020204" charset="0"/>
              </a:rPr>
              <a:t>C[</a:t>
            </a:r>
            <a:r>
              <a:rPr lang="en-IN" sz="1800" b="1" dirty="0" err="1" smtClean="0">
                <a:latin typeface="Proxima Nova" panose="020B0604020202020204" charset="0"/>
              </a:rPr>
              <a:t>i</a:t>
            </a:r>
            <a:r>
              <a:rPr lang="en-IN" sz="1800" b="1" dirty="0">
                <a:latin typeface="Proxima Nova" panose="020B0604020202020204" charset="0"/>
              </a:rPr>
              <a:t>, j]    =   1 + (c </a:t>
            </a:r>
            <a:r>
              <a:rPr lang="en-IN" sz="1800" b="1" dirty="0" smtClean="0">
                <a:latin typeface="Proxima Nova" panose="020B0604020202020204" charset="0"/>
              </a:rPr>
              <a:t>[1, </a:t>
            </a:r>
            <a:r>
              <a:rPr lang="en-IN" sz="1800" b="1" dirty="0">
                <a:latin typeface="Proxima Nova" panose="020B0604020202020204" charset="0"/>
              </a:rPr>
              <a:t>j – </a:t>
            </a:r>
            <a:r>
              <a:rPr lang="en-IN" sz="1800" b="1" dirty="0" smtClean="0">
                <a:latin typeface="Proxima Nova" panose="020B0604020202020204" charset="0"/>
              </a:rPr>
              <a:t>d1])</a:t>
            </a:r>
            <a:endParaRPr lang="en-IN" sz="1800" b="1" dirty="0">
              <a:latin typeface="Proxima Nova" panose="020B0604020202020204" charset="0"/>
            </a:endParaRPr>
          </a:p>
          <a:p>
            <a:pPr algn="just"/>
            <a:endParaRPr lang="en-IN" sz="1800" dirty="0">
              <a:latin typeface="Proxima Nova" panose="020B0604020202020204" charset="0"/>
            </a:endParaRPr>
          </a:p>
        </p:txBody>
      </p:sp>
    </p:spTree>
    <p:extLst>
      <p:ext uri="{BB962C8B-B14F-4D97-AF65-F5344CB8AC3E}">
        <p14:creationId xmlns:p14="http://schemas.microsoft.com/office/powerpoint/2010/main" val="209450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pPr algn="just"/>
            <a:r>
              <a:rPr lang="en-IN" sz="2400" dirty="0" smtClean="0">
                <a:solidFill>
                  <a:schemeClr val="bg1"/>
                </a:solidFill>
                <a:latin typeface="Proxima Nova" panose="020B0604020202020204" charset="0"/>
              </a:rPr>
              <a:t>MAKING CHANGE PROBLEM</a:t>
            </a:r>
            <a:endParaRPr lang="en-IN" sz="2400" dirty="0">
              <a:solidFill>
                <a:schemeClr val="bg1"/>
              </a:solidFill>
              <a:latin typeface="Proxima Nova" panose="020B0604020202020204" charset="0"/>
            </a:endParaRPr>
          </a:p>
        </p:txBody>
      </p:sp>
      <p:sp>
        <p:nvSpPr>
          <p:cNvPr id="99" name="Google Shape;99;p17"/>
          <p:cNvSpPr txBox="1"/>
          <p:nvPr/>
        </p:nvSpPr>
        <p:spPr>
          <a:xfrm>
            <a:off x="465500" y="818450"/>
            <a:ext cx="8212950" cy="2954625"/>
          </a:xfrm>
          <a:prstGeom prst="rect">
            <a:avLst/>
          </a:prstGeom>
          <a:noFill/>
          <a:ln>
            <a:noFill/>
          </a:ln>
        </p:spPr>
        <p:txBody>
          <a:bodyPr spcFirstLastPara="1" wrap="square" lIns="91425" tIns="91425" rIns="91425" bIns="91425" anchor="t" anchorCtr="0">
            <a:spAutoFit/>
          </a:bodyPr>
          <a:lstStyle/>
          <a:p>
            <a:pPr algn="just"/>
            <a:endParaRPr lang="en-IN" sz="1800" dirty="0">
              <a:latin typeface="Proxima Nova" panose="020B0604020202020204" charset="0"/>
            </a:endParaRPr>
          </a:p>
          <a:p>
            <a:pPr algn="just"/>
            <a:r>
              <a:rPr lang="en-IN" sz="1800" dirty="0">
                <a:latin typeface="Proxima Nova" panose="020B0604020202020204" charset="0"/>
              </a:rPr>
              <a:t>If current denomination is larger than current problem size, then we have to skip the denomination and stick with previously calculated solution. Hence,</a:t>
            </a:r>
          </a:p>
          <a:p>
            <a:pPr algn="just"/>
            <a:r>
              <a:rPr lang="en-IN" sz="1800" dirty="0" smtClean="0">
                <a:latin typeface="Proxima Nova" panose="020B0604020202020204" charset="0"/>
              </a:rPr>
              <a:t>		</a:t>
            </a:r>
            <a:r>
              <a:rPr lang="en-IN" sz="1800" b="1" dirty="0" smtClean="0">
                <a:latin typeface="Proxima Nova" panose="020B0604020202020204" charset="0"/>
              </a:rPr>
              <a:t>C[</a:t>
            </a:r>
            <a:r>
              <a:rPr lang="en-IN" sz="1800" b="1" dirty="0" err="1" smtClean="0">
                <a:latin typeface="Proxima Nova" panose="020B0604020202020204" charset="0"/>
              </a:rPr>
              <a:t>i</a:t>
            </a:r>
            <a:r>
              <a:rPr lang="en-IN" sz="1800" b="1" dirty="0">
                <a:latin typeface="Proxima Nova" panose="020B0604020202020204" charset="0"/>
              </a:rPr>
              <a:t>, j]    =   C[</a:t>
            </a:r>
            <a:r>
              <a:rPr lang="en-IN" sz="1800" b="1" dirty="0" err="1">
                <a:latin typeface="Proxima Nova" panose="020B0604020202020204" charset="0"/>
              </a:rPr>
              <a:t>i</a:t>
            </a:r>
            <a:r>
              <a:rPr lang="en-IN" sz="1800" b="1" dirty="0">
                <a:latin typeface="Proxima Nova" panose="020B0604020202020204" charset="0"/>
              </a:rPr>
              <a:t> – 1, j</a:t>
            </a:r>
            <a:r>
              <a:rPr lang="en-IN" sz="1800" b="1" dirty="0" smtClean="0">
                <a:latin typeface="Proxima Nova" panose="020B0604020202020204" charset="0"/>
              </a:rPr>
              <a:t>]</a:t>
            </a:r>
          </a:p>
          <a:p>
            <a:pPr algn="just"/>
            <a:endParaRPr lang="en-IN" sz="1800" b="1" dirty="0">
              <a:latin typeface="Proxima Nova" panose="020B0604020202020204" charset="0"/>
            </a:endParaRPr>
          </a:p>
          <a:p>
            <a:pPr algn="just"/>
            <a:endParaRPr lang="en-IN" sz="1800" dirty="0">
              <a:latin typeface="Proxima Nova" panose="020B0604020202020204" charset="0"/>
            </a:endParaRPr>
          </a:p>
          <a:p>
            <a:pPr algn="just"/>
            <a:r>
              <a:rPr lang="en-IN" sz="1800" dirty="0">
                <a:latin typeface="Proxima Nova" panose="020B0604020202020204" charset="0"/>
              </a:rPr>
              <a:t>Our objective is to find minimum number of coins, so at each step, we have to stick with choice which returns minimum number of coin. Mathematically, we formulate the problem as,</a:t>
            </a:r>
          </a:p>
          <a:p>
            <a:pPr algn="just"/>
            <a:r>
              <a:rPr lang="en-IN" sz="1800" dirty="0" smtClean="0">
                <a:latin typeface="Proxima Nova" panose="020B0604020202020204" charset="0"/>
              </a:rPr>
              <a:t>		</a:t>
            </a:r>
            <a:r>
              <a:rPr lang="en-IN" sz="1800" b="1" dirty="0" smtClean="0">
                <a:latin typeface="Proxima Nova" panose="020B0604020202020204" charset="0"/>
              </a:rPr>
              <a:t>C[</a:t>
            </a:r>
            <a:r>
              <a:rPr lang="en-IN" sz="1800" b="1" dirty="0" err="1" smtClean="0">
                <a:latin typeface="Proxima Nova" panose="020B0604020202020204" charset="0"/>
              </a:rPr>
              <a:t>i</a:t>
            </a:r>
            <a:r>
              <a:rPr lang="en-IN" sz="1800" b="1" dirty="0">
                <a:latin typeface="Proxima Nova" panose="020B0604020202020204" charset="0"/>
              </a:rPr>
              <a:t>, j]    =   min {C[</a:t>
            </a:r>
            <a:r>
              <a:rPr lang="en-IN" sz="1800" b="1" dirty="0" err="1">
                <a:latin typeface="Proxima Nova" panose="020B0604020202020204" charset="0"/>
              </a:rPr>
              <a:t>i</a:t>
            </a:r>
            <a:r>
              <a:rPr lang="en-IN" sz="1800" b="1" dirty="0">
                <a:latin typeface="Proxima Nova" panose="020B0604020202020204" charset="0"/>
              </a:rPr>
              <a:t> – 1, j] , 1 + C[</a:t>
            </a:r>
            <a:r>
              <a:rPr lang="en-IN" sz="1800" b="1" dirty="0" err="1">
                <a:latin typeface="Proxima Nova" panose="020B0604020202020204" charset="0"/>
              </a:rPr>
              <a:t>i</a:t>
            </a:r>
            <a:r>
              <a:rPr lang="en-IN" sz="1800" b="1" dirty="0">
                <a:latin typeface="Proxima Nova" panose="020B0604020202020204" charset="0"/>
              </a:rPr>
              <a:t>, j – di]}</a:t>
            </a:r>
          </a:p>
        </p:txBody>
      </p:sp>
    </p:spTree>
    <p:extLst>
      <p:ext uri="{BB962C8B-B14F-4D97-AF65-F5344CB8AC3E}">
        <p14:creationId xmlns:p14="http://schemas.microsoft.com/office/powerpoint/2010/main" val="340981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pPr algn="just"/>
            <a:r>
              <a:rPr lang="en-IN" sz="2400" dirty="0" smtClean="0">
                <a:solidFill>
                  <a:schemeClr val="bg1"/>
                </a:solidFill>
                <a:latin typeface="Proxima Nova" panose="020B0604020202020204" charset="0"/>
              </a:rPr>
              <a:t>MAKING CHANGE PROBLEM</a:t>
            </a:r>
            <a:endParaRPr lang="en-IN" sz="2400" dirty="0">
              <a:solidFill>
                <a:schemeClr val="bg1"/>
              </a:solidFill>
              <a:latin typeface="Proxima Nova" panose="020B0604020202020204" charset="0"/>
            </a:endParaRPr>
          </a:p>
        </p:txBody>
      </p:sp>
      <p:sp>
        <p:nvSpPr>
          <p:cNvPr id="99" name="Google Shape;99;p17"/>
          <p:cNvSpPr txBox="1"/>
          <p:nvPr/>
        </p:nvSpPr>
        <p:spPr>
          <a:xfrm>
            <a:off x="465500" y="694278"/>
            <a:ext cx="8212950" cy="3785621"/>
          </a:xfrm>
          <a:prstGeom prst="rect">
            <a:avLst/>
          </a:prstGeom>
          <a:noFill/>
          <a:ln>
            <a:noFill/>
          </a:ln>
        </p:spPr>
        <p:txBody>
          <a:bodyPr spcFirstLastPara="1" wrap="square" lIns="91425" tIns="91425" rIns="91425" bIns="91425" anchor="t" anchorCtr="0">
            <a:spAutoFit/>
          </a:bodyPr>
          <a:lstStyle/>
          <a:p>
            <a:pPr algn="just"/>
            <a:r>
              <a:rPr lang="en-IN" sz="1800" dirty="0">
                <a:latin typeface="Proxima Nova" panose="020B0604020202020204" charset="0"/>
              </a:rPr>
              <a:t>Where</a:t>
            </a:r>
            <a:r>
              <a:rPr lang="en-IN" sz="1800" dirty="0" smtClean="0">
                <a:latin typeface="Proxima Nova" panose="020B0604020202020204" charset="0"/>
              </a:rPr>
              <a:t>,</a:t>
            </a:r>
            <a:endParaRPr lang="en-IN" sz="1800" dirty="0">
              <a:latin typeface="Proxima Nova" panose="020B0604020202020204" charset="0"/>
            </a:endParaRPr>
          </a:p>
          <a:p>
            <a:pPr algn="just"/>
            <a:r>
              <a:rPr lang="en-IN" sz="1800" dirty="0">
                <a:latin typeface="Proxima Nova" panose="020B0604020202020204" charset="0"/>
              </a:rPr>
              <a:t>di  = </a:t>
            </a:r>
            <a:r>
              <a:rPr lang="en-IN" sz="1800" dirty="0" err="1" smtClean="0">
                <a:latin typeface="Proxima Nova" panose="020B0604020202020204" charset="0"/>
              </a:rPr>
              <a:t>ith</a:t>
            </a:r>
            <a:r>
              <a:rPr lang="en-IN" sz="1800" dirty="0" smtClean="0">
                <a:latin typeface="Proxima Nova" panose="020B0604020202020204" charset="0"/>
              </a:rPr>
              <a:t> denomination </a:t>
            </a:r>
            <a:r>
              <a:rPr lang="en-IN" sz="1800" dirty="0">
                <a:latin typeface="Proxima Nova" panose="020B0604020202020204" charset="0"/>
              </a:rPr>
              <a:t>,1 ≤ </a:t>
            </a:r>
            <a:r>
              <a:rPr lang="en-IN" sz="1800" dirty="0" err="1">
                <a:latin typeface="Proxima Nova" panose="020B0604020202020204" charset="0"/>
              </a:rPr>
              <a:t>i</a:t>
            </a:r>
            <a:r>
              <a:rPr lang="en-IN" sz="1800" dirty="0">
                <a:latin typeface="Proxima Nova" panose="020B0604020202020204" charset="0"/>
              </a:rPr>
              <a:t> ≤ </a:t>
            </a:r>
            <a:r>
              <a:rPr lang="en-IN" sz="1800" dirty="0" smtClean="0">
                <a:latin typeface="Proxima Nova" panose="020B0604020202020204" charset="0"/>
              </a:rPr>
              <a:t>n</a:t>
            </a:r>
            <a:endParaRPr lang="en-IN" sz="1800" dirty="0">
              <a:latin typeface="Proxima Nova" panose="020B0604020202020204" charset="0"/>
            </a:endParaRPr>
          </a:p>
          <a:p>
            <a:pPr algn="just"/>
            <a:r>
              <a:rPr lang="en-IN" sz="1800" dirty="0">
                <a:latin typeface="Proxima Nova" panose="020B0604020202020204" charset="0"/>
              </a:rPr>
              <a:t>j = Size of sub problem </a:t>
            </a:r>
          </a:p>
          <a:p>
            <a:pPr algn="just"/>
            <a:r>
              <a:rPr lang="en-IN" sz="1800" dirty="0">
                <a:latin typeface="Proxima Nova" panose="020B0604020202020204" charset="0"/>
              </a:rPr>
              <a:t>C[1…..n, 0…..N] = Size of the </a:t>
            </a:r>
            <a:r>
              <a:rPr lang="en-IN" sz="1800" dirty="0" smtClean="0">
                <a:latin typeface="Proxima Nova" panose="020B0604020202020204" charset="0"/>
              </a:rPr>
              <a:t>problem</a:t>
            </a:r>
            <a:endParaRPr lang="en-IN" sz="1800" dirty="0">
              <a:latin typeface="Proxima Nova" panose="020B0604020202020204" charset="0"/>
            </a:endParaRPr>
          </a:p>
          <a:p>
            <a:pPr algn="just"/>
            <a:r>
              <a:rPr lang="en-IN" sz="1800" dirty="0">
                <a:latin typeface="Proxima Nova" panose="020B0604020202020204" charset="0"/>
              </a:rPr>
              <a:t>C[n, N] = Solution of the </a:t>
            </a:r>
            <a:r>
              <a:rPr lang="en-IN" sz="1800" dirty="0" smtClean="0">
                <a:latin typeface="Proxima Nova" panose="020B0604020202020204" charset="0"/>
              </a:rPr>
              <a:t>problem</a:t>
            </a:r>
            <a:endParaRPr lang="en-IN" sz="1800" dirty="0">
              <a:latin typeface="Proxima Nova" panose="020B0604020202020204" charset="0"/>
            </a:endParaRPr>
          </a:p>
          <a:p>
            <a:pPr algn="just"/>
            <a:r>
              <a:rPr lang="en-IN" sz="1800" dirty="0">
                <a:latin typeface="Proxima Nova" panose="020B0604020202020204" charset="0"/>
              </a:rPr>
              <a:t>n = Number of </a:t>
            </a:r>
            <a:r>
              <a:rPr lang="en-IN" sz="1800" dirty="0" smtClean="0">
                <a:latin typeface="Proxima Nova" panose="020B0604020202020204" charset="0"/>
              </a:rPr>
              <a:t>denomination</a:t>
            </a:r>
            <a:endParaRPr lang="en-IN" sz="1800" dirty="0">
              <a:latin typeface="Proxima Nova" panose="020B0604020202020204" charset="0"/>
            </a:endParaRPr>
          </a:p>
          <a:p>
            <a:pPr algn="just"/>
            <a:r>
              <a:rPr lang="en-IN" sz="1800" dirty="0">
                <a:latin typeface="Proxima Nova" panose="020B0604020202020204" charset="0"/>
              </a:rPr>
              <a:t>N = Amount for which change is required By combining all three cases, we </a:t>
            </a:r>
            <a:r>
              <a:rPr lang="en-IN" sz="1800" dirty="0" smtClean="0">
                <a:latin typeface="Proxima Nova" panose="020B0604020202020204" charset="0"/>
              </a:rPr>
              <a:t>have</a:t>
            </a:r>
          </a:p>
          <a:p>
            <a:pPr algn="just"/>
            <a:endParaRPr lang="en-IN" sz="1800" dirty="0" smtClean="0">
              <a:latin typeface="Proxima Nova" panose="020B0604020202020204" charset="0"/>
            </a:endParaRPr>
          </a:p>
          <a:p>
            <a:pPr algn="just"/>
            <a:r>
              <a:rPr lang="en-IN" sz="1800" dirty="0" smtClean="0">
                <a:latin typeface="Proxima Nova" panose="020B0604020202020204" charset="0"/>
              </a:rPr>
              <a:t>	</a:t>
            </a:r>
            <a:r>
              <a:rPr lang="en-IN" sz="1800" b="1" dirty="0" smtClean="0">
                <a:latin typeface="Proxima Nova" panose="020B0604020202020204" charset="0"/>
              </a:rPr>
              <a:t>1</a:t>
            </a:r>
            <a:r>
              <a:rPr lang="en-IN" sz="1800" b="1" dirty="0">
                <a:latin typeface="Proxima Nova" panose="020B0604020202020204" charset="0"/>
              </a:rPr>
              <a:t>. if </a:t>
            </a:r>
            <a:r>
              <a:rPr lang="en-IN" sz="1800" b="1" dirty="0" err="1">
                <a:latin typeface="Proxima Nova" panose="020B0604020202020204" charset="0"/>
              </a:rPr>
              <a:t>i</a:t>
            </a:r>
            <a:r>
              <a:rPr lang="en-IN" sz="1800" b="1" dirty="0">
                <a:latin typeface="Proxima Nova" panose="020B0604020202020204" charset="0"/>
              </a:rPr>
              <a:t>=1 then C[</a:t>
            </a:r>
            <a:r>
              <a:rPr lang="en-IN" sz="1800" b="1" dirty="0" err="1">
                <a:latin typeface="Proxima Nova" panose="020B0604020202020204" charset="0"/>
              </a:rPr>
              <a:t>i,j</a:t>
            </a:r>
            <a:r>
              <a:rPr lang="en-IN" sz="1800" b="1" dirty="0">
                <a:latin typeface="Proxima Nova" panose="020B0604020202020204" charset="0"/>
              </a:rPr>
              <a:t>] = 1 + C[1, j-d1]</a:t>
            </a:r>
          </a:p>
          <a:p>
            <a:pPr algn="just"/>
            <a:r>
              <a:rPr lang="en-IN" sz="1800" b="1" dirty="0" smtClean="0">
                <a:latin typeface="Proxima Nova" panose="020B0604020202020204" charset="0"/>
              </a:rPr>
              <a:t>	2</a:t>
            </a:r>
            <a:r>
              <a:rPr lang="en-IN" sz="1800" b="1" dirty="0">
                <a:latin typeface="Proxima Nova" panose="020B0604020202020204" charset="0"/>
              </a:rPr>
              <a:t>. if j&lt;di then C[</a:t>
            </a:r>
            <a:r>
              <a:rPr lang="en-IN" sz="1800" b="1" dirty="0" err="1">
                <a:latin typeface="Proxima Nova" panose="020B0604020202020204" charset="0"/>
              </a:rPr>
              <a:t>i,j</a:t>
            </a:r>
            <a:r>
              <a:rPr lang="en-IN" sz="1800" b="1" dirty="0">
                <a:latin typeface="Proxima Nova" panose="020B0604020202020204" charset="0"/>
              </a:rPr>
              <a:t>] = C[i-1, j]</a:t>
            </a:r>
          </a:p>
          <a:p>
            <a:pPr algn="just"/>
            <a:r>
              <a:rPr lang="en-IN" sz="1800" b="1" dirty="0" smtClean="0">
                <a:latin typeface="Proxima Nova" panose="020B0604020202020204" charset="0"/>
              </a:rPr>
              <a:t>	3</a:t>
            </a:r>
            <a:r>
              <a:rPr lang="en-IN" sz="1800" b="1" dirty="0">
                <a:latin typeface="Proxima Nova" panose="020B0604020202020204" charset="0"/>
              </a:rPr>
              <a:t>. Otherwise c[</a:t>
            </a:r>
            <a:r>
              <a:rPr lang="en-IN" sz="1800" b="1" dirty="0" err="1">
                <a:latin typeface="Proxima Nova" panose="020B0604020202020204" charset="0"/>
              </a:rPr>
              <a:t>i,j</a:t>
            </a:r>
            <a:r>
              <a:rPr lang="en-IN" sz="1800" b="1" dirty="0">
                <a:latin typeface="Proxima Nova" panose="020B0604020202020204" charset="0"/>
              </a:rPr>
              <a:t>] = min{c[i-1,j], 1+c[</a:t>
            </a:r>
            <a:r>
              <a:rPr lang="en-IN" sz="1800" b="1" dirty="0" err="1">
                <a:latin typeface="Proxima Nova" panose="020B0604020202020204" charset="0"/>
              </a:rPr>
              <a:t>i,j</a:t>
            </a:r>
            <a:r>
              <a:rPr lang="en-IN" sz="1800" b="1" dirty="0">
                <a:latin typeface="Proxima Nova" panose="020B0604020202020204" charset="0"/>
              </a:rPr>
              <a:t>-di</a:t>
            </a:r>
            <a:r>
              <a:rPr lang="en-IN" sz="1800" b="1" dirty="0" smtClean="0">
                <a:latin typeface="Proxima Nova" panose="020B0604020202020204" charset="0"/>
              </a:rPr>
              <a:t>]}</a:t>
            </a:r>
          </a:p>
          <a:p>
            <a:pPr algn="just"/>
            <a:endParaRPr lang="en-IN" sz="1800" dirty="0">
              <a:latin typeface="Proxima Nova" panose="020B0604020202020204" charset="0"/>
            </a:endParaRPr>
          </a:p>
          <a:p>
            <a:pPr algn="just"/>
            <a:r>
              <a:rPr lang="en-IN" sz="1800" dirty="0"/>
              <a:t>Note: If no combination of coins sums to amount j, then C[</a:t>
            </a:r>
            <a:r>
              <a:rPr lang="en-IN" sz="1800" dirty="0" err="1"/>
              <a:t>i</a:t>
            </a:r>
            <a:r>
              <a:rPr lang="en-IN" sz="1800" dirty="0"/>
              <a:t>, j] = </a:t>
            </a:r>
            <a:r>
              <a:rPr lang="en-IN" sz="1800" dirty="0" smtClean="0"/>
              <a:t>∞</a:t>
            </a:r>
            <a:endParaRPr lang="en-IN" sz="1800" dirty="0">
              <a:latin typeface="Proxima Nova" panose="020B0604020202020204" charset="0"/>
            </a:endParaRPr>
          </a:p>
        </p:txBody>
      </p:sp>
    </p:spTree>
    <p:extLst>
      <p:ext uri="{BB962C8B-B14F-4D97-AF65-F5344CB8AC3E}">
        <p14:creationId xmlns:p14="http://schemas.microsoft.com/office/powerpoint/2010/main" val="36712788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pPr algn="just"/>
            <a:r>
              <a:rPr lang="en-IN" sz="2400" dirty="0" smtClean="0">
                <a:solidFill>
                  <a:schemeClr val="bg1"/>
                </a:solidFill>
                <a:latin typeface="Proxima Nova" panose="020B0604020202020204" charset="0"/>
              </a:rPr>
              <a:t>MAKING CHANGE PROBLEM</a:t>
            </a:r>
            <a:endParaRPr lang="en-IN" sz="2400" dirty="0">
              <a:solidFill>
                <a:schemeClr val="bg1"/>
              </a:solidFill>
              <a:latin typeface="Proxima Nova" panose="020B0604020202020204" charset="0"/>
            </a:endParaRPr>
          </a:p>
        </p:txBody>
      </p:sp>
      <p:sp>
        <p:nvSpPr>
          <p:cNvPr id="99" name="Google Shape;99;p17"/>
          <p:cNvSpPr txBox="1"/>
          <p:nvPr/>
        </p:nvSpPr>
        <p:spPr>
          <a:xfrm>
            <a:off x="465500" y="688218"/>
            <a:ext cx="8212950" cy="923299"/>
          </a:xfrm>
          <a:prstGeom prst="rect">
            <a:avLst/>
          </a:prstGeom>
          <a:noFill/>
          <a:ln>
            <a:noFill/>
          </a:ln>
        </p:spPr>
        <p:txBody>
          <a:bodyPr spcFirstLastPara="1" wrap="square" lIns="91425" tIns="91425" rIns="91425" bIns="91425" anchor="t" anchorCtr="0">
            <a:spAutoFit/>
          </a:bodyPr>
          <a:lstStyle/>
          <a:p>
            <a:pPr algn="just"/>
            <a:r>
              <a:rPr lang="en-IN" sz="1600" dirty="0" smtClean="0">
                <a:latin typeface="Proxima Nova" panose="020B0604020202020204" charset="0"/>
              </a:rPr>
              <a:t>Let </a:t>
            </a:r>
            <a:r>
              <a:rPr lang="en-IN" sz="1600" dirty="0">
                <a:latin typeface="Proxima Nova" panose="020B0604020202020204" charset="0"/>
              </a:rPr>
              <a:t>us find the optimal solution for D = {d</a:t>
            </a:r>
            <a:r>
              <a:rPr lang="en-IN" sz="1600" baseline="-25000" dirty="0">
                <a:latin typeface="Proxima Nova" panose="020B0604020202020204" charset="0"/>
              </a:rPr>
              <a:t>1</a:t>
            </a:r>
            <a:r>
              <a:rPr lang="en-IN" sz="1600" dirty="0">
                <a:latin typeface="Proxima Nova" panose="020B0604020202020204" charset="0"/>
              </a:rPr>
              <a:t>, d</a:t>
            </a:r>
            <a:r>
              <a:rPr lang="en-IN" sz="1600" baseline="-25000" dirty="0">
                <a:latin typeface="Proxima Nova" panose="020B0604020202020204" charset="0"/>
              </a:rPr>
              <a:t>2</a:t>
            </a:r>
            <a:r>
              <a:rPr lang="en-IN" sz="1600" dirty="0">
                <a:latin typeface="Proxima Nova" panose="020B0604020202020204" charset="0"/>
              </a:rPr>
              <a:t>, d</a:t>
            </a:r>
            <a:r>
              <a:rPr lang="en-IN" sz="1600" baseline="-25000" dirty="0">
                <a:latin typeface="Proxima Nova" panose="020B0604020202020204" charset="0"/>
              </a:rPr>
              <a:t>3</a:t>
            </a:r>
            <a:r>
              <a:rPr lang="en-IN" sz="1600" dirty="0">
                <a:latin typeface="Proxima Nova" panose="020B0604020202020204" charset="0"/>
              </a:rPr>
              <a:t>} = {1, 4, 6} and N = 8. </a:t>
            </a:r>
            <a:endParaRPr lang="en-IN" sz="1600" dirty="0" smtClean="0">
              <a:latin typeface="Proxima Nova" panose="020B0604020202020204" charset="0"/>
            </a:endParaRPr>
          </a:p>
          <a:p>
            <a:pPr algn="just"/>
            <a:r>
              <a:rPr lang="en-IN" sz="1600" dirty="0" smtClean="0">
                <a:latin typeface="Proxima Nova" panose="020B0604020202020204" charset="0"/>
              </a:rPr>
              <a:t>Initialize </a:t>
            </a:r>
            <a:r>
              <a:rPr lang="en-IN" sz="1600" dirty="0">
                <a:latin typeface="Proxima Nova" panose="020B0604020202020204" charset="0"/>
              </a:rPr>
              <a:t>the table C [</a:t>
            </a:r>
            <a:r>
              <a:rPr lang="en-IN" sz="1600" dirty="0" err="1">
                <a:latin typeface="Proxima Nova" panose="020B0604020202020204" charset="0"/>
              </a:rPr>
              <a:t>i</a:t>
            </a:r>
            <a:r>
              <a:rPr lang="en-IN" sz="1600" dirty="0">
                <a:latin typeface="Proxima Nova" panose="020B0604020202020204" charset="0"/>
              </a:rPr>
              <a:t>, 0] = 0 and C [0, j] = 0. </a:t>
            </a:r>
            <a:endParaRPr lang="en-IN" sz="1600" dirty="0" smtClean="0">
              <a:latin typeface="Proxima Nova" panose="020B0604020202020204" charset="0"/>
            </a:endParaRPr>
          </a:p>
          <a:p>
            <a:pPr algn="just"/>
            <a:r>
              <a:rPr lang="en-IN" sz="1600" dirty="0" smtClean="0">
                <a:latin typeface="Proxima Nova" panose="020B0604020202020204" charset="0"/>
              </a:rPr>
              <a:t>These </a:t>
            </a:r>
            <a:r>
              <a:rPr lang="en-IN" sz="1600" dirty="0">
                <a:latin typeface="Proxima Nova" panose="020B0604020202020204" charset="0"/>
              </a:rPr>
              <a:t>indicate we don’t have any denomination and size of problem is zero respectively</a:t>
            </a:r>
            <a:r>
              <a:rPr lang="en-IN" sz="1600" dirty="0" smtClean="0">
                <a:latin typeface="Proxima Nova" panose="020B0604020202020204" charset="0"/>
              </a:rPr>
              <a:t>.</a:t>
            </a:r>
            <a:endParaRPr lang="en-IN" sz="1600" dirty="0">
              <a:latin typeface="Proxima Nova" panose="020B0604020202020204" charset="0"/>
            </a:endParaRPr>
          </a:p>
        </p:txBody>
      </p:sp>
      <p:pic>
        <p:nvPicPr>
          <p:cNvPr id="2" name="Picture 1"/>
          <p:cNvPicPr>
            <a:picLocks noChangeAspect="1"/>
          </p:cNvPicPr>
          <p:nvPr/>
        </p:nvPicPr>
        <p:blipFill>
          <a:blip r:embed="rId6"/>
          <a:stretch>
            <a:fillRect/>
          </a:stretch>
        </p:blipFill>
        <p:spPr>
          <a:xfrm>
            <a:off x="645154" y="1687205"/>
            <a:ext cx="8033296" cy="3053879"/>
          </a:xfrm>
          <a:prstGeom prst="rect">
            <a:avLst/>
          </a:prstGeom>
        </p:spPr>
      </p:pic>
    </p:spTree>
    <p:extLst>
      <p:ext uri="{BB962C8B-B14F-4D97-AF65-F5344CB8AC3E}">
        <p14:creationId xmlns:p14="http://schemas.microsoft.com/office/powerpoint/2010/main" val="9436305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pPr algn="just"/>
            <a:r>
              <a:rPr lang="en-IN" sz="2400" dirty="0" smtClean="0">
                <a:solidFill>
                  <a:schemeClr val="bg1"/>
                </a:solidFill>
                <a:latin typeface="Proxima Nova" panose="020B0604020202020204" charset="0"/>
              </a:rPr>
              <a:t>MAKING CHANGE PROBLEM</a:t>
            </a:r>
            <a:endParaRPr lang="en-IN" sz="2400" dirty="0">
              <a:solidFill>
                <a:schemeClr val="bg1"/>
              </a:solidFill>
              <a:latin typeface="Proxima Nova" panose="020B0604020202020204" charset="0"/>
            </a:endParaRPr>
          </a:p>
        </p:txBody>
      </p:sp>
      <p:sp>
        <p:nvSpPr>
          <p:cNvPr id="99" name="Google Shape;99;p17"/>
          <p:cNvSpPr txBox="1"/>
          <p:nvPr/>
        </p:nvSpPr>
        <p:spPr>
          <a:xfrm>
            <a:off x="290604" y="817718"/>
            <a:ext cx="4301709" cy="3631733"/>
          </a:xfrm>
          <a:prstGeom prst="rect">
            <a:avLst/>
          </a:prstGeom>
          <a:noFill/>
          <a:ln>
            <a:solidFill>
              <a:schemeClr val="accent1"/>
            </a:solidFill>
          </a:ln>
        </p:spPr>
        <p:txBody>
          <a:bodyPr spcFirstLastPara="1" wrap="square" lIns="91425" tIns="91425" rIns="91425" bIns="91425" anchor="t" anchorCtr="0">
            <a:spAutoFit/>
          </a:bodyPr>
          <a:lstStyle/>
          <a:p>
            <a:pPr algn="just"/>
            <a:r>
              <a:rPr lang="en-IN" sz="1600" b="1" dirty="0"/>
              <a:t>Filling first column, j = 1 </a:t>
            </a:r>
            <a:r>
              <a:rPr lang="en-IN" sz="1600" b="1" dirty="0" smtClean="0"/>
              <a:t>:</a:t>
            </a:r>
          </a:p>
          <a:p>
            <a:pPr algn="just"/>
            <a:endParaRPr lang="en-IN" sz="1600" dirty="0" smtClean="0">
              <a:latin typeface="Proxima Nova" panose="020B0604020202020204" charset="0"/>
            </a:endParaRPr>
          </a:p>
          <a:p>
            <a:pPr fontAlgn="base"/>
            <a:r>
              <a:rPr lang="it-IT" sz="1600" b="1" dirty="0"/>
              <a:t>C [1, 1]</a:t>
            </a:r>
            <a:r>
              <a:rPr lang="it-IT" sz="1600" dirty="0"/>
              <a:t>  ⇒  i = 1,   j = 1,  d</a:t>
            </a:r>
            <a:r>
              <a:rPr lang="it-IT" sz="1600" baseline="-25000" dirty="0"/>
              <a:t>i</a:t>
            </a:r>
            <a:r>
              <a:rPr lang="it-IT" sz="1600" dirty="0"/>
              <a:t> = d</a:t>
            </a:r>
            <a:r>
              <a:rPr lang="it-IT" sz="1600" baseline="-25000" dirty="0"/>
              <a:t>1</a:t>
            </a:r>
            <a:r>
              <a:rPr lang="it-IT" sz="1600" dirty="0"/>
              <a:t> = 1</a:t>
            </a:r>
          </a:p>
          <a:p>
            <a:pPr fontAlgn="base"/>
            <a:r>
              <a:rPr lang="it-IT" sz="1600" b="1" dirty="0"/>
              <a:t>As,   i = 1,  formula 1 is used</a:t>
            </a:r>
          </a:p>
          <a:p>
            <a:pPr fontAlgn="base"/>
            <a:r>
              <a:rPr lang="it-IT" sz="1600" dirty="0" smtClean="0"/>
              <a:t>C </a:t>
            </a:r>
            <a:r>
              <a:rPr lang="it-IT" sz="1600" dirty="0"/>
              <a:t>[i, j] = C [1, 1] = 1 + C </a:t>
            </a:r>
            <a:r>
              <a:rPr lang="it-IT" sz="1600" dirty="0" smtClean="0"/>
              <a:t>[1, </a:t>
            </a:r>
            <a:r>
              <a:rPr lang="it-IT" sz="1600" dirty="0"/>
              <a:t>j – </a:t>
            </a:r>
            <a:r>
              <a:rPr lang="it-IT" sz="1600" dirty="0" smtClean="0"/>
              <a:t>d</a:t>
            </a:r>
            <a:r>
              <a:rPr lang="it-IT" sz="1600" baseline="-25000" dirty="0"/>
              <a:t>1 </a:t>
            </a:r>
            <a:r>
              <a:rPr lang="it-IT" sz="1600" dirty="0"/>
              <a:t>]</a:t>
            </a:r>
          </a:p>
          <a:p>
            <a:pPr fontAlgn="base"/>
            <a:r>
              <a:rPr lang="it-IT" sz="1600" dirty="0" smtClean="0"/>
              <a:t>	          = </a:t>
            </a:r>
            <a:r>
              <a:rPr lang="it-IT" sz="1600" dirty="0"/>
              <a:t>1 + C [1, 1 – 1] </a:t>
            </a:r>
            <a:endParaRPr lang="it-IT" sz="1600" dirty="0" smtClean="0"/>
          </a:p>
          <a:p>
            <a:pPr fontAlgn="base"/>
            <a:r>
              <a:rPr lang="it-IT" sz="1600" dirty="0"/>
              <a:t>	 </a:t>
            </a:r>
            <a:r>
              <a:rPr lang="it-IT" sz="1600" dirty="0" smtClean="0"/>
              <a:t>         = </a:t>
            </a:r>
            <a:r>
              <a:rPr lang="it-IT" sz="1600" dirty="0"/>
              <a:t>1 + C [1, 0] </a:t>
            </a:r>
            <a:endParaRPr lang="it-IT" sz="1600" dirty="0" smtClean="0"/>
          </a:p>
          <a:p>
            <a:pPr fontAlgn="base"/>
            <a:r>
              <a:rPr lang="it-IT" sz="1600" dirty="0"/>
              <a:t>	 </a:t>
            </a:r>
            <a:r>
              <a:rPr lang="it-IT" sz="1600" dirty="0" smtClean="0"/>
              <a:t>         = </a:t>
            </a:r>
            <a:r>
              <a:rPr lang="it-IT" sz="1600" dirty="0"/>
              <a:t>1</a:t>
            </a:r>
          </a:p>
          <a:p>
            <a:pPr algn="just"/>
            <a:endParaRPr lang="en-IN" sz="1600" dirty="0" smtClean="0">
              <a:latin typeface="Proxima Nova" panose="020B0604020202020204" charset="0"/>
            </a:endParaRPr>
          </a:p>
          <a:p>
            <a:pPr algn="just"/>
            <a:endParaRPr lang="en-IN" sz="1600" dirty="0" smtClean="0">
              <a:latin typeface="Proxima Nova" panose="020B0604020202020204" charset="0"/>
            </a:endParaRPr>
          </a:p>
          <a:p>
            <a:pPr fontAlgn="base"/>
            <a:r>
              <a:rPr lang="en-IN" sz="1600" b="1" dirty="0"/>
              <a:t>C [2, 1]</a:t>
            </a:r>
            <a:r>
              <a:rPr lang="en-IN" sz="1600" dirty="0"/>
              <a:t>  ⇒  </a:t>
            </a:r>
            <a:r>
              <a:rPr lang="en-IN" sz="1600" dirty="0" err="1"/>
              <a:t>i</a:t>
            </a:r>
            <a:r>
              <a:rPr lang="en-IN" sz="1600" dirty="0"/>
              <a:t> = 2,   j = 1,  d</a:t>
            </a:r>
            <a:r>
              <a:rPr lang="en-IN" sz="1600" baseline="-25000" dirty="0"/>
              <a:t>i</a:t>
            </a:r>
            <a:r>
              <a:rPr lang="en-IN" sz="1600" dirty="0"/>
              <a:t> = d</a:t>
            </a:r>
            <a:r>
              <a:rPr lang="en-IN" sz="1600" baseline="-25000" dirty="0"/>
              <a:t>2</a:t>
            </a:r>
            <a:r>
              <a:rPr lang="en-IN" sz="1600" dirty="0"/>
              <a:t> = 4</a:t>
            </a:r>
          </a:p>
          <a:p>
            <a:pPr fontAlgn="base"/>
            <a:r>
              <a:rPr lang="en-IN" sz="1600" dirty="0"/>
              <a:t>As,   j &lt; d</a:t>
            </a:r>
            <a:r>
              <a:rPr lang="en-IN" sz="1600" baseline="-25000" dirty="0"/>
              <a:t>2</a:t>
            </a:r>
            <a:r>
              <a:rPr lang="en-IN" sz="1600" dirty="0" smtClean="0"/>
              <a:t>, i.e. 1&lt; 4</a:t>
            </a:r>
            <a:endParaRPr lang="en-IN" sz="1600" dirty="0"/>
          </a:p>
          <a:p>
            <a:pPr fontAlgn="base"/>
            <a:r>
              <a:rPr lang="en-IN" sz="1600" dirty="0"/>
              <a:t>C [</a:t>
            </a:r>
            <a:r>
              <a:rPr lang="en-IN" sz="1600" dirty="0" err="1"/>
              <a:t>i</a:t>
            </a:r>
            <a:r>
              <a:rPr lang="en-IN" sz="1600" dirty="0"/>
              <a:t>, j] = C [2, 1] = C [</a:t>
            </a:r>
            <a:r>
              <a:rPr lang="en-IN" sz="1600" dirty="0" err="1"/>
              <a:t>i</a:t>
            </a:r>
            <a:r>
              <a:rPr lang="en-IN" sz="1600" dirty="0"/>
              <a:t> – 1, j] = C [1, 1] = 1</a:t>
            </a:r>
          </a:p>
          <a:p>
            <a:pPr algn="just"/>
            <a:endParaRPr lang="en-IN" sz="1600" dirty="0">
              <a:latin typeface="Proxima Nova" panose="020B0604020202020204" charset="0"/>
            </a:endParaRPr>
          </a:p>
        </p:txBody>
      </p:sp>
      <p:sp>
        <p:nvSpPr>
          <p:cNvPr id="8" name="Google Shape;99;p17"/>
          <p:cNvSpPr txBox="1"/>
          <p:nvPr/>
        </p:nvSpPr>
        <p:spPr>
          <a:xfrm>
            <a:off x="4872651" y="873936"/>
            <a:ext cx="3986224" cy="1661963"/>
          </a:xfrm>
          <a:prstGeom prst="rect">
            <a:avLst/>
          </a:prstGeom>
          <a:noFill/>
          <a:ln>
            <a:solidFill>
              <a:schemeClr val="accent1"/>
            </a:solidFill>
          </a:ln>
        </p:spPr>
        <p:txBody>
          <a:bodyPr spcFirstLastPara="1" wrap="square" lIns="91425" tIns="91425" rIns="91425" bIns="91425" anchor="t" anchorCtr="0">
            <a:spAutoFit/>
          </a:bodyPr>
          <a:lstStyle/>
          <a:p>
            <a:pPr fontAlgn="base"/>
            <a:r>
              <a:rPr lang="it-IT" sz="1600" b="1" dirty="0"/>
              <a:t>C [3, 1]  </a:t>
            </a:r>
            <a:r>
              <a:rPr lang="it-IT" sz="1600" dirty="0"/>
              <a:t>⇒  i = 3,   j = 1,  d</a:t>
            </a:r>
            <a:r>
              <a:rPr lang="it-IT" sz="1600" baseline="-25000" dirty="0"/>
              <a:t>i</a:t>
            </a:r>
            <a:r>
              <a:rPr lang="it-IT" sz="1600" dirty="0"/>
              <a:t> = d</a:t>
            </a:r>
            <a:r>
              <a:rPr lang="it-IT" sz="1600" baseline="-25000" dirty="0"/>
              <a:t>3</a:t>
            </a:r>
            <a:r>
              <a:rPr lang="it-IT" sz="1600" dirty="0"/>
              <a:t> =  6</a:t>
            </a:r>
          </a:p>
          <a:p>
            <a:pPr fontAlgn="base"/>
            <a:r>
              <a:rPr lang="it-IT" sz="1600" dirty="0"/>
              <a:t>As,   j &lt; </a:t>
            </a:r>
            <a:r>
              <a:rPr lang="it-IT" sz="1600" dirty="0" smtClean="0"/>
              <a:t>d</a:t>
            </a:r>
            <a:r>
              <a:rPr lang="it-IT" sz="1600" baseline="-25000" dirty="0"/>
              <a:t>3</a:t>
            </a:r>
            <a:r>
              <a:rPr lang="it-IT" sz="1600" dirty="0" smtClean="0"/>
              <a:t>,</a:t>
            </a:r>
            <a:r>
              <a:rPr lang="it-IT" sz="1600" dirty="0"/>
              <a:t>  </a:t>
            </a:r>
          </a:p>
          <a:p>
            <a:pPr fontAlgn="base"/>
            <a:r>
              <a:rPr lang="it-IT" sz="1600" dirty="0"/>
              <a:t>C [3, 1]  = C [i – 1, j] </a:t>
            </a:r>
            <a:endParaRPr lang="it-IT" sz="1600" dirty="0" smtClean="0"/>
          </a:p>
          <a:p>
            <a:pPr fontAlgn="base"/>
            <a:r>
              <a:rPr lang="it-IT" sz="1600" dirty="0" smtClean="0"/>
              <a:t>              = C[3-1,1]</a:t>
            </a:r>
            <a:r>
              <a:rPr lang="it-IT" sz="1600" dirty="0"/>
              <a:t>	</a:t>
            </a:r>
            <a:endParaRPr lang="it-IT" sz="1600" dirty="0" smtClean="0"/>
          </a:p>
          <a:p>
            <a:pPr fontAlgn="base"/>
            <a:r>
              <a:rPr lang="it-IT" sz="1600" dirty="0" smtClean="0"/>
              <a:t>              = </a:t>
            </a:r>
            <a:r>
              <a:rPr lang="it-IT" sz="1600" dirty="0"/>
              <a:t>C [2, 1] </a:t>
            </a:r>
            <a:endParaRPr lang="it-IT" sz="1600" dirty="0" smtClean="0"/>
          </a:p>
          <a:p>
            <a:pPr fontAlgn="base"/>
            <a:r>
              <a:rPr lang="it-IT" sz="1600" dirty="0" smtClean="0"/>
              <a:t>              = </a:t>
            </a:r>
            <a:r>
              <a:rPr lang="it-IT" sz="1600" dirty="0"/>
              <a:t>1</a:t>
            </a:r>
          </a:p>
        </p:txBody>
      </p:sp>
      <p:sp>
        <p:nvSpPr>
          <p:cNvPr id="9" name="Google Shape;99;p17"/>
          <p:cNvSpPr txBox="1"/>
          <p:nvPr/>
        </p:nvSpPr>
        <p:spPr>
          <a:xfrm>
            <a:off x="4872651" y="3405085"/>
            <a:ext cx="3986224" cy="923299"/>
          </a:xfrm>
          <a:prstGeom prst="rect">
            <a:avLst/>
          </a:prstGeom>
          <a:noFill/>
          <a:ln>
            <a:solidFill>
              <a:schemeClr val="accent1"/>
            </a:solidFill>
          </a:ln>
        </p:spPr>
        <p:txBody>
          <a:bodyPr spcFirstLastPara="1" wrap="square" lIns="91425" tIns="91425" rIns="91425" bIns="91425" anchor="t" anchorCtr="0">
            <a:spAutoFit/>
          </a:bodyPr>
          <a:lstStyle/>
          <a:p>
            <a:pPr algn="just"/>
            <a:r>
              <a:rPr lang="en-IN" sz="1600" dirty="0" smtClean="0">
                <a:solidFill>
                  <a:schemeClr val="accent1">
                    <a:lumMod val="75000"/>
                  </a:schemeClr>
                </a:solidFill>
                <a:latin typeface="Proxima Nova" panose="020B0604020202020204" charset="0"/>
              </a:rPr>
              <a:t>if </a:t>
            </a:r>
            <a:r>
              <a:rPr lang="en-IN" sz="1600" dirty="0" err="1">
                <a:solidFill>
                  <a:schemeClr val="accent1">
                    <a:lumMod val="75000"/>
                  </a:schemeClr>
                </a:solidFill>
                <a:latin typeface="Proxima Nova" panose="020B0604020202020204" charset="0"/>
              </a:rPr>
              <a:t>i</a:t>
            </a:r>
            <a:r>
              <a:rPr lang="en-IN" sz="1600" dirty="0">
                <a:solidFill>
                  <a:schemeClr val="accent1">
                    <a:lumMod val="75000"/>
                  </a:schemeClr>
                </a:solidFill>
                <a:latin typeface="Proxima Nova" panose="020B0604020202020204" charset="0"/>
              </a:rPr>
              <a:t>=1 then C[</a:t>
            </a:r>
            <a:r>
              <a:rPr lang="en-IN" sz="1600" dirty="0" err="1">
                <a:solidFill>
                  <a:schemeClr val="accent1">
                    <a:lumMod val="75000"/>
                  </a:schemeClr>
                </a:solidFill>
                <a:latin typeface="Proxima Nova" panose="020B0604020202020204" charset="0"/>
              </a:rPr>
              <a:t>i,j</a:t>
            </a:r>
            <a:r>
              <a:rPr lang="en-IN" sz="1600" dirty="0">
                <a:solidFill>
                  <a:schemeClr val="accent1">
                    <a:lumMod val="75000"/>
                  </a:schemeClr>
                </a:solidFill>
                <a:latin typeface="Proxima Nova" panose="020B0604020202020204" charset="0"/>
              </a:rPr>
              <a:t>] = 1 + C[1, j-d1]</a:t>
            </a:r>
          </a:p>
          <a:p>
            <a:pPr algn="just"/>
            <a:r>
              <a:rPr lang="en-IN" sz="1600" dirty="0" smtClean="0">
                <a:solidFill>
                  <a:schemeClr val="accent1">
                    <a:lumMod val="75000"/>
                  </a:schemeClr>
                </a:solidFill>
                <a:latin typeface="Proxima Nova" panose="020B0604020202020204" charset="0"/>
              </a:rPr>
              <a:t>if </a:t>
            </a:r>
            <a:r>
              <a:rPr lang="en-IN" sz="1600" dirty="0">
                <a:solidFill>
                  <a:schemeClr val="accent1">
                    <a:lumMod val="75000"/>
                  </a:schemeClr>
                </a:solidFill>
                <a:latin typeface="Proxima Nova" panose="020B0604020202020204" charset="0"/>
              </a:rPr>
              <a:t>j&lt;di then C[</a:t>
            </a:r>
            <a:r>
              <a:rPr lang="en-IN" sz="1600" dirty="0" err="1">
                <a:solidFill>
                  <a:schemeClr val="accent1">
                    <a:lumMod val="75000"/>
                  </a:schemeClr>
                </a:solidFill>
                <a:latin typeface="Proxima Nova" panose="020B0604020202020204" charset="0"/>
              </a:rPr>
              <a:t>i,j</a:t>
            </a:r>
            <a:r>
              <a:rPr lang="en-IN" sz="1600" dirty="0">
                <a:solidFill>
                  <a:schemeClr val="accent1">
                    <a:lumMod val="75000"/>
                  </a:schemeClr>
                </a:solidFill>
                <a:latin typeface="Proxima Nova" panose="020B0604020202020204" charset="0"/>
              </a:rPr>
              <a:t>] = C[i-1, j]</a:t>
            </a:r>
          </a:p>
          <a:p>
            <a:pPr algn="just"/>
            <a:r>
              <a:rPr lang="en-IN" sz="1600" dirty="0" smtClean="0">
                <a:solidFill>
                  <a:schemeClr val="accent1">
                    <a:lumMod val="75000"/>
                  </a:schemeClr>
                </a:solidFill>
                <a:latin typeface="Proxima Nova" panose="020B0604020202020204" charset="0"/>
              </a:rPr>
              <a:t>Otherwise </a:t>
            </a:r>
            <a:r>
              <a:rPr lang="en-IN" sz="1600" dirty="0">
                <a:solidFill>
                  <a:schemeClr val="accent1">
                    <a:lumMod val="75000"/>
                  </a:schemeClr>
                </a:solidFill>
                <a:latin typeface="Proxima Nova" panose="020B0604020202020204" charset="0"/>
              </a:rPr>
              <a:t>c[</a:t>
            </a:r>
            <a:r>
              <a:rPr lang="en-IN" sz="1600" dirty="0" err="1">
                <a:solidFill>
                  <a:schemeClr val="accent1">
                    <a:lumMod val="75000"/>
                  </a:schemeClr>
                </a:solidFill>
                <a:latin typeface="Proxima Nova" panose="020B0604020202020204" charset="0"/>
              </a:rPr>
              <a:t>i,j</a:t>
            </a:r>
            <a:r>
              <a:rPr lang="en-IN" sz="1600" dirty="0">
                <a:solidFill>
                  <a:schemeClr val="accent1">
                    <a:lumMod val="75000"/>
                  </a:schemeClr>
                </a:solidFill>
                <a:latin typeface="Proxima Nova" panose="020B0604020202020204" charset="0"/>
              </a:rPr>
              <a:t>] = min{c[i-1,j], 1+c[</a:t>
            </a:r>
            <a:r>
              <a:rPr lang="en-IN" sz="1600" dirty="0" err="1">
                <a:solidFill>
                  <a:schemeClr val="accent1">
                    <a:lumMod val="75000"/>
                  </a:schemeClr>
                </a:solidFill>
                <a:latin typeface="Proxima Nova" panose="020B0604020202020204" charset="0"/>
              </a:rPr>
              <a:t>i,j</a:t>
            </a:r>
            <a:r>
              <a:rPr lang="en-IN" sz="1600" dirty="0">
                <a:solidFill>
                  <a:schemeClr val="accent1">
                    <a:lumMod val="75000"/>
                  </a:schemeClr>
                </a:solidFill>
                <a:latin typeface="Proxima Nova" panose="020B0604020202020204" charset="0"/>
              </a:rPr>
              <a:t>-di]}</a:t>
            </a:r>
          </a:p>
        </p:txBody>
      </p:sp>
    </p:spTree>
    <p:extLst>
      <p:ext uri="{BB962C8B-B14F-4D97-AF65-F5344CB8AC3E}">
        <p14:creationId xmlns:p14="http://schemas.microsoft.com/office/powerpoint/2010/main" val="34430426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pPr algn="just"/>
            <a:r>
              <a:rPr lang="en-IN" sz="2400" dirty="0" smtClean="0">
                <a:solidFill>
                  <a:schemeClr val="bg1"/>
                </a:solidFill>
                <a:latin typeface="Proxima Nova" panose="020B0604020202020204" charset="0"/>
              </a:rPr>
              <a:t>MAKING CHANGE PROBLEM</a:t>
            </a:r>
            <a:endParaRPr lang="en-IN" sz="2400" dirty="0">
              <a:solidFill>
                <a:schemeClr val="bg1"/>
              </a:solidFill>
              <a:latin typeface="Proxima Nova" panose="020B0604020202020204" charset="0"/>
            </a:endParaRPr>
          </a:p>
        </p:txBody>
      </p:sp>
      <p:sp>
        <p:nvSpPr>
          <p:cNvPr id="99" name="Google Shape;99;p17"/>
          <p:cNvSpPr txBox="1"/>
          <p:nvPr/>
        </p:nvSpPr>
        <p:spPr>
          <a:xfrm>
            <a:off x="290604" y="817718"/>
            <a:ext cx="4301709" cy="4124176"/>
          </a:xfrm>
          <a:prstGeom prst="rect">
            <a:avLst/>
          </a:prstGeom>
          <a:noFill/>
          <a:ln>
            <a:solidFill>
              <a:schemeClr val="accent1"/>
            </a:solidFill>
          </a:ln>
        </p:spPr>
        <p:txBody>
          <a:bodyPr spcFirstLastPara="1" wrap="square" lIns="91425" tIns="91425" rIns="91425" bIns="91425" anchor="t" anchorCtr="0">
            <a:spAutoFit/>
          </a:bodyPr>
          <a:lstStyle/>
          <a:p>
            <a:pPr fontAlgn="base"/>
            <a:r>
              <a:rPr lang="it-IT" sz="1600" b="1" dirty="0"/>
              <a:t>Filling second column, j = 2 :</a:t>
            </a:r>
            <a:endParaRPr lang="it-IT" sz="1600" dirty="0"/>
          </a:p>
          <a:p>
            <a:pPr fontAlgn="base"/>
            <a:endParaRPr lang="it-IT" sz="1600" b="1" dirty="0" smtClean="0"/>
          </a:p>
          <a:p>
            <a:pPr fontAlgn="base"/>
            <a:r>
              <a:rPr lang="it-IT" sz="1600" b="1" dirty="0" smtClean="0"/>
              <a:t>C </a:t>
            </a:r>
            <a:r>
              <a:rPr lang="it-IT" sz="1600" b="1" dirty="0"/>
              <a:t>[1, 2]  </a:t>
            </a:r>
            <a:r>
              <a:rPr lang="it-IT" sz="1600" dirty="0"/>
              <a:t>⇒  i = 1,   j = 2,  d</a:t>
            </a:r>
            <a:r>
              <a:rPr lang="it-IT" sz="1600" baseline="-25000" dirty="0"/>
              <a:t>i</a:t>
            </a:r>
            <a:r>
              <a:rPr lang="it-IT" sz="1600" dirty="0"/>
              <a:t> = d</a:t>
            </a:r>
            <a:r>
              <a:rPr lang="it-IT" sz="1600" baseline="-25000" dirty="0"/>
              <a:t>1</a:t>
            </a:r>
            <a:r>
              <a:rPr lang="it-IT" sz="1600" dirty="0"/>
              <a:t> = 1</a:t>
            </a:r>
          </a:p>
          <a:p>
            <a:pPr fontAlgn="base"/>
            <a:r>
              <a:rPr lang="it-IT" sz="1600" b="1" dirty="0"/>
              <a:t>As,   i = 1,  </a:t>
            </a:r>
            <a:r>
              <a:rPr lang="it-IT" sz="1600" b="1" dirty="0" smtClean="0"/>
              <a:t>formula 1 is used</a:t>
            </a:r>
            <a:endParaRPr lang="it-IT" sz="1600" b="1" dirty="0"/>
          </a:p>
          <a:p>
            <a:pPr fontAlgn="base"/>
            <a:r>
              <a:rPr lang="it-IT" sz="1600" dirty="0"/>
              <a:t>C [i, j] = C [1, 2] = 1 + C [1, j – </a:t>
            </a:r>
            <a:r>
              <a:rPr lang="it-IT" sz="1600" dirty="0" smtClean="0"/>
              <a:t>d</a:t>
            </a:r>
            <a:r>
              <a:rPr lang="it-IT" sz="1600" baseline="-25000" dirty="0"/>
              <a:t>1</a:t>
            </a:r>
            <a:r>
              <a:rPr lang="it-IT" sz="1600" dirty="0" smtClean="0"/>
              <a:t>]</a:t>
            </a:r>
            <a:endParaRPr lang="it-IT" sz="1600" dirty="0"/>
          </a:p>
          <a:p>
            <a:pPr fontAlgn="base"/>
            <a:r>
              <a:rPr lang="it-IT" sz="1600" dirty="0" smtClean="0"/>
              <a:t>	          = </a:t>
            </a:r>
            <a:r>
              <a:rPr lang="it-IT" sz="1600" dirty="0"/>
              <a:t>1 + C [1, 2 – 1] </a:t>
            </a:r>
            <a:endParaRPr lang="it-IT" sz="1600" dirty="0" smtClean="0"/>
          </a:p>
          <a:p>
            <a:pPr fontAlgn="base"/>
            <a:r>
              <a:rPr lang="it-IT" sz="1600" dirty="0"/>
              <a:t>	</a:t>
            </a:r>
            <a:r>
              <a:rPr lang="it-IT" sz="1600" dirty="0" smtClean="0"/>
              <a:t>          = </a:t>
            </a:r>
            <a:r>
              <a:rPr lang="it-IT" sz="1600" dirty="0"/>
              <a:t>1 + C [1, 1] </a:t>
            </a:r>
            <a:endParaRPr lang="it-IT" sz="1600" dirty="0" smtClean="0"/>
          </a:p>
          <a:p>
            <a:pPr fontAlgn="base"/>
            <a:r>
              <a:rPr lang="it-IT" sz="1600" dirty="0"/>
              <a:t>	</a:t>
            </a:r>
            <a:r>
              <a:rPr lang="it-IT" sz="1600" dirty="0" smtClean="0"/>
              <a:t>          = </a:t>
            </a:r>
            <a:r>
              <a:rPr lang="it-IT" sz="1600" dirty="0"/>
              <a:t>1 + 1  </a:t>
            </a:r>
            <a:endParaRPr lang="it-IT" sz="1600" dirty="0" smtClean="0"/>
          </a:p>
          <a:p>
            <a:pPr fontAlgn="base"/>
            <a:r>
              <a:rPr lang="it-IT" sz="1600" dirty="0"/>
              <a:t>	 </a:t>
            </a:r>
            <a:r>
              <a:rPr lang="it-IT" sz="1600" dirty="0" smtClean="0"/>
              <a:t>         =</a:t>
            </a:r>
            <a:r>
              <a:rPr lang="it-IT" sz="1600" dirty="0"/>
              <a:t>  </a:t>
            </a:r>
            <a:r>
              <a:rPr lang="it-IT" sz="1600" dirty="0" smtClean="0"/>
              <a:t>2</a:t>
            </a:r>
          </a:p>
          <a:p>
            <a:pPr fontAlgn="base"/>
            <a:endParaRPr lang="it-IT" sz="1600" dirty="0" smtClean="0"/>
          </a:p>
          <a:p>
            <a:pPr fontAlgn="base"/>
            <a:r>
              <a:rPr lang="en-IN" sz="1600" b="1" dirty="0"/>
              <a:t>C [2, 2] </a:t>
            </a:r>
            <a:r>
              <a:rPr lang="en-IN" sz="1600" dirty="0"/>
              <a:t> ⇒  </a:t>
            </a:r>
            <a:r>
              <a:rPr lang="en-IN" sz="1600" dirty="0" err="1"/>
              <a:t>i</a:t>
            </a:r>
            <a:r>
              <a:rPr lang="en-IN" sz="1600" dirty="0"/>
              <a:t> = 2,   j = 2,  d</a:t>
            </a:r>
            <a:r>
              <a:rPr lang="en-IN" sz="1600" baseline="-25000" dirty="0"/>
              <a:t>i</a:t>
            </a:r>
            <a:r>
              <a:rPr lang="en-IN" sz="1600" dirty="0"/>
              <a:t> = d</a:t>
            </a:r>
            <a:r>
              <a:rPr lang="en-IN" sz="1600" baseline="-25000" dirty="0"/>
              <a:t>2</a:t>
            </a:r>
            <a:r>
              <a:rPr lang="en-IN" sz="1600" dirty="0"/>
              <a:t> = 4</a:t>
            </a:r>
          </a:p>
          <a:p>
            <a:pPr fontAlgn="base"/>
            <a:r>
              <a:rPr lang="en-IN" sz="1600" dirty="0"/>
              <a:t>As,   j &lt; d</a:t>
            </a:r>
            <a:r>
              <a:rPr lang="en-IN" sz="1600" baseline="-25000" dirty="0"/>
              <a:t>2</a:t>
            </a:r>
            <a:r>
              <a:rPr lang="en-IN" sz="1600" dirty="0"/>
              <a:t>,  </a:t>
            </a:r>
          </a:p>
          <a:p>
            <a:pPr fontAlgn="base"/>
            <a:r>
              <a:rPr lang="en-IN" sz="1600" dirty="0"/>
              <a:t>C [</a:t>
            </a:r>
            <a:r>
              <a:rPr lang="en-IN" sz="1600" dirty="0" err="1"/>
              <a:t>i</a:t>
            </a:r>
            <a:r>
              <a:rPr lang="en-IN" sz="1600" dirty="0"/>
              <a:t>, j] = C [2, 2] = C [</a:t>
            </a:r>
            <a:r>
              <a:rPr lang="en-IN" sz="1600" dirty="0" err="1"/>
              <a:t>i</a:t>
            </a:r>
            <a:r>
              <a:rPr lang="en-IN" sz="1600" dirty="0"/>
              <a:t> – 1, j] </a:t>
            </a:r>
            <a:endParaRPr lang="en-IN" sz="1600" dirty="0" smtClean="0"/>
          </a:p>
          <a:p>
            <a:pPr fontAlgn="base"/>
            <a:r>
              <a:rPr lang="en-IN" sz="1600" dirty="0"/>
              <a:t>	</a:t>
            </a:r>
            <a:r>
              <a:rPr lang="en-IN" sz="1600" dirty="0" smtClean="0"/>
              <a:t>          = </a:t>
            </a:r>
            <a:r>
              <a:rPr lang="en-IN" sz="1600" dirty="0"/>
              <a:t>C [1, 2] </a:t>
            </a:r>
            <a:endParaRPr lang="en-IN" sz="1600" dirty="0" smtClean="0"/>
          </a:p>
          <a:p>
            <a:pPr fontAlgn="base"/>
            <a:r>
              <a:rPr lang="en-IN" sz="1600" dirty="0"/>
              <a:t> </a:t>
            </a:r>
            <a:r>
              <a:rPr lang="en-IN" sz="1600" dirty="0" smtClean="0"/>
              <a:t>                         = </a:t>
            </a:r>
            <a:r>
              <a:rPr lang="en-IN" sz="1600" dirty="0"/>
              <a:t>2</a:t>
            </a:r>
          </a:p>
          <a:p>
            <a:pPr fontAlgn="base"/>
            <a:endParaRPr lang="it-IT" sz="1600" dirty="0"/>
          </a:p>
        </p:txBody>
      </p:sp>
      <p:sp>
        <p:nvSpPr>
          <p:cNvPr id="8" name="Google Shape;99;p17"/>
          <p:cNvSpPr txBox="1"/>
          <p:nvPr/>
        </p:nvSpPr>
        <p:spPr>
          <a:xfrm>
            <a:off x="4872651" y="873936"/>
            <a:ext cx="3986224" cy="1415742"/>
          </a:xfrm>
          <a:prstGeom prst="rect">
            <a:avLst/>
          </a:prstGeom>
          <a:noFill/>
          <a:ln>
            <a:solidFill>
              <a:schemeClr val="accent1"/>
            </a:solidFill>
          </a:ln>
        </p:spPr>
        <p:txBody>
          <a:bodyPr spcFirstLastPara="1" wrap="square" lIns="91425" tIns="91425" rIns="91425" bIns="91425" anchor="t" anchorCtr="0">
            <a:spAutoFit/>
          </a:bodyPr>
          <a:lstStyle/>
          <a:p>
            <a:pPr fontAlgn="base"/>
            <a:r>
              <a:rPr lang="en-IN" sz="1600" b="1" dirty="0"/>
              <a:t>C [3, 2]</a:t>
            </a:r>
            <a:r>
              <a:rPr lang="en-IN" sz="1600" dirty="0"/>
              <a:t>  ⇒  </a:t>
            </a:r>
            <a:r>
              <a:rPr lang="en-IN" sz="1600" dirty="0" err="1"/>
              <a:t>i</a:t>
            </a:r>
            <a:r>
              <a:rPr lang="en-IN" sz="1600" dirty="0"/>
              <a:t> = 3,   j = 2,  d</a:t>
            </a:r>
            <a:r>
              <a:rPr lang="en-IN" sz="1600" baseline="-25000" dirty="0"/>
              <a:t>i</a:t>
            </a:r>
            <a:r>
              <a:rPr lang="en-IN" sz="1600" dirty="0"/>
              <a:t> = d</a:t>
            </a:r>
            <a:r>
              <a:rPr lang="en-IN" sz="1600" baseline="-25000" dirty="0"/>
              <a:t>3</a:t>
            </a:r>
            <a:r>
              <a:rPr lang="en-IN" sz="1600" dirty="0"/>
              <a:t> =  6</a:t>
            </a:r>
          </a:p>
          <a:p>
            <a:pPr fontAlgn="base"/>
            <a:r>
              <a:rPr lang="en-IN" sz="1600" dirty="0"/>
              <a:t>As,   j &lt; </a:t>
            </a:r>
            <a:r>
              <a:rPr lang="en-IN" sz="1600" dirty="0" smtClean="0"/>
              <a:t>d</a:t>
            </a:r>
            <a:r>
              <a:rPr lang="en-IN" sz="1600" baseline="-25000" dirty="0"/>
              <a:t>3</a:t>
            </a:r>
            <a:r>
              <a:rPr lang="en-IN" sz="1600" dirty="0" smtClean="0"/>
              <a:t>,</a:t>
            </a:r>
            <a:r>
              <a:rPr lang="en-IN" sz="1600" dirty="0"/>
              <a:t> </a:t>
            </a:r>
          </a:p>
          <a:p>
            <a:pPr fontAlgn="base"/>
            <a:r>
              <a:rPr lang="en-IN" sz="1600" dirty="0"/>
              <a:t>C [</a:t>
            </a:r>
            <a:r>
              <a:rPr lang="en-IN" sz="1600" dirty="0" err="1"/>
              <a:t>i</a:t>
            </a:r>
            <a:r>
              <a:rPr lang="en-IN" sz="1600" dirty="0"/>
              <a:t>, j] = C [3, 2] = C [</a:t>
            </a:r>
            <a:r>
              <a:rPr lang="en-IN" sz="1600" dirty="0" err="1"/>
              <a:t>i</a:t>
            </a:r>
            <a:r>
              <a:rPr lang="en-IN" sz="1600" dirty="0"/>
              <a:t> – 1, j] </a:t>
            </a:r>
            <a:endParaRPr lang="en-IN" sz="1600" dirty="0" smtClean="0"/>
          </a:p>
          <a:p>
            <a:pPr fontAlgn="base"/>
            <a:r>
              <a:rPr lang="en-IN" sz="1600" dirty="0"/>
              <a:t>	 </a:t>
            </a:r>
            <a:r>
              <a:rPr lang="en-IN" sz="1600" dirty="0" smtClean="0"/>
              <a:t>         = </a:t>
            </a:r>
            <a:r>
              <a:rPr lang="en-IN" sz="1600" dirty="0"/>
              <a:t>C [2, 2] </a:t>
            </a:r>
            <a:endParaRPr lang="en-IN" sz="1600" dirty="0" smtClean="0"/>
          </a:p>
          <a:p>
            <a:pPr fontAlgn="base"/>
            <a:r>
              <a:rPr lang="en-IN" sz="1600" dirty="0"/>
              <a:t> </a:t>
            </a:r>
            <a:r>
              <a:rPr lang="en-IN" sz="1600" dirty="0" smtClean="0"/>
              <a:t>                         = </a:t>
            </a:r>
            <a:r>
              <a:rPr lang="en-IN" sz="1600" dirty="0"/>
              <a:t>2</a:t>
            </a:r>
          </a:p>
        </p:txBody>
      </p:sp>
      <p:sp>
        <p:nvSpPr>
          <p:cNvPr id="9" name="Google Shape;99;p17"/>
          <p:cNvSpPr txBox="1"/>
          <p:nvPr/>
        </p:nvSpPr>
        <p:spPr>
          <a:xfrm>
            <a:off x="4872651" y="3405085"/>
            <a:ext cx="3986224" cy="923299"/>
          </a:xfrm>
          <a:prstGeom prst="rect">
            <a:avLst/>
          </a:prstGeom>
          <a:noFill/>
          <a:ln>
            <a:solidFill>
              <a:schemeClr val="accent1"/>
            </a:solidFill>
          </a:ln>
        </p:spPr>
        <p:txBody>
          <a:bodyPr spcFirstLastPara="1" wrap="square" lIns="91425" tIns="91425" rIns="91425" bIns="91425" anchor="t" anchorCtr="0">
            <a:spAutoFit/>
          </a:bodyPr>
          <a:lstStyle/>
          <a:p>
            <a:pPr algn="just"/>
            <a:r>
              <a:rPr lang="en-IN" sz="1600" dirty="0" smtClean="0">
                <a:solidFill>
                  <a:schemeClr val="accent1">
                    <a:lumMod val="75000"/>
                  </a:schemeClr>
                </a:solidFill>
                <a:latin typeface="Proxima Nova" panose="020B0604020202020204" charset="0"/>
              </a:rPr>
              <a:t>if </a:t>
            </a:r>
            <a:r>
              <a:rPr lang="en-IN" sz="1600" dirty="0" err="1">
                <a:solidFill>
                  <a:schemeClr val="accent1">
                    <a:lumMod val="75000"/>
                  </a:schemeClr>
                </a:solidFill>
                <a:latin typeface="Proxima Nova" panose="020B0604020202020204" charset="0"/>
              </a:rPr>
              <a:t>i</a:t>
            </a:r>
            <a:r>
              <a:rPr lang="en-IN" sz="1600" dirty="0">
                <a:solidFill>
                  <a:schemeClr val="accent1">
                    <a:lumMod val="75000"/>
                  </a:schemeClr>
                </a:solidFill>
                <a:latin typeface="Proxima Nova" panose="020B0604020202020204" charset="0"/>
              </a:rPr>
              <a:t>=1 then C[</a:t>
            </a:r>
            <a:r>
              <a:rPr lang="en-IN" sz="1600" dirty="0" err="1">
                <a:solidFill>
                  <a:schemeClr val="accent1">
                    <a:lumMod val="75000"/>
                  </a:schemeClr>
                </a:solidFill>
                <a:latin typeface="Proxima Nova" panose="020B0604020202020204" charset="0"/>
              </a:rPr>
              <a:t>i,j</a:t>
            </a:r>
            <a:r>
              <a:rPr lang="en-IN" sz="1600" dirty="0">
                <a:solidFill>
                  <a:schemeClr val="accent1">
                    <a:lumMod val="75000"/>
                  </a:schemeClr>
                </a:solidFill>
                <a:latin typeface="Proxima Nova" panose="020B0604020202020204" charset="0"/>
              </a:rPr>
              <a:t>] = 1 + C[1, j-d1]</a:t>
            </a:r>
          </a:p>
          <a:p>
            <a:pPr algn="just"/>
            <a:r>
              <a:rPr lang="en-IN" sz="1600" dirty="0" smtClean="0">
                <a:solidFill>
                  <a:schemeClr val="accent1">
                    <a:lumMod val="75000"/>
                  </a:schemeClr>
                </a:solidFill>
                <a:latin typeface="Proxima Nova" panose="020B0604020202020204" charset="0"/>
              </a:rPr>
              <a:t>if </a:t>
            </a:r>
            <a:r>
              <a:rPr lang="en-IN" sz="1600" dirty="0">
                <a:solidFill>
                  <a:schemeClr val="accent1">
                    <a:lumMod val="75000"/>
                  </a:schemeClr>
                </a:solidFill>
                <a:latin typeface="Proxima Nova" panose="020B0604020202020204" charset="0"/>
              </a:rPr>
              <a:t>j&lt;di then C[</a:t>
            </a:r>
            <a:r>
              <a:rPr lang="en-IN" sz="1600" dirty="0" err="1">
                <a:solidFill>
                  <a:schemeClr val="accent1">
                    <a:lumMod val="75000"/>
                  </a:schemeClr>
                </a:solidFill>
                <a:latin typeface="Proxima Nova" panose="020B0604020202020204" charset="0"/>
              </a:rPr>
              <a:t>i,j</a:t>
            </a:r>
            <a:r>
              <a:rPr lang="en-IN" sz="1600" dirty="0">
                <a:solidFill>
                  <a:schemeClr val="accent1">
                    <a:lumMod val="75000"/>
                  </a:schemeClr>
                </a:solidFill>
                <a:latin typeface="Proxima Nova" panose="020B0604020202020204" charset="0"/>
              </a:rPr>
              <a:t>] = C[i-1, j]</a:t>
            </a:r>
          </a:p>
          <a:p>
            <a:pPr algn="just"/>
            <a:r>
              <a:rPr lang="en-IN" sz="1600" dirty="0" smtClean="0">
                <a:solidFill>
                  <a:schemeClr val="accent1">
                    <a:lumMod val="75000"/>
                  </a:schemeClr>
                </a:solidFill>
                <a:latin typeface="Proxima Nova" panose="020B0604020202020204" charset="0"/>
              </a:rPr>
              <a:t>Otherwise </a:t>
            </a:r>
            <a:r>
              <a:rPr lang="en-IN" sz="1600" dirty="0">
                <a:solidFill>
                  <a:schemeClr val="accent1">
                    <a:lumMod val="75000"/>
                  </a:schemeClr>
                </a:solidFill>
                <a:latin typeface="Proxima Nova" panose="020B0604020202020204" charset="0"/>
              </a:rPr>
              <a:t>c[</a:t>
            </a:r>
            <a:r>
              <a:rPr lang="en-IN" sz="1600" dirty="0" err="1">
                <a:solidFill>
                  <a:schemeClr val="accent1">
                    <a:lumMod val="75000"/>
                  </a:schemeClr>
                </a:solidFill>
                <a:latin typeface="Proxima Nova" panose="020B0604020202020204" charset="0"/>
              </a:rPr>
              <a:t>i,j</a:t>
            </a:r>
            <a:r>
              <a:rPr lang="en-IN" sz="1600" dirty="0">
                <a:solidFill>
                  <a:schemeClr val="accent1">
                    <a:lumMod val="75000"/>
                  </a:schemeClr>
                </a:solidFill>
                <a:latin typeface="Proxima Nova" panose="020B0604020202020204" charset="0"/>
              </a:rPr>
              <a:t>] = min{c[i-1,j], 1+c[</a:t>
            </a:r>
            <a:r>
              <a:rPr lang="en-IN" sz="1600" dirty="0" err="1">
                <a:solidFill>
                  <a:schemeClr val="accent1">
                    <a:lumMod val="75000"/>
                  </a:schemeClr>
                </a:solidFill>
                <a:latin typeface="Proxima Nova" panose="020B0604020202020204" charset="0"/>
              </a:rPr>
              <a:t>i,j</a:t>
            </a:r>
            <a:r>
              <a:rPr lang="en-IN" sz="1600" dirty="0">
                <a:solidFill>
                  <a:schemeClr val="accent1">
                    <a:lumMod val="75000"/>
                  </a:schemeClr>
                </a:solidFill>
                <a:latin typeface="Proxima Nova" panose="020B0604020202020204" charset="0"/>
              </a:rPr>
              <a:t>-di]}</a:t>
            </a:r>
          </a:p>
        </p:txBody>
      </p:sp>
    </p:spTree>
    <p:extLst>
      <p:ext uri="{BB962C8B-B14F-4D97-AF65-F5344CB8AC3E}">
        <p14:creationId xmlns:p14="http://schemas.microsoft.com/office/powerpoint/2010/main" val="11424739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5" name="Google Shape;165;p22"/>
          <p:cNvPicPr preferRelativeResize="0"/>
          <p:nvPr/>
        </p:nvPicPr>
        <p:blipFill>
          <a:blip r:embed="rId3">
            <a:alphaModFix/>
          </a:blip>
          <a:stretch>
            <a:fillRect/>
          </a:stretch>
        </p:blipFill>
        <p:spPr>
          <a:xfrm>
            <a:off x="4750" y="4750"/>
            <a:ext cx="9134475" cy="5133975"/>
          </a:xfrm>
          <a:prstGeom prst="rect">
            <a:avLst/>
          </a:prstGeom>
          <a:noFill/>
          <a:ln>
            <a:noFill/>
          </a:ln>
        </p:spPr>
      </p:pic>
      <p:pic>
        <p:nvPicPr>
          <p:cNvPr id="166" name="Google Shape;166;p22"/>
          <p:cNvPicPr preferRelativeResize="0"/>
          <p:nvPr/>
        </p:nvPicPr>
        <p:blipFill>
          <a:blip r:embed="rId4">
            <a:alphaModFix/>
          </a:blip>
          <a:stretch>
            <a:fillRect/>
          </a:stretch>
        </p:blipFill>
        <p:spPr>
          <a:xfrm>
            <a:off x="4763" y="4750"/>
            <a:ext cx="9134475" cy="5133975"/>
          </a:xfrm>
          <a:prstGeom prst="rect">
            <a:avLst/>
          </a:prstGeom>
          <a:noFill/>
          <a:ln>
            <a:noFill/>
          </a:ln>
        </p:spPr>
      </p:pic>
      <p:pic>
        <p:nvPicPr>
          <p:cNvPr id="171" name="Google Shape;171;p22"/>
          <p:cNvPicPr preferRelativeResize="0"/>
          <p:nvPr/>
        </p:nvPicPr>
        <p:blipFill>
          <a:blip r:embed="rId5">
            <a:alphaModFix/>
          </a:blip>
          <a:stretch>
            <a:fillRect/>
          </a:stretch>
        </p:blipFill>
        <p:spPr>
          <a:xfrm>
            <a:off x="7363438" y="148588"/>
            <a:ext cx="1495425" cy="371475"/>
          </a:xfrm>
          <a:prstGeom prst="rect">
            <a:avLst/>
          </a:prstGeom>
          <a:noFill/>
          <a:ln>
            <a:noFill/>
          </a:ln>
        </p:spPr>
      </p:pic>
      <p:sp>
        <p:nvSpPr>
          <p:cNvPr id="11" name="Google Shape;71;p15"/>
          <p:cNvSpPr txBox="1"/>
          <p:nvPr/>
        </p:nvSpPr>
        <p:spPr>
          <a:xfrm>
            <a:off x="333812" y="2095794"/>
            <a:ext cx="4830903" cy="923299"/>
          </a:xfrm>
          <a:prstGeom prst="rect">
            <a:avLst/>
          </a:prstGeom>
          <a:noFill/>
          <a:ln>
            <a:noFill/>
          </a:ln>
        </p:spPr>
        <p:txBody>
          <a:bodyPr spcFirstLastPara="1" wrap="square" lIns="91425" tIns="91425" rIns="91425" bIns="91425" anchor="t" anchorCtr="0">
            <a:spAutoFit/>
          </a:bodyPr>
          <a:lstStyle/>
          <a:p>
            <a:pPr lvl="0"/>
            <a:r>
              <a:rPr lang="en-US" sz="2400" dirty="0" smtClean="0">
                <a:solidFill>
                  <a:schemeClr val="tx1"/>
                </a:solidFill>
                <a:latin typeface="Proxima Nova" panose="020B0604020202020204" charset="0"/>
                <a:ea typeface="Proxima Nova"/>
                <a:cs typeface="Proxima Nova"/>
                <a:sym typeface="Proxima Nova"/>
              </a:rPr>
              <a:t>Unit - 4</a:t>
            </a:r>
            <a:endParaRPr lang="en-IN" sz="2400" dirty="0" smtClean="0">
              <a:solidFill>
                <a:schemeClr val="tx1"/>
              </a:solidFill>
              <a:latin typeface="Proxima Nova" panose="020B0604020202020204" charset="0"/>
              <a:ea typeface="Proxima Nova"/>
              <a:cs typeface="Proxima Nova"/>
              <a:sym typeface="Proxima Nova"/>
            </a:endParaRPr>
          </a:p>
          <a:p>
            <a:r>
              <a:rPr lang="en-IN" sz="2400" dirty="0" smtClean="0">
                <a:solidFill>
                  <a:schemeClr val="tx1"/>
                </a:solidFill>
                <a:latin typeface="Proxima Nova" panose="020B0604020202020204" charset="0"/>
              </a:rPr>
              <a:t>Dynamic Programming</a:t>
            </a:r>
            <a:endParaRPr lang="en-IN" sz="2400" dirty="0">
              <a:solidFill>
                <a:schemeClr val="tx1"/>
              </a:solidFill>
              <a:latin typeface="Proxima Nova" panose="020B0604020202020204" charset="0"/>
            </a:endParaRPr>
          </a:p>
        </p:txBody>
      </p:sp>
      <p:sp>
        <p:nvSpPr>
          <p:cNvPr id="12" name="Google Shape;73;p15"/>
          <p:cNvSpPr txBox="1"/>
          <p:nvPr/>
        </p:nvSpPr>
        <p:spPr>
          <a:xfrm>
            <a:off x="333812" y="4253501"/>
            <a:ext cx="3570368" cy="615523"/>
          </a:xfrm>
          <a:prstGeom prst="rect">
            <a:avLst/>
          </a:prstGeom>
          <a:noFill/>
          <a:ln>
            <a:noFill/>
          </a:ln>
        </p:spPr>
        <p:txBody>
          <a:bodyPr spcFirstLastPara="1" wrap="square" lIns="91425" tIns="91425" rIns="91425" bIns="91425" anchor="t" anchorCtr="0">
            <a:spAutoFit/>
          </a:bodyPr>
          <a:lstStyle/>
          <a:p>
            <a:pPr lvl="0"/>
            <a:r>
              <a:rPr lang="en-US" dirty="0">
                <a:solidFill>
                  <a:schemeClr val="tx1"/>
                </a:solidFill>
              </a:rPr>
              <a:t>Prof. </a:t>
            </a:r>
            <a:r>
              <a:rPr lang="en-US" dirty="0" smtClean="0">
                <a:solidFill>
                  <a:schemeClr val="tx1"/>
                </a:solidFill>
              </a:rPr>
              <a:t>Jaydeep K. Ratanpara</a:t>
            </a:r>
            <a:endParaRPr lang="en-US" dirty="0">
              <a:solidFill>
                <a:schemeClr val="tx1"/>
              </a:solidFill>
            </a:endParaRPr>
          </a:p>
          <a:p>
            <a:pPr lvl="0"/>
            <a:r>
              <a:rPr lang="en-US" dirty="0">
                <a:solidFill>
                  <a:schemeClr val="tx1"/>
                </a:solidFill>
              </a:rPr>
              <a:t>Computer Engineering Department</a:t>
            </a:r>
            <a:endParaRPr dirty="0">
              <a:solidFill>
                <a:schemeClr val="tx1"/>
              </a:solidFill>
            </a:endParaRPr>
          </a:p>
        </p:txBody>
      </p:sp>
      <p:sp>
        <p:nvSpPr>
          <p:cNvPr id="13" name="Google Shape;71;p15"/>
          <p:cNvSpPr txBox="1"/>
          <p:nvPr/>
        </p:nvSpPr>
        <p:spPr>
          <a:xfrm>
            <a:off x="333812" y="784473"/>
            <a:ext cx="4751896" cy="446246"/>
          </a:xfrm>
          <a:prstGeom prst="rect">
            <a:avLst/>
          </a:prstGeom>
          <a:noFill/>
          <a:ln>
            <a:noFill/>
          </a:ln>
        </p:spPr>
        <p:txBody>
          <a:bodyPr spcFirstLastPara="1" wrap="square" lIns="91425" tIns="91425" rIns="91425" bIns="91425" anchor="t" anchorCtr="0">
            <a:spAutoFit/>
          </a:bodyPr>
          <a:lstStyle/>
          <a:p>
            <a:pPr lvl="0"/>
            <a:r>
              <a:rPr lang="en-IN" sz="1700" dirty="0">
                <a:solidFill>
                  <a:schemeClr val="tx1"/>
                </a:solidFill>
                <a:latin typeface="Proxima Nova"/>
                <a:ea typeface="Proxima Nova"/>
                <a:cs typeface="Proxima Nova"/>
                <a:sym typeface="Proxima Nova"/>
              </a:rPr>
              <a:t>01CE0503 - </a:t>
            </a:r>
            <a:r>
              <a:rPr lang="en-IN" sz="1700" dirty="0">
                <a:solidFill>
                  <a:schemeClr val="tx1"/>
                </a:solidFill>
                <a:latin typeface="Proxima Nova"/>
                <a:ea typeface="Proxima Nova"/>
                <a:cs typeface="Proxima Nova"/>
              </a:rPr>
              <a:t>Design and Analysis </a:t>
            </a:r>
            <a:r>
              <a:rPr lang="en-IN" sz="1700" dirty="0" smtClean="0">
                <a:solidFill>
                  <a:schemeClr val="tx1"/>
                </a:solidFill>
                <a:latin typeface="Proxima Nova"/>
                <a:ea typeface="Proxima Nova"/>
                <a:cs typeface="Proxima Nova"/>
              </a:rPr>
              <a:t>of Algorithm</a:t>
            </a:r>
            <a:endParaRPr lang="en-IN" sz="1700" dirty="0">
              <a:solidFill>
                <a:schemeClr val="tx1"/>
              </a:solidFill>
              <a:latin typeface="Proxima Nova"/>
              <a:ea typeface="Proxima Nova"/>
              <a:cs typeface="Proxima Nova"/>
              <a:sym typeface="Proxima Nov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pPr algn="just"/>
            <a:r>
              <a:rPr lang="en-IN" sz="2400" dirty="0" smtClean="0">
                <a:solidFill>
                  <a:schemeClr val="bg1"/>
                </a:solidFill>
                <a:latin typeface="Proxima Nova" panose="020B0604020202020204" charset="0"/>
              </a:rPr>
              <a:t>MAKING CHANGE PROBLEM</a:t>
            </a:r>
            <a:endParaRPr lang="en-IN" sz="2400" dirty="0">
              <a:solidFill>
                <a:schemeClr val="bg1"/>
              </a:solidFill>
              <a:latin typeface="Proxima Nova" panose="020B0604020202020204" charset="0"/>
            </a:endParaRPr>
          </a:p>
        </p:txBody>
      </p:sp>
      <p:sp>
        <p:nvSpPr>
          <p:cNvPr id="99" name="Google Shape;99;p17"/>
          <p:cNvSpPr txBox="1"/>
          <p:nvPr/>
        </p:nvSpPr>
        <p:spPr>
          <a:xfrm>
            <a:off x="290604" y="817718"/>
            <a:ext cx="4301709" cy="4124176"/>
          </a:xfrm>
          <a:prstGeom prst="rect">
            <a:avLst/>
          </a:prstGeom>
          <a:noFill/>
          <a:ln>
            <a:solidFill>
              <a:schemeClr val="accent1"/>
            </a:solidFill>
          </a:ln>
        </p:spPr>
        <p:txBody>
          <a:bodyPr spcFirstLastPara="1" wrap="square" lIns="91425" tIns="91425" rIns="91425" bIns="91425" anchor="t" anchorCtr="0">
            <a:spAutoFit/>
          </a:bodyPr>
          <a:lstStyle/>
          <a:p>
            <a:pPr fontAlgn="base"/>
            <a:r>
              <a:rPr lang="en-IN" sz="1600" b="1" dirty="0"/>
              <a:t>Filling third column, j = 3 :</a:t>
            </a:r>
            <a:endParaRPr lang="en-IN" sz="1600" dirty="0"/>
          </a:p>
          <a:p>
            <a:pPr fontAlgn="base"/>
            <a:endParaRPr lang="en-IN" sz="1600" b="1" dirty="0" smtClean="0"/>
          </a:p>
          <a:p>
            <a:pPr fontAlgn="base"/>
            <a:r>
              <a:rPr lang="en-IN" sz="1600" b="1" dirty="0" smtClean="0"/>
              <a:t>C </a:t>
            </a:r>
            <a:r>
              <a:rPr lang="en-IN" sz="1600" b="1" dirty="0"/>
              <a:t>[1, 3]</a:t>
            </a:r>
            <a:r>
              <a:rPr lang="en-IN" sz="1600" dirty="0"/>
              <a:t>  ⇒  </a:t>
            </a:r>
            <a:r>
              <a:rPr lang="en-IN" sz="1600" dirty="0" err="1"/>
              <a:t>i</a:t>
            </a:r>
            <a:r>
              <a:rPr lang="en-IN" sz="1600" dirty="0"/>
              <a:t> = 1,   j = 3,  d</a:t>
            </a:r>
            <a:r>
              <a:rPr lang="en-IN" sz="1600" baseline="-25000" dirty="0"/>
              <a:t>i</a:t>
            </a:r>
            <a:r>
              <a:rPr lang="en-IN" sz="1600" dirty="0"/>
              <a:t> = d</a:t>
            </a:r>
            <a:r>
              <a:rPr lang="en-IN" sz="1600" baseline="-25000" dirty="0"/>
              <a:t>1</a:t>
            </a:r>
            <a:r>
              <a:rPr lang="en-IN" sz="1600" dirty="0"/>
              <a:t> = 1</a:t>
            </a:r>
          </a:p>
          <a:p>
            <a:pPr fontAlgn="base"/>
            <a:r>
              <a:rPr lang="en-IN" sz="1600" b="1" dirty="0"/>
              <a:t>As,   </a:t>
            </a:r>
            <a:r>
              <a:rPr lang="en-IN" sz="1600" b="1" dirty="0" err="1"/>
              <a:t>i</a:t>
            </a:r>
            <a:r>
              <a:rPr lang="en-IN" sz="1600" b="1" dirty="0"/>
              <a:t> = 1,  </a:t>
            </a:r>
            <a:r>
              <a:rPr lang="en-IN" sz="1600" b="1" dirty="0" smtClean="0"/>
              <a:t>formula 1 is used</a:t>
            </a:r>
            <a:endParaRPr lang="en-IN" sz="1600" b="1" dirty="0"/>
          </a:p>
          <a:p>
            <a:pPr fontAlgn="base"/>
            <a:r>
              <a:rPr lang="en-IN" sz="1600" dirty="0"/>
              <a:t>C [</a:t>
            </a:r>
            <a:r>
              <a:rPr lang="en-IN" sz="1600" dirty="0" err="1"/>
              <a:t>i</a:t>
            </a:r>
            <a:r>
              <a:rPr lang="en-IN" sz="1600" dirty="0"/>
              <a:t>, j] = 1 + C </a:t>
            </a:r>
            <a:r>
              <a:rPr lang="en-IN" sz="1600" dirty="0" smtClean="0"/>
              <a:t>[</a:t>
            </a:r>
            <a:r>
              <a:rPr lang="en-IN" sz="1600" dirty="0"/>
              <a:t>1</a:t>
            </a:r>
            <a:r>
              <a:rPr lang="en-IN" sz="1600" dirty="0" smtClean="0"/>
              <a:t>, </a:t>
            </a:r>
            <a:r>
              <a:rPr lang="en-IN" sz="1600" dirty="0"/>
              <a:t>j – d</a:t>
            </a:r>
            <a:r>
              <a:rPr lang="en-IN" sz="1600" baseline="-25000" dirty="0"/>
              <a:t>1 </a:t>
            </a:r>
            <a:r>
              <a:rPr lang="en-IN" sz="1600" dirty="0"/>
              <a:t>]</a:t>
            </a:r>
          </a:p>
          <a:p>
            <a:pPr fontAlgn="base"/>
            <a:r>
              <a:rPr lang="en-IN" sz="1600" dirty="0" smtClean="0"/>
              <a:t>          = </a:t>
            </a:r>
            <a:r>
              <a:rPr lang="en-IN" sz="1600" dirty="0"/>
              <a:t>1 + C [1, 3 – 1] </a:t>
            </a:r>
            <a:endParaRPr lang="en-IN" sz="1600" dirty="0" smtClean="0"/>
          </a:p>
          <a:p>
            <a:pPr fontAlgn="base"/>
            <a:r>
              <a:rPr lang="en-IN" sz="1600" dirty="0"/>
              <a:t> </a:t>
            </a:r>
            <a:r>
              <a:rPr lang="en-IN" sz="1600" dirty="0" smtClean="0"/>
              <a:t>         = </a:t>
            </a:r>
            <a:r>
              <a:rPr lang="en-IN" sz="1600" dirty="0"/>
              <a:t>1 + C [1, 2] </a:t>
            </a:r>
            <a:endParaRPr lang="en-IN" sz="1600" dirty="0" smtClean="0"/>
          </a:p>
          <a:p>
            <a:pPr fontAlgn="base"/>
            <a:r>
              <a:rPr lang="en-IN" sz="1600" dirty="0"/>
              <a:t> </a:t>
            </a:r>
            <a:r>
              <a:rPr lang="en-IN" sz="1600" dirty="0" smtClean="0"/>
              <a:t>         = </a:t>
            </a:r>
            <a:r>
              <a:rPr lang="en-IN" sz="1600" dirty="0"/>
              <a:t>1 + 2 </a:t>
            </a:r>
            <a:endParaRPr lang="en-IN" sz="1600" dirty="0" smtClean="0"/>
          </a:p>
          <a:p>
            <a:pPr fontAlgn="base"/>
            <a:r>
              <a:rPr lang="en-IN" sz="1600" dirty="0"/>
              <a:t> </a:t>
            </a:r>
            <a:r>
              <a:rPr lang="en-IN" sz="1600" dirty="0" smtClean="0"/>
              <a:t>         = 3</a:t>
            </a:r>
          </a:p>
          <a:p>
            <a:pPr fontAlgn="base"/>
            <a:endParaRPr lang="en-IN" sz="1600" dirty="0"/>
          </a:p>
          <a:p>
            <a:pPr fontAlgn="base"/>
            <a:endParaRPr lang="en-IN" sz="1600" dirty="0" smtClean="0"/>
          </a:p>
          <a:p>
            <a:pPr fontAlgn="base"/>
            <a:r>
              <a:rPr lang="it-IT" sz="1600" b="1" dirty="0"/>
              <a:t>C [2, 3]</a:t>
            </a:r>
            <a:r>
              <a:rPr lang="it-IT" sz="1600" dirty="0"/>
              <a:t>  ⇒  i = 2,   j = 3,  d</a:t>
            </a:r>
            <a:r>
              <a:rPr lang="it-IT" sz="1600" baseline="-25000" dirty="0"/>
              <a:t>i</a:t>
            </a:r>
            <a:r>
              <a:rPr lang="it-IT" sz="1600" dirty="0"/>
              <a:t> = d</a:t>
            </a:r>
            <a:r>
              <a:rPr lang="it-IT" sz="1600" baseline="-25000" dirty="0"/>
              <a:t>2</a:t>
            </a:r>
            <a:r>
              <a:rPr lang="it-IT" sz="1600" dirty="0"/>
              <a:t> = 4</a:t>
            </a:r>
          </a:p>
          <a:p>
            <a:pPr fontAlgn="base"/>
            <a:r>
              <a:rPr lang="it-IT" sz="1600" dirty="0"/>
              <a:t>As,   j &lt; d</a:t>
            </a:r>
            <a:r>
              <a:rPr lang="it-IT" sz="1600" baseline="-25000" dirty="0"/>
              <a:t>i</a:t>
            </a:r>
            <a:r>
              <a:rPr lang="it-IT" sz="1600" dirty="0"/>
              <a:t>,  </a:t>
            </a:r>
          </a:p>
          <a:p>
            <a:pPr fontAlgn="base"/>
            <a:r>
              <a:rPr lang="it-IT" sz="1600" dirty="0"/>
              <a:t>C [i, j] = C [2, 3] </a:t>
            </a:r>
            <a:r>
              <a:rPr lang="it-IT" sz="1600" dirty="0" smtClean="0"/>
              <a:t>=</a:t>
            </a:r>
            <a:r>
              <a:rPr lang="it-IT" sz="1600" dirty="0"/>
              <a:t> C [i – 1, j] </a:t>
            </a:r>
            <a:endParaRPr lang="it-IT" sz="1600" dirty="0" smtClean="0"/>
          </a:p>
          <a:p>
            <a:pPr fontAlgn="base"/>
            <a:r>
              <a:rPr lang="it-IT" sz="1600" dirty="0"/>
              <a:t> </a:t>
            </a:r>
            <a:r>
              <a:rPr lang="it-IT" sz="1600" dirty="0" smtClean="0"/>
              <a:t>                         = </a:t>
            </a:r>
            <a:r>
              <a:rPr lang="it-IT" sz="1600" dirty="0"/>
              <a:t>C [1, 3] </a:t>
            </a:r>
            <a:endParaRPr lang="it-IT" sz="1600" dirty="0" smtClean="0"/>
          </a:p>
          <a:p>
            <a:pPr fontAlgn="base"/>
            <a:r>
              <a:rPr lang="it-IT" sz="1600" dirty="0"/>
              <a:t> </a:t>
            </a:r>
            <a:r>
              <a:rPr lang="it-IT" sz="1600" dirty="0" smtClean="0"/>
              <a:t>                         = 3</a:t>
            </a:r>
            <a:endParaRPr lang="it-IT" sz="1600" dirty="0"/>
          </a:p>
        </p:txBody>
      </p:sp>
      <p:sp>
        <p:nvSpPr>
          <p:cNvPr id="8" name="Google Shape;99;p17"/>
          <p:cNvSpPr txBox="1"/>
          <p:nvPr/>
        </p:nvSpPr>
        <p:spPr>
          <a:xfrm>
            <a:off x="4872651" y="873936"/>
            <a:ext cx="3986224" cy="1415742"/>
          </a:xfrm>
          <a:prstGeom prst="rect">
            <a:avLst/>
          </a:prstGeom>
          <a:noFill/>
          <a:ln>
            <a:solidFill>
              <a:schemeClr val="accent1"/>
            </a:solidFill>
          </a:ln>
        </p:spPr>
        <p:txBody>
          <a:bodyPr spcFirstLastPara="1" wrap="square" lIns="91425" tIns="91425" rIns="91425" bIns="91425" anchor="t" anchorCtr="0">
            <a:spAutoFit/>
          </a:bodyPr>
          <a:lstStyle/>
          <a:p>
            <a:pPr fontAlgn="base"/>
            <a:r>
              <a:rPr lang="it-IT" sz="1600" b="1" dirty="0" smtClean="0"/>
              <a:t>C </a:t>
            </a:r>
            <a:r>
              <a:rPr lang="it-IT" sz="1600" b="1" dirty="0"/>
              <a:t>[3, 3]</a:t>
            </a:r>
            <a:r>
              <a:rPr lang="it-IT" sz="1600" dirty="0"/>
              <a:t>  ⇒  i = 3,   j = 3,  d</a:t>
            </a:r>
            <a:r>
              <a:rPr lang="it-IT" sz="1600" baseline="-25000" dirty="0"/>
              <a:t>i</a:t>
            </a:r>
            <a:r>
              <a:rPr lang="it-IT" sz="1600" dirty="0"/>
              <a:t> = d</a:t>
            </a:r>
            <a:r>
              <a:rPr lang="it-IT" sz="1600" baseline="-25000" dirty="0"/>
              <a:t>3</a:t>
            </a:r>
            <a:r>
              <a:rPr lang="it-IT" sz="1600" dirty="0"/>
              <a:t> =  6</a:t>
            </a:r>
          </a:p>
          <a:p>
            <a:pPr fontAlgn="base"/>
            <a:r>
              <a:rPr lang="it-IT" sz="1600" dirty="0"/>
              <a:t>As,   j &lt; d</a:t>
            </a:r>
            <a:r>
              <a:rPr lang="it-IT" sz="1600" baseline="-25000" dirty="0"/>
              <a:t>i</a:t>
            </a:r>
            <a:r>
              <a:rPr lang="it-IT" sz="1600" dirty="0"/>
              <a:t>, </a:t>
            </a:r>
          </a:p>
          <a:p>
            <a:pPr fontAlgn="base"/>
            <a:r>
              <a:rPr lang="it-IT" sz="1600" dirty="0"/>
              <a:t>C [i, j] = </a:t>
            </a:r>
            <a:r>
              <a:rPr lang="it-IT" sz="1600" dirty="0" smtClean="0"/>
              <a:t>C[3,3] = C </a:t>
            </a:r>
            <a:r>
              <a:rPr lang="it-IT" sz="1600" dirty="0"/>
              <a:t>[i – 1, j] </a:t>
            </a:r>
            <a:endParaRPr lang="it-IT" sz="1600" dirty="0" smtClean="0"/>
          </a:p>
          <a:p>
            <a:pPr fontAlgn="base"/>
            <a:r>
              <a:rPr lang="it-IT" sz="1600" dirty="0" smtClean="0"/>
              <a:t>                        = </a:t>
            </a:r>
            <a:r>
              <a:rPr lang="it-IT" sz="1600" dirty="0"/>
              <a:t>C [2, 3] </a:t>
            </a:r>
            <a:endParaRPr lang="it-IT" sz="1600" dirty="0" smtClean="0"/>
          </a:p>
          <a:p>
            <a:pPr fontAlgn="base"/>
            <a:r>
              <a:rPr lang="it-IT" sz="1600" dirty="0"/>
              <a:t> </a:t>
            </a:r>
            <a:r>
              <a:rPr lang="it-IT" sz="1600" dirty="0" smtClean="0"/>
              <a:t>                       = </a:t>
            </a:r>
            <a:r>
              <a:rPr lang="it-IT" sz="1600" dirty="0"/>
              <a:t>3</a:t>
            </a:r>
          </a:p>
        </p:txBody>
      </p:sp>
      <p:sp>
        <p:nvSpPr>
          <p:cNvPr id="9" name="Google Shape;99;p17"/>
          <p:cNvSpPr txBox="1"/>
          <p:nvPr/>
        </p:nvSpPr>
        <p:spPr>
          <a:xfrm>
            <a:off x="4872651" y="3415359"/>
            <a:ext cx="3986224" cy="923299"/>
          </a:xfrm>
          <a:prstGeom prst="rect">
            <a:avLst/>
          </a:prstGeom>
          <a:noFill/>
          <a:ln>
            <a:solidFill>
              <a:schemeClr val="accent1"/>
            </a:solidFill>
          </a:ln>
        </p:spPr>
        <p:txBody>
          <a:bodyPr spcFirstLastPara="1" wrap="square" lIns="91425" tIns="91425" rIns="91425" bIns="91425" anchor="t" anchorCtr="0">
            <a:spAutoFit/>
          </a:bodyPr>
          <a:lstStyle/>
          <a:p>
            <a:pPr algn="just"/>
            <a:r>
              <a:rPr lang="en-IN" sz="1600" dirty="0" smtClean="0">
                <a:solidFill>
                  <a:schemeClr val="accent1">
                    <a:lumMod val="75000"/>
                  </a:schemeClr>
                </a:solidFill>
                <a:latin typeface="Proxima Nova" panose="020B0604020202020204" charset="0"/>
              </a:rPr>
              <a:t>if </a:t>
            </a:r>
            <a:r>
              <a:rPr lang="en-IN" sz="1600" dirty="0" err="1">
                <a:solidFill>
                  <a:schemeClr val="accent1">
                    <a:lumMod val="75000"/>
                  </a:schemeClr>
                </a:solidFill>
                <a:latin typeface="Proxima Nova" panose="020B0604020202020204" charset="0"/>
              </a:rPr>
              <a:t>i</a:t>
            </a:r>
            <a:r>
              <a:rPr lang="en-IN" sz="1600" dirty="0">
                <a:solidFill>
                  <a:schemeClr val="accent1">
                    <a:lumMod val="75000"/>
                  </a:schemeClr>
                </a:solidFill>
                <a:latin typeface="Proxima Nova" panose="020B0604020202020204" charset="0"/>
              </a:rPr>
              <a:t>=1 then C[</a:t>
            </a:r>
            <a:r>
              <a:rPr lang="en-IN" sz="1600" dirty="0" err="1">
                <a:solidFill>
                  <a:schemeClr val="accent1">
                    <a:lumMod val="75000"/>
                  </a:schemeClr>
                </a:solidFill>
                <a:latin typeface="Proxima Nova" panose="020B0604020202020204" charset="0"/>
              </a:rPr>
              <a:t>i,j</a:t>
            </a:r>
            <a:r>
              <a:rPr lang="en-IN" sz="1600" dirty="0">
                <a:solidFill>
                  <a:schemeClr val="accent1">
                    <a:lumMod val="75000"/>
                  </a:schemeClr>
                </a:solidFill>
                <a:latin typeface="Proxima Nova" panose="020B0604020202020204" charset="0"/>
              </a:rPr>
              <a:t>] = 1 + C[1, j-d1]</a:t>
            </a:r>
          </a:p>
          <a:p>
            <a:pPr algn="just"/>
            <a:r>
              <a:rPr lang="en-IN" sz="1600" dirty="0" smtClean="0">
                <a:solidFill>
                  <a:schemeClr val="accent1">
                    <a:lumMod val="75000"/>
                  </a:schemeClr>
                </a:solidFill>
                <a:latin typeface="Proxima Nova" panose="020B0604020202020204" charset="0"/>
              </a:rPr>
              <a:t>if </a:t>
            </a:r>
            <a:r>
              <a:rPr lang="en-IN" sz="1600" dirty="0">
                <a:solidFill>
                  <a:schemeClr val="accent1">
                    <a:lumMod val="75000"/>
                  </a:schemeClr>
                </a:solidFill>
                <a:latin typeface="Proxima Nova" panose="020B0604020202020204" charset="0"/>
              </a:rPr>
              <a:t>j&lt;di then C[</a:t>
            </a:r>
            <a:r>
              <a:rPr lang="en-IN" sz="1600" dirty="0" err="1">
                <a:solidFill>
                  <a:schemeClr val="accent1">
                    <a:lumMod val="75000"/>
                  </a:schemeClr>
                </a:solidFill>
                <a:latin typeface="Proxima Nova" panose="020B0604020202020204" charset="0"/>
              </a:rPr>
              <a:t>i,j</a:t>
            </a:r>
            <a:r>
              <a:rPr lang="en-IN" sz="1600" dirty="0">
                <a:solidFill>
                  <a:schemeClr val="accent1">
                    <a:lumMod val="75000"/>
                  </a:schemeClr>
                </a:solidFill>
                <a:latin typeface="Proxima Nova" panose="020B0604020202020204" charset="0"/>
              </a:rPr>
              <a:t>] = C[i-1, j]</a:t>
            </a:r>
          </a:p>
          <a:p>
            <a:pPr algn="just"/>
            <a:r>
              <a:rPr lang="en-IN" sz="1600" dirty="0" smtClean="0">
                <a:solidFill>
                  <a:schemeClr val="accent1">
                    <a:lumMod val="75000"/>
                  </a:schemeClr>
                </a:solidFill>
                <a:latin typeface="Proxima Nova" panose="020B0604020202020204" charset="0"/>
              </a:rPr>
              <a:t>Otherwise </a:t>
            </a:r>
            <a:r>
              <a:rPr lang="en-IN" sz="1600" dirty="0">
                <a:solidFill>
                  <a:schemeClr val="accent1">
                    <a:lumMod val="75000"/>
                  </a:schemeClr>
                </a:solidFill>
                <a:latin typeface="Proxima Nova" panose="020B0604020202020204" charset="0"/>
              </a:rPr>
              <a:t>c[</a:t>
            </a:r>
            <a:r>
              <a:rPr lang="en-IN" sz="1600" dirty="0" err="1">
                <a:solidFill>
                  <a:schemeClr val="accent1">
                    <a:lumMod val="75000"/>
                  </a:schemeClr>
                </a:solidFill>
                <a:latin typeface="Proxima Nova" panose="020B0604020202020204" charset="0"/>
              </a:rPr>
              <a:t>i,j</a:t>
            </a:r>
            <a:r>
              <a:rPr lang="en-IN" sz="1600" dirty="0">
                <a:solidFill>
                  <a:schemeClr val="accent1">
                    <a:lumMod val="75000"/>
                  </a:schemeClr>
                </a:solidFill>
                <a:latin typeface="Proxima Nova" panose="020B0604020202020204" charset="0"/>
              </a:rPr>
              <a:t>] = min{c[i-1,j], 1+c[</a:t>
            </a:r>
            <a:r>
              <a:rPr lang="en-IN" sz="1600" dirty="0" err="1">
                <a:solidFill>
                  <a:schemeClr val="accent1">
                    <a:lumMod val="75000"/>
                  </a:schemeClr>
                </a:solidFill>
                <a:latin typeface="Proxima Nova" panose="020B0604020202020204" charset="0"/>
              </a:rPr>
              <a:t>i,j</a:t>
            </a:r>
            <a:r>
              <a:rPr lang="en-IN" sz="1600" dirty="0">
                <a:solidFill>
                  <a:schemeClr val="accent1">
                    <a:lumMod val="75000"/>
                  </a:schemeClr>
                </a:solidFill>
                <a:latin typeface="Proxima Nova" panose="020B0604020202020204" charset="0"/>
              </a:rPr>
              <a:t>-di]}</a:t>
            </a:r>
          </a:p>
        </p:txBody>
      </p:sp>
    </p:spTree>
    <p:extLst>
      <p:ext uri="{BB962C8B-B14F-4D97-AF65-F5344CB8AC3E}">
        <p14:creationId xmlns:p14="http://schemas.microsoft.com/office/powerpoint/2010/main" val="41649889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pPr algn="just"/>
            <a:r>
              <a:rPr lang="en-IN" sz="2400" dirty="0" smtClean="0">
                <a:solidFill>
                  <a:schemeClr val="bg1"/>
                </a:solidFill>
                <a:latin typeface="Proxima Nova" panose="020B0604020202020204" charset="0"/>
              </a:rPr>
              <a:t>MAKING CHANGE PROBLEM</a:t>
            </a:r>
            <a:endParaRPr lang="en-IN" sz="2400" dirty="0">
              <a:solidFill>
                <a:schemeClr val="bg1"/>
              </a:solidFill>
              <a:latin typeface="Proxima Nova" panose="020B0604020202020204" charset="0"/>
            </a:endParaRPr>
          </a:p>
        </p:txBody>
      </p:sp>
      <p:sp>
        <p:nvSpPr>
          <p:cNvPr id="99" name="Google Shape;99;p17"/>
          <p:cNvSpPr txBox="1"/>
          <p:nvPr/>
        </p:nvSpPr>
        <p:spPr>
          <a:xfrm>
            <a:off x="290604" y="729947"/>
            <a:ext cx="4301709" cy="4370397"/>
          </a:xfrm>
          <a:prstGeom prst="rect">
            <a:avLst/>
          </a:prstGeom>
          <a:noFill/>
          <a:ln>
            <a:solidFill>
              <a:schemeClr val="accent1"/>
            </a:solidFill>
          </a:ln>
        </p:spPr>
        <p:txBody>
          <a:bodyPr spcFirstLastPara="1" wrap="square" lIns="91425" tIns="91425" rIns="91425" bIns="91425" anchor="t" anchorCtr="0">
            <a:spAutoFit/>
          </a:bodyPr>
          <a:lstStyle/>
          <a:p>
            <a:pPr fontAlgn="base"/>
            <a:r>
              <a:rPr lang="en-IN" sz="1600" b="1" dirty="0"/>
              <a:t>Filling fourth column, j = 4 :</a:t>
            </a:r>
            <a:endParaRPr lang="en-IN" sz="1600" dirty="0"/>
          </a:p>
          <a:p>
            <a:pPr fontAlgn="base"/>
            <a:endParaRPr lang="en-IN" sz="1600" b="1" dirty="0" smtClean="0"/>
          </a:p>
          <a:p>
            <a:pPr fontAlgn="base"/>
            <a:r>
              <a:rPr lang="en-IN" sz="1600" b="1" dirty="0" smtClean="0"/>
              <a:t>C </a:t>
            </a:r>
            <a:r>
              <a:rPr lang="en-IN" sz="1600" b="1" dirty="0"/>
              <a:t>[1, 4]</a:t>
            </a:r>
            <a:r>
              <a:rPr lang="en-IN" sz="1600" dirty="0"/>
              <a:t>  ⇒  </a:t>
            </a:r>
            <a:r>
              <a:rPr lang="en-IN" sz="1600" dirty="0" err="1"/>
              <a:t>i</a:t>
            </a:r>
            <a:r>
              <a:rPr lang="en-IN" sz="1600" dirty="0"/>
              <a:t> = 1,   j = 4,  d</a:t>
            </a:r>
            <a:r>
              <a:rPr lang="en-IN" sz="1600" baseline="-25000" dirty="0"/>
              <a:t>i</a:t>
            </a:r>
            <a:r>
              <a:rPr lang="en-IN" sz="1600" dirty="0"/>
              <a:t> = d</a:t>
            </a:r>
            <a:r>
              <a:rPr lang="en-IN" sz="1600" baseline="-25000" dirty="0"/>
              <a:t>1</a:t>
            </a:r>
            <a:r>
              <a:rPr lang="en-IN" sz="1600" dirty="0"/>
              <a:t> =  1</a:t>
            </a:r>
          </a:p>
          <a:p>
            <a:pPr fontAlgn="base"/>
            <a:r>
              <a:rPr lang="en-IN" sz="1600" b="1" dirty="0"/>
              <a:t>As,   </a:t>
            </a:r>
            <a:r>
              <a:rPr lang="en-IN" sz="1600" b="1" dirty="0" err="1"/>
              <a:t>i</a:t>
            </a:r>
            <a:r>
              <a:rPr lang="en-IN" sz="1600" b="1" dirty="0"/>
              <a:t> = </a:t>
            </a:r>
            <a:r>
              <a:rPr lang="en-IN" sz="1600" b="1" dirty="0" smtClean="0"/>
              <a:t>1</a:t>
            </a:r>
            <a:r>
              <a:rPr lang="en-IN" sz="1600" b="1" dirty="0"/>
              <a:t> </a:t>
            </a:r>
            <a:r>
              <a:rPr lang="en-IN" sz="1600" b="1" dirty="0" smtClean="0"/>
              <a:t>formula 1 is used</a:t>
            </a:r>
            <a:endParaRPr lang="en-IN" sz="1600" dirty="0"/>
          </a:p>
          <a:p>
            <a:pPr fontAlgn="base"/>
            <a:r>
              <a:rPr lang="en-IN" sz="1600" dirty="0"/>
              <a:t>C [</a:t>
            </a:r>
            <a:r>
              <a:rPr lang="en-IN" sz="1600" dirty="0" err="1"/>
              <a:t>i</a:t>
            </a:r>
            <a:r>
              <a:rPr lang="en-IN" sz="1600" dirty="0"/>
              <a:t>, j] = 1 + C </a:t>
            </a:r>
            <a:r>
              <a:rPr lang="en-IN" sz="1600" dirty="0" smtClean="0"/>
              <a:t>[</a:t>
            </a:r>
            <a:r>
              <a:rPr lang="en-IN" sz="1600" dirty="0"/>
              <a:t>1</a:t>
            </a:r>
            <a:r>
              <a:rPr lang="en-IN" sz="1600" dirty="0" smtClean="0"/>
              <a:t>, </a:t>
            </a:r>
            <a:r>
              <a:rPr lang="en-IN" sz="1600" dirty="0"/>
              <a:t>j – </a:t>
            </a:r>
            <a:r>
              <a:rPr lang="en-IN" sz="1600" dirty="0" smtClean="0"/>
              <a:t>d</a:t>
            </a:r>
            <a:r>
              <a:rPr lang="en-IN" sz="1600" baseline="-25000" dirty="0"/>
              <a:t>1</a:t>
            </a:r>
            <a:r>
              <a:rPr lang="en-IN" sz="1600" dirty="0" smtClean="0"/>
              <a:t>]</a:t>
            </a:r>
            <a:endParaRPr lang="en-IN" sz="1600" dirty="0"/>
          </a:p>
          <a:p>
            <a:pPr fontAlgn="base"/>
            <a:r>
              <a:rPr lang="en-IN" sz="1600" dirty="0"/>
              <a:t>C [1, 4]  = 1 + C [1, 4 – 1]  </a:t>
            </a:r>
            <a:endParaRPr lang="en-IN" sz="1600" dirty="0" smtClean="0"/>
          </a:p>
          <a:p>
            <a:pPr fontAlgn="base"/>
            <a:r>
              <a:rPr lang="en-IN" sz="1600" dirty="0" smtClean="0"/>
              <a:t>              = </a:t>
            </a:r>
            <a:r>
              <a:rPr lang="en-IN" sz="1600" dirty="0"/>
              <a:t>1 + C [1, 3] </a:t>
            </a:r>
            <a:endParaRPr lang="en-IN" sz="1600" dirty="0" smtClean="0"/>
          </a:p>
          <a:p>
            <a:pPr fontAlgn="base"/>
            <a:r>
              <a:rPr lang="en-IN" sz="1600" dirty="0"/>
              <a:t> </a:t>
            </a:r>
            <a:r>
              <a:rPr lang="en-IN" sz="1600" dirty="0" smtClean="0"/>
              <a:t>             = </a:t>
            </a:r>
            <a:r>
              <a:rPr lang="en-IN" sz="1600" dirty="0"/>
              <a:t>1 + 3  </a:t>
            </a:r>
            <a:endParaRPr lang="en-IN" sz="1600" dirty="0" smtClean="0"/>
          </a:p>
          <a:p>
            <a:pPr fontAlgn="base"/>
            <a:r>
              <a:rPr lang="en-IN" sz="1600" dirty="0"/>
              <a:t> </a:t>
            </a:r>
            <a:r>
              <a:rPr lang="en-IN" sz="1600" dirty="0" smtClean="0"/>
              <a:t>             =</a:t>
            </a:r>
            <a:r>
              <a:rPr lang="en-IN" sz="1600" dirty="0"/>
              <a:t>  </a:t>
            </a:r>
            <a:r>
              <a:rPr lang="en-IN" sz="1600" dirty="0" smtClean="0"/>
              <a:t>4</a:t>
            </a:r>
          </a:p>
          <a:p>
            <a:pPr fontAlgn="base"/>
            <a:endParaRPr lang="en-IN" sz="1600" dirty="0"/>
          </a:p>
          <a:p>
            <a:pPr fontAlgn="base"/>
            <a:r>
              <a:rPr lang="en-IN" sz="1600" b="1" dirty="0" smtClean="0"/>
              <a:t>C </a:t>
            </a:r>
            <a:r>
              <a:rPr lang="en-IN" sz="1600" b="1" dirty="0"/>
              <a:t>[2, 4]  </a:t>
            </a:r>
            <a:r>
              <a:rPr lang="en-IN" sz="1600" dirty="0"/>
              <a:t>⇒  </a:t>
            </a:r>
            <a:r>
              <a:rPr lang="en-IN" sz="1600" dirty="0" err="1"/>
              <a:t>i</a:t>
            </a:r>
            <a:r>
              <a:rPr lang="en-IN" sz="1600" dirty="0"/>
              <a:t> = 2,   j = 4,  d</a:t>
            </a:r>
            <a:r>
              <a:rPr lang="en-IN" sz="1600" baseline="-25000" dirty="0"/>
              <a:t>i</a:t>
            </a:r>
            <a:r>
              <a:rPr lang="en-IN" sz="1600" dirty="0"/>
              <a:t> = d</a:t>
            </a:r>
            <a:r>
              <a:rPr lang="en-IN" sz="1600" baseline="-25000" dirty="0"/>
              <a:t>2</a:t>
            </a:r>
            <a:r>
              <a:rPr lang="en-IN" sz="1600" dirty="0"/>
              <a:t> =  4</a:t>
            </a:r>
          </a:p>
          <a:p>
            <a:pPr fontAlgn="base"/>
            <a:r>
              <a:rPr lang="en-IN" sz="1600" dirty="0"/>
              <a:t>As </a:t>
            </a:r>
            <a:r>
              <a:rPr lang="en-IN" sz="1600" dirty="0" err="1"/>
              <a:t>i</a:t>
            </a:r>
            <a:r>
              <a:rPr lang="en-IN" sz="1600" dirty="0"/>
              <a:t> ≠ 1 and j ≥ d</a:t>
            </a:r>
            <a:r>
              <a:rPr lang="en-IN" sz="1600" baseline="-25000" dirty="0"/>
              <a:t>i</a:t>
            </a:r>
            <a:r>
              <a:rPr lang="en-IN" sz="1600" dirty="0"/>
              <a:t> </a:t>
            </a:r>
          </a:p>
          <a:p>
            <a:pPr fontAlgn="base"/>
            <a:r>
              <a:rPr lang="en-IN" sz="1600" dirty="0"/>
              <a:t>C [</a:t>
            </a:r>
            <a:r>
              <a:rPr lang="en-IN" sz="1600" dirty="0" err="1"/>
              <a:t>i</a:t>
            </a:r>
            <a:r>
              <a:rPr lang="en-IN" sz="1600" dirty="0"/>
              <a:t>, j] = min { C [</a:t>
            </a:r>
            <a:r>
              <a:rPr lang="en-IN" sz="1600" dirty="0" err="1"/>
              <a:t>i</a:t>
            </a:r>
            <a:r>
              <a:rPr lang="en-IN" sz="1600" dirty="0"/>
              <a:t> – 1, j], 1 + C [</a:t>
            </a:r>
            <a:r>
              <a:rPr lang="en-IN" sz="1600" dirty="0" err="1"/>
              <a:t>i</a:t>
            </a:r>
            <a:r>
              <a:rPr lang="en-IN" sz="1600" dirty="0"/>
              <a:t>, j – d</a:t>
            </a:r>
            <a:r>
              <a:rPr lang="en-IN" sz="1600" baseline="-25000" dirty="0"/>
              <a:t>i</a:t>
            </a:r>
            <a:r>
              <a:rPr lang="en-IN" sz="1600" dirty="0"/>
              <a:t>] }</a:t>
            </a:r>
          </a:p>
          <a:p>
            <a:pPr fontAlgn="base"/>
            <a:r>
              <a:rPr lang="en-IN" sz="1600" dirty="0"/>
              <a:t>C [2, 4] = min { C [1, 4], 1 + C [2, 4 – 4] }</a:t>
            </a:r>
          </a:p>
          <a:p>
            <a:pPr fontAlgn="base"/>
            <a:r>
              <a:rPr lang="en-IN" sz="1600" dirty="0" smtClean="0"/>
              <a:t>             = </a:t>
            </a:r>
            <a:r>
              <a:rPr lang="en-IN" sz="1600" dirty="0"/>
              <a:t>min { C [1, 4], 1 + C [2, 0] } </a:t>
            </a:r>
            <a:endParaRPr lang="en-IN" sz="1600" dirty="0" smtClean="0"/>
          </a:p>
          <a:p>
            <a:pPr fontAlgn="base"/>
            <a:r>
              <a:rPr lang="en-IN" sz="1600" dirty="0" smtClean="0"/>
              <a:t>             = </a:t>
            </a:r>
            <a:r>
              <a:rPr lang="en-IN" sz="1600" dirty="0"/>
              <a:t>min {4, 1 + 0} </a:t>
            </a:r>
            <a:endParaRPr lang="en-IN" sz="1600" dirty="0" smtClean="0"/>
          </a:p>
          <a:p>
            <a:pPr fontAlgn="base"/>
            <a:r>
              <a:rPr lang="en-IN" sz="1600" dirty="0" smtClean="0"/>
              <a:t>             = 1</a:t>
            </a:r>
            <a:endParaRPr lang="en-IN" sz="1600" dirty="0"/>
          </a:p>
        </p:txBody>
      </p:sp>
      <p:sp>
        <p:nvSpPr>
          <p:cNvPr id="8" name="Google Shape;99;p17"/>
          <p:cNvSpPr txBox="1"/>
          <p:nvPr/>
        </p:nvSpPr>
        <p:spPr>
          <a:xfrm>
            <a:off x="4872651" y="873936"/>
            <a:ext cx="3986224" cy="1415742"/>
          </a:xfrm>
          <a:prstGeom prst="rect">
            <a:avLst/>
          </a:prstGeom>
          <a:noFill/>
          <a:ln>
            <a:solidFill>
              <a:schemeClr val="accent1"/>
            </a:solidFill>
          </a:ln>
        </p:spPr>
        <p:txBody>
          <a:bodyPr spcFirstLastPara="1" wrap="square" lIns="91425" tIns="91425" rIns="91425" bIns="91425" anchor="t" anchorCtr="0">
            <a:spAutoFit/>
          </a:bodyPr>
          <a:lstStyle/>
          <a:p>
            <a:pPr fontAlgn="base"/>
            <a:r>
              <a:rPr lang="en-IN" sz="1600" b="1" dirty="0"/>
              <a:t>C [3, 4] </a:t>
            </a:r>
            <a:r>
              <a:rPr lang="en-IN" sz="1600" dirty="0"/>
              <a:t> ⇒  </a:t>
            </a:r>
            <a:r>
              <a:rPr lang="en-IN" sz="1600" dirty="0" err="1"/>
              <a:t>i</a:t>
            </a:r>
            <a:r>
              <a:rPr lang="en-IN" sz="1600" dirty="0"/>
              <a:t> = 3,    j = 4,  d</a:t>
            </a:r>
            <a:r>
              <a:rPr lang="en-IN" sz="1600" baseline="-25000" dirty="0"/>
              <a:t>i</a:t>
            </a:r>
            <a:r>
              <a:rPr lang="en-IN" sz="1600" dirty="0"/>
              <a:t> = d</a:t>
            </a:r>
            <a:r>
              <a:rPr lang="en-IN" sz="1600" baseline="-25000" dirty="0"/>
              <a:t>3</a:t>
            </a:r>
            <a:r>
              <a:rPr lang="en-IN" sz="1600" dirty="0"/>
              <a:t> = 6</a:t>
            </a:r>
          </a:p>
          <a:p>
            <a:pPr fontAlgn="base"/>
            <a:r>
              <a:rPr lang="en-IN" sz="1600" dirty="0"/>
              <a:t>As j &lt; d</a:t>
            </a:r>
            <a:r>
              <a:rPr lang="en-IN" sz="1600" baseline="-25000" dirty="0"/>
              <a:t>i</a:t>
            </a:r>
            <a:r>
              <a:rPr lang="en-IN" sz="1600" dirty="0"/>
              <a:t>,    </a:t>
            </a:r>
          </a:p>
          <a:p>
            <a:pPr fontAlgn="base"/>
            <a:r>
              <a:rPr lang="en-IN" sz="1600" dirty="0"/>
              <a:t>C [</a:t>
            </a:r>
            <a:r>
              <a:rPr lang="en-IN" sz="1600" dirty="0" err="1"/>
              <a:t>i</a:t>
            </a:r>
            <a:r>
              <a:rPr lang="en-IN" sz="1600" dirty="0"/>
              <a:t>, j] = C [</a:t>
            </a:r>
            <a:r>
              <a:rPr lang="en-IN" sz="1600" dirty="0" err="1"/>
              <a:t>i</a:t>
            </a:r>
            <a:r>
              <a:rPr lang="en-IN" sz="1600" dirty="0"/>
              <a:t> – 1, j]</a:t>
            </a:r>
          </a:p>
          <a:p>
            <a:pPr fontAlgn="base"/>
            <a:r>
              <a:rPr lang="en-IN" sz="1600" dirty="0"/>
              <a:t>C [3, 4] = C [2, 4] </a:t>
            </a:r>
            <a:endParaRPr lang="en-IN" sz="1600" dirty="0" smtClean="0"/>
          </a:p>
          <a:p>
            <a:pPr fontAlgn="base"/>
            <a:r>
              <a:rPr lang="en-IN" sz="1600" dirty="0" smtClean="0"/>
              <a:t>             = </a:t>
            </a:r>
            <a:r>
              <a:rPr lang="en-IN" sz="1600" dirty="0"/>
              <a:t>1</a:t>
            </a:r>
          </a:p>
        </p:txBody>
      </p:sp>
      <p:sp>
        <p:nvSpPr>
          <p:cNvPr id="9" name="Google Shape;99;p17"/>
          <p:cNvSpPr txBox="1"/>
          <p:nvPr/>
        </p:nvSpPr>
        <p:spPr>
          <a:xfrm>
            <a:off x="4872651" y="3405085"/>
            <a:ext cx="3986224" cy="923299"/>
          </a:xfrm>
          <a:prstGeom prst="rect">
            <a:avLst/>
          </a:prstGeom>
          <a:noFill/>
          <a:ln>
            <a:solidFill>
              <a:schemeClr val="accent1"/>
            </a:solidFill>
          </a:ln>
        </p:spPr>
        <p:txBody>
          <a:bodyPr spcFirstLastPara="1" wrap="square" lIns="91425" tIns="91425" rIns="91425" bIns="91425" anchor="t" anchorCtr="0">
            <a:spAutoFit/>
          </a:bodyPr>
          <a:lstStyle/>
          <a:p>
            <a:pPr algn="just"/>
            <a:r>
              <a:rPr lang="en-IN" sz="1600" dirty="0" smtClean="0">
                <a:solidFill>
                  <a:schemeClr val="accent1">
                    <a:lumMod val="75000"/>
                  </a:schemeClr>
                </a:solidFill>
                <a:latin typeface="Proxima Nova" panose="020B0604020202020204" charset="0"/>
              </a:rPr>
              <a:t>if </a:t>
            </a:r>
            <a:r>
              <a:rPr lang="en-IN" sz="1600" dirty="0" err="1">
                <a:solidFill>
                  <a:schemeClr val="accent1">
                    <a:lumMod val="75000"/>
                  </a:schemeClr>
                </a:solidFill>
                <a:latin typeface="Proxima Nova" panose="020B0604020202020204" charset="0"/>
              </a:rPr>
              <a:t>i</a:t>
            </a:r>
            <a:r>
              <a:rPr lang="en-IN" sz="1600" dirty="0">
                <a:solidFill>
                  <a:schemeClr val="accent1">
                    <a:lumMod val="75000"/>
                  </a:schemeClr>
                </a:solidFill>
                <a:latin typeface="Proxima Nova" panose="020B0604020202020204" charset="0"/>
              </a:rPr>
              <a:t>=1 then C[</a:t>
            </a:r>
            <a:r>
              <a:rPr lang="en-IN" sz="1600" dirty="0" err="1">
                <a:solidFill>
                  <a:schemeClr val="accent1">
                    <a:lumMod val="75000"/>
                  </a:schemeClr>
                </a:solidFill>
                <a:latin typeface="Proxima Nova" panose="020B0604020202020204" charset="0"/>
              </a:rPr>
              <a:t>i,j</a:t>
            </a:r>
            <a:r>
              <a:rPr lang="en-IN" sz="1600" dirty="0">
                <a:solidFill>
                  <a:schemeClr val="accent1">
                    <a:lumMod val="75000"/>
                  </a:schemeClr>
                </a:solidFill>
                <a:latin typeface="Proxima Nova" panose="020B0604020202020204" charset="0"/>
              </a:rPr>
              <a:t>] = 1 + C[1, j-d1]</a:t>
            </a:r>
          </a:p>
          <a:p>
            <a:pPr algn="just"/>
            <a:r>
              <a:rPr lang="en-IN" sz="1600" dirty="0" smtClean="0">
                <a:solidFill>
                  <a:schemeClr val="accent1">
                    <a:lumMod val="75000"/>
                  </a:schemeClr>
                </a:solidFill>
                <a:latin typeface="Proxima Nova" panose="020B0604020202020204" charset="0"/>
              </a:rPr>
              <a:t>if </a:t>
            </a:r>
            <a:r>
              <a:rPr lang="en-IN" sz="1600" dirty="0">
                <a:solidFill>
                  <a:schemeClr val="accent1">
                    <a:lumMod val="75000"/>
                  </a:schemeClr>
                </a:solidFill>
                <a:latin typeface="Proxima Nova" panose="020B0604020202020204" charset="0"/>
              </a:rPr>
              <a:t>j&lt;di then C[</a:t>
            </a:r>
            <a:r>
              <a:rPr lang="en-IN" sz="1600" dirty="0" err="1">
                <a:solidFill>
                  <a:schemeClr val="accent1">
                    <a:lumMod val="75000"/>
                  </a:schemeClr>
                </a:solidFill>
                <a:latin typeface="Proxima Nova" panose="020B0604020202020204" charset="0"/>
              </a:rPr>
              <a:t>i,j</a:t>
            </a:r>
            <a:r>
              <a:rPr lang="en-IN" sz="1600" dirty="0">
                <a:solidFill>
                  <a:schemeClr val="accent1">
                    <a:lumMod val="75000"/>
                  </a:schemeClr>
                </a:solidFill>
                <a:latin typeface="Proxima Nova" panose="020B0604020202020204" charset="0"/>
              </a:rPr>
              <a:t>] = C[i-1, j]</a:t>
            </a:r>
          </a:p>
          <a:p>
            <a:pPr algn="just"/>
            <a:r>
              <a:rPr lang="en-IN" sz="1600" dirty="0" smtClean="0">
                <a:solidFill>
                  <a:schemeClr val="accent1">
                    <a:lumMod val="75000"/>
                  </a:schemeClr>
                </a:solidFill>
                <a:latin typeface="Proxima Nova" panose="020B0604020202020204" charset="0"/>
              </a:rPr>
              <a:t>Otherwise </a:t>
            </a:r>
            <a:r>
              <a:rPr lang="en-IN" sz="1600" dirty="0">
                <a:solidFill>
                  <a:schemeClr val="accent1">
                    <a:lumMod val="75000"/>
                  </a:schemeClr>
                </a:solidFill>
                <a:latin typeface="Proxima Nova" panose="020B0604020202020204" charset="0"/>
              </a:rPr>
              <a:t>c[</a:t>
            </a:r>
            <a:r>
              <a:rPr lang="en-IN" sz="1600" dirty="0" err="1">
                <a:solidFill>
                  <a:schemeClr val="accent1">
                    <a:lumMod val="75000"/>
                  </a:schemeClr>
                </a:solidFill>
                <a:latin typeface="Proxima Nova" panose="020B0604020202020204" charset="0"/>
              </a:rPr>
              <a:t>i,j</a:t>
            </a:r>
            <a:r>
              <a:rPr lang="en-IN" sz="1600" dirty="0">
                <a:solidFill>
                  <a:schemeClr val="accent1">
                    <a:lumMod val="75000"/>
                  </a:schemeClr>
                </a:solidFill>
                <a:latin typeface="Proxima Nova" panose="020B0604020202020204" charset="0"/>
              </a:rPr>
              <a:t>] = min{c[i-1,j], 1+c[</a:t>
            </a:r>
            <a:r>
              <a:rPr lang="en-IN" sz="1600" dirty="0" err="1">
                <a:solidFill>
                  <a:schemeClr val="accent1">
                    <a:lumMod val="75000"/>
                  </a:schemeClr>
                </a:solidFill>
                <a:latin typeface="Proxima Nova" panose="020B0604020202020204" charset="0"/>
              </a:rPr>
              <a:t>i,j</a:t>
            </a:r>
            <a:r>
              <a:rPr lang="en-IN" sz="1600" dirty="0">
                <a:solidFill>
                  <a:schemeClr val="accent1">
                    <a:lumMod val="75000"/>
                  </a:schemeClr>
                </a:solidFill>
                <a:latin typeface="Proxima Nova" panose="020B0604020202020204" charset="0"/>
              </a:rPr>
              <a:t>-di]}</a:t>
            </a:r>
          </a:p>
        </p:txBody>
      </p:sp>
    </p:spTree>
    <p:extLst>
      <p:ext uri="{BB962C8B-B14F-4D97-AF65-F5344CB8AC3E}">
        <p14:creationId xmlns:p14="http://schemas.microsoft.com/office/powerpoint/2010/main" val="9750750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pPr algn="just"/>
            <a:r>
              <a:rPr lang="en-IN" sz="2400" dirty="0" smtClean="0">
                <a:solidFill>
                  <a:schemeClr val="bg1"/>
                </a:solidFill>
                <a:latin typeface="Proxima Nova" panose="020B0604020202020204" charset="0"/>
              </a:rPr>
              <a:t>MAKING CHANGE PROBLEM</a:t>
            </a:r>
            <a:endParaRPr lang="en-IN" sz="2400" dirty="0">
              <a:solidFill>
                <a:schemeClr val="bg1"/>
              </a:solidFill>
              <a:latin typeface="Proxima Nova" panose="020B0604020202020204" charset="0"/>
            </a:endParaRPr>
          </a:p>
        </p:txBody>
      </p:sp>
      <p:sp>
        <p:nvSpPr>
          <p:cNvPr id="99" name="Google Shape;99;p17"/>
          <p:cNvSpPr txBox="1"/>
          <p:nvPr/>
        </p:nvSpPr>
        <p:spPr>
          <a:xfrm>
            <a:off x="290604" y="817718"/>
            <a:ext cx="4301709" cy="4124176"/>
          </a:xfrm>
          <a:prstGeom prst="rect">
            <a:avLst/>
          </a:prstGeom>
          <a:noFill/>
          <a:ln>
            <a:solidFill>
              <a:schemeClr val="accent1"/>
            </a:solidFill>
          </a:ln>
        </p:spPr>
        <p:txBody>
          <a:bodyPr spcFirstLastPara="1" wrap="square" lIns="91425" tIns="91425" rIns="91425" bIns="91425" anchor="t" anchorCtr="0">
            <a:spAutoFit/>
          </a:bodyPr>
          <a:lstStyle/>
          <a:p>
            <a:pPr fontAlgn="base"/>
            <a:r>
              <a:rPr lang="en-IN" sz="1600" b="1" dirty="0"/>
              <a:t>Filling fifth column, j = 5 :</a:t>
            </a:r>
            <a:endParaRPr lang="en-IN" sz="1600" dirty="0"/>
          </a:p>
          <a:p>
            <a:pPr fontAlgn="base"/>
            <a:endParaRPr lang="en-IN" sz="1600" b="1" dirty="0" smtClean="0"/>
          </a:p>
          <a:p>
            <a:pPr fontAlgn="base"/>
            <a:r>
              <a:rPr lang="en-IN" sz="1600" b="1" dirty="0" smtClean="0"/>
              <a:t>C </a:t>
            </a:r>
            <a:r>
              <a:rPr lang="en-IN" sz="1600" b="1" dirty="0"/>
              <a:t>[1, 5] </a:t>
            </a:r>
            <a:r>
              <a:rPr lang="en-IN" sz="1600" dirty="0"/>
              <a:t> ⇒  </a:t>
            </a:r>
            <a:r>
              <a:rPr lang="en-IN" sz="1600" dirty="0" err="1"/>
              <a:t>i</a:t>
            </a:r>
            <a:r>
              <a:rPr lang="en-IN" sz="1600" dirty="0"/>
              <a:t> = 1,   j = 5,  d</a:t>
            </a:r>
            <a:r>
              <a:rPr lang="en-IN" sz="1600" baseline="-25000" dirty="0"/>
              <a:t>i</a:t>
            </a:r>
            <a:r>
              <a:rPr lang="en-IN" sz="1600" dirty="0"/>
              <a:t> = d</a:t>
            </a:r>
            <a:r>
              <a:rPr lang="en-IN" sz="1600" baseline="-25000" dirty="0"/>
              <a:t>1</a:t>
            </a:r>
            <a:r>
              <a:rPr lang="en-IN" sz="1600" dirty="0"/>
              <a:t> =  1</a:t>
            </a:r>
          </a:p>
          <a:p>
            <a:pPr fontAlgn="base"/>
            <a:r>
              <a:rPr lang="en-IN" sz="1600" b="1" dirty="0"/>
              <a:t>As,   </a:t>
            </a:r>
            <a:r>
              <a:rPr lang="en-IN" sz="1600" b="1" dirty="0" err="1"/>
              <a:t>i</a:t>
            </a:r>
            <a:r>
              <a:rPr lang="en-IN" sz="1600" b="1" dirty="0"/>
              <a:t> = </a:t>
            </a:r>
            <a:r>
              <a:rPr lang="en-IN" sz="1600" b="1" dirty="0" smtClean="0"/>
              <a:t>1</a:t>
            </a:r>
            <a:r>
              <a:rPr lang="en-IN" sz="1600" b="1" dirty="0"/>
              <a:t> </a:t>
            </a:r>
            <a:r>
              <a:rPr lang="en-IN" sz="1600" b="1" dirty="0" smtClean="0"/>
              <a:t>formula 1 is used</a:t>
            </a:r>
            <a:endParaRPr lang="en-IN" sz="1600" b="1" dirty="0"/>
          </a:p>
          <a:p>
            <a:pPr fontAlgn="base"/>
            <a:r>
              <a:rPr lang="en-IN" sz="1600" dirty="0"/>
              <a:t>C [</a:t>
            </a:r>
            <a:r>
              <a:rPr lang="en-IN" sz="1600" dirty="0" err="1"/>
              <a:t>i</a:t>
            </a:r>
            <a:r>
              <a:rPr lang="en-IN" sz="1600" dirty="0"/>
              <a:t>, j] = 1 + C </a:t>
            </a:r>
            <a:r>
              <a:rPr lang="en-IN" sz="1600" dirty="0" smtClean="0"/>
              <a:t>[</a:t>
            </a:r>
            <a:r>
              <a:rPr lang="en-IN" sz="1600" dirty="0"/>
              <a:t>1</a:t>
            </a:r>
            <a:r>
              <a:rPr lang="en-IN" sz="1600" dirty="0" smtClean="0"/>
              <a:t>, </a:t>
            </a:r>
            <a:r>
              <a:rPr lang="en-IN" sz="1600" dirty="0"/>
              <a:t>j – </a:t>
            </a:r>
            <a:r>
              <a:rPr lang="en-IN" sz="1600" dirty="0" smtClean="0"/>
              <a:t>d</a:t>
            </a:r>
            <a:r>
              <a:rPr lang="en-IN" sz="1600" baseline="-25000" dirty="0"/>
              <a:t>1</a:t>
            </a:r>
            <a:r>
              <a:rPr lang="en-IN" sz="1600" dirty="0" smtClean="0"/>
              <a:t>]</a:t>
            </a:r>
            <a:endParaRPr lang="en-IN" sz="1600" dirty="0"/>
          </a:p>
          <a:p>
            <a:pPr fontAlgn="base"/>
            <a:r>
              <a:rPr lang="en-IN" sz="1600" dirty="0"/>
              <a:t>= 1 + C [1, 5 – 1] </a:t>
            </a:r>
            <a:endParaRPr lang="en-IN" sz="1600" dirty="0" smtClean="0"/>
          </a:p>
          <a:p>
            <a:pPr fontAlgn="base"/>
            <a:r>
              <a:rPr lang="en-IN" sz="1600" dirty="0" smtClean="0"/>
              <a:t>=</a:t>
            </a:r>
            <a:r>
              <a:rPr lang="en-IN" sz="1600" dirty="0"/>
              <a:t> 1 + C [1, 4] </a:t>
            </a:r>
            <a:endParaRPr lang="en-IN" sz="1600" dirty="0" smtClean="0"/>
          </a:p>
          <a:p>
            <a:pPr fontAlgn="base"/>
            <a:r>
              <a:rPr lang="en-IN" sz="1600" dirty="0" smtClean="0"/>
              <a:t>= </a:t>
            </a:r>
            <a:r>
              <a:rPr lang="en-IN" sz="1600" dirty="0"/>
              <a:t>1 + 4  </a:t>
            </a:r>
            <a:endParaRPr lang="en-IN" sz="1600" dirty="0" smtClean="0"/>
          </a:p>
          <a:p>
            <a:pPr fontAlgn="base"/>
            <a:r>
              <a:rPr lang="en-IN" sz="1600" dirty="0" smtClean="0"/>
              <a:t>=</a:t>
            </a:r>
            <a:r>
              <a:rPr lang="en-IN" sz="1600" dirty="0"/>
              <a:t>  </a:t>
            </a:r>
            <a:r>
              <a:rPr lang="en-IN" sz="1600" dirty="0" smtClean="0"/>
              <a:t>5</a:t>
            </a:r>
          </a:p>
          <a:p>
            <a:pPr fontAlgn="base"/>
            <a:endParaRPr lang="en-IN" sz="1600" dirty="0"/>
          </a:p>
          <a:p>
            <a:pPr fontAlgn="base"/>
            <a:r>
              <a:rPr lang="en-IN" sz="1600" b="1" dirty="0" smtClean="0"/>
              <a:t>C </a:t>
            </a:r>
            <a:r>
              <a:rPr lang="en-IN" sz="1600" b="1" dirty="0"/>
              <a:t>[2, 5] </a:t>
            </a:r>
            <a:r>
              <a:rPr lang="en-IN" sz="1600" dirty="0"/>
              <a:t> ⇒  </a:t>
            </a:r>
            <a:r>
              <a:rPr lang="en-IN" sz="1600" dirty="0" err="1"/>
              <a:t>i</a:t>
            </a:r>
            <a:r>
              <a:rPr lang="en-IN" sz="1600" dirty="0"/>
              <a:t> = 2,   j = 5,  d</a:t>
            </a:r>
            <a:r>
              <a:rPr lang="en-IN" sz="1600" baseline="-25000" dirty="0"/>
              <a:t>i</a:t>
            </a:r>
            <a:r>
              <a:rPr lang="en-IN" sz="1600" dirty="0"/>
              <a:t> = d</a:t>
            </a:r>
            <a:r>
              <a:rPr lang="en-IN" sz="1600" baseline="-25000" dirty="0"/>
              <a:t>2</a:t>
            </a:r>
            <a:r>
              <a:rPr lang="en-IN" sz="1600" dirty="0"/>
              <a:t> =  4</a:t>
            </a:r>
          </a:p>
          <a:p>
            <a:pPr fontAlgn="base"/>
            <a:r>
              <a:rPr lang="en-IN" sz="1600" dirty="0"/>
              <a:t>As </a:t>
            </a:r>
            <a:r>
              <a:rPr lang="en-IN" sz="1600" dirty="0" err="1"/>
              <a:t>i</a:t>
            </a:r>
            <a:r>
              <a:rPr lang="en-IN" sz="1600" dirty="0"/>
              <a:t> ≠ 1 and j  ≥   d</a:t>
            </a:r>
            <a:r>
              <a:rPr lang="en-IN" sz="1600" baseline="-25000" dirty="0"/>
              <a:t>i</a:t>
            </a:r>
            <a:r>
              <a:rPr lang="en-IN" sz="1600" dirty="0"/>
              <a:t> , So,</a:t>
            </a:r>
          </a:p>
          <a:p>
            <a:pPr fontAlgn="base"/>
            <a:r>
              <a:rPr lang="en-IN" sz="1600" dirty="0"/>
              <a:t>C [</a:t>
            </a:r>
            <a:r>
              <a:rPr lang="en-IN" sz="1600" dirty="0" err="1"/>
              <a:t>i</a:t>
            </a:r>
            <a:r>
              <a:rPr lang="en-IN" sz="1600" dirty="0"/>
              <a:t>, j]  = min { C [</a:t>
            </a:r>
            <a:r>
              <a:rPr lang="en-IN" sz="1600" dirty="0" err="1"/>
              <a:t>i</a:t>
            </a:r>
            <a:r>
              <a:rPr lang="en-IN" sz="1600" dirty="0"/>
              <a:t> – 1, j], 1 + C [</a:t>
            </a:r>
            <a:r>
              <a:rPr lang="en-IN" sz="1600" dirty="0" err="1"/>
              <a:t>i</a:t>
            </a:r>
            <a:r>
              <a:rPr lang="en-IN" sz="1600" dirty="0"/>
              <a:t>, j – d</a:t>
            </a:r>
            <a:r>
              <a:rPr lang="en-IN" sz="1600" baseline="-25000" dirty="0"/>
              <a:t>i</a:t>
            </a:r>
            <a:r>
              <a:rPr lang="en-IN" sz="1600" dirty="0"/>
              <a:t>] }</a:t>
            </a:r>
          </a:p>
          <a:p>
            <a:pPr fontAlgn="base"/>
            <a:r>
              <a:rPr lang="en-IN" sz="1600" dirty="0" smtClean="0"/>
              <a:t>           =</a:t>
            </a:r>
            <a:r>
              <a:rPr lang="en-IN" sz="1600" dirty="0"/>
              <a:t> </a:t>
            </a:r>
            <a:r>
              <a:rPr lang="en-IN" sz="1600" dirty="0" smtClean="0"/>
              <a:t>min </a:t>
            </a:r>
            <a:r>
              <a:rPr lang="en-IN" sz="1600" dirty="0"/>
              <a:t>{ C [1, 5], 1 + C [2, 1] } </a:t>
            </a:r>
            <a:endParaRPr lang="en-IN" sz="1600" dirty="0" smtClean="0"/>
          </a:p>
          <a:p>
            <a:pPr fontAlgn="base"/>
            <a:r>
              <a:rPr lang="en-IN" sz="1600" dirty="0"/>
              <a:t> </a:t>
            </a:r>
            <a:r>
              <a:rPr lang="en-IN" sz="1600" dirty="0" smtClean="0"/>
              <a:t>          = </a:t>
            </a:r>
            <a:r>
              <a:rPr lang="en-IN" sz="1600" dirty="0"/>
              <a:t>min {5, 1 + 1} </a:t>
            </a:r>
            <a:endParaRPr lang="en-IN" sz="1600" dirty="0" smtClean="0"/>
          </a:p>
          <a:p>
            <a:pPr fontAlgn="base"/>
            <a:r>
              <a:rPr lang="en-IN" sz="1600" dirty="0"/>
              <a:t> </a:t>
            </a:r>
            <a:r>
              <a:rPr lang="en-IN" sz="1600" dirty="0" smtClean="0"/>
              <a:t>          = 2</a:t>
            </a:r>
            <a:endParaRPr lang="en-IN" sz="1600" dirty="0"/>
          </a:p>
        </p:txBody>
      </p:sp>
      <p:sp>
        <p:nvSpPr>
          <p:cNvPr id="8" name="Google Shape;99;p17"/>
          <p:cNvSpPr txBox="1"/>
          <p:nvPr/>
        </p:nvSpPr>
        <p:spPr>
          <a:xfrm>
            <a:off x="4872651" y="873936"/>
            <a:ext cx="3986224" cy="1415742"/>
          </a:xfrm>
          <a:prstGeom prst="rect">
            <a:avLst/>
          </a:prstGeom>
          <a:noFill/>
          <a:ln>
            <a:solidFill>
              <a:schemeClr val="accent1"/>
            </a:solidFill>
          </a:ln>
        </p:spPr>
        <p:txBody>
          <a:bodyPr spcFirstLastPara="1" wrap="square" lIns="91425" tIns="91425" rIns="91425" bIns="91425" anchor="t" anchorCtr="0">
            <a:spAutoFit/>
          </a:bodyPr>
          <a:lstStyle/>
          <a:p>
            <a:pPr fontAlgn="base"/>
            <a:r>
              <a:rPr lang="en-IN" sz="1600" b="1" dirty="0"/>
              <a:t>C [3, 5] </a:t>
            </a:r>
            <a:r>
              <a:rPr lang="en-IN" sz="1600" dirty="0"/>
              <a:t> ⇒  </a:t>
            </a:r>
            <a:r>
              <a:rPr lang="en-IN" sz="1600" dirty="0" err="1"/>
              <a:t>i</a:t>
            </a:r>
            <a:r>
              <a:rPr lang="en-IN" sz="1600" dirty="0"/>
              <a:t> = 3,    j = 5,  d</a:t>
            </a:r>
            <a:r>
              <a:rPr lang="en-IN" sz="1600" baseline="-25000" dirty="0"/>
              <a:t>i</a:t>
            </a:r>
            <a:r>
              <a:rPr lang="en-IN" sz="1600" dirty="0"/>
              <a:t> = d</a:t>
            </a:r>
            <a:r>
              <a:rPr lang="en-IN" sz="1600" baseline="-25000" dirty="0"/>
              <a:t>3</a:t>
            </a:r>
            <a:r>
              <a:rPr lang="en-IN" sz="1600" dirty="0"/>
              <a:t> = 6</a:t>
            </a:r>
          </a:p>
          <a:p>
            <a:pPr fontAlgn="base"/>
            <a:r>
              <a:rPr lang="en-IN" sz="1600" dirty="0"/>
              <a:t>As j &lt; d</a:t>
            </a:r>
            <a:r>
              <a:rPr lang="en-IN" sz="1600" baseline="-25000" dirty="0"/>
              <a:t>i</a:t>
            </a:r>
            <a:r>
              <a:rPr lang="en-IN" sz="1600" dirty="0"/>
              <a:t>,   </a:t>
            </a:r>
          </a:p>
          <a:p>
            <a:pPr fontAlgn="base"/>
            <a:r>
              <a:rPr lang="en-IN" sz="1600" dirty="0"/>
              <a:t>C [</a:t>
            </a:r>
            <a:r>
              <a:rPr lang="en-IN" sz="1600" dirty="0" err="1"/>
              <a:t>i</a:t>
            </a:r>
            <a:r>
              <a:rPr lang="en-IN" sz="1600" dirty="0"/>
              <a:t>, j] </a:t>
            </a:r>
            <a:r>
              <a:rPr lang="en-IN" sz="1600" dirty="0" smtClean="0"/>
              <a:t>    =</a:t>
            </a:r>
            <a:r>
              <a:rPr lang="en-IN" sz="1600" dirty="0"/>
              <a:t> </a:t>
            </a:r>
            <a:r>
              <a:rPr lang="en-IN" sz="1600" dirty="0" smtClean="0"/>
              <a:t>C </a:t>
            </a:r>
            <a:r>
              <a:rPr lang="en-IN" sz="1600" dirty="0"/>
              <a:t>[</a:t>
            </a:r>
            <a:r>
              <a:rPr lang="en-IN" sz="1600" dirty="0" err="1"/>
              <a:t>i</a:t>
            </a:r>
            <a:r>
              <a:rPr lang="en-IN" sz="1600" dirty="0"/>
              <a:t> – 1, j]</a:t>
            </a:r>
          </a:p>
          <a:p>
            <a:pPr fontAlgn="base"/>
            <a:r>
              <a:rPr lang="en-IN" sz="1600" dirty="0"/>
              <a:t>C [3, 5] </a:t>
            </a:r>
            <a:r>
              <a:rPr lang="en-IN" sz="1600" dirty="0" smtClean="0"/>
              <a:t> =</a:t>
            </a:r>
            <a:r>
              <a:rPr lang="en-IN" sz="1600" dirty="0"/>
              <a:t> </a:t>
            </a:r>
            <a:r>
              <a:rPr lang="en-IN" sz="1600" dirty="0" smtClean="0"/>
              <a:t>C </a:t>
            </a:r>
            <a:r>
              <a:rPr lang="en-IN" sz="1600" dirty="0"/>
              <a:t>[2, 5] </a:t>
            </a:r>
            <a:endParaRPr lang="en-IN" sz="1600" dirty="0" smtClean="0"/>
          </a:p>
          <a:p>
            <a:pPr fontAlgn="base"/>
            <a:r>
              <a:rPr lang="en-IN" sz="1600" dirty="0"/>
              <a:t> </a:t>
            </a:r>
            <a:r>
              <a:rPr lang="en-IN" sz="1600" dirty="0" smtClean="0"/>
              <a:t>             = </a:t>
            </a:r>
            <a:r>
              <a:rPr lang="en-IN" sz="1600" dirty="0"/>
              <a:t>2</a:t>
            </a:r>
          </a:p>
        </p:txBody>
      </p:sp>
      <p:sp>
        <p:nvSpPr>
          <p:cNvPr id="9" name="Google Shape;99;p17"/>
          <p:cNvSpPr txBox="1"/>
          <p:nvPr/>
        </p:nvSpPr>
        <p:spPr>
          <a:xfrm>
            <a:off x="4872651" y="3405085"/>
            <a:ext cx="3986224" cy="923299"/>
          </a:xfrm>
          <a:prstGeom prst="rect">
            <a:avLst/>
          </a:prstGeom>
          <a:noFill/>
          <a:ln>
            <a:solidFill>
              <a:schemeClr val="accent1"/>
            </a:solidFill>
          </a:ln>
        </p:spPr>
        <p:txBody>
          <a:bodyPr spcFirstLastPara="1" wrap="square" lIns="91425" tIns="91425" rIns="91425" bIns="91425" anchor="t" anchorCtr="0">
            <a:spAutoFit/>
          </a:bodyPr>
          <a:lstStyle/>
          <a:p>
            <a:pPr algn="just"/>
            <a:r>
              <a:rPr lang="en-IN" sz="1600" dirty="0" smtClean="0">
                <a:solidFill>
                  <a:schemeClr val="accent1">
                    <a:lumMod val="75000"/>
                  </a:schemeClr>
                </a:solidFill>
                <a:latin typeface="Proxima Nova" panose="020B0604020202020204" charset="0"/>
              </a:rPr>
              <a:t>if </a:t>
            </a:r>
            <a:r>
              <a:rPr lang="en-IN" sz="1600" dirty="0" err="1">
                <a:solidFill>
                  <a:schemeClr val="accent1">
                    <a:lumMod val="75000"/>
                  </a:schemeClr>
                </a:solidFill>
                <a:latin typeface="Proxima Nova" panose="020B0604020202020204" charset="0"/>
              </a:rPr>
              <a:t>i</a:t>
            </a:r>
            <a:r>
              <a:rPr lang="en-IN" sz="1600" dirty="0">
                <a:solidFill>
                  <a:schemeClr val="accent1">
                    <a:lumMod val="75000"/>
                  </a:schemeClr>
                </a:solidFill>
                <a:latin typeface="Proxima Nova" panose="020B0604020202020204" charset="0"/>
              </a:rPr>
              <a:t>=1 then C[</a:t>
            </a:r>
            <a:r>
              <a:rPr lang="en-IN" sz="1600" dirty="0" err="1">
                <a:solidFill>
                  <a:schemeClr val="accent1">
                    <a:lumMod val="75000"/>
                  </a:schemeClr>
                </a:solidFill>
                <a:latin typeface="Proxima Nova" panose="020B0604020202020204" charset="0"/>
              </a:rPr>
              <a:t>i,j</a:t>
            </a:r>
            <a:r>
              <a:rPr lang="en-IN" sz="1600" dirty="0">
                <a:solidFill>
                  <a:schemeClr val="accent1">
                    <a:lumMod val="75000"/>
                  </a:schemeClr>
                </a:solidFill>
                <a:latin typeface="Proxima Nova" panose="020B0604020202020204" charset="0"/>
              </a:rPr>
              <a:t>] = 1 + C[1, j-d1]</a:t>
            </a:r>
          </a:p>
          <a:p>
            <a:pPr algn="just"/>
            <a:r>
              <a:rPr lang="en-IN" sz="1600" dirty="0" smtClean="0">
                <a:solidFill>
                  <a:schemeClr val="accent1">
                    <a:lumMod val="75000"/>
                  </a:schemeClr>
                </a:solidFill>
                <a:latin typeface="Proxima Nova" panose="020B0604020202020204" charset="0"/>
              </a:rPr>
              <a:t>if </a:t>
            </a:r>
            <a:r>
              <a:rPr lang="en-IN" sz="1600" dirty="0">
                <a:solidFill>
                  <a:schemeClr val="accent1">
                    <a:lumMod val="75000"/>
                  </a:schemeClr>
                </a:solidFill>
                <a:latin typeface="Proxima Nova" panose="020B0604020202020204" charset="0"/>
              </a:rPr>
              <a:t>j&lt;di then C[</a:t>
            </a:r>
            <a:r>
              <a:rPr lang="en-IN" sz="1600" dirty="0" err="1">
                <a:solidFill>
                  <a:schemeClr val="accent1">
                    <a:lumMod val="75000"/>
                  </a:schemeClr>
                </a:solidFill>
                <a:latin typeface="Proxima Nova" panose="020B0604020202020204" charset="0"/>
              </a:rPr>
              <a:t>i,j</a:t>
            </a:r>
            <a:r>
              <a:rPr lang="en-IN" sz="1600" dirty="0">
                <a:solidFill>
                  <a:schemeClr val="accent1">
                    <a:lumMod val="75000"/>
                  </a:schemeClr>
                </a:solidFill>
                <a:latin typeface="Proxima Nova" panose="020B0604020202020204" charset="0"/>
              </a:rPr>
              <a:t>] = C[i-1, j]</a:t>
            </a:r>
          </a:p>
          <a:p>
            <a:pPr algn="just"/>
            <a:r>
              <a:rPr lang="en-IN" sz="1600" dirty="0" smtClean="0">
                <a:solidFill>
                  <a:schemeClr val="accent1">
                    <a:lumMod val="75000"/>
                  </a:schemeClr>
                </a:solidFill>
                <a:latin typeface="Proxima Nova" panose="020B0604020202020204" charset="0"/>
              </a:rPr>
              <a:t>Otherwise </a:t>
            </a:r>
            <a:r>
              <a:rPr lang="en-IN" sz="1600" dirty="0">
                <a:solidFill>
                  <a:schemeClr val="accent1">
                    <a:lumMod val="75000"/>
                  </a:schemeClr>
                </a:solidFill>
                <a:latin typeface="Proxima Nova" panose="020B0604020202020204" charset="0"/>
              </a:rPr>
              <a:t>c[</a:t>
            </a:r>
            <a:r>
              <a:rPr lang="en-IN" sz="1600" dirty="0" err="1">
                <a:solidFill>
                  <a:schemeClr val="accent1">
                    <a:lumMod val="75000"/>
                  </a:schemeClr>
                </a:solidFill>
                <a:latin typeface="Proxima Nova" panose="020B0604020202020204" charset="0"/>
              </a:rPr>
              <a:t>i,j</a:t>
            </a:r>
            <a:r>
              <a:rPr lang="en-IN" sz="1600" dirty="0">
                <a:solidFill>
                  <a:schemeClr val="accent1">
                    <a:lumMod val="75000"/>
                  </a:schemeClr>
                </a:solidFill>
                <a:latin typeface="Proxima Nova" panose="020B0604020202020204" charset="0"/>
              </a:rPr>
              <a:t>] = min{c[i-1,j], 1+c[</a:t>
            </a:r>
            <a:r>
              <a:rPr lang="en-IN" sz="1600" dirty="0" err="1">
                <a:solidFill>
                  <a:schemeClr val="accent1">
                    <a:lumMod val="75000"/>
                  </a:schemeClr>
                </a:solidFill>
                <a:latin typeface="Proxima Nova" panose="020B0604020202020204" charset="0"/>
              </a:rPr>
              <a:t>i,j</a:t>
            </a:r>
            <a:r>
              <a:rPr lang="en-IN" sz="1600" dirty="0">
                <a:solidFill>
                  <a:schemeClr val="accent1">
                    <a:lumMod val="75000"/>
                  </a:schemeClr>
                </a:solidFill>
                <a:latin typeface="Proxima Nova" panose="020B0604020202020204" charset="0"/>
              </a:rPr>
              <a:t>-di]}</a:t>
            </a:r>
          </a:p>
        </p:txBody>
      </p:sp>
    </p:spTree>
    <p:extLst>
      <p:ext uri="{BB962C8B-B14F-4D97-AF65-F5344CB8AC3E}">
        <p14:creationId xmlns:p14="http://schemas.microsoft.com/office/powerpoint/2010/main" val="14146104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pPr algn="just"/>
            <a:r>
              <a:rPr lang="en-IN" sz="2400" dirty="0" smtClean="0">
                <a:solidFill>
                  <a:schemeClr val="bg1"/>
                </a:solidFill>
                <a:latin typeface="Proxima Nova" panose="020B0604020202020204" charset="0"/>
              </a:rPr>
              <a:t>MAKING CHANGE PROBLEM</a:t>
            </a:r>
            <a:endParaRPr lang="en-IN" sz="2400" dirty="0">
              <a:solidFill>
                <a:schemeClr val="bg1"/>
              </a:solidFill>
              <a:latin typeface="Proxima Nova" panose="020B0604020202020204" charset="0"/>
            </a:endParaRPr>
          </a:p>
        </p:txBody>
      </p:sp>
      <p:sp>
        <p:nvSpPr>
          <p:cNvPr id="99" name="Google Shape;99;p17"/>
          <p:cNvSpPr txBox="1"/>
          <p:nvPr/>
        </p:nvSpPr>
        <p:spPr>
          <a:xfrm>
            <a:off x="290604" y="817718"/>
            <a:ext cx="4301709" cy="3877954"/>
          </a:xfrm>
          <a:prstGeom prst="rect">
            <a:avLst/>
          </a:prstGeom>
          <a:noFill/>
          <a:ln>
            <a:solidFill>
              <a:schemeClr val="accent1"/>
            </a:solidFill>
          </a:ln>
        </p:spPr>
        <p:txBody>
          <a:bodyPr spcFirstLastPara="1" wrap="square" lIns="91425" tIns="91425" rIns="91425" bIns="91425" anchor="t" anchorCtr="0">
            <a:spAutoFit/>
          </a:bodyPr>
          <a:lstStyle/>
          <a:p>
            <a:pPr fontAlgn="base"/>
            <a:r>
              <a:rPr lang="en-IN" sz="1600" b="1" dirty="0"/>
              <a:t>Filling sixth column, j = 6 :</a:t>
            </a:r>
            <a:endParaRPr lang="en-IN" sz="1600" dirty="0"/>
          </a:p>
          <a:p>
            <a:pPr fontAlgn="base"/>
            <a:endParaRPr lang="en-IN" sz="1600" b="1" dirty="0" smtClean="0"/>
          </a:p>
          <a:p>
            <a:pPr fontAlgn="base"/>
            <a:r>
              <a:rPr lang="en-IN" sz="1600" b="1" dirty="0" smtClean="0"/>
              <a:t>C </a:t>
            </a:r>
            <a:r>
              <a:rPr lang="en-IN" sz="1600" b="1" dirty="0"/>
              <a:t>[1, 6]</a:t>
            </a:r>
            <a:r>
              <a:rPr lang="en-IN" sz="1600" dirty="0"/>
              <a:t>  ⇒  </a:t>
            </a:r>
            <a:r>
              <a:rPr lang="en-IN" sz="1600" dirty="0" err="1"/>
              <a:t>i</a:t>
            </a:r>
            <a:r>
              <a:rPr lang="en-IN" sz="1600" dirty="0"/>
              <a:t> = 1,   j = 6,  d</a:t>
            </a:r>
            <a:r>
              <a:rPr lang="en-IN" sz="1600" baseline="-25000" dirty="0"/>
              <a:t>i</a:t>
            </a:r>
            <a:r>
              <a:rPr lang="en-IN" sz="1600" dirty="0"/>
              <a:t> = d</a:t>
            </a:r>
            <a:r>
              <a:rPr lang="en-IN" sz="1600" baseline="-25000" dirty="0"/>
              <a:t>1</a:t>
            </a:r>
            <a:r>
              <a:rPr lang="en-IN" sz="1600" dirty="0"/>
              <a:t> =  1</a:t>
            </a:r>
          </a:p>
          <a:p>
            <a:pPr fontAlgn="base"/>
            <a:r>
              <a:rPr lang="en-IN" sz="1600" b="1" dirty="0"/>
              <a:t>As,   </a:t>
            </a:r>
            <a:r>
              <a:rPr lang="en-IN" sz="1600" b="1" dirty="0" err="1"/>
              <a:t>i</a:t>
            </a:r>
            <a:r>
              <a:rPr lang="en-IN" sz="1600" b="1" dirty="0"/>
              <a:t> = </a:t>
            </a:r>
            <a:r>
              <a:rPr lang="en-IN" sz="1600" b="1" dirty="0" smtClean="0"/>
              <a:t>1formula 1 is used</a:t>
            </a:r>
            <a:endParaRPr lang="en-IN" sz="1600" b="1" dirty="0"/>
          </a:p>
          <a:p>
            <a:pPr fontAlgn="base"/>
            <a:r>
              <a:rPr lang="en-IN" sz="1600" dirty="0"/>
              <a:t>C [</a:t>
            </a:r>
            <a:r>
              <a:rPr lang="en-IN" sz="1600" dirty="0" err="1"/>
              <a:t>i</a:t>
            </a:r>
            <a:r>
              <a:rPr lang="en-IN" sz="1600" dirty="0"/>
              <a:t>, j] = 1 + C </a:t>
            </a:r>
            <a:r>
              <a:rPr lang="en-IN" sz="1600" dirty="0" smtClean="0"/>
              <a:t>[</a:t>
            </a:r>
            <a:r>
              <a:rPr lang="en-IN" sz="1600" dirty="0"/>
              <a:t>1</a:t>
            </a:r>
            <a:r>
              <a:rPr lang="en-IN" sz="1600" dirty="0" smtClean="0"/>
              <a:t>, </a:t>
            </a:r>
            <a:r>
              <a:rPr lang="en-IN" sz="1600" dirty="0"/>
              <a:t>j – </a:t>
            </a:r>
            <a:r>
              <a:rPr lang="en-IN" sz="1600" dirty="0" smtClean="0"/>
              <a:t>d</a:t>
            </a:r>
            <a:r>
              <a:rPr lang="en-IN" sz="1600" baseline="-25000" dirty="0"/>
              <a:t>1</a:t>
            </a:r>
            <a:r>
              <a:rPr lang="en-IN" sz="1600" dirty="0" smtClean="0"/>
              <a:t>]</a:t>
            </a:r>
            <a:endParaRPr lang="en-IN" sz="1600" dirty="0"/>
          </a:p>
          <a:p>
            <a:pPr fontAlgn="base"/>
            <a:r>
              <a:rPr lang="en-IN" sz="1600" dirty="0" smtClean="0"/>
              <a:t>          = </a:t>
            </a:r>
            <a:r>
              <a:rPr lang="en-IN" sz="1600" dirty="0"/>
              <a:t>1 + C [1, 5]  </a:t>
            </a:r>
            <a:endParaRPr lang="en-IN" sz="1600" dirty="0" smtClean="0"/>
          </a:p>
          <a:p>
            <a:pPr fontAlgn="base"/>
            <a:r>
              <a:rPr lang="en-IN" sz="1600" dirty="0"/>
              <a:t> </a:t>
            </a:r>
            <a:r>
              <a:rPr lang="en-IN" sz="1600" dirty="0" smtClean="0"/>
              <a:t>         = </a:t>
            </a:r>
            <a:r>
              <a:rPr lang="en-IN" sz="1600" dirty="0"/>
              <a:t>1 + 5 </a:t>
            </a:r>
            <a:endParaRPr lang="en-IN" sz="1600" dirty="0" smtClean="0"/>
          </a:p>
          <a:p>
            <a:pPr fontAlgn="base"/>
            <a:r>
              <a:rPr lang="en-IN" sz="1600" dirty="0"/>
              <a:t> </a:t>
            </a:r>
            <a:r>
              <a:rPr lang="en-IN" sz="1600" dirty="0" smtClean="0"/>
              <a:t>         = 6</a:t>
            </a:r>
          </a:p>
          <a:p>
            <a:pPr fontAlgn="base"/>
            <a:endParaRPr lang="en-IN" sz="1600" dirty="0"/>
          </a:p>
          <a:p>
            <a:pPr fontAlgn="base"/>
            <a:r>
              <a:rPr lang="en-IN" sz="1600" b="1" dirty="0" smtClean="0"/>
              <a:t>C </a:t>
            </a:r>
            <a:r>
              <a:rPr lang="en-IN" sz="1600" b="1" dirty="0"/>
              <a:t>[2, 6]</a:t>
            </a:r>
            <a:r>
              <a:rPr lang="en-IN" sz="1600" dirty="0"/>
              <a:t>  ⇒  </a:t>
            </a:r>
            <a:r>
              <a:rPr lang="en-IN" sz="1600" dirty="0" err="1"/>
              <a:t>i</a:t>
            </a:r>
            <a:r>
              <a:rPr lang="en-IN" sz="1600" dirty="0"/>
              <a:t> = 2,   j = 6,  d</a:t>
            </a:r>
            <a:r>
              <a:rPr lang="en-IN" sz="1600" baseline="-25000" dirty="0"/>
              <a:t>i</a:t>
            </a:r>
            <a:r>
              <a:rPr lang="en-IN" sz="1600" dirty="0"/>
              <a:t> = d</a:t>
            </a:r>
            <a:r>
              <a:rPr lang="en-IN" sz="1600" baseline="-25000" dirty="0"/>
              <a:t>2</a:t>
            </a:r>
            <a:r>
              <a:rPr lang="en-IN" sz="1600" dirty="0"/>
              <a:t> =  4</a:t>
            </a:r>
          </a:p>
          <a:p>
            <a:pPr fontAlgn="base"/>
            <a:r>
              <a:rPr lang="en-IN" sz="1600" dirty="0"/>
              <a:t>As </a:t>
            </a:r>
            <a:r>
              <a:rPr lang="en-IN" sz="1600" dirty="0" err="1"/>
              <a:t>i</a:t>
            </a:r>
            <a:r>
              <a:rPr lang="en-IN" sz="1600" dirty="0"/>
              <a:t> ≠ 1 and j  ≥   d</a:t>
            </a:r>
            <a:r>
              <a:rPr lang="en-IN" sz="1600" baseline="-25000" dirty="0"/>
              <a:t>i</a:t>
            </a:r>
            <a:r>
              <a:rPr lang="en-IN" sz="1600" dirty="0"/>
              <a:t> </a:t>
            </a:r>
          </a:p>
          <a:p>
            <a:pPr fontAlgn="base"/>
            <a:r>
              <a:rPr lang="en-IN" sz="1600" dirty="0"/>
              <a:t>C [</a:t>
            </a:r>
            <a:r>
              <a:rPr lang="en-IN" sz="1600" dirty="0" err="1"/>
              <a:t>i</a:t>
            </a:r>
            <a:r>
              <a:rPr lang="en-IN" sz="1600" dirty="0"/>
              <a:t>, j] = min { C [</a:t>
            </a:r>
            <a:r>
              <a:rPr lang="en-IN" sz="1600" dirty="0" err="1"/>
              <a:t>i</a:t>
            </a:r>
            <a:r>
              <a:rPr lang="en-IN" sz="1600" dirty="0"/>
              <a:t> – 1, j], 1 + C [</a:t>
            </a:r>
            <a:r>
              <a:rPr lang="en-IN" sz="1600" dirty="0" err="1"/>
              <a:t>i</a:t>
            </a:r>
            <a:r>
              <a:rPr lang="en-IN" sz="1600" dirty="0"/>
              <a:t>, j – d</a:t>
            </a:r>
            <a:r>
              <a:rPr lang="en-IN" sz="1600" baseline="-25000" dirty="0"/>
              <a:t>i</a:t>
            </a:r>
            <a:r>
              <a:rPr lang="en-IN" sz="1600" dirty="0"/>
              <a:t>] }</a:t>
            </a:r>
          </a:p>
          <a:p>
            <a:pPr fontAlgn="base"/>
            <a:r>
              <a:rPr lang="en-IN" sz="1600" dirty="0" smtClean="0"/>
              <a:t>          = min </a:t>
            </a:r>
            <a:r>
              <a:rPr lang="en-IN" sz="1600" dirty="0"/>
              <a:t>{ C [1, 6], 1 + C [2, 2] } </a:t>
            </a:r>
            <a:endParaRPr lang="en-IN" sz="1600" dirty="0" smtClean="0"/>
          </a:p>
          <a:p>
            <a:pPr fontAlgn="base"/>
            <a:r>
              <a:rPr lang="en-IN" sz="1600" dirty="0"/>
              <a:t> </a:t>
            </a:r>
            <a:r>
              <a:rPr lang="en-IN" sz="1600" dirty="0" smtClean="0"/>
              <a:t>         = </a:t>
            </a:r>
            <a:r>
              <a:rPr lang="en-IN" sz="1600" dirty="0"/>
              <a:t>min {6, 1 + 2} </a:t>
            </a:r>
            <a:endParaRPr lang="en-IN" sz="1600" dirty="0" smtClean="0"/>
          </a:p>
          <a:p>
            <a:pPr fontAlgn="base"/>
            <a:r>
              <a:rPr lang="en-IN" sz="1600" dirty="0"/>
              <a:t> </a:t>
            </a:r>
            <a:r>
              <a:rPr lang="en-IN" sz="1600" dirty="0" smtClean="0"/>
              <a:t>         = 3</a:t>
            </a:r>
            <a:endParaRPr lang="en-IN" sz="1600" dirty="0"/>
          </a:p>
        </p:txBody>
      </p:sp>
      <p:sp>
        <p:nvSpPr>
          <p:cNvPr id="8" name="Google Shape;99;p17"/>
          <p:cNvSpPr txBox="1"/>
          <p:nvPr/>
        </p:nvSpPr>
        <p:spPr>
          <a:xfrm>
            <a:off x="4872651" y="873936"/>
            <a:ext cx="3986224" cy="1661963"/>
          </a:xfrm>
          <a:prstGeom prst="rect">
            <a:avLst/>
          </a:prstGeom>
          <a:noFill/>
          <a:ln>
            <a:solidFill>
              <a:schemeClr val="accent1"/>
            </a:solidFill>
          </a:ln>
        </p:spPr>
        <p:txBody>
          <a:bodyPr spcFirstLastPara="1" wrap="square" lIns="91425" tIns="91425" rIns="91425" bIns="91425" anchor="t" anchorCtr="0">
            <a:spAutoFit/>
          </a:bodyPr>
          <a:lstStyle/>
          <a:p>
            <a:pPr fontAlgn="base"/>
            <a:r>
              <a:rPr lang="en-IN" sz="1600" b="1" dirty="0"/>
              <a:t>C [3, 6]</a:t>
            </a:r>
            <a:r>
              <a:rPr lang="en-IN" sz="1600" dirty="0"/>
              <a:t>  ⇒  </a:t>
            </a:r>
            <a:r>
              <a:rPr lang="en-IN" sz="1600" dirty="0" err="1"/>
              <a:t>i</a:t>
            </a:r>
            <a:r>
              <a:rPr lang="en-IN" sz="1600" dirty="0"/>
              <a:t> = 3,    j = 6,  d</a:t>
            </a:r>
            <a:r>
              <a:rPr lang="en-IN" sz="1600" baseline="-25000" dirty="0"/>
              <a:t>i</a:t>
            </a:r>
            <a:r>
              <a:rPr lang="en-IN" sz="1600" dirty="0"/>
              <a:t> = d</a:t>
            </a:r>
            <a:r>
              <a:rPr lang="en-IN" sz="1600" baseline="-25000" dirty="0"/>
              <a:t>3</a:t>
            </a:r>
            <a:r>
              <a:rPr lang="en-IN" sz="1600" dirty="0"/>
              <a:t> = 6</a:t>
            </a:r>
          </a:p>
          <a:p>
            <a:pPr fontAlgn="base"/>
            <a:r>
              <a:rPr lang="en-IN" sz="1600" dirty="0"/>
              <a:t>As </a:t>
            </a:r>
            <a:r>
              <a:rPr lang="en-IN" sz="1600" dirty="0" err="1"/>
              <a:t>i</a:t>
            </a:r>
            <a:r>
              <a:rPr lang="en-IN" sz="1600" dirty="0"/>
              <a:t> ≠ 1 and j  ≥   d</a:t>
            </a:r>
            <a:r>
              <a:rPr lang="en-IN" sz="1600" baseline="-25000" dirty="0"/>
              <a:t>i</a:t>
            </a:r>
            <a:r>
              <a:rPr lang="en-IN" sz="1600" dirty="0"/>
              <a:t> </a:t>
            </a:r>
          </a:p>
          <a:p>
            <a:pPr fontAlgn="base"/>
            <a:r>
              <a:rPr lang="en-IN" sz="1600" dirty="0"/>
              <a:t>C [</a:t>
            </a:r>
            <a:r>
              <a:rPr lang="en-IN" sz="1600" dirty="0" err="1"/>
              <a:t>i</a:t>
            </a:r>
            <a:r>
              <a:rPr lang="en-IN" sz="1600" dirty="0"/>
              <a:t>, j]  </a:t>
            </a:r>
            <a:r>
              <a:rPr lang="en-IN" sz="1600" dirty="0" smtClean="0"/>
              <a:t>=</a:t>
            </a:r>
            <a:r>
              <a:rPr lang="en-IN" sz="1600" dirty="0"/>
              <a:t>  </a:t>
            </a:r>
            <a:r>
              <a:rPr lang="en-IN" sz="1600" dirty="0" smtClean="0"/>
              <a:t>min </a:t>
            </a:r>
            <a:r>
              <a:rPr lang="en-IN" sz="1600" dirty="0"/>
              <a:t>{ C [</a:t>
            </a:r>
            <a:r>
              <a:rPr lang="en-IN" sz="1600" dirty="0" err="1"/>
              <a:t>i</a:t>
            </a:r>
            <a:r>
              <a:rPr lang="en-IN" sz="1600" dirty="0"/>
              <a:t> – 1, j], 1 + C [</a:t>
            </a:r>
            <a:r>
              <a:rPr lang="en-IN" sz="1600" dirty="0" err="1"/>
              <a:t>i</a:t>
            </a:r>
            <a:r>
              <a:rPr lang="en-IN" sz="1600" dirty="0"/>
              <a:t>, j – d</a:t>
            </a:r>
            <a:r>
              <a:rPr lang="en-IN" sz="1600" baseline="-25000" dirty="0"/>
              <a:t>i</a:t>
            </a:r>
            <a:r>
              <a:rPr lang="en-IN" sz="1600" dirty="0"/>
              <a:t>] }</a:t>
            </a:r>
          </a:p>
          <a:p>
            <a:pPr fontAlgn="base"/>
            <a:r>
              <a:rPr lang="en-IN" sz="1600" dirty="0" smtClean="0"/>
              <a:t>           =</a:t>
            </a:r>
            <a:r>
              <a:rPr lang="en-IN" sz="1600" dirty="0"/>
              <a:t>  </a:t>
            </a:r>
            <a:r>
              <a:rPr lang="en-IN" sz="1600" dirty="0" smtClean="0"/>
              <a:t>min </a:t>
            </a:r>
            <a:r>
              <a:rPr lang="en-IN" sz="1600" dirty="0"/>
              <a:t>{ C [2, 6], 1 + C [3, 0] } </a:t>
            </a:r>
            <a:endParaRPr lang="en-IN" sz="1600" dirty="0" smtClean="0"/>
          </a:p>
          <a:p>
            <a:pPr fontAlgn="base"/>
            <a:r>
              <a:rPr lang="en-IN" sz="1600" dirty="0"/>
              <a:t> </a:t>
            </a:r>
            <a:r>
              <a:rPr lang="en-IN" sz="1600" dirty="0" smtClean="0"/>
              <a:t>          = </a:t>
            </a:r>
            <a:r>
              <a:rPr lang="en-IN" sz="1600" dirty="0"/>
              <a:t>min {6, 1 + 0} </a:t>
            </a:r>
            <a:endParaRPr lang="en-IN" sz="1600" dirty="0" smtClean="0"/>
          </a:p>
          <a:p>
            <a:pPr fontAlgn="base"/>
            <a:r>
              <a:rPr lang="en-IN" sz="1600" dirty="0"/>
              <a:t> </a:t>
            </a:r>
            <a:r>
              <a:rPr lang="en-IN" sz="1600" dirty="0" smtClean="0"/>
              <a:t>          = </a:t>
            </a:r>
            <a:r>
              <a:rPr lang="en-IN" sz="1600" dirty="0"/>
              <a:t>1</a:t>
            </a:r>
          </a:p>
        </p:txBody>
      </p:sp>
      <p:sp>
        <p:nvSpPr>
          <p:cNvPr id="9" name="Google Shape;99;p17"/>
          <p:cNvSpPr txBox="1"/>
          <p:nvPr/>
        </p:nvSpPr>
        <p:spPr>
          <a:xfrm>
            <a:off x="4872651" y="3405085"/>
            <a:ext cx="3986224" cy="923299"/>
          </a:xfrm>
          <a:prstGeom prst="rect">
            <a:avLst/>
          </a:prstGeom>
          <a:noFill/>
          <a:ln>
            <a:solidFill>
              <a:schemeClr val="accent1"/>
            </a:solidFill>
          </a:ln>
        </p:spPr>
        <p:txBody>
          <a:bodyPr spcFirstLastPara="1" wrap="square" lIns="91425" tIns="91425" rIns="91425" bIns="91425" anchor="t" anchorCtr="0">
            <a:spAutoFit/>
          </a:bodyPr>
          <a:lstStyle/>
          <a:p>
            <a:pPr algn="just"/>
            <a:r>
              <a:rPr lang="en-IN" sz="1600" dirty="0" smtClean="0">
                <a:solidFill>
                  <a:schemeClr val="accent1">
                    <a:lumMod val="75000"/>
                  </a:schemeClr>
                </a:solidFill>
                <a:latin typeface="Proxima Nova" panose="020B0604020202020204" charset="0"/>
              </a:rPr>
              <a:t>if </a:t>
            </a:r>
            <a:r>
              <a:rPr lang="en-IN" sz="1600" dirty="0" err="1">
                <a:solidFill>
                  <a:schemeClr val="accent1">
                    <a:lumMod val="75000"/>
                  </a:schemeClr>
                </a:solidFill>
                <a:latin typeface="Proxima Nova" panose="020B0604020202020204" charset="0"/>
              </a:rPr>
              <a:t>i</a:t>
            </a:r>
            <a:r>
              <a:rPr lang="en-IN" sz="1600" dirty="0">
                <a:solidFill>
                  <a:schemeClr val="accent1">
                    <a:lumMod val="75000"/>
                  </a:schemeClr>
                </a:solidFill>
                <a:latin typeface="Proxima Nova" panose="020B0604020202020204" charset="0"/>
              </a:rPr>
              <a:t>=1 then C[</a:t>
            </a:r>
            <a:r>
              <a:rPr lang="en-IN" sz="1600" dirty="0" err="1">
                <a:solidFill>
                  <a:schemeClr val="accent1">
                    <a:lumMod val="75000"/>
                  </a:schemeClr>
                </a:solidFill>
                <a:latin typeface="Proxima Nova" panose="020B0604020202020204" charset="0"/>
              </a:rPr>
              <a:t>i,j</a:t>
            </a:r>
            <a:r>
              <a:rPr lang="en-IN" sz="1600" dirty="0">
                <a:solidFill>
                  <a:schemeClr val="accent1">
                    <a:lumMod val="75000"/>
                  </a:schemeClr>
                </a:solidFill>
                <a:latin typeface="Proxima Nova" panose="020B0604020202020204" charset="0"/>
              </a:rPr>
              <a:t>] = 1 + C[1, j-d1]</a:t>
            </a:r>
          </a:p>
          <a:p>
            <a:pPr algn="just"/>
            <a:r>
              <a:rPr lang="en-IN" sz="1600" dirty="0" smtClean="0">
                <a:solidFill>
                  <a:schemeClr val="accent1">
                    <a:lumMod val="75000"/>
                  </a:schemeClr>
                </a:solidFill>
                <a:latin typeface="Proxima Nova" panose="020B0604020202020204" charset="0"/>
              </a:rPr>
              <a:t>if </a:t>
            </a:r>
            <a:r>
              <a:rPr lang="en-IN" sz="1600" dirty="0">
                <a:solidFill>
                  <a:schemeClr val="accent1">
                    <a:lumMod val="75000"/>
                  </a:schemeClr>
                </a:solidFill>
                <a:latin typeface="Proxima Nova" panose="020B0604020202020204" charset="0"/>
              </a:rPr>
              <a:t>j&lt;di then C[</a:t>
            </a:r>
            <a:r>
              <a:rPr lang="en-IN" sz="1600" dirty="0" err="1">
                <a:solidFill>
                  <a:schemeClr val="accent1">
                    <a:lumMod val="75000"/>
                  </a:schemeClr>
                </a:solidFill>
                <a:latin typeface="Proxima Nova" panose="020B0604020202020204" charset="0"/>
              </a:rPr>
              <a:t>i,j</a:t>
            </a:r>
            <a:r>
              <a:rPr lang="en-IN" sz="1600" dirty="0">
                <a:solidFill>
                  <a:schemeClr val="accent1">
                    <a:lumMod val="75000"/>
                  </a:schemeClr>
                </a:solidFill>
                <a:latin typeface="Proxima Nova" panose="020B0604020202020204" charset="0"/>
              </a:rPr>
              <a:t>] = C[i-1, j]</a:t>
            </a:r>
          </a:p>
          <a:p>
            <a:pPr algn="just"/>
            <a:r>
              <a:rPr lang="en-IN" sz="1600" dirty="0" smtClean="0">
                <a:solidFill>
                  <a:schemeClr val="accent1">
                    <a:lumMod val="75000"/>
                  </a:schemeClr>
                </a:solidFill>
                <a:latin typeface="Proxima Nova" panose="020B0604020202020204" charset="0"/>
              </a:rPr>
              <a:t>Otherwise </a:t>
            </a:r>
            <a:r>
              <a:rPr lang="en-IN" sz="1600" dirty="0">
                <a:solidFill>
                  <a:schemeClr val="accent1">
                    <a:lumMod val="75000"/>
                  </a:schemeClr>
                </a:solidFill>
                <a:latin typeface="Proxima Nova" panose="020B0604020202020204" charset="0"/>
              </a:rPr>
              <a:t>c[</a:t>
            </a:r>
            <a:r>
              <a:rPr lang="en-IN" sz="1600" dirty="0" err="1">
                <a:solidFill>
                  <a:schemeClr val="accent1">
                    <a:lumMod val="75000"/>
                  </a:schemeClr>
                </a:solidFill>
                <a:latin typeface="Proxima Nova" panose="020B0604020202020204" charset="0"/>
              </a:rPr>
              <a:t>i,j</a:t>
            </a:r>
            <a:r>
              <a:rPr lang="en-IN" sz="1600" dirty="0">
                <a:solidFill>
                  <a:schemeClr val="accent1">
                    <a:lumMod val="75000"/>
                  </a:schemeClr>
                </a:solidFill>
                <a:latin typeface="Proxima Nova" panose="020B0604020202020204" charset="0"/>
              </a:rPr>
              <a:t>] = min{c[i-1,j], 1+c[</a:t>
            </a:r>
            <a:r>
              <a:rPr lang="en-IN" sz="1600" dirty="0" err="1">
                <a:solidFill>
                  <a:schemeClr val="accent1">
                    <a:lumMod val="75000"/>
                  </a:schemeClr>
                </a:solidFill>
                <a:latin typeface="Proxima Nova" panose="020B0604020202020204" charset="0"/>
              </a:rPr>
              <a:t>i,j</a:t>
            </a:r>
            <a:r>
              <a:rPr lang="en-IN" sz="1600" dirty="0">
                <a:solidFill>
                  <a:schemeClr val="accent1">
                    <a:lumMod val="75000"/>
                  </a:schemeClr>
                </a:solidFill>
                <a:latin typeface="Proxima Nova" panose="020B0604020202020204" charset="0"/>
              </a:rPr>
              <a:t>-di]}</a:t>
            </a:r>
          </a:p>
        </p:txBody>
      </p:sp>
    </p:spTree>
    <p:extLst>
      <p:ext uri="{BB962C8B-B14F-4D97-AF65-F5344CB8AC3E}">
        <p14:creationId xmlns:p14="http://schemas.microsoft.com/office/powerpoint/2010/main" val="26955138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pPr algn="just"/>
            <a:r>
              <a:rPr lang="en-IN" sz="2400" dirty="0" smtClean="0">
                <a:solidFill>
                  <a:schemeClr val="bg1"/>
                </a:solidFill>
                <a:latin typeface="Proxima Nova" panose="020B0604020202020204" charset="0"/>
              </a:rPr>
              <a:t>MAKING CHANGE PROBLEM</a:t>
            </a:r>
            <a:endParaRPr lang="en-IN" sz="2400" dirty="0">
              <a:solidFill>
                <a:schemeClr val="bg1"/>
              </a:solidFill>
              <a:latin typeface="Proxima Nova" panose="020B0604020202020204" charset="0"/>
            </a:endParaRPr>
          </a:p>
        </p:txBody>
      </p:sp>
      <p:sp>
        <p:nvSpPr>
          <p:cNvPr id="99" name="Google Shape;99;p17"/>
          <p:cNvSpPr txBox="1"/>
          <p:nvPr/>
        </p:nvSpPr>
        <p:spPr>
          <a:xfrm>
            <a:off x="290604" y="817718"/>
            <a:ext cx="4301709" cy="3877954"/>
          </a:xfrm>
          <a:prstGeom prst="rect">
            <a:avLst/>
          </a:prstGeom>
          <a:noFill/>
          <a:ln>
            <a:solidFill>
              <a:schemeClr val="accent1"/>
            </a:solidFill>
          </a:ln>
        </p:spPr>
        <p:txBody>
          <a:bodyPr spcFirstLastPara="1" wrap="square" lIns="91425" tIns="91425" rIns="91425" bIns="91425" anchor="t" anchorCtr="0">
            <a:spAutoFit/>
          </a:bodyPr>
          <a:lstStyle/>
          <a:p>
            <a:pPr fontAlgn="base"/>
            <a:r>
              <a:rPr lang="en-IN" sz="1600" b="1" dirty="0"/>
              <a:t>Filling seventh column, j = 7 :</a:t>
            </a:r>
            <a:endParaRPr lang="en-IN" sz="1600" dirty="0"/>
          </a:p>
          <a:p>
            <a:pPr fontAlgn="base"/>
            <a:endParaRPr lang="en-IN" sz="1600" b="1" dirty="0" smtClean="0"/>
          </a:p>
          <a:p>
            <a:pPr fontAlgn="base"/>
            <a:r>
              <a:rPr lang="en-IN" sz="1600" b="1" dirty="0" smtClean="0"/>
              <a:t>C </a:t>
            </a:r>
            <a:r>
              <a:rPr lang="en-IN" sz="1600" b="1" dirty="0"/>
              <a:t>[1, 7]</a:t>
            </a:r>
            <a:r>
              <a:rPr lang="en-IN" sz="1600" dirty="0"/>
              <a:t>  ⇒  </a:t>
            </a:r>
            <a:r>
              <a:rPr lang="en-IN" sz="1600" dirty="0" err="1"/>
              <a:t>i</a:t>
            </a:r>
            <a:r>
              <a:rPr lang="en-IN" sz="1600" dirty="0"/>
              <a:t> = 1,   j = 7,  d</a:t>
            </a:r>
            <a:r>
              <a:rPr lang="en-IN" sz="1600" baseline="-25000" dirty="0"/>
              <a:t>i</a:t>
            </a:r>
            <a:r>
              <a:rPr lang="en-IN" sz="1600" dirty="0"/>
              <a:t> = d</a:t>
            </a:r>
            <a:r>
              <a:rPr lang="en-IN" sz="1600" baseline="-25000" dirty="0"/>
              <a:t>1</a:t>
            </a:r>
            <a:r>
              <a:rPr lang="en-IN" sz="1600" dirty="0"/>
              <a:t> =  1</a:t>
            </a:r>
          </a:p>
          <a:p>
            <a:pPr fontAlgn="base"/>
            <a:r>
              <a:rPr lang="en-IN" sz="1600" b="1" dirty="0"/>
              <a:t>As,   </a:t>
            </a:r>
            <a:r>
              <a:rPr lang="en-IN" sz="1600" b="1" dirty="0" err="1"/>
              <a:t>i</a:t>
            </a:r>
            <a:r>
              <a:rPr lang="en-IN" sz="1600" b="1" dirty="0"/>
              <a:t> = </a:t>
            </a:r>
            <a:r>
              <a:rPr lang="en-IN" sz="1600" b="1" dirty="0" smtClean="0"/>
              <a:t>1</a:t>
            </a:r>
            <a:r>
              <a:rPr lang="en-IN" sz="1600" b="1" dirty="0"/>
              <a:t> </a:t>
            </a:r>
            <a:r>
              <a:rPr lang="en-IN" sz="1600" b="1" dirty="0" smtClean="0"/>
              <a:t>formula 1 is used</a:t>
            </a:r>
            <a:endParaRPr lang="en-IN" sz="1600" b="1" dirty="0"/>
          </a:p>
          <a:p>
            <a:pPr fontAlgn="base"/>
            <a:r>
              <a:rPr lang="en-IN" sz="1600" dirty="0"/>
              <a:t>C [</a:t>
            </a:r>
            <a:r>
              <a:rPr lang="en-IN" sz="1600" dirty="0" err="1"/>
              <a:t>i</a:t>
            </a:r>
            <a:r>
              <a:rPr lang="en-IN" sz="1600" dirty="0"/>
              <a:t>, j] = 1 + C [</a:t>
            </a:r>
            <a:r>
              <a:rPr lang="en-IN" sz="1600" dirty="0" err="1"/>
              <a:t>i</a:t>
            </a:r>
            <a:r>
              <a:rPr lang="en-IN" sz="1600" dirty="0"/>
              <a:t>, j – d</a:t>
            </a:r>
            <a:r>
              <a:rPr lang="en-IN" sz="1600" baseline="-25000" dirty="0"/>
              <a:t>i</a:t>
            </a:r>
            <a:r>
              <a:rPr lang="en-IN" sz="1600" dirty="0"/>
              <a:t>]</a:t>
            </a:r>
          </a:p>
          <a:p>
            <a:pPr fontAlgn="base"/>
            <a:r>
              <a:rPr lang="en-IN" sz="1600" dirty="0" smtClean="0"/>
              <a:t>          = </a:t>
            </a:r>
            <a:r>
              <a:rPr lang="en-IN" sz="1600" dirty="0"/>
              <a:t>1 + C [1, 6]  </a:t>
            </a:r>
            <a:endParaRPr lang="en-IN" sz="1600" dirty="0" smtClean="0"/>
          </a:p>
          <a:p>
            <a:pPr fontAlgn="base"/>
            <a:r>
              <a:rPr lang="en-IN" sz="1600" dirty="0"/>
              <a:t> </a:t>
            </a:r>
            <a:r>
              <a:rPr lang="en-IN" sz="1600" dirty="0" smtClean="0"/>
              <a:t>         = </a:t>
            </a:r>
            <a:r>
              <a:rPr lang="en-IN" sz="1600" dirty="0"/>
              <a:t>1 + 6 </a:t>
            </a:r>
            <a:endParaRPr lang="en-IN" sz="1600" dirty="0" smtClean="0"/>
          </a:p>
          <a:p>
            <a:pPr fontAlgn="base"/>
            <a:r>
              <a:rPr lang="en-IN" sz="1600" dirty="0"/>
              <a:t> </a:t>
            </a:r>
            <a:r>
              <a:rPr lang="en-IN" sz="1600" dirty="0" smtClean="0"/>
              <a:t>         = 7</a:t>
            </a:r>
          </a:p>
          <a:p>
            <a:pPr fontAlgn="base"/>
            <a:endParaRPr lang="en-IN" sz="1600" dirty="0"/>
          </a:p>
          <a:p>
            <a:pPr fontAlgn="base"/>
            <a:r>
              <a:rPr lang="en-IN" sz="1600" b="1" dirty="0" smtClean="0"/>
              <a:t>C </a:t>
            </a:r>
            <a:r>
              <a:rPr lang="en-IN" sz="1600" b="1" dirty="0"/>
              <a:t>[2, 7]</a:t>
            </a:r>
            <a:r>
              <a:rPr lang="en-IN" sz="1600" dirty="0"/>
              <a:t>  ⇒  </a:t>
            </a:r>
            <a:r>
              <a:rPr lang="en-IN" sz="1600" dirty="0" err="1"/>
              <a:t>i</a:t>
            </a:r>
            <a:r>
              <a:rPr lang="en-IN" sz="1600" dirty="0"/>
              <a:t> = 2,   j = 7,  d</a:t>
            </a:r>
            <a:r>
              <a:rPr lang="en-IN" sz="1600" baseline="-25000" dirty="0"/>
              <a:t>i</a:t>
            </a:r>
            <a:r>
              <a:rPr lang="en-IN" sz="1600" dirty="0"/>
              <a:t> = d</a:t>
            </a:r>
            <a:r>
              <a:rPr lang="en-IN" sz="1600" baseline="-25000" dirty="0"/>
              <a:t>2</a:t>
            </a:r>
            <a:r>
              <a:rPr lang="en-IN" sz="1600" dirty="0"/>
              <a:t> =  4</a:t>
            </a:r>
          </a:p>
          <a:p>
            <a:pPr fontAlgn="base"/>
            <a:r>
              <a:rPr lang="en-IN" sz="1600" dirty="0"/>
              <a:t>As </a:t>
            </a:r>
            <a:r>
              <a:rPr lang="en-IN" sz="1600" dirty="0" err="1"/>
              <a:t>i</a:t>
            </a:r>
            <a:r>
              <a:rPr lang="en-IN" sz="1600" dirty="0"/>
              <a:t> ≠ 1 and j  ≥   d</a:t>
            </a:r>
            <a:r>
              <a:rPr lang="en-IN" sz="1600" baseline="-25000" dirty="0"/>
              <a:t>i</a:t>
            </a:r>
            <a:r>
              <a:rPr lang="en-IN" sz="1600" dirty="0"/>
              <a:t> </a:t>
            </a:r>
          </a:p>
          <a:p>
            <a:pPr fontAlgn="base"/>
            <a:r>
              <a:rPr lang="en-IN" sz="1600" dirty="0"/>
              <a:t>C [</a:t>
            </a:r>
            <a:r>
              <a:rPr lang="en-IN" sz="1600" dirty="0" err="1"/>
              <a:t>i</a:t>
            </a:r>
            <a:r>
              <a:rPr lang="en-IN" sz="1600" dirty="0"/>
              <a:t>, j] = min { C [</a:t>
            </a:r>
            <a:r>
              <a:rPr lang="en-IN" sz="1600" dirty="0" err="1"/>
              <a:t>i</a:t>
            </a:r>
            <a:r>
              <a:rPr lang="en-IN" sz="1600" dirty="0"/>
              <a:t> – 1, j], 1 + C [</a:t>
            </a:r>
            <a:r>
              <a:rPr lang="en-IN" sz="1600" dirty="0" err="1"/>
              <a:t>i</a:t>
            </a:r>
            <a:r>
              <a:rPr lang="en-IN" sz="1600" dirty="0"/>
              <a:t>, j – d</a:t>
            </a:r>
            <a:r>
              <a:rPr lang="en-IN" sz="1600" baseline="-25000" dirty="0"/>
              <a:t>i</a:t>
            </a:r>
            <a:r>
              <a:rPr lang="en-IN" sz="1600" dirty="0"/>
              <a:t>] }</a:t>
            </a:r>
          </a:p>
          <a:p>
            <a:pPr fontAlgn="base"/>
            <a:r>
              <a:rPr lang="en-IN" sz="1600" dirty="0" smtClean="0"/>
              <a:t>          =</a:t>
            </a:r>
            <a:r>
              <a:rPr lang="en-IN" sz="1600" dirty="0"/>
              <a:t> min { C [1, 7], 1 + C [2, 3] } </a:t>
            </a:r>
            <a:endParaRPr lang="en-IN" sz="1600" dirty="0" smtClean="0"/>
          </a:p>
          <a:p>
            <a:pPr fontAlgn="base"/>
            <a:r>
              <a:rPr lang="en-IN" sz="1600" dirty="0"/>
              <a:t> </a:t>
            </a:r>
            <a:r>
              <a:rPr lang="en-IN" sz="1600" dirty="0" smtClean="0"/>
              <a:t>         = </a:t>
            </a:r>
            <a:r>
              <a:rPr lang="en-IN" sz="1600" dirty="0"/>
              <a:t>min {7, 1 + 3} </a:t>
            </a:r>
            <a:endParaRPr lang="en-IN" sz="1600" dirty="0" smtClean="0"/>
          </a:p>
          <a:p>
            <a:pPr fontAlgn="base"/>
            <a:r>
              <a:rPr lang="en-IN" sz="1600" dirty="0"/>
              <a:t> </a:t>
            </a:r>
            <a:r>
              <a:rPr lang="en-IN" sz="1600" dirty="0" smtClean="0"/>
              <a:t>         = 4</a:t>
            </a:r>
            <a:endParaRPr lang="en-IN" sz="1600" dirty="0"/>
          </a:p>
        </p:txBody>
      </p:sp>
      <p:sp>
        <p:nvSpPr>
          <p:cNvPr id="8" name="Google Shape;99;p17"/>
          <p:cNvSpPr txBox="1"/>
          <p:nvPr/>
        </p:nvSpPr>
        <p:spPr>
          <a:xfrm>
            <a:off x="4872651" y="873936"/>
            <a:ext cx="3986224" cy="1661963"/>
          </a:xfrm>
          <a:prstGeom prst="rect">
            <a:avLst/>
          </a:prstGeom>
          <a:noFill/>
          <a:ln>
            <a:solidFill>
              <a:schemeClr val="accent1"/>
            </a:solidFill>
          </a:ln>
        </p:spPr>
        <p:txBody>
          <a:bodyPr spcFirstLastPara="1" wrap="square" lIns="91425" tIns="91425" rIns="91425" bIns="91425" anchor="t" anchorCtr="0">
            <a:spAutoFit/>
          </a:bodyPr>
          <a:lstStyle/>
          <a:p>
            <a:pPr fontAlgn="base"/>
            <a:r>
              <a:rPr lang="en-IN" sz="1600" b="1" dirty="0"/>
              <a:t>C [3, 7]</a:t>
            </a:r>
            <a:r>
              <a:rPr lang="en-IN" sz="1600" dirty="0"/>
              <a:t>  ⇒  </a:t>
            </a:r>
            <a:r>
              <a:rPr lang="en-IN" sz="1600" dirty="0" err="1"/>
              <a:t>i</a:t>
            </a:r>
            <a:r>
              <a:rPr lang="en-IN" sz="1600" dirty="0"/>
              <a:t> = 3,    j = 7,  d</a:t>
            </a:r>
            <a:r>
              <a:rPr lang="en-IN" sz="1600" baseline="-25000" dirty="0"/>
              <a:t>i</a:t>
            </a:r>
            <a:r>
              <a:rPr lang="en-IN" sz="1600" dirty="0"/>
              <a:t> = d</a:t>
            </a:r>
            <a:r>
              <a:rPr lang="en-IN" sz="1600" baseline="-25000" dirty="0"/>
              <a:t>3</a:t>
            </a:r>
            <a:r>
              <a:rPr lang="en-IN" sz="1600" dirty="0"/>
              <a:t> = 6</a:t>
            </a:r>
          </a:p>
          <a:p>
            <a:pPr fontAlgn="base"/>
            <a:r>
              <a:rPr lang="en-IN" sz="1600" dirty="0"/>
              <a:t>As </a:t>
            </a:r>
            <a:r>
              <a:rPr lang="en-IN" sz="1600" dirty="0" err="1"/>
              <a:t>i</a:t>
            </a:r>
            <a:r>
              <a:rPr lang="en-IN" sz="1600" dirty="0"/>
              <a:t> ≠ 1 and j  ≥ d</a:t>
            </a:r>
            <a:r>
              <a:rPr lang="en-IN" sz="1600" baseline="-25000" dirty="0"/>
              <a:t>i</a:t>
            </a:r>
            <a:r>
              <a:rPr lang="en-IN" sz="1600" dirty="0"/>
              <a:t> </a:t>
            </a:r>
          </a:p>
          <a:p>
            <a:pPr fontAlgn="base"/>
            <a:r>
              <a:rPr lang="en-IN" sz="1600" dirty="0"/>
              <a:t>C [</a:t>
            </a:r>
            <a:r>
              <a:rPr lang="en-IN" sz="1600" dirty="0" err="1"/>
              <a:t>i</a:t>
            </a:r>
            <a:r>
              <a:rPr lang="en-IN" sz="1600" dirty="0"/>
              <a:t>, j] = min { C [</a:t>
            </a:r>
            <a:r>
              <a:rPr lang="en-IN" sz="1600" dirty="0" err="1"/>
              <a:t>i</a:t>
            </a:r>
            <a:r>
              <a:rPr lang="en-IN" sz="1600" dirty="0"/>
              <a:t> – 1, j], 1 + C [</a:t>
            </a:r>
            <a:r>
              <a:rPr lang="en-IN" sz="1600" dirty="0" err="1"/>
              <a:t>i</a:t>
            </a:r>
            <a:r>
              <a:rPr lang="en-IN" sz="1600" dirty="0"/>
              <a:t>, j – d</a:t>
            </a:r>
            <a:r>
              <a:rPr lang="en-IN" sz="1600" baseline="-25000" dirty="0"/>
              <a:t>i</a:t>
            </a:r>
            <a:r>
              <a:rPr lang="en-IN" sz="1600" dirty="0"/>
              <a:t>] }</a:t>
            </a:r>
          </a:p>
          <a:p>
            <a:pPr fontAlgn="base"/>
            <a:r>
              <a:rPr lang="en-IN" sz="1600" dirty="0" smtClean="0"/>
              <a:t>          = </a:t>
            </a:r>
            <a:r>
              <a:rPr lang="en-IN" sz="1600" dirty="0"/>
              <a:t>min { C [2, 7], 1 + C [3, 17] } </a:t>
            </a:r>
            <a:endParaRPr lang="en-IN" sz="1600" dirty="0" smtClean="0"/>
          </a:p>
          <a:p>
            <a:pPr fontAlgn="base"/>
            <a:r>
              <a:rPr lang="en-IN" sz="1600" dirty="0"/>
              <a:t> </a:t>
            </a:r>
            <a:r>
              <a:rPr lang="en-IN" sz="1600" dirty="0" smtClean="0"/>
              <a:t>         = </a:t>
            </a:r>
            <a:r>
              <a:rPr lang="en-IN" sz="1600" dirty="0"/>
              <a:t>min {4, 2} </a:t>
            </a:r>
            <a:endParaRPr lang="en-IN" sz="1600" dirty="0" smtClean="0"/>
          </a:p>
          <a:p>
            <a:pPr fontAlgn="base"/>
            <a:r>
              <a:rPr lang="en-IN" sz="1600" dirty="0"/>
              <a:t> </a:t>
            </a:r>
            <a:r>
              <a:rPr lang="en-IN" sz="1600" dirty="0" smtClean="0"/>
              <a:t>         = </a:t>
            </a:r>
            <a:r>
              <a:rPr lang="en-IN" sz="1600" dirty="0"/>
              <a:t>2</a:t>
            </a:r>
          </a:p>
        </p:txBody>
      </p:sp>
      <p:sp>
        <p:nvSpPr>
          <p:cNvPr id="9" name="Google Shape;99;p17"/>
          <p:cNvSpPr txBox="1"/>
          <p:nvPr/>
        </p:nvSpPr>
        <p:spPr>
          <a:xfrm>
            <a:off x="4872651" y="3405085"/>
            <a:ext cx="3986224" cy="923299"/>
          </a:xfrm>
          <a:prstGeom prst="rect">
            <a:avLst/>
          </a:prstGeom>
          <a:noFill/>
          <a:ln>
            <a:solidFill>
              <a:schemeClr val="accent1"/>
            </a:solidFill>
          </a:ln>
        </p:spPr>
        <p:txBody>
          <a:bodyPr spcFirstLastPara="1" wrap="square" lIns="91425" tIns="91425" rIns="91425" bIns="91425" anchor="t" anchorCtr="0">
            <a:spAutoFit/>
          </a:bodyPr>
          <a:lstStyle/>
          <a:p>
            <a:pPr algn="just"/>
            <a:r>
              <a:rPr lang="en-IN" sz="1600" dirty="0" smtClean="0">
                <a:solidFill>
                  <a:schemeClr val="accent1">
                    <a:lumMod val="75000"/>
                  </a:schemeClr>
                </a:solidFill>
                <a:latin typeface="Proxima Nova" panose="020B0604020202020204" charset="0"/>
              </a:rPr>
              <a:t>if </a:t>
            </a:r>
            <a:r>
              <a:rPr lang="en-IN" sz="1600" dirty="0" err="1">
                <a:solidFill>
                  <a:schemeClr val="accent1">
                    <a:lumMod val="75000"/>
                  </a:schemeClr>
                </a:solidFill>
                <a:latin typeface="Proxima Nova" panose="020B0604020202020204" charset="0"/>
              </a:rPr>
              <a:t>i</a:t>
            </a:r>
            <a:r>
              <a:rPr lang="en-IN" sz="1600" dirty="0">
                <a:solidFill>
                  <a:schemeClr val="accent1">
                    <a:lumMod val="75000"/>
                  </a:schemeClr>
                </a:solidFill>
                <a:latin typeface="Proxima Nova" panose="020B0604020202020204" charset="0"/>
              </a:rPr>
              <a:t>=1 then C[</a:t>
            </a:r>
            <a:r>
              <a:rPr lang="en-IN" sz="1600" dirty="0" err="1">
                <a:solidFill>
                  <a:schemeClr val="accent1">
                    <a:lumMod val="75000"/>
                  </a:schemeClr>
                </a:solidFill>
                <a:latin typeface="Proxima Nova" panose="020B0604020202020204" charset="0"/>
              </a:rPr>
              <a:t>i,j</a:t>
            </a:r>
            <a:r>
              <a:rPr lang="en-IN" sz="1600" dirty="0">
                <a:solidFill>
                  <a:schemeClr val="accent1">
                    <a:lumMod val="75000"/>
                  </a:schemeClr>
                </a:solidFill>
                <a:latin typeface="Proxima Nova" panose="020B0604020202020204" charset="0"/>
              </a:rPr>
              <a:t>] = 1 + C[1, j-d1]</a:t>
            </a:r>
          </a:p>
          <a:p>
            <a:pPr algn="just"/>
            <a:r>
              <a:rPr lang="en-IN" sz="1600" dirty="0" smtClean="0">
                <a:solidFill>
                  <a:schemeClr val="accent1">
                    <a:lumMod val="75000"/>
                  </a:schemeClr>
                </a:solidFill>
                <a:latin typeface="Proxima Nova" panose="020B0604020202020204" charset="0"/>
              </a:rPr>
              <a:t>if </a:t>
            </a:r>
            <a:r>
              <a:rPr lang="en-IN" sz="1600" dirty="0">
                <a:solidFill>
                  <a:schemeClr val="accent1">
                    <a:lumMod val="75000"/>
                  </a:schemeClr>
                </a:solidFill>
                <a:latin typeface="Proxima Nova" panose="020B0604020202020204" charset="0"/>
              </a:rPr>
              <a:t>j&lt;di then C[</a:t>
            </a:r>
            <a:r>
              <a:rPr lang="en-IN" sz="1600" dirty="0" err="1">
                <a:solidFill>
                  <a:schemeClr val="accent1">
                    <a:lumMod val="75000"/>
                  </a:schemeClr>
                </a:solidFill>
                <a:latin typeface="Proxima Nova" panose="020B0604020202020204" charset="0"/>
              </a:rPr>
              <a:t>i,j</a:t>
            </a:r>
            <a:r>
              <a:rPr lang="en-IN" sz="1600" dirty="0">
                <a:solidFill>
                  <a:schemeClr val="accent1">
                    <a:lumMod val="75000"/>
                  </a:schemeClr>
                </a:solidFill>
                <a:latin typeface="Proxima Nova" panose="020B0604020202020204" charset="0"/>
              </a:rPr>
              <a:t>] = C[i-1, j]</a:t>
            </a:r>
          </a:p>
          <a:p>
            <a:pPr algn="just"/>
            <a:r>
              <a:rPr lang="en-IN" sz="1600" dirty="0" smtClean="0">
                <a:solidFill>
                  <a:schemeClr val="accent1">
                    <a:lumMod val="75000"/>
                  </a:schemeClr>
                </a:solidFill>
                <a:latin typeface="Proxima Nova" panose="020B0604020202020204" charset="0"/>
              </a:rPr>
              <a:t>Otherwise </a:t>
            </a:r>
            <a:r>
              <a:rPr lang="en-IN" sz="1600" dirty="0">
                <a:solidFill>
                  <a:schemeClr val="accent1">
                    <a:lumMod val="75000"/>
                  </a:schemeClr>
                </a:solidFill>
                <a:latin typeface="Proxima Nova" panose="020B0604020202020204" charset="0"/>
              </a:rPr>
              <a:t>c[</a:t>
            </a:r>
            <a:r>
              <a:rPr lang="en-IN" sz="1600" dirty="0" err="1">
                <a:solidFill>
                  <a:schemeClr val="accent1">
                    <a:lumMod val="75000"/>
                  </a:schemeClr>
                </a:solidFill>
                <a:latin typeface="Proxima Nova" panose="020B0604020202020204" charset="0"/>
              </a:rPr>
              <a:t>i,j</a:t>
            </a:r>
            <a:r>
              <a:rPr lang="en-IN" sz="1600" dirty="0">
                <a:solidFill>
                  <a:schemeClr val="accent1">
                    <a:lumMod val="75000"/>
                  </a:schemeClr>
                </a:solidFill>
                <a:latin typeface="Proxima Nova" panose="020B0604020202020204" charset="0"/>
              </a:rPr>
              <a:t>] = min{c[i-1,j], 1+c[</a:t>
            </a:r>
            <a:r>
              <a:rPr lang="en-IN" sz="1600" dirty="0" err="1">
                <a:solidFill>
                  <a:schemeClr val="accent1">
                    <a:lumMod val="75000"/>
                  </a:schemeClr>
                </a:solidFill>
                <a:latin typeface="Proxima Nova" panose="020B0604020202020204" charset="0"/>
              </a:rPr>
              <a:t>i,j</a:t>
            </a:r>
            <a:r>
              <a:rPr lang="en-IN" sz="1600" dirty="0">
                <a:solidFill>
                  <a:schemeClr val="accent1">
                    <a:lumMod val="75000"/>
                  </a:schemeClr>
                </a:solidFill>
                <a:latin typeface="Proxima Nova" panose="020B0604020202020204" charset="0"/>
              </a:rPr>
              <a:t>-di]}</a:t>
            </a:r>
          </a:p>
        </p:txBody>
      </p:sp>
    </p:spTree>
    <p:extLst>
      <p:ext uri="{BB962C8B-B14F-4D97-AF65-F5344CB8AC3E}">
        <p14:creationId xmlns:p14="http://schemas.microsoft.com/office/powerpoint/2010/main" val="35372841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pPr algn="just"/>
            <a:r>
              <a:rPr lang="en-IN" sz="2400" dirty="0" smtClean="0">
                <a:solidFill>
                  <a:schemeClr val="bg1"/>
                </a:solidFill>
                <a:latin typeface="Proxima Nova" panose="020B0604020202020204" charset="0"/>
              </a:rPr>
              <a:t>MAKING CHANGE PROBLEM</a:t>
            </a:r>
            <a:endParaRPr lang="en-IN" sz="2400" dirty="0">
              <a:solidFill>
                <a:schemeClr val="bg1"/>
              </a:solidFill>
              <a:latin typeface="Proxima Nova" panose="020B0604020202020204" charset="0"/>
            </a:endParaRPr>
          </a:p>
        </p:txBody>
      </p:sp>
      <p:sp>
        <p:nvSpPr>
          <p:cNvPr id="99" name="Google Shape;99;p17"/>
          <p:cNvSpPr txBox="1"/>
          <p:nvPr/>
        </p:nvSpPr>
        <p:spPr>
          <a:xfrm>
            <a:off x="290604" y="817718"/>
            <a:ext cx="4301709" cy="4124176"/>
          </a:xfrm>
          <a:prstGeom prst="rect">
            <a:avLst/>
          </a:prstGeom>
          <a:noFill/>
          <a:ln>
            <a:solidFill>
              <a:schemeClr val="accent1"/>
            </a:solidFill>
          </a:ln>
        </p:spPr>
        <p:txBody>
          <a:bodyPr spcFirstLastPara="1" wrap="square" lIns="91425" tIns="91425" rIns="91425" bIns="91425" anchor="t" anchorCtr="0">
            <a:spAutoFit/>
          </a:bodyPr>
          <a:lstStyle/>
          <a:p>
            <a:pPr fontAlgn="base"/>
            <a:r>
              <a:rPr lang="en-IN" sz="1600" b="1" dirty="0"/>
              <a:t>Filling eighth column, j = 8 :</a:t>
            </a:r>
            <a:endParaRPr lang="en-IN" sz="1600" dirty="0"/>
          </a:p>
          <a:p>
            <a:pPr fontAlgn="base"/>
            <a:endParaRPr lang="en-IN" sz="1600" b="1" dirty="0" smtClean="0"/>
          </a:p>
          <a:p>
            <a:pPr fontAlgn="base"/>
            <a:r>
              <a:rPr lang="en-IN" sz="1600" b="1" dirty="0" smtClean="0"/>
              <a:t>C </a:t>
            </a:r>
            <a:r>
              <a:rPr lang="en-IN" sz="1600" b="1" dirty="0"/>
              <a:t>[1, 8] </a:t>
            </a:r>
            <a:r>
              <a:rPr lang="en-IN" sz="1600" dirty="0"/>
              <a:t> ⇒  </a:t>
            </a:r>
            <a:r>
              <a:rPr lang="en-IN" sz="1600" dirty="0" err="1"/>
              <a:t>i</a:t>
            </a:r>
            <a:r>
              <a:rPr lang="en-IN" sz="1600" dirty="0"/>
              <a:t> = 1,   j = 8,  d</a:t>
            </a:r>
            <a:r>
              <a:rPr lang="en-IN" sz="1600" baseline="-25000" dirty="0"/>
              <a:t>i</a:t>
            </a:r>
            <a:r>
              <a:rPr lang="en-IN" sz="1600" dirty="0"/>
              <a:t> = d</a:t>
            </a:r>
            <a:r>
              <a:rPr lang="en-IN" sz="1600" baseline="-25000" dirty="0"/>
              <a:t>1</a:t>
            </a:r>
            <a:r>
              <a:rPr lang="en-IN" sz="1600" dirty="0"/>
              <a:t> =  1</a:t>
            </a:r>
          </a:p>
          <a:p>
            <a:pPr fontAlgn="base"/>
            <a:r>
              <a:rPr lang="en-IN" sz="1600" b="1" dirty="0"/>
              <a:t>As,   </a:t>
            </a:r>
            <a:r>
              <a:rPr lang="en-IN" sz="1600" b="1" dirty="0" err="1"/>
              <a:t>i</a:t>
            </a:r>
            <a:r>
              <a:rPr lang="en-IN" sz="1600" b="1" dirty="0"/>
              <a:t> = 1 formula 1 is used </a:t>
            </a:r>
            <a:endParaRPr lang="en-IN" sz="1600" b="1" dirty="0" smtClean="0"/>
          </a:p>
          <a:p>
            <a:pPr fontAlgn="base"/>
            <a:r>
              <a:rPr lang="en-IN" sz="1600" dirty="0" smtClean="0"/>
              <a:t>C </a:t>
            </a:r>
            <a:r>
              <a:rPr lang="en-IN" sz="1600" dirty="0"/>
              <a:t>[</a:t>
            </a:r>
            <a:r>
              <a:rPr lang="en-IN" sz="1600" dirty="0" err="1"/>
              <a:t>i</a:t>
            </a:r>
            <a:r>
              <a:rPr lang="en-IN" sz="1600" dirty="0"/>
              <a:t>, j] = 1 + C [</a:t>
            </a:r>
            <a:r>
              <a:rPr lang="en-IN" sz="1600" dirty="0" err="1"/>
              <a:t>i</a:t>
            </a:r>
            <a:r>
              <a:rPr lang="en-IN" sz="1600" dirty="0"/>
              <a:t>, j – d</a:t>
            </a:r>
            <a:r>
              <a:rPr lang="en-IN" sz="1600" baseline="-25000" dirty="0"/>
              <a:t>i</a:t>
            </a:r>
            <a:r>
              <a:rPr lang="en-IN" sz="1600" dirty="0"/>
              <a:t>]</a:t>
            </a:r>
          </a:p>
          <a:p>
            <a:pPr fontAlgn="base"/>
            <a:r>
              <a:rPr lang="en-IN" sz="1600" dirty="0" smtClean="0"/>
              <a:t>          = </a:t>
            </a:r>
            <a:r>
              <a:rPr lang="en-IN" sz="1600" dirty="0"/>
              <a:t>1 + C [1, 7]  </a:t>
            </a:r>
            <a:endParaRPr lang="en-IN" sz="1600" dirty="0" smtClean="0"/>
          </a:p>
          <a:p>
            <a:pPr fontAlgn="base"/>
            <a:r>
              <a:rPr lang="en-IN" sz="1600" dirty="0"/>
              <a:t> </a:t>
            </a:r>
            <a:r>
              <a:rPr lang="en-IN" sz="1600" dirty="0" smtClean="0"/>
              <a:t>         = </a:t>
            </a:r>
            <a:r>
              <a:rPr lang="en-IN" sz="1600" dirty="0"/>
              <a:t>1 + 7 </a:t>
            </a:r>
            <a:endParaRPr lang="en-IN" sz="1600" dirty="0" smtClean="0"/>
          </a:p>
          <a:p>
            <a:pPr fontAlgn="base"/>
            <a:r>
              <a:rPr lang="en-IN" sz="1600" dirty="0"/>
              <a:t> </a:t>
            </a:r>
            <a:r>
              <a:rPr lang="en-IN" sz="1600" dirty="0" smtClean="0"/>
              <a:t>         = 8</a:t>
            </a:r>
          </a:p>
          <a:p>
            <a:pPr fontAlgn="base"/>
            <a:endParaRPr lang="en-IN" sz="1600" dirty="0"/>
          </a:p>
          <a:p>
            <a:pPr fontAlgn="base"/>
            <a:endParaRPr lang="en-IN" sz="1600" dirty="0"/>
          </a:p>
          <a:p>
            <a:pPr fontAlgn="base"/>
            <a:r>
              <a:rPr lang="en-IN" sz="1600" b="1" dirty="0"/>
              <a:t>C [2, 8]</a:t>
            </a:r>
            <a:r>
              <a:rPr lang="en-IN" sz="1600" dirty="0"/>
              <a:t>  ⇒  </a:t>
            </a:r>
            <a:r>
              <a:rPr lang="en-IN" sz="1600" dirty="0" err="1"/>
              <a:t>i</a:t>
            </a:r>
            <a:r>
              <a:rPr lang="en-IN" sz="1600" dirty="0"/>
              <a:t> = 2,   j = 8,  d</a:t>
            </a:r>
            <a:r>
              <a:rPr lang="en-IN" sz="1600" baseline="-25000" dirty="0"/>
              <a:t>i</a:t>
            </a:r>
            <a:r>
              <a:rPr lang="en-IN" sz="1600" dirty="0"/>
              <a:t> = d</a:t>
            </a:r>
            <a:r>
              <a:rPr lang="en-IN" sz="1600" baseline="-25000" dirty="0"/>
              <a:t>2</a:t>
            </a:r>
            <a:r>
              <a:rPr lang="en-IN" sz="1600" dirty="0"/>
              <a:t> =  4</a:t>
            </a:r>
          </a:p>
          <a:p>
            <a:pPr fontAlgn="base"/>
            <a:r>
              <a:rPr lang="en-IN" sz="1600" dirty="0"/>
              <a:t>As </a:t>
            </a:r>
            <a:r>
              <a:rPr lang="en-IN" sz="1600" dirty="0" err="1"/>
              <a:t>i</a:t>
            </a:r>
            <a:r>
              <a:rPr lang="en-IN" sz="1600" dirty="0"/>
              <a:t> ≠ 1 and j  ≥   d</a:t>
            </a:r>
            <a:r>
              <a:rPr lang="en-IN" sz="1600" baseline="-25000" dirty="0"/>
              <a:t>i</a:t>
            </a:r>
            <a:r>
              <a:rPr lang="en-IN" sz="1600" dirty="0"/>
              <a:t>       </a:t>
            </a:r>
          </a:p>
          <a:p>
            <a:pPr fontAlgn="base"/>
            <a:r>
              <a:rPr lang="en-IN" sz="1600" dirty="0"/>
              <a:t>C [</a:t>
            </a:r>
            <a:r>
              <a:rPr lang="en-IN" sz="1600" dirty="0" err="1"/>
              <a:t>i</a:t>
            </a:r>
            <a:r>
              <a:rPr lang="en-IN" sz="1600" dirty="0"/>
              <a:t>, j] = min { C [</a:t>
            </a:r>
            <a:r>
              <a:rPr lang="en-IN" sz="1600" dirty="0" err="1"/>
              <a:t>i</a:t>
            </a:r>
            <a:r>
              <a:rPr lang="en-IN" sz="1600" dirty="0"/>
              <a:t> – 1, j], 1 + C [</a:t>
            </a:r>
            <a:r>
              <a:rPr lang="en-IN" sz="1600" dirty="0" err="1"/>
              <a:t>i</a:t>
            </a:r>
            <a:r>
              <a:rPr lang="en-IN" sz="1600" dirty="0"/>
              <a:t>, j – d</a:t>
            </a:r>
            <a:r>
              <a:rPr lang="en-IN" sz="1600" baseline="-25000" dirty="0"/>
              <a:t>i</a:t>
            </a:r>
            <a:r>
              <a:rPr lang="en-IN" sz="1600" dirty="0"/>
              <a:t>] }</a:t>
            </a:r>
          </a:p>
          <a:p>
            <a:pPr fontAlgn="base"/>
            <a:r>
              <a:rPr lang="en-IN" sz="1600" dirty="0" smtClean="0"/>
              <a:t>          =</a:t>
            </a:r>
            <a:r>
              <a:rPr lang="en-IN" sz="1600" dirty="0"/>
              <a:t> </a:t>
            </a:r>
            <a:r>
              <a:rPr lang="en-IN" sz="1600" dirty="0" smtClean="0"/>
              <a:t>min </a:t>
            </a:r>
            <a:r>
              <a:rPr lang="en-IN" sz="1600" dirty="0"/>
              <a:t>{ C [1, 8], 1 + C [2, 4] } </a:t>
            </a:r>
            <a:endParaRPr lang="en-IN" sz="1600" dirty="0" smtClean="0"/>
          </a:p>
          <a:p>
            <a:pPr fontAlgn="base"/>
            <a:r>
              <a:rPr lang="en-IN" sz="1600" dirty="0"/>
              <a:t> </a:t>
            </a:r>
            <a:r>
              <a:rPr lang="en-IN" sz="1600" dirty="0" smtClean="0"/>
              <a:t>         = </a:t>
            </a:r>
            <a:r>
              <a:rPr lang="en-IN" sz="1600" dirty="0"/>
              <a:t>min {8, 1 + 1} </a:t>
            </a:r>
            <a:endParaRPr lang="en-IN" sz="1600" dirty="0" smtClean="0"/>
          </a:p>
          <a:p>
            <a:pPr fontAlgn="base"/>
            <a:r>
              <a:rPr lang="en-IN" sz="1600" dirty="0"/>
              <a:t> </a:t>
            </a:r>
            <a:r>
              <a:rPr lang="en-IN" sz="1600" dirty="0" smtClean="0"/>
              <a:t>         = 2</a:t>
            </a:r>
            <a:endParaRPr lang="en-IN" sz="1600" dirty="0"/>
          </a:p>
        </p:txBody>
      </p:sp>
      <p:sp>
        <p:nvSpPr>
          <p:cNvPr id="8" name="Google Shape;99;p17"/>
          <p:cNvSpPr txBox="1"/>
          <p:nvPr/>
        </p:nvSpPr>
        <p:spPr>
          <a:xfrm>
            <a:off x="4872651" y="873936"/>
            <a:ext cx="3986224" cy="1661963"/>
          </a:xfrm>
          <a:prstGeom prst="rect">
            <a:avLst/>
          </a:prstGeom>
          <a:noFill/>
          <a:ln>
            <a:solidFill>
              <a:schemeClr val="accent1"/>
            </a:solidFill>
          </a:ln>
        </p:spPr>
        <p:txBody>
          <a:bodyPr spcFirstLastPara="1" wrap="square" lIns="91425" tIns="91425" rIns="91425" bIns="91425" anchor="t" anchorCtr="0">
            <a:spAutoFit/>
          </a:bodyPr>
          <a:lstStyle/>
          <a:p>
            <a:pPr fontAlgn="base"/>
            <a:r>
              <a:rPr lang="en-IN" sz="1600" b="1" dirty="0"/>
              <a:t>C [3, 8]</a:t>
            </a:r>
            <a:r>
              <a:rPr lang="en-IN" sz="1600" dirty="0"/>
              <a:t>  ⇒  </a:t>
            </a:r>
            <a:r>
              <a:rPr lang="en-IN" sz="1600" dirty="0" err="1"/>
              <a:t>i</a:t>
            </a:r>
            <a:r>
              <a:rPr lang="en-IN" sz="1600" dirty="0"/>
              <a:t> = 3,    j = 8,  d</a:t>
            </a:r>
            <a:r>
              <a:rPr lang="en-IN" sz="1600" baseline="-25000" dirty="0"/>
              <a:t>i</a:t>
            </a:r>
            <a:r>
              <a:rPr lang="en-IN" sz="1600" dirty="0"/>
              <a:t> = d</a:t>
            </a:r>
            <a:r>
              <a:rPr lang="en-IN" sz="1600" baseline="-25000" dirty="0"/>
              <a:t>3</a:t>
            </a:r>
            <a:r>
              <a:rPr lang="en-IN" sz="1600" dirty="0"/>
              <a:t> = 6</a:t>
            </a:r>
          </a:p>
          <a:p>
            <a:pPr fontAlgn="base"/>
            <a:r>
              <a:rPr lang="en-IN" sz="1600" dirty="0"/>
              <a:t>As </a:t>
            </a:r>
            <a:r>
              <a:rPr lang="en-IN" sz="1600" dirty="0" err="1"/>
              <a:t>i</a:t>
            </a:r>
            <a:r>
              <a:rPr lang="en-IN" sz="1600" dirty="0"/>
              <a:t> ≠ 1 and j  ≥   d</a:t>
            </a:r>
            <a:r>
              <a:rPr lang="en-IN" sz="1600" baseline="-25000" dirty="0"/>
              <a:t>i</a:t>
            </a:r>
            <a:r>
              <a:rPr lang="en-IN" sz="1600" dirty="0"/>
              <a:t> </a:t>
            </a:r>
          </a:p>
          <a:p>
            <a:pPr fontAlgn="base"/>
            <a:r>
              <a:rPr lang="en-IN" sz="1600" dirty="0"/>
              <a:t>C [</a:t>
            </a:r>
            <a:r>
              <a:rPr lang="en-IN" sz="1600" dirty="0" err="1"/>
              <a:t>i</a:t>
            </a:r>
            <a:r>
              <a:rPr lang="en-IN" sz="1600" dirty="0"/>
              <a:t>, j] = min { C [</a:t>
            </a:r>
            <a:r>
              <a:rPr lang="en-IN" sz="1600" dirty="0" err="1"/>
              <a:t>i</a:t>
            </a:r>
            <a:r>
              <a:rPr lang="en-IN" sz="1600" dirty="0"/>
              <a:t> – 1, j], 1 + C [</a:t>
            </a:r>
            <a:r>
              <a:rPr lang="en-IN" sz="1600" dirty="0" err="1"/>
              <a:t>i</a:t>
            </a:r>
            <a:r>
              <a:rPr lang="en-IN" sz="1600" dirty="0"/>
              <a:t>, j – d</a:t>
            </a:r>
            <a:r>
              <a:rPr lang="en-IN" sz="1600" baseline="-25000" dirty="0"/>
              <a:t>i</a:t>
            </a:r>
            <a:r>
              <a:rPr lang="en-IN" sz="1600" dirty="0" smtClean="0"/>
              <a:t>]</a:t>
            </a:r>
          </a:p>
          <a:p>
            <a:pPr fontAlgn="base"/>
            <a:r>
              <a:rPr lang="en-IN" sz="1600" dirty="0"/>
              <a:t> </a:t>
            </a:r>
            <a:r>
              <a:rPr lang="en-IN" sz="1600" dirty="0" smtClean="0"/>
              <a:t>         =</a:t>
            </a:r>
            <a:r>
              <a:rPr lang="en-IN" sz="1600" dirty="0"/>
              <a:t> </a:t>
            </a:r>
            <a:r>
              <a:rPr lang="en-IN" sz="1600" dirty="0" smtClean="0"/>
              <a:t>min </a:t>
            </a:r>
            <a:r>
              <a:rPr lang="en-IN" sz="1600" dirty="0"/>
              <a:t>{ C [2, 8], 1 + C [3, 2] } </a:t>
            </a:r>
            <a:endParaRPr lang="en-IN" sz="1600" dirty="0" smtClean="0"/>
          </a:p>
          <a:p>
            <a:pPr fontAlgn="base"/>
            <a:r>
              <a:rPr lang="en-IN" sz="1600" dirty="0"/>
              <a:t> </a:t>
            </a:r>
            <a:r>
              <a:rPr lang="en-IN" sz="1600" dirty="0" smtClean="0"/>
              <a:t>         = </a:t>
            </a:r>
            <a:r>
              <a:rPr lang="en-IN" sz="1600" dirty="0"/>
              <a:t>min {2, 1 + 2} </a:t>
            </a:r>
            <a:endParaRPr lang="en-IN" sz="1600" dirty="0" smtClean="0"/>
          </a:p>
          <a:p>
            <a:pPr fontAlgn="base"/>
            <a:r>
              <a:rPr lang="en-IN" sz="1600" dirty="0"/>
              <a:t> </a:t>
            </a:r>
            <a:r>
              <a:rPr lang="en-IN" sz="1600" dirty="0" smtClean="0"/>
              <a:t>         = </a:t>
            </a:r>
            <a:r>
              <a:rPr lang="en-IN" sz="1600" dirty="0"/>
              <a:t>2</a:t>
            </a:r>
          </a:p>
        </p:txBody>
      </p:sp>
      <p:sp>
        <p:nvSpPr>
          <p:cNvPr id="9" name="Google Shape;99;p17"/>
          <p:cNvSpPr txBox="1"/>
          <p:nvPr/>
        </p:nvSpPr>
        <p:spPr>
          <a:xfrm>
            <a:off x="4872651" y="3405085"/>
            <a:ext cx="3986224" cy="923299"/>
          </a:xfrm>
          <a:prstGeom prst="rect">
            <a:avLst/>
          </a:prstGeom>
          <a:noFill/>
          <a:ln>
            <a:solidFill>
              <a:schemeClr val="accent1"/>
            </a:solidFill>
          </a:ln>
        </p:spPr>
        <p:txBody>
          <a:bodyPr spcFirstLastPara="1" wrap="square" lIns="91425" tIns="91425" rIns="91425" bIns="91425" anchor="t" anchorCtr="0">
            <a:spAutoFit/>
          </a:bodyPr>
          <a:lstStyle/>
          <a:p>
            <a:pPr algn="just"/>
            <a:r>
              <a:rPr lang="en-IN" sz="1600" dirty="0" smtClean="0">
                <a:solidFill>
                  <a:schemeClr val="accent1">
                    <a:lumMod val="75000"/>
                  </a:schemeClr>
                </a:solidFill>
                <a:latin typeface="Proxima Nova" panose="020B0604020202020204" charset="0"/>
              </a:rPr>
              <a:t>if </a:t>
            </a:r>
            <a:r>
              <a:rPr lang="en-IN" sz="1600" dirty="0" err="1">
                <a:solidFill>
                  <a:schemeClr val="accent1">
                    <a:lumMod val="75000"/>
                  </a:schemeClr>
                </a:solidFill>
                <a:latin typeface="Proxima Nova" panose="020B0604020202020204" charset="0"/>
              </a:rPr>
              <a:t>i</a:t>
            </a:r>
            <a:r>
              <a:rPr lang="en-IN" sz="1600" dirty="0">
                <a:solidFill>
                  <a:schemeClr val="accent1">
                    <a:lumMod val="75000"/>
                  </a:schemeClr>
                </a:solidFill>
                <a:latin typeface="Proxima Nova" panose="020B0604020202020204" charset="0"/>
              </a:rPr>
              <a:t>=1 then C[</a:t>
            </a:r>
            <a:r>
              <a:rPr lang="en-IN" sz="1600" dirty="0" err="1">
                <a:solidFill>
                  <a:schemeClr val="accent1">
                    <a:lumMod val="75000"/>
                  </a:schemeClr>
                </a:solidFill>
                <a:latin typeface="Proxima Nova" panose="020B0604020202020204" charset="0"/>
              </a:rPr>
              <a:t>i,j</a:t>
            </a:r>
            <a:r>
              <a:rPr lang="en-IN" sz="1600" dirty="0">
                <a:solidFill>
                  <a:schemeClr val="accent1">
                    <a:lumMod val="75000"/>
                  </a:schemeClr>
                </a:solidFill>
                <a:latin typeface="Proxima Nova" panose="020B0604020202020204" charset="0"/>
              </a:rPr>
              <a:t>] = 1 + C[1, j-d1]</a:t>
            </a:r>
          </a:p>
          <a:p>
            <a:pPr algn="just"/>
            <a:r>
              <a:rPr lang="en-IN" sz="1600" dirty="0" smtClean="0">
                <a:solidFill>
                  <a:schemeClr val="accent1">
                    <a:lumMod val="75000"/>
                  </a:schemeClr>
                </a:solidFill>
                <a:latin typeface="Proxima Nova" panose="020B0604020202020204" charset="0"/>
              </a:rPr>
              <a:t>if </a:t>
            </a:r>
            <a:r>
              <a:rPr lang="en-IN" sz="1600" dirty="0">
                <a:solidFill>
                  <a:schemeClr val="accent1">
                    <a:lumMod val="75000"/>
                  </a:schemeClr>
                </a:solidFill>
                <a:latin typeface="Proxima Nova" panose="020B0604020202020204" charset="0"/>
              </a:rPr>
              <a:t>j&lt;di then C[</a:t>
            </a:r>
            <a:r>
              <a:rPr lang="en-IN" sz="1600" dirty="0" err="1">
                <a:solidFill>
                  <a:schemeClr val="accent1">
                    <a:lumMod val="75000"/>
                  </a:schemeClr>
                </a:solidFill>
                <a:latin typeface="Proxima Nova" panose="020B0604020202020204" charset="0"/>
              </a:rPr>
              <a:t>i,j</a:t>
            </a:r>
            <a:r>
              <a:rPr lang="en-IN" sz="1600" dirty="0">
                <a:solidFill>
                  <a:schemeClr val="accent1">
                    <a:lumMod val="75000"/>
                  </a:schemeClr>
                </a:solidFill>
                <a:latin typeface="Proxima Nova" panose="020B0604020202020204" charset="0"/>
              </a:rPr>
              <a:t>] = C[i-1, j]</a:t>
            </a:r>
          </a:p>
          <a:p>
            <a:pPr algn="just"/>
            <a:r>
              <a:rPr lang="en-IN" sz="1600" dirty="0" smtClean="0">
                <a:solidFill>
                  <a:schemeClr val="accent1">
                    <a:lumMod val="75000"/>
                  </a:schemeClr>
                </a:solidFill>
                <a:latin typeface="Proxima Nova" panose="020B0604020202020204" charset="0"/>
              </a:rPr>
              <a:t>Otherwise </a:t>
            </a:r>
            <a:r>
              <a:rPr lang="en-IN" sz="1600" dirty="0">
                <a:solidFill>
                  <a:schemeClr val="accent1">
                    <a:lumMod val="75000"/>
                  </a:schemeClr>
                </a:solidFill>
                <a:latin typeface="Proxima Nova" panose="020B0604020202020204" charset="0"/>
              </a:rPr>
              <a:t>c[</a:t>
            </a:r>
            <a:r>
              <a:rPr lang="en-IN" sz="1600" dirty="0" err="1">
                <a:solidFill>
                  <a:schemeClr val="accent1">
                    <a:lumMod val="75000"/>
                  </a:schemeClr>
                </a:solidFill>
                <a:latin typeface="Proxima Nova" panose="020B0604020202020204" charset="0"/>
              </a:rPr>
              <a:t>i,j</a:t>
            </a:r>
            <a:r>
              <a:rPr lang="en-IN" sz="1600" dirty="0">
                <a:solidFill>
                  <a:schemeClr val="accent1">
                    <a:lumMod val="75000"/>
                  </a:schemeClr>
                </a:solidFill>
                <a:latin typeface="Proxima Nova" panose="020B0604020202020204" charset="0"/>
              </a:rPr>
              <a:t>] = min{c[i-1,j], 1+c[</a:t>
            </a:r>
            <a:r>
              <a:rPr lang="en-IN" sz="1600" dirty="0" err="1">
                <a:solidFill>
                  <a:schemeClr val="accent1">
                    <a:lumMod val="75000"/>
                  </a:schemeClr>
                </a:solidFill>
                <a:latin typeface="Proxima Nova" panose="020B0604020202020204" charset="0"/>
              </a:rPr>
              <a:t>i,j</a:t>
            </a:r>
            <a:r>
              <a:rPr lang="en-IN" sz="1600" dirty="0">
                <a:solidFill>
                  <a:schemeClr val="accent1">
                    <a:lumMod val="75000"/>
                  </a:schemeClr>
                </a:solidFill>
                <a:latin typeface="Proxima Nova" panose="020B0604020202020204" charset="0"/>
              </a:rPr>
              <a:t>-di]}</a:t>
            </a:r>
          </a:p>
        </p:txBody>
      </p:sp>
    </p:spTree>
    <p:extLst>
      <p:ext uri="{BB962C8B-B14F-4D97-AF65-F5344CB8AC3E}">
        <p14:creationId xmlns:p14="http://schemas.microsoft.com/office/powerpoint/2010/main" val="26485329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pPr algn="just"/>
            <a:r>
              <a:rPr lang="en-IN" sz="2400" dirty="0" smtClean="0">
                <a:solidFill>
                  <a:schemeClr val="bg1"/>
                </a:solidFill>
                <a:latin typeface="Proxima Nova" panose="020B0604020202020204" charset="0"/>
              </a:rPr>
              <a:t>MAKING CHANGE PROBLEM</a:t>
            </a:r>
            <a:endParaRPr lang="en-IN" sz="2400" dirty="0">
              <a:solidFill>
                <a:schemeClr val="bg1"/>
              </a:solidFill>
              <a:latin typeface="Proxima Nova" panose="020B0604020202020204" charset="0"/>
            </a:endParaRPr>
          </a:p>
        </p:txBody>
      </p:sp>
      <p:pic>
        <p:nvPicPr>
          <p:cNvPr id="3" name="Picture 2"/>
          <p:cNvPicPr>
            <a:picLocks noChangeAspect="1"/>
          </p:cNvPicPr>
          <p:nvPr/>
        </p:nvPicPr>
        <p:blipFill>
          <a:blip r:embed="rId6"/>
          <a:stretch>
            <a:fillRect/>
          </a:stretch>
        </p:blipFill>
        <p:spPr>
          <a:xfrm>
            <a:off x="849115" y="817718"/>
            <a:ext cx="7544872" cy="4072781"/>
          </a:xfrm>
          <a:prstGeom prst="rect">
            <a:avLst/>
          </a:prstGeom>
        </p:spPr>
      </p:pic>
    </p:spTree>
    <p:extLst>
      <p:ext uri="{BB962C8B-B14F-4D97-AF65-F5344CB8AC3E}">
        <p14:creationId xmlns:p14="http://schemas.microsoft.com/office/powerpoint/2010/main" val="42310178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pPr algn="just"/>
            <a:r>
              <a:rPr lang="en-IN" sz="2400" dirty="0" smtClean="0">
                <a:solidFill>
                  <a:schemeClr val="bg1"/>
                </a:solidFill>
                <a:latin typeface="Proxima Nova" panose="020B0604020202020204" charset="0"/>
              </a:rPr>
              <a:t>MAKING CHANGE PROBLEM</a:t>
            </a:r>
            <a:endParaRPr lang="en-IN" sz="2400" dirty="0">
              <a:solidFill>
                <a:schemeClr val="bg1"/>
              </a:solidFill>
              <a:latin typeface="Proxima Nova" panose="020B0604020202020204" charset="0"/>
            </a:endParaRPr>
          </a:p>
        </p:txBody>
      </p:sp>
      <p:sp>
        <p:nvSpPr>
          <p:cNvPr id="99" name="Google Shape;99;p17"/>
          <p:cNvSpPr txBox="1"/>
          <p:nvPr/>
        </p:nvSpPr>
        <p:spPr>
          <a:xfrm>
            <a:off x="290604" y="817718"/>
            <a:ext cx="8483526" cy="3385512"/>
          </a:xfrm>
          <a:prstGeom prst="rect">
            <a:avLst/>
          </a:prstGeom>
          <a:noFill/>
          <a:ln>
            <a:noFill/>
          </a:ln>
        </p:spPr>
        <p:txBody>
          <a:bodyPr spcFirstLastPara="1" wrap="square" lIns="91425" tIns="91425" rIns="91425" bIns="91425" anchor="t" anchorCtr="0">
            <a:spAutoFit/>
          </a:bodyPr>
          <a:lstStyle/>
          <a:p>
            <a:pPr fontAlgn="base"/>
            <a:r>
              <a:rPr lang="en-IN" sz="1600" b="1" dirty="0"/>
              <a:t>TRACING SOLUTION</a:t>
            </a:r>
            <a:r>
              <a:rPr lang="en-IN" sz="1600" b="1" dirty="0" smtClean="0"/>
              <a:t>:</a:t>
            </a:r>
          </a:p>
          <a:p>
            <a:pPr fontAlgn="base"/>
            <a:endParaRPr lang="en-IN" sz="1600" dirty="0"/>
          </a:p>
          <a:p>
            <a:pPr fontAlgn="base"/>
            <a:r>
              <a:rPr lang="en-IN" sz="1600" dirty="0"/>
              <a:t>For last cell in table, </a:t>
            </a:r>
            <a:r>
              <a:rPr lang="en-IN" sz="1600" dirty="0" err="1"/>
              <a:t>i</a:t>
            </a:r>
            <a:r>
              <a:rPr lang="en-IN" sz="1600" dirty="0"/>
              <a:t> and j would be 3 and 8 respectively</a:t>
            </a:r>
            <a:r>
              <a:rPr lang="en-IN" sz="1600" dirty="0" smtClean="0"/>
              <a:t>.</a:t>
            </a:r>
          </a:p>
          <a:p>
            <a:pPr fontAlgn="base"/>
            <a:endParaRPr lang="en-IN" sz="1600" dirty="0"/>
          </a:p>
          <a:p>
            <a:pPr fontAlgn="base"/>
            <a:r>
              <a:rPr lang="en-IN" sz="1600" dirty="0"/>
              <a:t>C[n, N] = C[</a:t>
            </a:r>
            <a:r>
              <a:rPr lang="en-IN" sz="1600" dirty="0" err="1"/>
              <a:t>i</a:t>
            </a:r>
            <a:r>
              <a:rPr lang="en-IN" sz="1600" dirty="0"/>
              <a:t>, j] = C[3, 8] = 2</a:t>
            </a:r>
          </a:p>
          <a:p>
            <a:pPr fontAlgn="base"/>
            <a:endParaRPr lang="en-IN" sz="1600" b="1" dirty="0" smtClean="0"/>
          </a:p>
          <a:p>
            <a:pPr fontAlgn="base"/>
            <a:r>
              <a:rPr lang="en-IN" sz="1600" b="1" dirty="0" smtClean="0"/>
              <a:t>Step </a:t>
            </a:r>
            <a:r>
              <a:rPr lang="en-IN" sz="1600" b="1" dirty="0"/>
              <a:t>1 :  (</a:t>
            </a:r>
            <a:r>
              <a:rPr lang="en-IN" sz="1600" b="1" dirty="0" err="1"/>
              <a:t>i</a:t>
            </a:r>
            <a:r>
              <a:rPr lang="en-IN" sz="1600" b="1" dirty="0"/>
              <a:t> = 3, j = 8) : </a:t>
            </a:r>
            <a:r>
              <a:rPr lang="en-IN" sz="1600" dirty="0"/>
              <a:t>C[3, 8] = 2 and C[2, 8] = 2</a:t>
            </a:r>
          </a:p>
          <a:p>
            <a:pPr fontAlgn="base"/>
            <a:endParaRPr lang="en-IN" sz="1600" dirty="0" smtClean="0"/>
          </a:p>
          <a:p>
            <a:pPr fontAlgn="base"/>
            <a:r>
              <a:rPr lang="en-IN" sz="1600" dirty="0" smtClean="0"/>
              <a:t>Here</a:t>
            </a:r>
            <a:r>
              <a:rPr lang="en-IN" sz="1600" dirty="0"/>
              <a:t>, C[</a:t>
            </a:r>
            <a:r>
              <a:rPr lang="en-IN" sz="1600" dirty="0" err="1"/>
              <a:t>i</a:t>
            </a:r>
            <a:r>
              <a:rPr lang="en-IN" sz="1600" dirty="0"/>
              <a:t>, j] = C[</a:t>
            </a:r>
            <a:r>
              <a:rPr lang="en-IN" sz="1600" dirty="0" err="1"/>
              <a:t>i</a:t>
            </a:r>
            <a:r>
              <a:rPr lang="en-IN" sz="1600" dirty="0"/>
              <a:t> – 1, j], implies nothing was added in previous solution. </a:t>
            </a:r>
            <a:endParaRPr lang="en-IN" sz="1600" dirty="0" smtClean="0"/>
          </a:p>
          <a:p>
            <a:pPr fontAlgn="base"/>
            <a:endParaRPr lang="en-IN" sz="1600" dirty="0" smtClean="0"/>
          </a:p>
          <a:p>
            <a:pPr fontAlgn="base"/>
            <a:r>
              <a:rPr lang="en-IN" sz="1600" dirty="0" smtClean="0"/>
              <a:t>Algorithm </a:t>
            </a:r>
            <a:r>
              <a:rPr lang="en-IN" sz="1600" dirty="0"/>
              <a:t>has propagated the solution of previous iteration in current iteration. </a:t>
            </a:r>
            <a:endParaRPr lang="en-IN" sz="1600" dirty="0" smtClean="0"/>
          </a:p>
          <a:p>
            <a:pPr fontAlgn="base"/>
            <a:endParaRPr lang="en-IN" sz="1600" dirty="0"/>
          </a:p>
          <a:p>
            <a:pPr fontAlgn="base"/>
            <a:r>
              <a:rPr lang="en-IN" sz="1600" dirty="0" smtClean="0"/>
              <a:t>So </a:t>
            </a:r>
            <a:r>
              <a:rPr lang="en-IN" sz="1600" dirty="0"/>
              <a:t>go to previous step by reducing </a:t>
            </a:r>
            <a:r>
              <a:rPr lang="en-IN" sz="1600" dirty="0" err="1"/>
              <a:t>i</a:t>
            </a:r>
            <a:r>
              <a:rPr lang="en-IN" sz="1600" dirty="0"/>
              <a:t>. So, </a:t>
            </a:r>
            <a:r>
              <a:rPr lang="en-IN" sz="1600" dirty="0" err="1"/>
              <a:t>i</a:t>
            </a:r>
            <a:r>
              <a:rPr lang="en-IN" sz="1600" dirty="0"/>
              <a:t> = </a:t>
            </a:r>
            <a:r>
              <a:rPr lang="en-IN" sz="1600" dirty="0" err="1"/>
              <a:t>i</a:t>
            </a:r>
            <a:r>
              <a:rPr lang="en-IN" sz="1600" dirty="0"/>
              <a:t> – 1 = 3 – 1 = 2</a:t>
            </a:r>
          </a:p>
        </p:txBody>
      </p:sp>
    </p:spTree>
    <p:extLst>
      <p:ext uri="{BB962C8B-B14F-4D97-AF65-F5344CB8AC3E}">
        <p14:creationId xmlns:p14="http://schemas.microsoft.com/office/powerpoint/2010/main" val="5578796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pPr algn="just"/>
            <a:r>
              <a:rPr lang="en-IN" sz="2400" dirty="0" smtClean="0">
                <a:solidFill>
                  <a:schemeClr val="bg1"/>
                </a:solidFill>
                <a:latin typeface="Proxima Nova" panose="020B0604020202020204" charset="0"/>
              </a:rPr>
              <a:t>MAKING CHANGE PROBLEM</a:t>
            </a:r>
            <a:endParaRPr lang="en-IN" sz="2400" dirty="0">
              <a:solidFill>
                <a:schemeClr val="bg1"/>
              </a:solidFill>
              <a:latin typeface="Proxima Nova" panose="020B0604020202020204" charset="0"/>
            </a:endParaRPr>
          </a:p>
        </p:txBody>
      </p:sp>
      <p:sp>
        <p:nvSpPr>
          <p:cNvPr id="99" name="Google Shape;99;p17"/>
          <p:cNvSpPr txBox="1"/>
          <p:nvPr/>
        </p:nvSpPr>
        <p:spPr>
          <a:xfrm>
            <a:off x="290604" y="817718"/>
            <a:ext cx="8483526" cy="2400627"/>
          </a:xfrm>
          <a:prstGeom prst="rect">
            <a:avLst/>
          </a:prstGeom>
          <a:noFill/>
          <a:ln>
            <a:noFill/>
          </a:ln>
        </p:spPr>
        <p:txBody>
          <a:bodyPr spcFirstLastPara="1" wrap="square" lIns="91425" tIns="91425" rIns="91425" bIns="91425" anchor="t" anchorCtr="0">
            <a:spAutoFit/>
          </a:bodyPr>
          <a:lstStyle/>
          <a:p>
            <a:pPr fontAlgn="base"/>
            <a:r>
              <a:rPr lang="en-IN" sz="1600" b="1" dirty="0"/>
              <a:t>Step 2 :  (</a:t>
            </a:r>
            <a:r>
              <a:rPr lang="en-IN" sz="1600" b="1" dirty="0" err="1"/>
              <a:t>i</a:t>
            </a:r>
            <a:r>
              <a:rPr lang="en-IN" sz="1600" b="1" dirty="0"/>
              <a:t> = 2, j = 8) : </a:t>
            </a:r>
            <a:r>
              <a:rPr lang="en-IN" sz="1600" dirty="0"/>
              <a:t>C[2, 8] = 2 and C[1, 8] = </a:t>
            </a:r>
            <a:r>
              <a:rPr lang="en-IN" sz="1600" dirty="0" smtClean="0"/>
              <a:t>8</a:t>
            </a:r>
          </a:p>
          <a:p>
            <a:pPr fontAlgn="base"/>
            <a:endParaRPr lang="en-IN" sz="1600" dirty="0"/>
          </a:p>
          <a:p>
            <a:pPr fontAlgn="base"/>
            <a:r>
              <a:rPr lang="en-IN" sz="1600" dirty="0"/>
              <a:t>Here, C[</a:t>
            </a:r>
            <a:r>
              <a:rPr lang="en-IN" sz="1600" dirty="0" err="1"/>
              <a:t>i</a:t>
            </a:r>
            <a:r>
              <a:rPr lang="en-IN" sz="1600" dirty="0"/>
              <a:t>, j] ≠ C[</a:t>
            </a:r>
            <a:r>
              <a:rPr lang="en-IN" sz="1600" dirty="0" err="1"/>
              <a:t>i</a:t>
            </a:r>
            <a:r>
              <a:rPr lang="en-IN" sz="1600" dirty="0"/>
              <a:t> – 1, j], implies denomination d</a:t>
            </a:r>
            <a:r>
              <a:rPr lang="en-IN" sz="1600" baseline="-25000" dirty="0"/>
              <a:t>i</a:t>
            </a:r>
            <a:r>
              <a:rPr lang="en-IN" sz="1600" dirty="0"/>
              <a:t> = d</a:t>
            </a:r>
            <a:r>
              <a:rPr lang="en-IN" sz="1600" baseline="-25000" dirty="0"/>
              <a:t>2</a:t>
            </a:r>
            <a:r>
              <a:rPr lang="en-IN" sz="1600" dirty="0"/>
              <a:t> = 4 was added in previous solution. </a:t>
            </a:r>
            <a:endParaRPr lang="en-IN" sz="1600" dirty="0" smtClean="0"/>
          </a:p>
          <a:p>
            <a:pPr fontAlgn="base"/>
            <a:endParaRPr lang="en-IN" sz="1600" dirty="0"/>
          </a:p>
          <a:p>
            <a:pPr fontAlgn="base"/>
            <a:r>
              <a:rPr lang="en-IN" sz="1600" dirty="0" smtClean="0"/>
              <a:t>So </a:t>
            </a:r>
            <a:r>
              <a:rPr lang="en-IN" sz="1600" dirty="0"/>
              <a:t>add d</a:t>
            </a:r>
            <a:r>
              <a:rPr lang="en-IN" sz="1600" baseline="-25000" dirty="0"/>
              <a:t>i</a:t>
            </a:r>
            <a:r>
              <a:rPr lang="en-IN" sz="1600" dirty="0"/>
              <a:t> in solution set and reduce problem size j by d</a:t>
            </a:r>
            <a:r>
              <a:rPr lang="en-IN" sz="1600" baseline="-25000" dirty="0"/>
              <a:t>i</a:t>
            </a:r>
            <a:r>
              <a:rPr lang="en-IN" sz="1600" dirty="0"/>
              <a:t>.</a:t>
            </a:r>
          </a:p>
          <a:p>
            <a:pPr fontAlgn="base"/>
            <a:endParaRPr lang="en-IN" sz="1600" dirty="0" smtClean="0"/>
          </a:p>
          <a:p>
            <a:pPr fontAlgn="base"/>
            <a:r>
              <a:rPr lang="en-IN" sz="1600" dirty="0" smtClean="0"/>
              <a:t>Solution </a:t>
            </a:r>
            <a:r>
              <a:rPr lang="en-IN" sz="1600" dirty="0"/>
              <a:t>set S = {4}, j = j – d</a:t>
            </a:r>
            <a:r>
              <a:rPr lang="en-IN" sz="1600" baseline="-25000" dirty="0"/>
              <a:t>i</a:t>
            </a:r>
            <a:r>
              <a:rPr lang="en-IN" sz="1600" dirty="0"/>
              <a:t> = 8 – 4 = 4.</a:t>
            </a:r>
          </a:p>
          <a:p>
            <a:pPr fontAlgn="base"/>
            <a:endParaRPr lang="en-IN" sz="1600" dirty="0" smtClean="0"/>
          </a:p>
          <a:p>
            <a:pPr fontAlgn="base"/>
            <a:r>
              <a:rPr lang="en-IN" sz="1600" dirty="0" smtClean="0"/>
              <a:t>Now </a:t>
            </a:r>
            <a:r>
              <a:rPr lang="en-IN" sz="1600" dirty="0"/>
              <a:t>we have, </a:t>
            </a:r>
            <a:r>
              <a:rPr lang="en-IN" sz="1600" dirty="0" err="1"/>
              <a:t>i</a:t>
            </a:r>
            <a:r>
              <a:rPr lang="en-IN" sz="1600" dirty="0"/>
              <a:t> = 2 and j = 4.</a:t>
            </a:r>
          </a:p>
        </p:txBody>
      </p:sp>
    </p:spTree>
    <p:extLst>
      <p:ext uri="{BB962C8B-B14F-4D97-AF65-F5344CB8AC3E}">
        <p14:creationId xmlns:p14="http://schemas.microsoft.com/office/powerpoint/2010/main" val="26409004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pPr algn="just"/>
            <a:r>
              <a:rPr lang="en-IN" sz="2400" dirty="0" smtClean="0">
                <a:solidFill>
                  <a:schemeClr val="bg1"/>
                </a:solidFill>
                <a:latin typeface="Proxima Nova" panose="020B0604020202020204" charset="0"/>
              </a:rPr>
              <a:t>MAKING CHANGE PROBLEM</a:t>
            </a:r>
            <a:endParaRPr lang="en-IN" sz="2400" dirty="0">
              <a:solidFill>
                <a:schemeClr val="bg1"/>
              </a:solidFill>
              <a:latin typeface="Proxima Nova" panose="020B0604020202020204" charset="0"/>
            </a:endParaRPr>
          </a:p>
        </p:txBody>
      </p:sp>
      <p:sp>
        <p:nvSpPr>
          <p:cNvPr id="99" name="Google Shape;99;p17"/>
          <p:cNvSpPr txBox="1"/>
          <p:nvPr/>
        </p:nvSpPr>
        <p:spPr>
          <a:xfrm>
            <a:off x="290604" y="817718"/>
            <a:ext cx="8483526" cy="2893069"/>
          </a:xfrm>
          <a:prstGeom prst="rect">
            <a:avLst/>
          </a:prstGeom>
          <a:noFill/>
          <a:ln>
            <a:noFill/>
          </a:ln>
        </p:spPr>
        <p:txBody>
          <a:bodyPr spcFirstLastPara="1" wrap="square" lIns="91425" tIns="91425" rIns="91425" bIns="91425" anchor="t" anchorCtr="0">
            <a:spAutoFit/>
          </a:bodyPr>
          <a:lstStyle/>
          <a:p>
            <a:pPr fontAlgn="base"/>
            <a:r>
              <a:rPr lang="en-IN" sz="1600" b="1" dirty="0"/>
              <a:t>Step 3 : (</a:t>
            </a:r>
            <a:r>
              <a:rPr lang="en-IN" sz="1600" b="1" dirty="0" err="1"/>
              <a:t>i</a:t>
            </a:r>
            <a:r>
              <a:rPr lang="en-IN" sz="1600" b="1" dirty="0"/>
              <a:t> = 2, j = 4) : </a:t>
            </a:r>
            <a:r>
              <a:rPr lang="en-IN" sz="1600" dirty="0"/>
              <a:t>C[2, 4] = 1 and C[1, 4] = </a:t>
            </a:r>
            <a:r>
              <a:rPr lang="en-IN" sz="1600" dirty="0" smtClean="0"/>
              <a:t>4</a:t>
            </a:r>
          </a:p>
          <a:p>
            <a:pPr fontAlgn="base"/>
            <a:endParaRPr lang="en-IN" sz="1600" dirty="0"/>
          </a:p>
          <a:p>
            <a:pPr fontAlgn="base"/>
            <a:r>
              <a:rPr lang="en-IN" sz="1600" dirty="0"/>
              <a:t>Here, C[</a:t>
            </a:r>
            <a:r>
              <a:rPr lang="en-IN" sz="1600" dirty="0" err="1"/>
              <a:t>i</a:t>
            </a:r>
            <a:r>
              <a:rPr lang="en-IN" sz="1600" dirty="0"/>
              <a:t>, j</a:t>
            </a:r>
            <a:r>
              <a:rPr lang="en-IN" sz="1600" dirty="0" smtClean="0"/>
              <a:t>] </a:t>
            </a:r>
            <a:r>
              <a:rPr lang="en-IN" sz="1600" dirty="0"/>
              <a:t>≠ C[</a:t>
            </a:r>
            <a:r>
              <a:rPr lang="en-IN" sz="1600" dirty="0" err="1"/>
              <a:t>i</a:t>
            </a:r>
            <a:r>
              <a:rPr lang="en-IN" sz="1600" dirty="0"/>
              <a:t> – 1, j], implies denomination d</a:t>
            </a:r>
            <a:r>
              <a:rPr lang="en-IN" sz="1600" baseline="-25000" dirty="0"/>
              <a:t>i</a:t>
            </a:r>
            <a:r>
              <a:rPr lang="en-IN" sz="1600" dirty="0"/>
              <a:t> = d</a:t>
            </a:r>
            <a:r>
              <a:rPr lang="en-IN" sz="1600" baseline="-25000" dirty="0"/>
              <a:t>2</a:t>
            </a:r>
            <a:r>
              <a:rPr lang="en-IN" sz="1600" dirty="0"/>
              <a:t> = 4 was added in previous solution. </a:t>
            </a:r>
            <a:endParaRPr lang="en-IN" sz="1600" dirty="0" smtClean="0"/>
          </a:p>
          <a:p>
            <a:pPr fontAlgn="base"/>
            <a:endParaRPr lang="en-IN" sz="1600" dirty="0"/>
          </a:p>
          <a:p>
            <a:pPr fontAlgn="base"/>
            <a:r>
              <a:rPr lang="en-IN" sz="1600" dirty="0" smtClean="0"/>
              <a:t>So </a:t>
            </a:r>
            <a:r>
              <a:rPr lang="en-IN" sz="1600" dirty="0"/>
              <a:t>add d</a:t>
            </a:r>
            <a:r>
              <a:rPr lang="en-IN" sz="1600" baseline="-25000" dirty="0"/>
              <a:t>i</a:t>
            </a:r>
            <a:r>
              <a:rPr lang="en-IN" sz="1600" dirty="0"/>
              <a:t> in solution set and reduce problem size j by d</a:t>
            </a:r>
            <a:r>
              <a:rPr lang="en-IN" sz="1600" baseline="-25000" dirty="0"/>
              <a:t>i</a:t>
            </a:r>
            <a:r>
              <a:rPr lang="en-IN" sz="1600" dirty="0"/>
              <a:t>.</a:t>
            </a:r>
          </a:p>
          <a:p>
            <a:pPr fontAlgn="base"/>
            <a:endParaRPr lang="en-IN" sz="1600" dirty="0" smtClean="0"/>
          </a:p>
          <a:p>
            <a:pPr fontAlgn="base"/>
            <a:r>
              <a:rPr lang="en-IN" sz="1600" dirty="0" smtClean="0"/>
              <a:t>Solution </a:t>
            </a:r>
            <a:r>
              <a:rPr lang="en-IN" sz="1600" dirty="0"/>
              <a:t>set S = {4, 4}, j = j – d</a:t>
            </a:r>
            <a:r>
              <a:rPr lang="en-IN" sz="1600" baseline="-25000" dirty="0"/>
              <a:t>i</a:t>
            </a:r>
            <a:r>
              <a:rPr lang="en-IN" sz="1600" dirty="0"/>
              <a:t> = 4 – 4 = 0.</a:t>
            </a:r>
          </a:p>
          <a:p>
            <a:pPr fontAlgn="base"/>
            <a:endParaRPr lang="en-IN" sz="1600" dirty="0" smtClean="0"/>
          </a:p>
          <a:p>
            <a:pPr fontAlgn="base"/>
            <a:r>
              <a:rPr lang="en-IN" sz="1600" dirty="0" smtClean="0"/>
              <a:t>Problem </a:t>
            </a:r>
            <a:r>
              <a:rPr lang="en-IN" sz="1600" dirty="0"/>
              <a:t>size j is zero. So stop. </a:t>
            </a:r>
            <a:endParaRPr lang="en-IN" sz="1600" dirty="0" smtClean="0"/>
          </a:p>
          <a:p>
            <a:pPr fontAlgn="base"/>
            <a:endParaRPr lang="en-IN" sz="1600" dirty="0"/>
          </a:p>
          <a:p>
            <a:pPr fontAlgn="base"/>
            <a:r>
              <a:rPr lang="en-IN" sz="1600" dirty="0" smtClean="0"/>
              <a:t>We </a:t>
            </a:r>
            <a:r>
              <a:rPr lang="en-IN" sz="1600" dirty="0"/>
              <a:t>need two coins of amount 4 for optimal change of amount 8.</a:t>
            </a:r>
          </a:p>
        </p:txBody>
      </p:sp>
    </p:spTree>
    <p:extLst>
      <p:ext uri="{BB962C8B-B14F-4D97-AF65-F5344CB8AC3E}">
        <p14:creationId xmlns:p14="http://schemas.microsoft.com/office/powerpoint/2010/main" val="11596951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5" y="134250"/>
            <a:ext cx="1743600" cy="5385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dirty="0" smtClean="0">
                <a:solidFill>
                  <a:schemeClr val="lt1"/>
                </a:solidFill>
                <a:latin typeface="Proxima Nova" panose="020B0604020202020204" charset="0"/>
                <a:ea typeface="Proxima Nova"/>
                <a:cs typeface="Proxima Nova"/>
                <a:sym typeface="Proxima Nova"/>
              </a:rPr>
              <a:t>OUTLINE</a:t>
            </a:r>
            <a:endParaRPr sz="2300" dirty="0">
              <a:solidFill>
                <a:schemeClr val="lt1"/>
              </a:solidFill>
              <a:latin typeface="Proxima Nova"/>
              <a:ea typeface="Proxima Nova"/>
              <a:cs typeface="Proxima Nova"/>
              <a:sym typeface="Proxima Nova"/>
            </a:endParaRPr>
          </a:p>
        </p:txBody>
      </p:sp>
      <p:sp>
        <p:nvSpPr>
          <p:cNvPr id="99" name="Google Shape;99;p17"/>
          <p:cNvSpPr txBox="1"/>
          <p:nvPr/>
        </p:nvSpPr>
        <p:spPr>
          <a:xfrm>
            <a:off x="645925" y="992003"/>
            <a:ext cx="8212950" cy="3877954"/>
          </a:xfrm>
          <a:prstGeom prst="rect">
            <a:avLst/>
          </a:prstGeom>
          <a:noFill/>
          <a:ln>
            <a:noFill/>
          </a:ln>
        </p:spPr>
        <p:txBody>
          <a:bodyPr spcFirstLastPara="1" wrap="square" lIns="91425" tIns="91425" rIns="91425" bIns="91425" anchor="t" anchorCtr="0">
            <a:spAutoFit/>
          </a:bodyPr>
          <a:lstStyle/>
          <a:p>
            <a:pPr marL="285750" indent="-285750">
              <a:lnSpc>
                <a:spcPct val="150000"/>
              </a:lnSpc>
              <a:buFont typeface="Arial" panose="020B0604020202020204" pitchFamily="34" charset="0"/>
              <a:buChar char="•"/>
            </a:pPr>
            <a:r>
              <a:rPr lang="en-IN" sz="1600" b="1" dirty="0" smtClean="0">
                <a:solidFill>
                  <a:srgbClr val="666666"/>
                </a:solidFill>
                <a:latin typeface="Proxima Nova"/>
                <a:ea typeface="Proxima Nova"/>
                <a:cs typeface="Proxima Nova"/>
              </a:rPr>
              <a:t>Introduction</a:t>
            </a:r>
          </a:p>
          <a:p>
            <a:pPr marL="285750" indent="-285750">
              <a:lnSpc>
                <a:spcPct val="150000"/>
              </a:lnSpc>
              <a:buFont typeface="Arial" panose="020B0604020202020204" pitchFamily="34" charset="0"/>
              <a:buChar char="•"/>
            </a:pPr>
            <a:r>
              <a:rPr lang="en-IN" sz="1600" b="1" dirty="0" smtClean="0">
                <a:solidFill>
                  <a:srgbClr val="666666"/>
                </a:solidFill>
                <a:latin typeface="Proxima Nova"/>
                <a:ea typeface="Proxima Nova"/>
                <a:cs typeface="Proxima Nova"/>
              </a:rPr>
              <a:t>Elements </a:t>
            </a:r>
            <a:r>
              <a:rPr lang="en-IN" sz="1600" b="1" dirty="0">
                <a:solidFill>
                  <a:srgbClr val="666666"/>
                </a:solidFill>
                <a:latin typeface="Proxima Nova"/>
                <a:ea typeface="Proxima Nova"/>
                <a:cs typeface="Proxima Nova"/>
              </a:rPr>
              <a:t>of Dynamic </a:t>
            </a:r>
            <a:r>
              <a:rPr lang="en-IN" sz="1600" b="1" dirty="0" smtClean="0">
                <a:solidFill>
                  <a:srgbClr val="666666"/>
                </a:solidFill>
                <a:latin typeface="Proxima Nova"/>
                <a:ea typeface="Proxima Nova"/>
                <a:cs typeface="Proxima Nova"/>
              </a:rPr>
              <a:t>Programming</a:t>
            </a:r>
          </a:p>
          <a:p>
            <a:pPr marL="285750" indent="-285750">
              <a:lnSpc>
                <a:spcPct val="150000"/>
              </a:lnSpc>
              <a:buFont typeface="Arial" panose="020B0604020202020204" pitchFamily="34" charset="0"/>
              <a:buChar char="•"/>
            </a:pPr>
            <a:r>
              <a:rPr lang="en-IN" sz="1600" b="1" dirty="0" smtClean="0">
                <a:solidFill>
                  <a:srgbClr val="666666"/>
                </a:solidFill>
                <a:latin typeface="Proxima Nova"/>
                <a:ea typeface="Proxima Nova"/>
                <a:cs typeface="Proxima Nova"/>
              </a:rPr>
              <a:t>The </a:t>
            </a:r>
            <a:r>
              <a:rPr lang="en-IN" sz="1600" b="1" dirty="0">
                <a:solidFill>
                  <a:srgbClr val="666666"/>
                </a:solidFill>
                <a:latin typeface="Proxima Nova"/>
                <a:ea typeface="Proxima Nova"/>
                <a:cs typeface="Proxima Nova"/>
              </a:rPr>
              <a:t>Principle </a:t>
            </a:r>
            <a:r>
              <a:rPr lang="en-IN" sz="1600" b="1" dirty="0" smtClean="0">
                <a:solidFill>
                  <a:srgbClr val="666666"/>
                </a:solidFill>
                <a:latin typeface="Proxima Nova"/>
                <a:ea typeface="Proxima Nova"/>
                <a:cs typeface="Proxima Nova"/>
              </a:rPr>
              <a:t>of Optimality</a:t>
            </a:r>
          </a:p>
          <a:p>
            <a:pPr marL="285750" indent="-285750">
              <a:lnSpc>
                <a:spcPct val="150000"/>
              </a:lnSpc>
              <a:buFont typeface="Arial" panose="020B0604020202020204" pitchFamily="34" charset="0"/>
              <a:buChar char="•"/>
            </a:pPr>
            <a:r>
              <a:rPr lang="en-IN" sz="1600" b="1" dirty="0" smtClean="0">
                <a:solidFill>
                  <a:srgbClr val="666666"/>
                </a:solidFill>
                <a:latin typeface="Proxima Nova"/>
                <a:ea typeface="Proxima Nova"/>
                <a:cs typeface="Proxima Nova"/>
              </a:rPr>
              <a:t>Problem </a:t>
            </a:r>
            <a:r>
              <a:rPr lang="en-IN" sz="1600" b="1" dirty="0">
                <a:solidFill>
                  <a:srgbClr val="666666"/>
                </a:solidFill>
                <a:latin typeface="Proxima Nova"/>
                <a:ea typeface="Proxima Nova"/>
                <a:cs typeface="Proxima Nova"/>
              </a:rPr>
              <a:t>Solving using Dynamic Programming – </a:t>
            </a:r>
            <a:endParaRPr lang="en-IN" sz="1600" b="1" dirty="0" smtClean="0">
              <a:solidFill>
                <a:srgbClr val="666666"/>
              </a:solidFill>
              <a:latin typeface="Proxima Nova"/>
              <a:ea typeface="Proxima Nova"/>
              <a:cs typeface="Proxima Nova"/>
            </a:endParaRPr>
          </a:p>
          <a:p>
            <a:pPr marL="285750" lvl="7" indent="-285750">
              <a:lnSpc>
                <a:spcPct val="150000"/>
              </a:lnSpc>
              <a:buFont typeface="Arial" panose="020B0604020202020204" pitchFamily="34" charset="0"/>
              <a:buChar char="•"/>
            </a:pPr>
            <a:r>
              <a:rPr lang="en-IN" sz="1600" b="1" dirty="0">
                <a:solidFill>
                  <a:srgbClr val="666666"/>
                </a:solidFill>
                <a:latin typeface="Proxima Nova"/>
                <a:ea typeface="Proxima Nova"/>
                <a:cs typeface="Proxima Nova"/>
              </a:rPr>
              <a:t>Making Change </a:t>
            </a:r>
            <a:r>
              <a:rPr lang="en-IN" sz="1600" b="1" dirty="0" smtClean="0">
                <a:solidFill>
                  <a:srgbClr val="666666"/>
                </a:solidFill>
                <a:latin typeface="Proxima Nova"/>
                <a:ea typeface="Proxima Nova"/>
                <a:cs typeface="Proxima Nova"/>
              </a:rPr>
              <a:t>Problem</a:t>
            </a:r>
          </a:p>
          <a:p>
            <a:pPr marL="285750" lvl="1" indent="-285750">
              <a:lnSpc>
                <a:spcPct val="150000"/>
              </a:lnSpc>
              <a:buFont typeface="Arial" panose="020B0604020202020204" pitchFamily="34" charset="0"/>
              <a:buChar char="•"/>
            </a:pPr>
            <a:r>
              <a:rPr lang="en-IN" sz="1600" b="1" dirty="0" smtClean="0">
                <a:solidFill>
                  <a:srgbClr val="666666"/>
                </a:solidFill>
                <a:latin typeface="Proxima Nova"/>
                <a:ea typeface="Proxima Nova"/>
                <a:cs typeface="Proxima Nova"/>
              </a:rPr>
              <a:t>Calculating the </a:t>
            </a:r>
            <a:r>
              <a:rPr lang="en-IN" sz="1600" b="1" dirty="0">
                <a:solidFill>
                  <a:srgbClr val="666666"/>
                </a:solidFill>
                <a:latin typeface="Proxima Nova"/>
                <a:ea typeface="Proxima Nova"/>
                <a:cs typeface="Proxima Nova"/>
              </a:rPr>
              <a:t>Binomial </a:t>
            </a:r>
            <a:r>
              <a:rPr lang="en-IN" sz="1600" b="1" dirty="0" smtClean="0">
                <a:solidFill>
                  <a:srgbClr val="666666"/>
                </a:solidFill>
                <a:latin typeface="Proxima Nova"/>
                <a:ea typeface="Proxima Nova"/>
                <a:cs typeface="Proxima Nova"/>
              </a:rPr>
              <a:t>Coefficient</a:t>
            </a:r>
          </a:p>
          <a:p>
            <a:pPr marL="285750" lvl="1" indent="-285750">
              <a:lnSpc>
                <a:spcPct val="150000"/>
              </a:lnSpc>
              <a:buFont typeface="Arial" panose="020B0604020202020204" pitchFamily="34" charset="0"/>
              <a:buChar char="•"/>
            </a:pPr>
            <a:r>
              <a:rPr lang="en-IN" sz="1600" b="1" dirty="0" smtClean="0">
                <a:solidFill>
                  <a:srgbClr val="666666"/>
                </a:solidFill>
                <a:latin typeface="Proxima Nova"/>
                <a:ea typeface="Proxima Nova"/>
                <a:cs typeface="Proxima Nova"/>
              </a:rPr>
              <a:t>Assembly Line-Scheduling</a:t>
            </a:r>
          </a:p>
          <a:p>
            <a:pPr marL="285750" lvl="1" indent="-285750">
              <a:lnSpc>
                <a:spcPct val="150000"/>
              </a:lnSpc>
              <a:buFont typeface="Arial" panose="020B0604020202020204" pitchFamily="34" charset="0"/>
              <a:buChar char="•"/>
            </a:pPr>
            <a:r>
              <a:rPr lang="en-IN" sz="1600" b="1" dirty="0" smtClean="0">
                <a:solidFill>
                  <a:srgbClr val="666666"/>
                </a:solidFill>
                <a:latin typeface="Proxima Nova"/>
                <a:ea typeface="Proxima Nova"/>
                <a:cs typeface="Proxima Nova"/>
              </a:rPr>
              <a:t>Knapsack problem</a:t>
            </a:r>
          </a:p>
          <a:p>
            <a:pPr marL="285750" lvl="1" indent="-285750">
              <a:lnSpc>
                <a:spcPct val="150000"/>
              </a:lnSpc>
              <a:buFont typeface="Arial" panose="020B0604020202020204" pitchFamily="34" charset="0"/>
              <a:buChar char="•"/>
            </a:pPr>
            <a:r>
              <a:rPr lang="en-IN" sz="1600" b="1" dirty="0" smtClean="0">
                <a:solidFill>
                  <a:srgbClr val="666666"/>
                </a:solidFill>
                <a:latin typeface="Proxima Nova"/>
                <a:ea typeface="Proxima Nova"/>
                <a:cs typeface="Proxima Nova"/>
              </a:rPr>
              <a:t>Matrix </a:t>
            </a:r>
            <a:r>
              <a:rPr lang="en-IN" sz="1600" b="1" dirty="0">
                <a:solidFill>
                  <a:srgbClr val="666666"/>
                </a:solidFill>
                <a:latin typeface="Proxima Nova"/>
                <a:ea typeface="Proxima Nova"/>
                <a:cs typeface="Proxima Nova"/>
              </a:rPr>
              <a:t>chain </a:t>
            </a:r>
            <a:r>
              <a:rPr lang="en-IN" sz="1600" b="1" dirty="0" smtClean="0">
                <a:solidFill>
                  <a:srgbClr val="666666"/>
                </a:solidFill>
                <a:latin typeface="Proxima Nova"/>
                <a:ea typeface="Proxima Nova"/>
                <a:cs typeface="Proxima Nova"/>
              </a:rPr>
              <a:t>multiplication</a:t>
            </a:r>
          </a:p>
          <a:p>
            <a:pPr marL="285750" lvl="1" indent="-285750">
              <a:lnSpc>
                <a:spcPct val="150000"/>
              </a:lnSpc>
              <a:buFont typeface="Arial" panose="020B0604020202020204" pitchFamily="34" charset="0"/>
              <a:buChar char="•"/>
            </a:pPr>
            <a:r>
              <a:rPr lang="en-IN" sz="1600" b="1" dirty="0" smtClean="0">
                <a:solidFill>
                  <a:srgbClr val="666666"/>
                </a:solidFill>
                <a:latin typeface="Proxima Nova"/>
                <a:ea typeface="Proxima Nova"/>
                <a:cs typeface="Proxima Nova"/>
              </a:rPr>
              <a:t>Longest</a:t>
            </a:r>
            <a:r>
              <a:rPr lang="en-IN" sz="1600" b="1" dirty="0">
                <a:solidFill>
                  <a:srgbClr val="666666"/>
                </a:solidFill>
                <a:latin typeface="Proxima Nova"/>
                <a:ea typeface="Proxima Nova"/>
                <a:cs typeface="Proxima Nova"/>
              </a:rPr>
              <a:t> </a:t>
            </a:r>
            <a:r>
              <a:rPr lang="en-IN" sz="1600" b="1" dirty="0" smtClean="0">
                <a:solidFill>
                  <a:srgbClr val="666666"/>
                </a:solidFill>
                <a:latin typeface="Proxima Nova"/>
                <a:ea typeface="Proxima Nova"/>
                <a:cs typeface="Proxima Nova"/>
              </a:rPr>
              <a:t>Common Subsequence</a:t>
            </a:r>
            <a:endParaRPr lang="en-IN" sz="1600" b="1" dirty="0">
              <a:solidFill>
                <a:srgbClr val="666666"/>
              </a:solidFill>
              <a:latin typeface="Proxima Nova"/>
              <a:ea typeface="Proxima Nova"/>
              <a:cs typeface="Proxima Nova"/>
            </a:endParaRPr>
          </a:p>
        </p:txBody>
      </p:sp>
    </p:spTree>
    <p:extLst>
      <p:ext uri="{BB962C8B-B14F-4D97-AF65-F5344CB8AC3E}">
        <p14:creationId xmlns:p14="http://schemas.microsoft.com/office/powerpoint/2010/main" val="10894024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pPr fontAlgn="base"/>
            <a:r>
              <a:rPr lang="en-IN" sz="2400" dirty="0" smtClean="0">
                <a:solidFill>
                  <a:schemeClr val="bg1"/>
                </a:solidFill>
                <a:latin typeface="Proxima Nova" panose="020B0604020202020204" charset="0"/>
              </a:rPr>
              <a:t>KNAPSACK PROBLEM</a:t>
            </a:r>
            <a:endParaRPr lang="en-IN" sz="2400" dirty="0">
              <a:solidFill>
                <a:schemeClr val="bg1"/>
              </a:solidFill>
              <a:latin typeface="Proxima Nova" panose="020B0604020202020204" charset="0"/>
            </a:endParaRPr>
          </a:p>
        </p:txBody>
      </p:sp>
      <p:pic>
        <p:nvPicPr>
          <p:cNvPr id="2" name="Picture 1"/>
          <p:cNvPicPr>
            <a:picLocks noChangeAspect="1"/>
          </p:cNvPicPr>
          <p:nvPr/>
        </p:nvPicPr>
        <p:blipFill>
          <a:blip r:embed="rId6"/>
          <a:stretch>
            <a:fillRect/>
          </a:stretch>
        </p:blipFill>
        <p:spPr>
          <a:xfrm>
            <a:off x="2369584" y="688218"/>
            <a:ext cx="3794910" cy="4160195"/>
          </a:xfrm>
          <a:prstGeom prst="rect">
            <a:avLst/>
          </a:prstGeom>
        </p:spPr>
      </p:pic>
    </p:spTree>
    <p:extLst>
      <p:ext uri="{BB962C8B-B14F-4D97-AF65-F5344CB8AC3E}">
        <p14:creationId xmlns:p14="http://schemas.microsoft.com/office/powerpoint/2010/main" val="42334515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pPr fontAlgn="base"/>
            <a:r>
              <a:rPr lang="en-IN" sz="2400" dirty="0" smtClean="0">
                <a:solidFill>
                  <a:schemeClr val="bg1"/>
                </a:solidFill>
                <a:latin typeface="Proxima Nova" panose="020B0604020202020204" charset="0"/>
              </a:rPr>
              <a:t>KNAPSACK PROBLEM</a:t>
            </a:r>
            <a:endParaRPr lang="en-IN" sz="2400" dirty="0">
              <a:solidFill>
                <a:schemeClr val="bg1"/>
              </a:solidFill>
              <a:latin typeface="Proxima Nova" panose="020B0604020202020204" charset="0"/>
            </a:endParaRPr>
          </a:p>
        </p:txBody>
      </p:sp>
      <p:sp>
        <p:nvSpPr>
          <p:cNvPr id="99" name="Google Shape;99;p17"/>
          <p:cNvSpPr txBox="1"/>
          <p:nvPr/>
        </p:nvSpPr>
        <p:spPr>
          <a:xfrm>
            <a:off x="290604" y="817718"/>
            <a:ext cx="8483526" cy="4124176"/>
          </a:xfrm>
          <a:prstGeom prst="rect">
            <a:avLst/>
          </a:prstGeom>
          <a:noFill/>
          <a:ln>
            <a:noFill/>
          </a:ln>
        </p:spPr>
        <p:txBody>
          <a:bodyPr spcFirstLastPara="1" wrap="square" lIns="91425" tIns="91425" rIns="91425" bIns="91425" anchor="t" anchorCtr="0">
            <a:spAutoFit/>
          </a:bodyPr>
          <a:lstStyle/>
          <a:p>
            <a:pPr marL="285750" indent="-285750" fontAlgn="base">
              <a:buFont typeface="Arial" panose="020B0604020202020204" pitchFamily="34" charset="0"/>
              <a:buChar char="•"/>
            </a:pPr>
            <a:r>
              <a:rPr lang="en-IN" sz="1600" b="1" dirty="0" smtClean="0">
                <a:latin typeface="Proxima Nova" panose="020B0604020202020204" charset="0"/>
              </a:rPr>
              <a:t>Problem :</a:t>
            </a:r>
            <a:r>
              <a:rPr lang="en-IN" sz="1600" dirty="0" smtClean="0">
                <a:latin typeface="Proxima Nova" panose="020B0604020202020204" charset="0"/>
              </a:rPr>
              <a:t> </a:t>
            </a:r>
            <a:r>
              <a:rPr lang="en-IN" sz="1600" dirty="0">
                <a:latin typeface="Proxima Nova" panose="020B0604020202020204" charset="0"/>
              </a:rPr>
              <a:t>Given a set of items, each having different weight and value or profit associated with it. Find the set of items such that the total weight is less than or equal to a capacity of the knapsack and the total value earned is as large as possible</a:t>
            </a:r>
            <a:r>
              <a:rPr lang="en-IN" sz="1600" dirty="0" smtClean="0">
                <a:latin typeface="Proxima Nova" panose="020B0604020202020204" charset="0"/>
              </a:rPr>
              <a:t>.</a:t>
            </a:r>
          </a:p>
          <a:p>
            <a:pPr marL="285750" indent="-285750" fontAlgn="base">
              <a:buFont typeface="Arial" panose="020B0604020202020204" pitchFamily="34" charset="0"/>
              <a:buChar char="•"/>
            </a:pPr>
            <a:endParaRPr lang="en-IN" sz="1600" dirty="0">
              <a:latin typeface="Proxima Nova" panose="020B0604020202020204" charset="0"/>
            </a:endParaRPr>
          </a:p>
          <a:p>
            <a:pPr marL="285750" indent="-285750" fontAlgn="base">
              <a:buFont typeface="Arial" panose="020B0604020202020204" pitchFamily="34" charset="0"/>
              <a:buChar char="•"/>
            </a:pPr>
            <a:r>
              <a:rPr lang="en-IN" sz="1600" dirty="0">
                <a:latin typeface="Proxima Nova" panose="020B0604020202020204" charset="0"/>
              </a:rPr>
              <a:t>The knapsack problem is useful in solving resource allocation problem. </a:t>
            </a:r>
            <a:endParaRPr lang="en-IN" sz="1600" dirty="0" smtClean="0">
              <a:latin typeface="Proxima Nova" panose="020B0604020202020204" charset="0"/>
            </a:endParaRPr>
          </a:p>
          <a:p>
            <a:pPr marL="285750" indent="-285750" fontAlgn="base">
              <a:buFont typeface="Arial" panose="020B0604020202020204" pitchFamily="34" charset="0"/>
              <a:buChar char="•"/>
            </a:pPr>
            <a:endParaRPr lang="en-IN" sz="1600" dirty="0">
              <a:latin typeface="Proxima Nova" panose="020B0604020202020204" charset="0"/>
            </a:endParaRPr>
          </a:p>
          <a:p>
            <a:pPr marL="285750" indent="-285750" fontAlgn="base">
              <a:buFont typeface="Arial" panose="020B0604020202020204" pitchFamily="34" charset="0"/>
              <a:buChar char="•"/>
            </a:pPr>
            <a:r>
              <a:rPr lang="en-IN" sz="1600" dirty="0" smtClean="0">
                <a:latin typeface="Proxima Nova" panose="020B0604020202020204" charset="0"/>
              </a:rPr>
              <a:t>Let </a:t>
            </a:r>
            <a:r>
              <a:rPr lang="en-IN" sz="1600" dirty="0">
                <a:latin typeface="Proxima Nova" panose="020B0604020202020204" charset="0"/>
              </a:rPr>
              <a:t>X = &lt; x</a:t>
            </a:r>
            <a:r>
              <a:rPr lang="en-IN" sz="1600" baseline="-25000" dirty="0">
                <a:latin typeface="Proxima Nova" panose="020B0604020202020204" charset="0"/>
              </a:rPr>
              <a:t>1</a:t>
            </a:r>
            <a:r>
              <a:rPr lang="en-IN" sz="1600" dirty="0">
                <a:latin typeface="Proxima Nova" panose="020B0604020202020204" charset="0"/>
              </a:rPr>
              <a:t>, x</a:t>
            </a:r>
            <a:r>
              <a:rPr lang="en-IN" sz="1600" baseline="-25000" dirty="0">
                <a:latin typeface="Proxima Nova" panose="020B0604020202020204" charset="0"/>
              </a:rPr>
              <a:t>2</a:t>
            </a:r>
            <a:r>
              <a:rPr lang="en-IN" sz="1600" dirty="0">
                <a:latin typeface="Proxima Nova" panose="020B0604020202020204" charset="0"/>
              </a:rPr>
              <a:t>, x</a:t>
            </a:r>
            <a:r>
              <a:rPr lang="en-IN" sz="1600" baseline="-25000" dirty="0">
                <a:latin typeface="Proxima Nova" panose="020B0604020202020204" charset="0"/>
              </a:rPr>
              <a:t>3</a:t>
            </a:r>
            <a:r>
              <a:rPr lang="en-IN" sz="1600" dirty="0">
                <a:latin typeface="Proxima Nova" panose="020B0604020202020204" charset="0"/>
              </a:rPr>
              <a:t>, . . . . . , </a:t>
            </a:r>
            <a:r>
              <a:rPr lang="en-IN" sz="1600" dirty="0" err="1">
                <a:latin typeface="Proxima Nova" panose="020B0604020202020204" charset="0"/>
              </a:rPr>
              <a:t>x</a:t>
            </a:r>
            <a:r>
              <a:rPr lang="en-IN" sz="1600" baseline="-25000" dirty="0" err="1">
                <a:latin typeface="Proxima Nova" panose="020B0604020202020204" charset="0"/>
              </a:rPr>
              <a:t>n</a:t>
            </a:r>
            <a:r>
              <a:rPr lang="en-IN" sz="1600" dirty="0">
                <a:latin typeface="Proxima Nova" panose="020B0604020202020204" charset="0"/>
              </a:rPr>
              <a:t>&gt; be the set of n items. Sets W = &lt;w</a:t>
            </a:r>
            <a:r>
              <a:rPr lang="en-IN" sz="1600" baseline="-25000" dirty="0">
                <a:latin typeface="Proxima Nova" panose="020B0604020202020204" charset="0"/>
              </a:rPr>
              <a:t>1</a:t>
            </a:r>
            <a:r>
              <a:rPr lang="en-IN" sz="1600" dirty="0">
                <a:latin typeface="Proxima Nova" panose="020B0604020202020204" charset="0"/>
              </a:rPr>
              <a:t>, w</a:t>
            </a:r>
            <a:r>
              <a:rPr lang="en-IN" sz="1600" baseline="-25000" dirty="0">
                <a:latin typeface="Proxima Nova" panose="020B0604020202020204" charset="0"/>
              </a:rPr>
              <a:t>2</a:t>
            </a:r>
            <a:r>
              <a:rPr lang="en-IN" sz="1600" dirty="0">
                <a:latin typeface="Proxima Nova" panose="020B0604020202020204" charset="0"/>
              </a:rPr>
              <a:t>, w</a:t>
            </a:r>
            <a:r>
              <a:rPr lang="en-IN" sz="1600" baseline="-25000" dirty="0">
                <a:latin typeface="Proxima Nova" panose="020B0604020202020204" charset="0"/>
              </a:rPr>
              <a:t>3</a:t>
            </a:r>
            <a:r>
              <a:rPr lang="en-IN" sz="1600" dirty="0">
                <a:latin typeface="Proxima Nova" panose="020B0604020202020204" charset="0"/>
              </a:rPr>
              <a:t>, . . . , </a:t>
            </a:r>
            <a:r>
              <a:rPr lang="en-IN" sz="1600" dirty="0" err="1">
                <a:latin typeface="Proxima Nova" panose="020B0604020202020204" charset="0"/>
              </a:rPr>
              <a:t>w</a:t>
            </a:r>
            <a:r>
              <a:rPr lang="en-IN" sz="1600" baseline="-25000" dirty="0" err="1">
                <a:latin typeface="Proxima Nova" panose="020B0604020202020204" charset="0"/>
              </a:rPr>
              <a:t>n</a:t>
            </a:r>
            <a:r>
              <a:rPr lang="en-IN" sz="1600" dirty="0">
                <a:latin typeface="Proxima Nova" panose="020B0604020202020204" charset="0"/>
              </a:rPr>
              <a:t>&gt; and V = &lt; v</a:t>
            </a:r>
            <a:r>
              <a:rPr lang="en-IN" sz="1600" baseline="-25000" dirty="0">
                <a:latin typeface="Proxima Nova" panose="020B0604020202020204" charset="0"/>
              </a:rPr>
              <a:t>1</a:t>
            </a:r>
            <a:r>
              <a:rPr lang="en-IN" sz="1600" dirty="0">
                <a:latin typeface="Proxima Nova" panose="020B0604020202020204" charset="0"/>
              </a:rPr>
              <a:t>, v</a:t>
            </a:r>
            <a:r>
              <a:rPr lang="en-IN" sz="1600" baseline="-25000" dirty="0">
                <a:latin typeface="Proxima Nova" panose="020B0604020202020204" charset="0"/>
              </a:rPr>
              <a:t>2</a:t>
            </a:r>
            <a:r>
              <a:rPr lang="en-IN" sz="1600" dirty="0">
                <a:latin typeface="Proxima Nova" panose="020B0604020202020204" charset="0"/>
              </a:rPr>
              <a:t>, v</a:t>
            </a:r>
            <a:r>
              <a:rPr lang="en-IN" sz="1600" baseline="-25000" dirty="0">
                <a:latin typeface="Proxima Nova" panose="020B0604020202020204" charset="0"/>
              </a:rPr>
              <a:t>3</a:t>
            </a:r>
            <a:r>
              <a:rPr lang="en-IN" sz="1600" dirty="0">
                <a:latin typeface="Proxima Nova" panose="020B0604020202020204" charset="0"/>
              </a:rPr>
              <a:t>, . . . , </a:t>
            </a:r>
            <a:r>
              <a:rPr lang="en-IN" sz="1600" dirty="0" err="1">
                <a:latin typeface="Proxima Nova" panose="020B0604020202020204" charset="0"/>
              </a:rPr>
              <a:t>v</a:t>
            </a:r>
            <a:r>
              <a:rPr lang="en-IN" sz="1600" baseline="-25000" dirty="0" err="1">
                <a:latin typeface="Proxima Nova" panose="020B0604020202020204" charset="0"/>
              </a:rPr>
              <a:t>n</a:t>
            </a:r>
            <a:r>
              <a:rPr lang="en-IN" sz="1600" dirty="0">
                <a:latin typeface="Proxima Nova" panose="020B0604020202020204" charset="0"/>
              </a:rPr>
              <a:t>&gt; are weight and value </a:t>
            </a:r>
            <a:r>
              <a:rPr lang="en-IN" sz="1600" dirty="0" smtClean="0">
                <a:latin typeface="Proxima Nova" panose="020B0604020202020204" charset="0"/>
              </a:rPr>
              <a:t>(profit) associated </a:t>
            </a:r>
            <a:r>
              <a:rPr lang="en-IN" sz="1600" dirty="0">
                <a:latin typeface="Proxima Nova" panose="020B0604020202020204" charset="0"/>
              </a:rPr>
              <a:t>with each item in X. Knapsack capacity is M unit.</a:t>
            </a:r>
          </a:p>
          <a:p>
            <a:pPr marL="285750" indent="-285750" fontAlgn="base">
              <a:buFont typeface="Arial" panose="020B0604020202020204" pitchFamily="34" charset="0"/>
              <a:buChar char="•"/>
            </a:pPr>
            <a:endParaRPr lang="en-IN" sz="1600" dirty="0" smtClean="0">
              <a:latin typeface="Proxima Nova" panose="020B0604020202020204" charset="0"/>
            </a:endParaRPr>
          </a:p>
          <a:p>
            <a:pPr marL="285750" indent="-285750" fontAlgn="base">
              <a:buFont typeface="Arial" panose="020B0604020202020204" pitchFamily="34" charset="0"/>
              <a:buChar char="•"/>
            </a:pPr>
            <a:r>
              <a:rPr lang="en-IN" sz="1600" dirty="0">
                <a:latin typeface="Proxima Nova" panose="020B0604020202020204" charset="0"/>
              </a:rPr>
              <a:t>The knapsack problem is to find the set of items which maximizes the profit such that collective weight of selected items does not cross the knapsack capacity.</a:t>
            </a:r>
          </a:p>
          <a:p>
            <a:pPr marL="285750" indent="-285750" fontAlgn="base">
              <a:buFont typeface="Arial" panose="020B0604020202020204" pitchFamily="34" charset="0"/>
              <a:buChar char="•"/>
            </a:pPr>
            <a:endParaRPr lang="en-IN" sz="1600" dirty="0" smtClean="0">
              <a:latin typeface="Proxima Nova" panose="020B0604020202020204" charset="0"/>
            </a:endParaRPr>
          </a:p>
          <a:p>
            <a:pPr marL="285750" indent="-285750" fontAlgn="base">
              <a:buFont typeface="Arial" panose="020B0604020202020204" pitchFamily="34" charset="0"/>
              <a:buChar char="•"/>
            </a:pPr>
            <a:r>
              <a:rPr lang="en-IN" sz="1600" dirty="0">
                <a:latin typeface="Proxima Nova" panose="020B0604020202020204" charset="0"/>
              </a:rPr>
              <a:t>Knapsack problem has two variations. 0/1 knapsack, that does not allow breaking of items. Either add an entire item or reject it. It is also known as a binary knapsack. Fractional knapsack allows breaking of items. </a:t>
            </a:r>
          </a:p>
        </p:txBody>
      </p:sp>
    </p:spTree>
    <p:extLst>
      <p:ext uri="{BB962C8B-B14F-4D97-AF65-F5344CB8AC3E}">
        <p14:creationId xmlns:p14="http://schemas.microsoft.com/office/powerpoint/2010/main" val="31524319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pPr fontAlgn="base"/>
            <a:r>
              <a:rPr lang="en-IN" sz="2400" dirty="0" smtClean="0">
                <a:solidFill>
                  <a:schemeClr val="bg1"/>
                </a:solidFill>
                <a:latin typeface="Proxima Nova" panose="020B0604020202020204" charset="0"/>
              </a:rPr>
              <a:t>KNAPSACK PROBLEM</a:t>
            </a:r>
            <a:endParaRPr lang="en-IN" sz="2400" dirty="0">
              <a:solidFill>
                <a:schemeClr val="bg1"/>
              </a:solidFill>
              <a:latin typeface="Proxima Nova" panose="020B0604020202020204" charset="0"/>
            </a:endParaRPr>
          </a:p>
        </p:txBody>
      </p:sp>
      <p:sp>
        <p:nvSpPr>
          <p:cNvPr id="99" name="Google Shape;99;p17"/>
          <p:cNvSpPr txBox="1"/>
          <p:nvPr/>
        </p:nvSpPr>
        <p:spPr>
          <a:xfrm>
            <a:off x="290604" y="817718"/>
            <a:ext cx="8483526" cy="3877954"/>
          </a:xfrm>
          <a:prstGeom prst="rect">
            <a:avLst/>
          </a:prstGeom>
          <a:noFill/>
          <a:ln>
            <a:noFill/>
          </a:ln>
        </p:spPr>
        <p:txBody>
          <a:bodyPr spcFirstLastPara="1" wrap="square" lIns="91425" tIns="91425" rIns="91425" bIns="91425" anchor="t" anchorCtr="0">
            <a:spAutoFit/>
          </a:bodyPr>
          <a:lstStyle/>
          <a:p>
            <a:pPr fontAlgn="base"/>
            <a:r>
              <a:rPr lang="en-IN" sz="1600" b="1" dirty="0" smtClean="0">
                <a:latin typeface="Proxima Nova" panose="020B0604020202020204" charset="0"/>
              </a:rPr>
              <a:t>Mathematical formulation : </a:t>
            </a:r>
          </a:p>
          <a:p>
            <a:pPr fontAlgn="base"/>
            <a:endParaRPr lang="en-IN" sz="1600" b="1" dirty="0">
              <a:latin typeface="Proxima Nova" panose="020B0604020202020204" charset="0"/>
            </a:endParaRPr>
          </a:p>
          <a:p>
            <a:pPr fontAlgn="base"/>
            <a:r>
              <a:rPr lang="en-IN" sz="1600" dirty="0">
                <a:latin typeface="Proxima Nova" panose="020B0604020202020204" charset="0"/>
              </a:rPr>
              <a:t>We can select any item only ones. </a:t>
            </a:r>
            <a:endParaRPr lang="en-IN" sz="1600" dirty="0" smtClean="0">
              <a:latin typeface="Proxima Nova" panose="020B0604020202020204" charset="0"/>
            </a:endParaRPr>
          </a:p>
          <a:p>
            <a:pPr fontAlgn="base"/>
            <a:endParaRPr lang="en-IN" sz="1600" dirty="0">
              <a:latin typeface="Proxima Nova" panose="020B0604020202020204" charset="0"/>
            </a:endParaRPr>
          </a:p>
          <a:p>
            <a:pPr fontAlgn="base"/>
            <a:r>
              <a:rPr lang="en-IN" sz="1600" dirty="0" smtClean="0">
                <a:latin typeface="Proxima Nova" panose="020B0604020202020204" charset="0"/>
              </a:rPr>
              <a:t>We </a:t>
            </a:r>
            <a:r>
              <a:rPr lang="en-IN" sz="1600" dirty="0">
                <a:latin typeface="Proxima Nova" panose="020B0604020202020204" charset="0"/>
              </a:rPr>
              <a:t>can put items x</a:t>
            </a:r>
            <a:r>
              <a:rPr lang="en-IN" sz="1600" baseline="-25000" dirty="0">
                <a:latin typeface="Proxima Nova" panose="020B0604020202020204" charset="0"/>
              </a:rPr>
              <a:t>i</a:t>
            </a:r>
            <a:r>
              <a:rPr lang="en-IN" sz="1600" dirty="0">
                <a:latin typeface="Proxima Nova" panose="020B0604020202020204" charset="0"/>
              </a:rPr>
              <a:t> in knapsack if knapsack can accommodate it. </a:t>
            </a:r>
            <a:endParaRPr lang="en-IN" sz="1600" dirty="0" smtClean="0">
              <a:latin typeface="Proxima Nova" panose="020B0604020202020204" charset="0"/>
            </a:endParaRPr>
          </a:p>
          <a:p>
            <a:pPr fontAlgn="base"/>
            <a:endParaRPr lang="en-IN" sz="1600" dirty="0">
              <a:latin typeface="Proxima Nova" panose="020B0604020202020204" charset="0"/>
            </a:endParaRPr>
          </a:p>
          <a:p>
            <a:pPr fontAlgn="base"/>
            <a:r>
              <a:rPr lang="en-IN" sz="1600" dirty="0" smtClean="0">
                <a:latin typeface="Proxima Nova" panose="020B0604020202020204" charset="0"/>
              </a:rPr>
              <a:t>If </a:t>
            </a:r>
            <a:r>
              <a:rPr lang="en-IN" sz="1600" dirty="0">
                <a:latin typeface="Proxima Nova" panose="020B0604020202020204" charset="0"/>
              </a:rPr>
              <a:t>the item is added to a knapsack, the associated profit is accumulated</a:t>
            </a:r>
            <a:r>
              <a:rPr lang="en-IN" sz="1600" dirty="0" smtClean="0">
                <a:latin typeface="Proxima Nova" panose="020B0604020202020204" charset="0"/>
              </a:rPr>
              <a:t>.</a:t>
            </a:r>
          </a:p>
          <a:p>
            <a:pPr fontAlgn="base"/>
            <a:endParaRPr lang="en-IN" sz="1600" dirty="0">
              <a:latin typeface="Proxima Nova" panose="020B0604020202020204" charset="0"/>
            </a:endParaRPr>
          </a:p>
          <a:p>
            <a:pPr fontAlgn="base"/>
            <a:r>
              <a:rPr lang="en-IN" sz="1600" dirty="0">
                <a:latin typeface="Proxima Nova" panose="020B0604020202020204" charset="0"/>
              </a:rPr>
              <a:t>If the weight of the item is larger than the remaining knapsack capacity, we skip the item, and the solution of the previous step remains as it is. </a:t>
            </a:r>
            <a:endParaRPr lang="en-IN" sz="1600" dirty="0" smtClean="0">
              <a:latin typeface="Proxima Nova" panose="020B0604020202020204" charset="0"/>
            </a:endParaRPr>
          </a:p>
          <a:p>
            <a:pPr fontAlgn="base"/>
            <a:endParaRPr lang="en-IN" sz="1600" dirty="0">
              <a:latin typeface="Proxima Nova" panose="020B0604020202020204" charset="0"/>
            </a:endParaRPr>
          </a:p>
          <a:p>
            <a:pPr fontAlgn="base"/>
            <a:r>
              <a:rPr lang="en-IN" sz="1600" dirty="0" smtClean="0">
                <a:latin typeface="Proxima Nova" panose="020B0604020202020204" charset="0"/>
              </a:rPr>
              <a:t>Otherwise</a:t>
            </a:r>
            <a:r>
              <a:rPr lang="en-IN" sz="1600" dirty="0">
                <a:latin typeface="Proxima Nova" panose="020B0604020202020204" charset="0"/>
              </a:rPr>
              <a:t>, we should add the item to the solution set and the problem size will be reduced by the weight of that item. </a:t>
            </a:r>
            <a:endParaRPr lang="en-IN" sz="1600" dirty="0" smtClean="0">
              <a:latin typeface="Proxima Nova" panose="020B0604020202020204" charset="0"/>
            </a:endParaRPr>
          </a:p>
          <a:p>
            <a:pPr fontAlgn="base"/>
            <a:endParaRPr lang="en-IN" sz="1600" dirty="0">
              <a:latin typeface="Proxima Nova" panose="020B0604020202020204" charset="0"/>
            </a:endParaRPr>
          </a:p>
          <a:p>
            <a:pPr fontAlgn="base"/>
            <a:r>
              <a:rPr lang="en-IN" sz="1600" dirty="0" smtClean="0">
                <a:latin typeface="Proxima Nova" panose="020B0604020202020204" charset="0"/>
              </a:rPr>
              <a:t>Corresponding </a:t>
            </a:r>
            <a:r>
              <a:rPr lang="en-IN" sz="1600" dirty="0">
                <a:latin typeface="Proxima Nova" panose="020B0604020202020204" charset="0"/>
              </a:rPr>
              <a:t>profit will be added for the selected item.</a:t>
            </a:r>
          </a:p>
        </p:txBody>
      </p:sp>
    </p:spTree>
    <p:extLst>
      <p:ext uri="{BB962C8B-B14F-4D97-AF65-F5344CB8AC3E}">
        <p14:creationId xmlns:p14="http://schemas.microsoft.com/office/powerpoint/2010/main" val="6253405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pPr fontAlgn="base"/>
            <a:r>
              <a:rPr lang="en-IN" sz="2400" dirty="0" smtClean="0">
                <a:solidFill>
                  <a:schemeClr val="bg1"/>
                </a:solidFill>
                <a:latin typeface="Proxima Nova" panose="020B0604020202020204" charset="0"/>
              </a:rPr>
              <a:t>KNAPSACK PROBLEM</a:t>
            </a:r>
            <a:endParaRPr lang="en-IN" sz="2400" dirty="0">
              <a:solidFill>
                <a:schemeClr val="bg1"/>
              </a:solidFill>
              <a:latin typeface="Proxima Nova" panose="020B0604020202020204" charset="0"/>
            </a:endParaRPr>
          </a:p>
        </p:txBody>
      </p:sp>
      <p:sp>
        <p:nvSpPr>
          <p:cNvPr id="99" name="Google Shape;99;p17"/>
          <p:cNvSpPr txBox="1"/>
          <p:nvPr/>
        </p:nvSpPr>
        <p:spPr>
          <a:xfrm>
            <a:off x="307975" y="730639"/>
            <a:ext cx="8483526" cy="4370397"/>
          </a:xfrm>
          <a:prstGeom prst="rect">
            <a:avLst/>
          </a:prstGeom>
          <a:noFill/>
          <a:ln>
            <a:noFill/>
          </a:ln>
        </p:spPr>
        <p:txBody>
          <a:bodyPr spcFirstLastPara="1" wrap="square" lIns="91425" tIns="91425" rIns="91425" bIns="91425" anchor="t" anchorCtr="0">
            <a:spAutoFit/>
          </a:bodyPr>
          <a:lstStyle/>
          <a:p>
            <a:pPr fontAlgn="base"/>
            <a:r>
              <a:rPr lang="en-IN" sz="1600" b="1" dirty="0" smtClean="0">
                <a:latin typeface="Proxima Nova" panose="020B0604020202020204" charset="0"/>
              </a:rPr>
              <a:t>Mathematical formulation : </a:t>
            </a:r>
          </a:p>
          <a:p>
            <a:pPr fontAlgn="base"/>
            <a:endParaRPr lang="en-IN" sz="1600" b="1" dirty="0">
              <a:latin typeface="Proxima Nova" panose="020B0604020202020204" charset="0"/>
            </a:endParaRPr>
          </a:p>
          <a:p>
            <a:pPr fontAlgn="base"/>
            <a:r>
              <a:rPr lang="en-IN" sz="1600" dirty="0" smtClean="0">
                <a:latin typeface="Proxima Nova" panose="020B0604020202020204" charset="0"/>
              </a:rPr>
              <a:t>Dynamic </a:t>
            </a:r>
            <a:r>
              <a:rPr lang="en-IN" sz="1600" dirty="0">
                <a:latin typeface="Proxima Nova" panose="020B0604020202020204" charset="0"/>
              </a:rPr>
              <a:t>programming divides the problem into small sub-problems. </a:t>
            </a:r>
          </a:p>
          <a:p>
            <a:pPr fontAlgn="base"/>
            <a:r>
              <a:rPr lang="en-IN" sz="1600" dirty="0" smtClean="0">
                <a:latin typeface="Proxima Nova" panose="020B0604020202020204" charset="0"/>
              </a:rPr>
              <a:t>Let </a:t>
            </a:r>
            <a:r>
              <a:rPr lang="en-IN" sz="1600" dirty="0">
                <a:latin typeface="Proxima Nova" panose="020B0604020202020204" charset="0"/>
              </a:rPr>
              <a:t>V is an array of the solution of sub-problems. </a:t>
            </a:r>
          </a:p>
          <a:p>
            <a:pPr fontAlgn="base"/>
            <a:r>
              <a:rPr lang="en-IN" sz="1600" dirty="0" smtClean="0">
                <a:latin typeface="Proxima Nova" panose="020B0604020202020204" charset="0"/>
              </a:rPr>
              <a:t>V[</a:t>
            </a:r>
            <a:r>
              <a:rPr lang="en-IN" sz="1600" dirty="0" err="1" smtClean="0">
                <a:latin typeface="Proxima Nova" panose="020B0604020202020204" charset="0"/>
              </a:rPr>
              <a:t>i</a:t>
            </a:r>
            <a:r>
              <a:rPr lang="en-IN" sz="1600" dirty="0">
                <a:latin typeface="Proxima Nova" panose="020B0604020202020204" charset="0"/>
              </a:rPr>
              <a:t>, j] represents the solution for problem size j with first </a:t>
            </a:r>
            <a:r>
              <a:rPr lang="en-IN" sz="1600" dirty="0" err="1">
                <a:latin typeface="Proxima Nova" panose="020B0604020202020204" charset="0"/>
              </a:rPr>
              <a:t>i</a:t>
            </a:r>
            <a:r>
              <a:rPr lang="en-IN" sz="1600" dirty="0">
                <a:latin typeface="Proxima Nova" panose="020B0604020202020204" charset="0"/>
              </a:rPr>
              <a:t> items. </a:t>
            </a:r>
          </a:p>
          <a:p>
            <a:pPr fontAlgn="base"/>
            <a:r>
              <a:rPr lang="en-IN" sz="1600" dirty="0" smtClean="0">
                <a:latin typeface="Proxima Nova" panose="020B0604020202020204" charset="0"/>
              </a:rPr>
              <a:t>The </a:t>
            </a:r>
            <a:r>
              <a:rPr lang="en-IN" sz="1600" dirty="0">
                <a:latin typeface="Proxima Nova" panose="020B0604020202020204" charset="0"/>
              </a:rPr>
              <a:t>mathematical notion of the knapsack problem is given as </a:t>
            </a:r>
            <a:r>
              <a:rPr lang="en-IN" sz="1600" dirty="0" smtClean="0">
                <a:latin typeface="Proxima Nova" panose="020B0604020202020204" charset="0"/>
              </a:rPr>
              <a:t>:</a:t>
            </a:r>
          </a:p>
          <a:p>
            <a:pPr fontAlgn="base"/>
            <a:endParaRPr lang="en-IN" sz="1600" dirty="0">
              <a:latin typeface="Proxima Nova" panose="020B0604020202020204" charset="0"/>
            </a:endParaRPr>
          </a:p>
          <a:p>
            <a:pPr fontAlgn="base"/>
            <a:endParaRPr lang="en-IN" sz="1600" dirty="0" smtClean="0">
              <a:latin typeface="Proxima Nova" panose="020B0604020202020204" charset="0"/>
            </a:endParaRPr>
          </a:p>
          <a:p>
            <a:pPr fontAlgn="base"/>
            <a:endParaRPr lang="en-IN" sz="1600" dirty="0">
              <a:latin typeface="Proxima Nova" panose="020B0604020202020204" charset="0"/>
            </a:endParaRPr>
          </a:p>
          <a:p>
            <a:pPr fontAlgn="base"/>
            <a:endParaRPr lang="en-IN" sz="1600" dirty="0" smtClean="0">
              <a:latin typeface="Proxima Nova" panose="020B0604020202020204" charset="0"/>
            </a:endParaRPr>
          </a:p>
          <a:p>
            <a:pPr fontAlgn="base"/>
            <a:endParaRPr lang="en-IN" sz="1600" dirty="0">
              <a:latin typeface="Proxima Nova" panose="020B0604020202020204" charset="0"/>
            </a:endParaRPr>
          </a:p>
          <a:p>
            <a:pPr fontAlgn="base"/>
            <a:endParaRPr lang="en-IN" sz="1600" dirty="0" smtClean="0">
              <a:latin typeface="Proxima Nova" panose="020B0604020202020204" charset="0"/>
            </a:endParaRPr>
          </a:p>
          <a:p>
            <a:pPr fontAlgn="base"/>
            <a:r>
              <a:rPr lang="en-IN" sz="1600" dirty="0">
                <a:latin typeface="Proxima Nova" panose="020B0604020202020204" charset="0"/>
              </a:rPr>
              <a:t>V [1 …. n, 0 … M] : Size of the table</a:t>
            </a:r>
          </a:p>
          <a:p>
            <a:pPr fontAlgn="base"/>
            <a:endParaRPr lang="en-IN" sz="1600" dirty="0">
              <a:latin typeface="Proxima Nova" panose="020B0604020202020204" charset="0"/>
            </a:endParaRPr>
          </a:p>
          <a:p>
            <a:pPr fontAlgn="base"/>
            <a:r>
              <a:rPr lang="en-IN" sz="1600" dirty="0">
                <a:latin typeface="Proxima Nova" panose="020B0604020202020204" charset="0"/>
              </a:rPr>
              <a:t>V (n, M) = Solution</a:t>
            </a:r>
          </a:p>
          <a:p>
            <a:pPr fontAlgn="base"/>
            <a:endParaRPr lang="en-IN" sz="1600" dirty="0">
              <a:latin typeface="Proxima Nova" panose="020B0604020202020204" charset="0"/>
            </a:endParaRPr>
          </a:p>
          <a:p>
            <a:pPr fontAlgn="base"/>
            <a:r>
              <a:rPr lang="en-IN" sz="1600" dirty="0">
                <a:latin typeface="Proxima Nova" panose="020B0604020202020204" charset="0"/>
              </a:rPr>
              <a:t>n = Number of </a:t>
            </a:r>
            <a:r>
              <a:rPr lang="en-IN" sz="1600" dirty="0" smtClean="0">
                <a:latin typeface="Proxima Nova" panose="020B0604020202020204" charset="0"/>
              </a:rPr>
              <a:t>items</a:t>
            </a:r>
            <a:endParaRPr lang="en-IN" sz="1600" dirty="0">
              <a:latin typeface="Proxima Nova" panose="020B0604020202020204" charset="0"/>
            </a:endParaRPr>
          </a:p>
        </p:txBody>
      </p:sp>
      <p:sp>
        <p:nvSpPr>
          <p:cNvPr id="2" name="AutoShape 2" descr="Knapsack Problem using Dynamic Programm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AutoShape 4" descr="Knapsack Problem using Dynamic Programm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6" descr="Knapsack Problem using Dynamic Programmi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p:cNvPicPr>
            <a:picLocks noChangeAspect="1"/>
          </p:cNvPicPr>
          <p:nvPr/>
        </p:nvPicPr>
        <p:blipFill>
          <a:blip r:embed="rId6"/>
          <a:stretch>
            <a:fillRect/>
          </a:stretch>
        </p:blipFill>
        <p:spPr>
          <a:xfrm>
            <a:off x="1448656" y="2279792"/>
            <a:ext cx="5365591" cy="1411357"/>
          </a:xfrm>
          <a:prstGeom prst="rect">
            <a:avLst/>
          </a:prstGeom>
        </p:spPr>
      </p:pic>
    </p:spTree>
    <p:extLst>
      <p:ext uri="{BB962C8B-B14F-4D97-AF65-F5344CB8AC3E}">
        <p14:creationId xmlns:p14="http://schemas.microsoft.com/office/powerpoint/2010/main" val="42003027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pPr fontAlgn="base"/>
            <a:r>
              <a:rPr lang="en-IN" sz="2400" dirty="0" smtClean="0">
                <a:solidFill>
                  <a:schemeClr val="bg1"/>
                </a:solidFill>
                <a:latin typeface="Proxima Nova" panose="020B0604020202020204" charset="0"/>
              </a:rPr>
              <a:t>KNAPSACK PROBLEM</a:t>
            </a:r>
            <a:endParaRPr lang="en-IN" sz="2400" dirty="0">
              <a:solidFill>
                <a:schemeClr val="bg1"/>
              </a:solidFill>
              <a:latin typeface="Proxima Nova" panose="020B0604020202020204" charset="0"/>
            </a:endParaRPr>
          </a:p>
        </p:txBody>
      </p:sp>
      <p:sp>
        <p:nvSpPr>
          <p:cNvPr id="99" name="Google Shape;99;p17"/>
          <p:cNvSpPr txBox="1"/>
          <p:nvPr/>
        </p:nvSpPr>
        <p:spPr>
          <a:xfrm>
            <a:off x="307975" y="730639"/>
            <a:ext cx="8483526" cy="2154406"/>
          </a:xfrm>
          <a:prstGeom prst="rect">
            <a:avLst/>
          </a:prstGeom>
          <a:noFill/>
          <a:ln>
            <a:noFill/>
          </a:ln>
        </p:spPr>
        <p:txBody>
          <a:bodyPr spcFirstLastPara="1" wrap="square" lIns="91425" tIns="91425" rIns="91425" bIns="91425" anchor="t" anchorCtr="0">
            <a:spAutoFit/>
          </a:bodyPr>
          <a:lstStyle/>
          <a:p>
            <a:pPr algn="just" fontAlgn="base"/>
            <a:r>
              <a:rPr lang="en-IN" sz="1600" b="1" dirty="0" smtClean="0">
                <a:latin typeface="Proxima Nova" panose="020B0604020202020204" charset="0"/>
              </a:rPr>
              <a:t>Example</a:t>
            </a:r>
            <a:r>
              <a:rPr lang="en-IN" sz="1600" b="1" dirty="0">
                <a:latin typeface="Proxima Nova" panose="020B0604020202020204" charset="0"/>
              </a:rPr>
              <a:t>: Find an optimal solution for following 0/1 Knapsack problem using dynamic programming: Number of objects n = 4, Knapsack Capacity M = 5, Weights (W1, W2, W3, W4) = (2, 3, 4, 5) and profits (P1, P2, P3, P4) = (3, 4, 5, 6).</a:t>
            </a:r>
          </a:p>
          <a:p>
            <a:pPr algn="just" fontAlgn="base"/>
            <a:endParaRPr lang="en-IN" sz="1600" dirty="0" smtClean="0">
              <a:latin typeface="Proxima Nova" panose="020B0604020202020204" charset="0"/>
            </a:endParaRPr>
          </a:p>
          <a:p>
            <a:pPr algn="just" fontAlgn="base"/>
            <a:endParaRPr lang="en-IN" sz="1600" b="1" dirty="0" smtClean="0">
              <a:latin typeface="Proxima Nova" panose="020B0604020202020204" charset="0"/>
            </a:endParaRPr>
          </a:p>
          <a:p>
            <a:pPr algn="just" fontAlgn="base"/>
            <a:r>
              <a:rPr lang="en-IN" sz="1600" b="1" dirty="0" smtClean="0">
                <a:latin typeface="Proxima Nova" panose="020B0604020202020204" charset="0"/>
              </a:rPr>
              <a:t>Solution:  </a:t>
            </a:r>
            <a:r>
              <a:rPr lang="en-IN" sz="1600" dirty="0" smtClean="0">
                <a:latin typeface="Proxima Nova" panose="020B0604020202020204" charset="0"/>
              </a:rPr>
              <a:t>Solution </a:t>
            </a:r>
            <a:r>
              <a:rPr lang="en-IN" sz="1600" dirty="0">
                <a:latin typeface="Proxima Nova" panose="020B0604020202020204" charset="0"/>
              </a:rPr>
              <a:t>of the knapsack problem is defined as</a:t>
            </a:r>
            <a:r>
              <a:rPr lang="en-IN" sz="1600" dirty="0" smtClean="0">
                <a:latin typeface="Proxima Nova" panose="020B0604020202020204" charset="0"/>
              </a:rPr>
              <a:t>,</a:t>
            </a:r>
          </a:p>
          <a:p>
            <a:pPr algn="just" fontAlgn="base"/>
            <a:endParaRPr lang="en-IN" sz="1600" dirty="0">
              <a:latin typeface="Proxima Nova" panose="020B0604020202020204" charset="0"/>
            </a:endParaRPr>
          </a:p>
          <a:p>
            <a:pPr algn="just" fontAlgn="base"/>
            <a:endParaRPr lang="en-IN" sz="1600" dirty="0">
              <a:latin typeface="Proxima Nova" panose="020B0604020202020204" charset="0"/>
            </a:endParaRPr>
          </a:p>
        </p:txBody>
      </p:sp>
      <p:sp>
        <p:nvSpPr>
          <p:cNvPr id="2" name="AutoShape 2" descr="Knapsack Problem using Dynamic Programm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AutoShape 4" descr="Knapsack Problem using Dynamic Programm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6" descr="Knapsack Problem using Dynamic Programmi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p:cNvPicPr>
            <a:picLocks noChangeAspect="1"/>
          </p:cNvPicPr>
          <p:nvPr/>
        </p:nvPicPr>
        <p:blipFill>
          <a:blip r:embed="rId6"/>
          <a:stretch>
            <a:fillRect/>
          </a:stretch>
        </p:blipFill>
        <p:spPr>
          <a:xfrm>
            <a:off x="765175" y="2756671"/>
            <a:ext cx="7158345" cy="1947849"/>
          </a:xfrm>
          <a:prstGeom prst="rect">
            <a:avLst/>
          </a:prstGeom>
        </p:spPr>
      </p:pic>
    </p:spTree>
    <p:extLst>
      <p:ext uri="{BB962C8B-B14F-4D97-AF65-F5344CB8AC3E}">
        <p14:creationId xmlns:p14="http://schemas.microsoft.com/office/powerpoint/2010/main" val="176915397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pPr fontAlgn="base"/>
            <a:r>
              <a:rPr lang="en-IN" sz="2400" dirty="0" smtClean="0">
                <a:solidFill>
                  <a:schemeClr val="bg1"/>
                </a:solidFill>
                <a:latin typeface="Proxima Nova" panose="020B0604020202020204" charset="0"/>
              </a:rPr>
              <a:t>KNAPSACK PROBLEM</a:t>
            </a:r>
            <a:endParaRPr lang="en-IN" sz="2400" dirty="0">
              <a:solidFill>
                <a:schemeClr val="bg1"/>
              </a:solidFill>
              <a:latin typeface="Proxima Nova" panose="020B0604020202020204" charset="0"/>
            </a:endParaRPr>
          </a:p>
        </p:txBody>
      </p:sp>
      <p:pic>
        <p:nvPicPr>
          <p:cNvPr id="2" name="Picture 1"/>
          <p:cNvPicPr>
            <a:picLocks noChangeAspect="1"/>
          </p:cNvPicPr>
          <p:nvPr/>
        </p:nvPicPr>
        <p:blipFill>
          <a:blip r:embed="rId6"/>
          <a:stretch>
            <a:fillRect/>
          </a:stretch>
        </p:blipFill>
        <p:spPr>
          <a:xfrm>
            <a:off x="1253448" y="1001994"/>
            <a:ext cx="6955604" cy="3506989"/>
          </a:xfrm>
          <a:prstGeom prst="rect">
            <a:avLst/>
          </a:prstGeom>
        </p:spPr>
      </p:pic>
    </p:spTree>
    <p:extLst>
      <p:ext uri="{BB962C8B-B14F-4D97-AF65-F5344CB8AC3E}">
        <p14:creationId xmlns:p14="http://schemas.microsoft.com/office/powerpoint/2010/main" val="326491271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pPr fontAlgn="base"/>
            <a:r>
              <a:rPr lang="en-IN" sz="2400" dirty="0" smtClean="0">
                <a:solidFill>
                  <a:schemeClr val="bg1"/>
                </a:solidFill>
                <a:latin typeface="Proxima Nova" panose="020B0604020202020204" charset="0"/>
              </a:rPr>
              <a:t>KNAPSACK PROBLEM</a:t>
            </a:r>
            <a:endParaRPr lang="en-IN" sz="2400" dirty="0">
              <a:solidFill>
                <a:schemeClr val="bg1"/>
              </a:solidFill>
              <a:latin typeface="Proxima Nova" panose="020B0604020202020204" charset="0"/>
            </a:endParaRPr>
          </a:p>
        </p:txBody>
      </p:sp>
      <p:pic>
        <p:nvPicPr>
          <p:cNvPr id="3" name="Picture 2"/>
          <p:cNvPicPr>
            <a:picLocks noChangeAspect="1"/>
          </p:cNvPicPr>
          <p:nvPr/>
        </p:nvPicPr>
        <p:blipFill>
          <a:blip r:embed="rId6"/>
          <a:stretch>
            <a:fillRect/>
          </a:stretch>
        </p:blipFill>
        <p:spPr>
          <a:xfrm>
            <a:off x="828086" y="832056"/>
            <a:ext cx="7709739" cy="4047321"/>
          </a:xfrm>
          <a:prstGeom prst="rect">
            <a:avLst/>
          </a:prstGeom>
        </p:spPr>
      </p:pic>
    </p:spTree>
    <p:extLst>
      <p:ext uri="{BB962C8B-B14F-4D97-AF65-F5344CB8AC3E}">
        <p14:creationId xmlns:p14="http://schemas.microsoft.com/office/powerpoint/2010/main" val="117911982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pPr algn="just"/>
            <a:r>
              <a:rPr lang="en-IN" sz="2400" dirty="0" smtClean="0">
                <a:solidFill>
                  <a:schemeClr val="bg1"/>
                </a:solidFill>
                <a:latin typeface="Proxima Nova" panose="020B0604020202020204" charset="0"/>
              </a:rPr>
              <a:t>MAKING CHANGE PROBLEM</a:t>
            </a:r>
            <a:endParaRPr lang="en-IN" sz="2400" dirty="0">
              <a:solidFill>
                <a:schemeClr val="bg1"/>
              </a:solidFill>
              <a:latin typeface="Proxima Nova" panose="020B0604020202020204" charset="0"/>
            </a:endParaRPr>
          </a:p>
        </p:txBody>
      </p:sp>
      <p:sp>
        <p:nvSpPr>
          <p:cNvPr id="99" name="Google Shape;99;p17"/>
          <p:cNvSpPr txBox="1"/>
          <p:nvPr/>
        </p:nvSpPr>
        <p:spPr>
          <a:xfrm>
            <a:off x="290604" y="817718"/>
            <a:ext cx="3767688" cy="3631733"/>
          </a:xfrm>
          <a:prstGeom prst="rect">
            <a:avLst/>
          </a:prstGeom>
          <a:noFill/>
          <a:ln>
            <a:solidFill>
              <a:schemeClr val="accent1"/>
            </a:solidFill>
          </a:ln>
        </p:spPr>
        <p:txBody>
          <a:bodyPr spcFirstLastPara="1" wrap="square" lIns="91425" tIns="91425" rIns="91425" bIns="91425" anchor="t" anchorCtr="0">
            <a:spAutoFit/>
          </a:bodyPr>
          <a:lstStyle/>
          <a:p>
            <a:pPr fontAlgn="base"/>
            <a:r>
              <a:rPr lang="en-IN" sz="1600" b="1" dirty="0"/>
              <a:t>Filling first column, j = </a:t>
            </a:r>
            <a:r>
              <a:rPr lang="en-IN" sz="1600" b="1" dirty="0" smtClean="0"/>
              <a:t>1</a:t>
            </a:r>
          </a:p>
          <a:p>
            <a:pPr fontAlgn="base"/>
            <a:endParaRPr lang="en-IN" sz="1600" dirty="0"/>
          </a:p>
          <a:p>
            <a:pPr fontAlgn="base"/>
            <a:r>
              <a:rPr lang="en-IN" sz="1600" b="1" dirty="0"/>
              <a:t>V [1, 1]</a:t>
            </a:r>
            <a:r>
              <a:rPr lang="en-IN" sz="1600" dirty="0"/>
              <a:t> ⇒ </a:t>
            </a:r>
            <a:r>
              <a:rPr lang="en-IN" sz="1600" dirty="0" err="1"/>
              <a:t>i</a:t>
            </a:r>
            <a:r>
              <a:rPr lang="en-IN" sz="1600" dirty="0"/>
              <a:t> = 1, j = 1, </a:t>
            </a:r>
            <a:r>
              <a:rPr lang="en-IN" sz="1600" dirty="0" err="1"/>
              <a:t>w</a:t>
            </a:r>
            <a:r>
              <a:rPr lang="en-IN" sz="1600" baseline="-25000" dirty="0" err="1"/>
              <a:t>i</a:t>
            </a:r>
            <a:r>
              <a:rPr lang="en-IN" sz="1600" dirty="0"/>
              <a:t> = w</a:t>
            </a:r>
            <a:r>
              <a:rPr lang="en-IN" sz="1600" baseline="-25000" dirty="0"/>
              <a:t>1</a:t>
            </a:r>
            <a:r>
              <a:rPr lang="en-IN" sz="1600" dirty="0"/>
              <a:t> = 2</a:t>
            </a:r>
          </a:p>
          <a:p>
            <a:pPr fontAlgn="base"/>
            <a:r>
              <a:rPr lang="en-IN" sz="1600" dirty="0"/>
              <a:t>As, j &lt; </a:t>
            </a:r>
            <a:r>
              <a:rPr lang="en-IN" sz="1600" dirty="0" err="1"/>
              <a:t>w</a:t>
            </a:r>
            <a:r>
              <a:rPr lang="en-IN" sz="1600" baseline="-25000" dirty="0" err="1"/>
              <a:t>i</a:t>
            </a:r>
            <a:r>
              <a:rPr lang="en-IN" sz="1600" dirty="0"/>
              <a:t>, </a:t>
            </a:r>
            <a:endParaRPr lang="en-IN" sz="1600" dirty="0" smtClean="0"/>
          </a:p>
          <a:p>
            <a:pPr fontAlgn="base"/>
            <a:r>
              <a:rPr lang="en-IN" sz="1600" dirty="0" smtClean="0"/>
              <a:t>V </a:t>
            </a:r>
            <a:r>
              <a:rPr lang="en-IN" sz="1600" dirty="0"/>
              <a:t>[</a:t>
            </a:r>
            <a:r>
              <a:rPr lang="en-IN" sz="1600" dirty="0" err="1"/>
              <a:t>i</a:t>
            </a:r>
            <a:r>
              <a:rPr lang="en-IN" sz="1600" dirty="0"/>
              <a:t>, j] = V [</a:t>
            </a:r>
            <a:r>
              <a:rPr lang="en-IN" sz="1600" dirty="0" err="1"/>
              <a:t>i</a:t>
            </a:r>
            <a:r>
              <a:rPr lang="en-IN" sz="1600" dirty="0"/>
              <a:t> – 1, j]</a:t>
            </a:r>
          </a:p>
          <a:p>
            <a:pPr fontAlgn="base"/>
            <a:r>
              <a:rPr lang="en-IN" sz="1600" dirty="0"/>
              <a:t>V [1, 1] = V [0, 1] </a:t>
            </a:r>
            <a:endParaRPr lang="en-IN" sz="1600" dirty="0" smtClean="0"/>
          </a:p>
          <a:p>
            <a:pPr fontAlgn="base"/>
            <a:r>
              <a:rPr lang="en-IN" sz="1600" dirty="0" smtClean="0"/>
              <a:t>            = </a:t>
            </a:r>
            <a:r>
              <a:rPr lang="en-IN" sz="1600" dirty="0"/>
              <a:t>0</a:t>
            </a:r>
          </a:p>
          <a:p>
            <a:pPr fontAlgn="base"/>
            <a:endParaRPr lang="en-IN" sz="1600" b="1" dirty="0" smtClean="0"/>
          </a:p>
          <a:p>
            <a:pPr fontAlgn="base"/>
            <a:r>
              <a:rPr lang="en-IN" sz="1600" b="1" dirty="0" smtClean="0"/>
              <a:t>V </a:t>
            </a:r>
            <a:r>
              <a:rPr lang="en-IN" sz="1600" b="1" dirty="0"/>
              <a:t>[2, 1]</a:t>
            </a:r>
            <a:r>
              <a:rPr lang="en-IN" sz="1600" dirty="0"/>
              <a:t> ⇒ </a:t>
            </a:r>
            <a:r>
              <a:rPr lang="en-IN" sz="1600" dirty="0" err="1"/>
              <a:t>i</a:t>
            </a:r>
            <a:r>
              <a:rPr lang="en-IN" sz="1600" dirty="0"/>
              <a:t> = 2, j = 1, </a:t>
            </a:r>
            <a:r>
              <a:rPr lang="en-IN" sz="1600" dirty="0" err="1"/>
              <a:t>w</a:t>
            </a:r>
            <a:r>
              <a:rPr lang="en-IN" sz="1600" baseline="-25000" dirty="0" err="1"/>
              <a:t>i</a:t>
            </a:r>
            <a:r>
              <a:rPr lang="en-IN" sz="1600" dirty="0"/>
              <a:t> = w</a:t>
            </a:r>
            <a:r>
              <a:rPr lang="en-IN" sz="1600" baseline="-25000" dirty="0"/>
              <a:t>2  </a:t>
            </a:r>
            <a:r>
              <a:rPr lang="en-IN" sz="1600" dirty="0"/>
              <a:t>=  3</a:t>
            </a:r>
          </a:p>
          <a:p>
            <a:pPr fontAlgn="base"/>
            <a:r>
              <a:rPr lang="en-IN" sz="1600" dirty="0"/>
              <a:t>As, j &lt; </a:t>
            </a:r>
            <a:r>
              <a:rPr lang="en-IN" sz="1600" dirty="0" err="1"/>
              <a:t>w</a:t>
            </a:r>
            <a:r>
              <a:rPr lang="en-IN" sz="1600" baseline="-25000" dirty="0" err="1"/>
              <a:t>i</a:t>
            </a:r>
            <a:r>
              <a:rPr lang="en-IN" sz="1600" dirty="0"/>
              <a:t>, </a:t>
            </a:r>
            <a:endParaRPr lang="en-IN" sz="1600" dirty="0" smtClean="0"/>
          </a:p>
          <a:p>
            <a:pPr fontAlgn="base"/>
            <a:r>
              <a:rPr lang="en-IN" sz="1600" dirty="0" smtClean="0"/>
              <a:t>V </a:t>
            </a:r>
            <a:r>
              <a:rPr lang="en-IN" sz="1600" dirty="0"/>
              <a:t>[</a:t>
            </a:r>
            <a:r>
              <a:rPr lang="en-IN" sz="1600" dirty="0" err="1"/>
              <a:t>i</a:t>
            </a:r>
            <a:r>
              <a:rPr lang="en-IN" sz="1600" dirty="0"/>
              <a:t>, j] = V [</a:t>
            </a:r>
            <a:r>
              <a:rPr lang="en-IN" sz="1600" dirty="0" err="1"/>
              <a:t>i</a:t>
            </a:r>
            <a:r>
              <a:rPr lang="en-IN" sz="1600" dirty="0"/>
              <a:t> – 1, j]</a:t>
            </a:r>
          </a:p>
          <a:p>
            <a:pPr fontAlgn="base"/>
            <a:r>
              <a:rPr lang="en-IN" sz="1600" dirty="0"/>
              <a:t>V [2, 1] = V [1, 1] </a:t>
            </a:r>
            <a:endParaRPr lang="en-IN" sz="1600" dirty="0" smtClean="0"/>
          </a:p>
          <a:p>
            <a:pPr fontAlgn="base"/>
            <a:r>
              <a:rPr lang="en-IN" sz="1600" dirty="0"/>
              <a:t> </a:t>
            </a:r>
            <a:r>
              <a:rPr lang="en-IN" sz="1600" dirty="0" smtClean="0"/>
              <a:t>           = </a:t>
            </a:r>
            <a:r>
              <a:rPr lang="en-IN" sz="1600" dirty="0"/>
              <a:t>0</a:t>
            </a:r>
          </a:p>
          <a:p>
            <a:pPr fontAlgn="base"/>
            <a:endParaRPr lang="en-IN" sz="1600" b="1" dirty="0" smtClean="0"/>
          </a:p>
        </p:txBody>
      </p:sp>
      <p:sp>
        <p:nvSpPr>
          <p:cNvPr id="8" name="Google Shape;99;p17"/>
          <p:cNvSpPr txBox="1"/>
          <p:nvPr/>
        </p:nvSpPr>
        <p:spPr>
          <a:xfrm>
            <a:off x="4872651" y="873936"/>
            <a:ext cx="3986224" cy="2400627"/>
          </a:xfrm>
          <a:prstGeom prst="rect">
            <a:avLst/>
          </a:prstGeom>
          <a:noFill/>
          <a:ln>
            <a:solidFill>
              <a:schemeClr val="accent1"/>
            </a:solidFill>
          </a:ln>
        </p:spPr>
        <p:txBody>
          <a:bodyPr spcFirstLastPara="1" wrap="square" lIns="91425" tIns="91425" rIns="91425" bIns="91425" anchor="t" anchorCtr="0">
            <a:spAutoFit/>
          </a:bodyPr>
          <a:lstStyle/>
          <a:p>
            <a:pPr fontAlgn="base"/>
            <a:r>
              <a:rPr lang="en-IN" sz="1600" b="1" dirty="0"/>
              <a:t>V [3, 1]</a:t>
            </a:r>
            <a:r>
              <a:rPr lang="en-IN" sz="1600" dirty="0"/>
              <a:t> ⇒ </a:t>
            </a:r>
            <a:r>
              <a:rPr lang="en-IN" sz="1600" dirty="0" err="1"/>
              <a:t>i</a:t>
            </a:r>
            <a:r>
              <a:rPr lang="en-IN" sz="1600" dirty="0"/>
              <a:t> = 3, j = 1, </a:t>
            </a:r>
            <a:r>
              <a:rPr lang="en-IN" sz="1600" dirty="0" err="1"/>
              <a:t>w</a:t>
            </a:r>
            <a:r>
              <a:rPr lang="en-IN" sz="1600" baseline="-25000" dirty="0" err="1"/>
              <a:t>i</a:t>
            </a:r>
            <a:r>
              <a:rPr lang="en-IN" sz="1600" dirty="0"/>
              <a:t> = w</a:t>
            </a:r>
            <a:r>
              <a:rPr lang="en-IN" sz="1600" baseline="-25000" dirty="0"/>
              <a:t>3  </a:t>
            </a:r>
            <a:r>
              <a:rPr lang="en-IN" sz="1600" dirty="0"/>
              <a:t>=  4</a:t>
            </a:r>
          </a:p>
          <a:p>
            <a:pPr fontAlgn="base"/>
            <a:r>
              <a:rPr lang="en-IN" sz="1600" dirty="0"/>
              <a:t>As, j &lt; </a:t>
            </a:r>
            <a:r>
              <a:rPr lang="en-IN" sz="1600" dirty="0" err="1"/>
              <a:t>w</a:t>
            </a:r>
            <a:r>
              <a:rPr lang="en-IN" sz="1600" baseline="-25000" dirty="0" err="1"/>
              <a:t>i</a:t>
            </a:r>
            <a:r>
              <a:rPr lang="en-IN" sz="1600" dirty="0"/>
              <a:t>,  </a:t>
            </a:r>
            <a:endParaRPr lang="en-IN" sz="1600" dirty="0" smtClean="0"/>
          </a:p>
          <a:p>
            <a:pPr fontAlgn="base"/>
            <a:r>
              <a:rPr lang="en-IN" sz="1600" dirty="0" smtClean="0"/>
              <a:t>V </a:t>
            </a:r>
            <a:r>
              <a:rPr lang="en-IN" sz="1600" dirty="0"/>
              <a:t>[</a:t>
            </a:r>
            <a:r>
              <a:rPr lang="en-IN" sz="1600" dirty="0" err="1"/>
              <a:t>i</a:t>
            </a:r>
            <a:r>
              <a:rPr lang="en-IN" sz="1600" dirty="0"/>
              <a:t>, j] = V [</a:t>
            </a:r>
            <a:r>
              <a:rPr lang="en-IN" sz="1600" dirty="0" err="1"/>
              <a:t>i</a:t>
            </a:r>
            <a:r>
              <a:rPr lang="en-IN" sz="1600" dirty="0"/>
              <a:t> – 1, j]</a:t>
            </a:r>
          </a:p>
          <a:p>
            <a:pPr fontAlgn="base"/>
            <a:r>
              <a:rPr lang="en-IN" sz="1600" dirty="0"/>
              <a:t>V [3, 1] = V [2, 1] = 0</a:t>
            </a:r>
          </a:p>
          <a:p>
            <a:pPr fontAlgn="base"/>
            <a:endParaRPr lang="en-IN" sz="1600" b="1" dirty="0" smtClean="0"/>
          </a:p>
          <a:p>
            <a:pPr fontAlgn="base"/>
            <a:r>
              <a:rPr lang="en-IN" sz="1600" b="1" dirty="0" smtClean="0"/>
              <a:t>V </a:t>
            </a:r>
            <a:r>
              <a:rPr lang="en-IN" sz="1600" b="1" dirty="0"/>
              <a:t>[4, 1]</a:t>
            </a:r>
            <a:r>
              <a:rPr lang="en-IN" sz="1600" dirty="0"/>
              <a:t> ⇒ </a:t>
            </a:r>
            <a:r>
              <a:rPr lang="en-IN" sz="1600" dirty="0" err="1"/>
              <a:t>i</a:t>
            </a:r>
            <a:r>
              <a:rPr lang="en-IN" sz="1600" dirty="0"/>
              <a:t> = 4, j = 1,  </a:t>
            </a:r>
            <a:r>
              <a:rPr lang="en-IN" sz="1600" dirty="0" err="1"/>
              <a:t>w</a:t>
            </a:r>
            <a:r>
              <a:rPr lang="en-IN" sz="1600" baseline="-25000" dirty="0" err="1"/>
              <a:t>i</a:t>
            </a:r>
            <a:r>
              <a:rPr lang="en-IN" sz="1600" dirty="0"/>
              <a:t> = w</a:t>
            </a:r>
            <a:r>
              <a:rPr lang="en-IN" sz="1600" baseline="-25000" dirty="0"/>
              <a:t>4  </a:t>
            </a:r>
            <a:r>
              <a:rPr lang="en-IN" sz="1600" dirty="0"/>
              <a:t>=  5</a:t>
            </a:r>
          </a:p>
          <a:p>
            <a:pPr fontAlgn="base"/>
            <a:r>
              <a:rPr lang="en-IN" sz="1600" dirty="0"/>
              <a:t>As, j &lt; </a:t>
            </a:r>
            <a:r>
              <a:rPr lang="en-IN" sz="1600" dirty="0" err="1"/>
              <a:t>w</a:t>
            </a:r>
            <a:r>
              <a:rPr lang="en-IN" sz="1600" baseline="-25000" dirty="0" err="1"/>
              <a:t>i</a:t>
            </a:r>
            <a:r>
              <a:rPr lang="en-IN" sz="1600" dirty="0"/>
              <a:t>, </a:t>
            </a:r>
            <a:endParaRPr lang="en-IN" sz="1600" dirty="0" smtClean="0"/>
          </a:p>
          <a:p>
            <a:pPr fontAlgn="base"/>
            <a:r>
              <a:rPr lang="en-IN" sz="1600" dirty="0" smtClean="0"/>
              <a:t>V[</a:t>
            </a:r>
            <a:r>
              <a:rPr lang="en-IN" sz="1600" dirty="0" err="1" smtClean="0"/>
              <a:t>i</a:t>
            </a:r>
            <a:r>
              <a:rPr lang="en-IN" sz="1600" dirty="0"/>
              <a:t>, j] = V[</a:t>
            </a:r>
            <a:r>
              <a:rPr lang="en-IN" sz="1600" dirty="0" err="1"/>
              <a:t>i</a:t>
            </a:r>
            <a:r>
              <a:rPr lang="en-IN" sz="1600" dirty="0"/>
              <a:t> – 1, j]</a:t>
            </a:r>
          </a:p>
          <a:p>
            <a:pPr fontAlgn="base"/>
            <a:r>
              <a:rPr lang="en-IN" sz="1600" dirty="0"/>
              <a:t>V [4, 1] = V [3, 1] = 0</a:t>
            </a:r>
          </a:p>
        </p:txBody>
      </p:sp>
      <p:pic>
        <p:nvPicPr>
          <p:cNvPr id="10" name="Picture 9"/>
          <p:cNvPicPr>
            <a:picLocks noChangeAspect="1"/>
          </p:cNvPicPr>
          <p:nvPr/>
        </p:nvPicPr>
        <p:blipFill>
          <a:blip r:embed="rId6"/>
          <a:stretch>
            <a:fillRect/>
          </a:stretch>
        </p:blipFill>
        <p:spPr>
          <a:xfrm>
            <a:off x="4458984" y="3653768"/>
            <a:ext cx="4122082" cy="1121655"/>
          </a:xfrm>
          <a:prstGeom prst="rect">
            <a:avLst/>
          </a:prstGeom>
        </p:spPr>
      </p:pic>
    </p:spTree>
    <p:extLst>
      <p:ext uri="{BB962C8B-B14F-4D97-AF65-F5344CB8AC3E}">
        <p14:creationId xmlns:p14="http://schemas.microsoft.com/office/powerpoint/2010/main" val="36686768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pPr algn="just"/>
            <a:r>
              <a:rPr lang="en-IN" sz="2400" dirty="0" smtClean="0">
                <a:solidFill>
                  <a:schemeClr val="bg1"/>
                </a:solidFill>
                <a:latin typeface="Proxima Nova" panose="020B0604020202020204" charset="0"/>
              </a:rPr>
              <a:t>MAKING CHANGE PROBLEM</a:t>
            </a:r>
            <a:endParaRPr lang="en-IN" sz="2400" dirty="0">
              <a:solidFill>
                <a:schemeClr val="bg1"/>
              </a:solidFill>
              <a:latin typeface="Proxima Nova" panose="020B0604020202020204" charset="0"/>
            </a:endParaRPr>
          </a:p>
        </p:txBody>
      </p:sp>
      <p:sp>
        <p:nvSpPr>
          <p:cNvPr id="99" name="Google Shape;99;p17"/>
          <p:cNvSpPr txBox="1"/>
          <p:nvPr/>
        </p:nvSpPr>
        <p:spPr>
          <a:xfrm>
            <a:off x="290604" y="817718"/>
            <a:ext cx="4168368" cy="3385512"/>
          </a:xfrm>
          <a:prstGeom prst="rect">
            <a:avLst/>
          </a:prstGeom>
          <a:noFill/>
          <a:ln>
            <a:solidFill>
              <a:schemeClr val="accent1"/>
            </a:solidFill>
          </a:ln>
        </p:spPr>
        <p:txBody>
          <a:bodyPr spcFirstLastPara="1" wrap="square" lIns="91425" tIns="91425" rIns="91425" bIns="91425" anchor="t" anchorCtr="0">
            <a:spAutoFit/>
          </a:bodyPr>
          <a:lstStyle/>
          <a:p>
            <a:pPr fontAlgn="base"/>
            <a:r>
              <a:rPr lang="en-IN" sz="1600" b="1" dirty="0"/>
              <a:t>Filling first column, j = 2</a:t>
            </a:r>
            <a:endParaRPr lang="en-IN" sz="1600" dirty="0"/>
          </a:p>
          <a:p>
            <a:pPr fontAlgn="base"/>
            <a:r>
              <a:rPr lang="en-IN" sz="1600" b="1" dirty="0"/>
              <a:t>V[1, 2]</a:t>
            </a:r>
            <a:r>
              <a:rPr lang="en-IN" sz="1600" dirty="0"/>
              <a:t> ⇒ </a:t>
            </a:r>
            <a:r>
              <a:rPr lang="en-IN" sz="1600" dirty="0" err="1"/>
              <a:t>i</a:t>
            </a:r>
            <a:r>
              <a:rPr lang="en-IN" sz="1600" dirty="0"/>
              <a:t> = 1, j = 2, </a:t>
            </a:r>
            <a:r>
              <a:rPr lang="en-IN" sz="1600" dirty="0" err="1"/>
              <a:t>w</a:t>
            </a:r>
            <a:r>
              <a:rPr lang="en-IN" sz="1600" baseline="-25000" dirty="0" err="1"/>
              <a:t>i</a:t>
            </a:r>
            <a:r>
              <a:rPr lang="en-IN" sz="1600" dirty="0"/>
              <a:t> = w</a:t>
            </a:r>
            <a:r>
              <a:rPr lang="en-IN" sz="1600" baseline="-25000" dirty="0"/>
              <a:t>1  </a:t>
            </a:r>
            <a:r>
              <a:rPr lang="en-IN" sz="1600" dirty="0"/>
              <a:t>=  2, v</a:t>
            </a:r>
            <a:r>
              <a:rPr lang="en-IN" sz="1600" baseline="-25000" dirty="0"/>
              <a:t>i</a:t>
            </a:r>
            <a:r>
              <a:rPr lang="en-IN" sz="1600" dirty="0"/>
              <a:t> = 3</a:t>
            </a:r>
          </a:p>
          <a:p>
            <a:pPr fontAlgn="base"/>
            <a:r>
              <a:rPr lang="en-IN" sz="1600" dirty="0"/>
              <a:t>As, j ≥ </a:t>
            </a:r>
            <a:r>
              <a:rPr lang="en-IN" sz="1600" dirty="0" err="1"/>
              <a:t>w</a:t>
            </a:r>
            <a:r>
              <a:rPr lang="en-IN" sz="1600" baseline="-25000" dirty="0" err="1"/>
              <a:t>i</a:t>
            </a:r>
            <a:r>
              <a:rPr lang="en-IN" sz="1600" dirty="0"/>
              <a:t>, </a:t>
            </a:r>
            <a:endParaRPr lang="en-IN" sz="1600" dirty="0" smtClean="0"/>
          </a:p>
          <a:p>
            <a:pPr fontAlgn="base"/>
            <a:r>
              <a:rPr lang="en-IN" sz="1600" dirty="0" smtClean="0"/>
              <a:t>V </a:t>
            </a:r>
            <a:r>
              <a:rPr lang="en-IN" sz="1600" dirty="0"/>
              <a:t>[</a:t>
            </a:r>
            <a:r>
              <a:rPr lang="en-IN" sz="1600" dirty="0" err="1"/>
              <a:t>i</a:t>
            </a:r>
            <a:r>
              <a:rPr lang="en-IN" sz="1600" dirty="0"/>
              <a:t>, j</a:t>
            </a:r>
            <a:r>
              <a:rPr lang="en-IN" sz="1600" dirty="0" smtClean="0"/>
              <a:t>]  =</a:t>
            </a:r>
            <a:r>
              <a:rPr lang="en-IN" sz="1600" dirty="0"/>
              <a:t>max {V [</a:t>
            </a:r>
            <a:r>
              <a:rPr lang="en-IN" sz="1600" dirty="0" err="1"/>
              <a:t>i</a:t>
            </a:r>
            <a:r>
              <a:rPr lang="en-IN" sz="1600" dirty="0"/>
              <a:t> – 1, j], v</a:t>
            </a:r>
            <a:r>
              <a:rPr lang="en-IN" sz="1600" baseline="-25000" dirty="0"/>
              <a:t>i</a:t>
            </a:r>
            <a:r>
              <a:rPr lang="en-IN" sz="1600" dirty="0"/>
              <a:t> + V[</a:t>
            </a:r>
            <a:r>
              <a:rPr lang="en-IN" sz="1600" dirty="0" err="1"/>
              <a:t>i</a:t>
            </a:r>
            <a:r>
              <a:rPr lang="en-IN" sz="1600" dirty="0"/>
              <a:t> – 1, j – </a:t>
            </a:r>
            <a:r>
              <a:rPr lang="en-IN" sz="1600" dirty="0" err="1"/>
              <a:t>w</a:t>
            </a:r>
            <a:r>
              <a:rPr lang="en-IN" sz="1600" baseline="-25000" dirty="0" err="1"/>
              <a:t>i</a:t>
            </a:r>
            <a:r>
              <a:rPr lang="en-IN" sz="1600" dirty="0"/>
              <a:t>] }</a:t>
            </a:r>
          </a:p>
          <a:p>
            <a:pPr fontAlgn="base"/>
            <a:r>
              <a:rPr lang="en-IN" sz="1600" dirty="0" smtClean="0"/>
              <a:t>           = </a:t>
            </a:r>
            <a:r>
              <a:rPr lang="en-IN" sz="1600" dirty="0"/>
              <a:t>max {V [0, 2], 3 + V [0, 0]}</a:t>
            </a:r>
          </a:p>
          <a:p>
            <a:pPr fontAlgn="base"/>
            <a:r>
              <a:rPr lang="en-IN" sz="1600" dirty="0"/>
              <a:t>V[1, 2] = max (0, 3) </a:t>
            </a:r>
            <a:endParaRPr lang="en-IN" sz="1600" dirty="0" smtClean="0"/>
          </a:p>
          <a:p>
            <a:pPr fontAlgn="base"/>
            <a:r>
              <a:rPr lang="en-IN" sz="1600" dirty="0"/>
              <a:t> </a:t>
            </a:r>
            <a:r>
              <a:rPr lang="en-IN" sz="1600" dirty="0" smtClean="0"/>
              <a:t>          = </a:t>
            </a:r>
            <a:r>
              <a:rPr lang="en-IN" sz="1600" dirty="0"/>
              <a:t>3</a:t>
            </a:r>
          </a:p>
          <a:p>
            <a:pPr fontAlgn="base"/>
            <a:endParaRPr lang="en-IN" sz="1600" b="1" dirty="0" smtClean="0"/>
          </a:p>
          <a:p>
            <a:pPr fontAlgn="base"/>
            <a:r>
              <a:rPr lang="en-IN" sz="1600" b="1" dirty="0" smtClean="0"/>
              <a:t>V[2</a:t>
            </a:r>
            <a:r>
              <a:rPr lang="en-IN" sz="1600" b="1" dirty="0"/>
              <a:t>, 2]</a:t>
            </a:r>
            <a:r>
              <a:rPr lang="en-IN" sz="1600" dirty="0"/>
              <a:t> ⇒ </a:t>
            </a:r>
            <a:r>
              <a:rPr lang="en-IN" sz="1600" dirty="0" err="1"/>
              <a:t>i</a:t>
            </a:r>
            <a:r>
              <a:rPr lang="en-IN" sz="1600" dirty="0"/>
              <a:t> = 2, j = 2, </a:t>
            </a:r>
            <a:r>
              <a:rPr lang="en-IN" sz="1600" dirty="0" err="1"/>
              <a:t>w</a:t>
            </a:r>
            <a:r>
              <a:rPr lang="en-IN" sz="1600" baseline="-25000" dirty="0" err="1"/>
              <a:t>i</a:t>
            </a:r>
            <a:r>
              <a:rPr lang="en-IN" sz="1600" dirty="0"/>
              <a:t> = w</a:t>
            </a:r>
            <a:r>
              <a:rPr lang="en-IN" sz="1600" baseline="-25000" dirty="0"/>
              <a:t>2  </a:t>
            </a:r>
            <a:r>
              <a:rPr lang="en-IN" sz="1600" dirty="0"/>
              <a:t>=  3, v</a:t>
            </a:r>
            <a:r>
              <a:rPr lang="en-IN" sz="1600" baseline="-25000" dirty="0"/>
              <a:t>i</a:t>
            </a:r>
            <a:r>
              <a:rPr lang="en-IN" sz="1600" dirty="0"/>
              <a:t> = 4</a:t>
            </a:r>
          </a:p>
          <a:p>
            <a:pPr fontAlgn="base"/>
            <a:r>
              <a:rPr lang="en-IN" sz="1600" dirty="0"/>
              <a:t>As, j &lt; </a:t>
            </a:r>
            <a:r>
              <a:rPr lang="en-IN" sz="1600" dirty="0" err="1"/>
              <a:t>w</a:t>
            </a:r>
            <a:r>
              <a:rPr lang="en-IN" sz="1600" baseline="-25000" dirty="0" err="1"/>
              <a:t>i</a:t>
            </a:r>
            <a:r>
              <a:rPr lang="en-IN" sz="1600" dirty="0"/>
              <a:t>, </a:t>
            </a:r>
            <a:endParaRPr lang="en-IN" sz="1600" dirty="0" smtClean="0"/>
          </a:p>
          <a:p>
            <a:pPr fontAlgn="base"/>
            <a:r>
              <a:rPr lang="en-IN" sz="1600" dirty="0" smtClean="0"/>
              <a:t>V </a:t>
            </a:r>
            <a:r>
              <a:rPr lang="en-IN" sz="1600" dirty="0"/>
              <a:t>[</a:t>
            </a:r>
            <a:r>
              <a:rPr lang="en-IN" sz="1600" dirty="0" err="1"/>
              <a:t>i</a:t>
            </a:r>
            <a:r>
              <a:rPr lang="en-IN" sz="1600" dirty="0"/>
              <a:t>, j] = V[</a:t>
            </a:r>
            <a:r>
              <a:rPr lang="en-IN" sz="1600" dirty="0" err="1"/>
              <a:t>i</a:t>
            </a:r>
            <a:r>
              <a:rPr lang="en-IN" sz="1600" dirty="0"/>
              <a:t> – 1, j]</a:t>
            </a:r>
          </a:p>
          <a:p>
            <a:pPr fontAlgn="base"/>
            <a:r>
              <a:rPr lang="en-IN" sz="1600" dirty="0"/>
              <a:t>V[2, 2] = V[1, 2] </a:t>
            </a:r>
            <a:endParaRPr lang="en-IN" sz="1600" dirty="0" smtClean="0"/>
          </a:p>
          <a:p>
            <a:pPr fontAlgn="base"/>
            <a:r>
              <a:rPr lang="en-IN" sz="1600" dirty="0" smtClean="0"/>
              <a:t>           = 3</a:t>
            </a:r>
            <a:endParaRPr lang="en-IN" sz="1600" dirty="0"/>
          </a:p>
        </p:txBody>
      </p:sp>
      <p:sp>
        <p:nvSpPr>
          <p:cNvPr id="8" name="Google Shape;99;p17"/>
          <p:cNvSpPr txBox="1"/>
          <p:nvPr/>
        </p:nvSpPr>
        <p:spPr>
          <a:xfrm>
            <a:off x="4872651" y="873936"/>
            <a:ext cx="3986224" cy="2154406"/>
          </a:xfrm>
          <a:prstGeom prst="rect">
            <a:avLst/>
          </a:prstGeom>
          <a:noFill/>
          <a:ln>
            <a:solidFill>
              <a:schemeClr val="accent1"/>
            </a:solidFill>
          </a:ln>
        </p:spPr>
        <p:txBody>
          <a:bodyPr spcFirstLastPara="1" wrap="square" lIns="91425" tIns="91425" rIns="91425" bIns="91425" anchor="t" anchorCtr="0">
            <a:spAutoFit/>
          </a:bodyPr>
          <a:lstStyle/>
          <a:p>
            <a:pPr fontAlgn="base"/>
            <a:r>
              <a:rPr lang="en-IN" sz="1600" b="1" dirty="0"/>
              <a:t>V[3, 2]</a:t>
            </a:r>
            <a:r>
              <a:rPr lang="en-IN" sz="1600" dirty="0"/>
              <a:t> ⇒ </a:t>
            </a:r>
            <a:r>
              <a:rPr lang="en-IN" sz="1600" dirty="0" err="1"/>
              <a:t>i</a:t>
            </a:r>
            <a:r>
              <a:rPr lang="en-IN" sz="1600" dirty="0"/>
              <a:t> = 3, j = 2, </a:t>
            </a:r>
            <a:r>
              <a:rPr lang="en-IN" sz="1600" dirty="0" err="1"/>
              <a:t>w</a:t>
            </a:r>
            <a:r>
              <a:rPr lang="en-IN" sz="1600" baseline="-25000" dirty="0" err="1"/>
              <a:t>i</a:t>
            </a:r>
            <a:r>
              <a:rPr lang="en-IN" sz="1600" dirty="0"/>
              <a:t> = w</a:t>
            </a:r>
            <a:r>
              <a:rPr lang="en-IN" sz="1600" baseline="-25000" dirty="0"/>
              <a:t>3  </a:t>
            </a:r>
            <a:r>
              <a:rPr lang="en-IN" sz="1600" dirty="0"/>
              <a:t>=  4, v</a:t>
            </a:r>
            <a:r>
              <a:rPr lang="en-IN" sz="1600" baseline="-25000" dirty="0"/>
              <a:t>i</a:t>
            </a:r>
            <a:r>
              <a:rPr lang="en-IN" sz="1600" dirty="0"/>
              <a:t> = 5</a:t>
            </a:r>
          </a:p>
          <a:p>
            <a:pPr fontAlgn="base"/>
            <a:r>
              <a:rPr lang="en-IN" sz="1600" dirty="0"/>
              <a:t>As, j &lt; </a:t>
            </a:r>
            <a:r>
              <a:rPr lang="en-IN" sz="1600" dirty="0" err="1"/>
              <a:t>w</a:t>
            </a:r>
            <a:r>
              <a:rPr lang="en-IN" sz="1600" baseline="-25000" dirty="0" err="1"/>
              <a:t>i</a:t>
            </a:r>
            <a:r>
              <a:rPr lang="en-IN" sz="1600" dirty="0"/>
              <a:t>, </a:t>
            </a:r>
            <a:endParaRPr lang="en-IN" sz="1600" dirty="0" smtClean="0"/>
          </a:p>
          <a:p>
            <a:pPr fontAlgn="base"/>
            <a:r>
              <a:rPr lang="en-IN" sz="1600" dirty="0" smtClean="0"/>
              <a:t>V[</a:t>
            </a:r>
            <a:r>
              <a:rPr lang="en-IN" sz="1600" dirty="0" err="1" smtClean="0"/>
              <a:t>i</a:t>
            </a:r>
            <a:r>
              <a:rPr lang="en-IN" sz="1600" dirty="0"/>
              <a:t>, j] = V[</a:t>
            </a:r>
            <a:r>
              <a:rPr lang="en-IN" sz="1600" dirty="0" err="1"/>
              <a:t>i</a:t>
            </a:r>
            <a:r>
              <a:rPr lang="en-IN" sz="1600" dirty="0"/>
              <a:t> – 1, j]</a:t>
            </a:r>
          </a:p>
          <a:p>
            <a:pPr fontAlgn="base"/>
            <a:r>
              <a:rPr lang="en-IN" sz="1600" dirty="0"/>
              <a:t>V[3, 2] = V [2, 2] = 3</a:t>
            </a:r>
          </a:p>
          <a:p>
            <a:pPr fontAlgn="base"/>
            <a:endParaRPr lang="en-IN" sz="1600" b="1" dirty="0" smtClean="0"/>
          </a:p>
          <a:p>
            <a:pPr fontAlgn="base"/>
            <a:r>
              <a:rPr lang="en-IN" sz="1600" b="1" dirty="0" smtClean="0"/>
              <a:t>V[4</a:t>
            </a:r>
            <a:r>
              <a:rPr lang="en-IN" sz="1600" b="1" dirty="0"/>
              <a:t>, 2]</a:t>
            </a:r>
            <a:r>
              <a:rPr lang="en-IN" sz="1600" dirty="0"/>
              <a:t> ⇒ </a:t>
            </a:r>
            <a:r>
              <a:rPr lang="en-IN" sz="1600" dirty="0" err="1"/>
              <a:t>i</a:t>
            </a:r>
            <a:r>
              <a:rPr lang="en-IN" sz="1600" dirty="0"/>
              <a:t> = 4, j = 2, </a:t>
            </a:r>
            <a:r>
              <a:rPr lang="en-IN" sz="1600" dirty="0" err="1"/>
              <a:t>w</a:t>
            </a:r>
            <a:r>
              <a:rPr lang="en-IN" sz="1600" baseline="-25000" dirty="0" err="1"/>
              <a:t>i</a:t>
            </a:r>
            <a:r>
              <a:rPr lang="en-IN" sz="1600" dirty="0"/>
              <a:t> = w</a:t>
            </a:r>
            <a:r>
              <a:rPr lang="en-IN" sz="1600" baseline="-25000" dirty="0"/>
              <a:t>4</a:t>
            </a:r>
            <a:r>
              <a:rPr lang="en-IN" sz="1600" dirty="0"/>
              <a:t> = 5, v</a:t>
            </a:r>
            <a:r>
              <a:rPr lang="en-IN" sz="1600" baseline="-25000" dirty="0"/>
              <a:t>i</a:t>
            </a:r>
            <a:r>
              <a:rPr lang="en-IN" sz="1600" dirty="0"/>
              <a:t> = 6</a:t>
            </a:r>
          </a:p>
          <a:p>
            <a:pPr fontAlgn="base"/>
            <a:r>
              <a:rPr lang="en-IN" sz="1600" dirty="0"/>
              <a:t>As, j &lt; </a:t>
            </a:r>
            <a:r>
              <a:rPr lang="en-IN" sz="1600" dirty="0" err="1"/>
              <a:t>w</a:t>
            </a:r>
            <a:r>
              <a:rPr lang="en-IN" sz="1600" baseline="-25000" dirty="0" err="1"/>
              <a:t>i</a:t>
            </a:r>
            <a:r>
              <a:rPr lang="en-IN" sz="1600" dirty="0"/>
              <a:t>, V[</a:t>
            </a:r>
            <a:r>
              <a:rPr lang="en-IN" sz="1600" dirty="0" err="1"/>
              <a:t>i</a:t>
            </a:r>
            <a:r>
              <a:rPr lang="en-IN" sz="1600" dirty="0"/>
              <a:t>, j] = V[</a:t>
            </a:r>
            <a:r>
              <a:rPr lang="en-IN" sz="1600" dirty="0" err="1"/>
              <a:t>i</a:t>
            </a:r>
            <a:r>
              <a:rPr lang="en-IN" sz="1600" dirty="0"/>
              <a:t> – 1, j]</a:t>
            </a:r>
          </a:p>
          <a:p>
            <a:pPr fontAlgn="base"/>
            <a:r>
              <a:rPr lang="en-IN" sz="1600" dirty="0"/>
              <a:t>V[4, 2] = V[3, 2] = 3</a:t>
            </a:r>
          </a:p>
        </p:txBody>
      </p:sp>
      <p:pic>
        <p:nvPicPr>
          <p:cNvPr id="10" name="Picture 9"/>
          <p:cNvPicPr>
            <a:picLocks noChangeAspect="1"/>
          </p:cNvPicPr>
          <p:nvPr/>
        </p:nvPicPr>
        <p:blipFill>
          <a:blip r:embed="rId6"/>
          <a:stretch>
            <a:fillRect/>
          </a:stretch>
        </p:blipFill>
        <p:spPr>
          <a:xfrm>
            <a:off x="4736793" y="3520993"/>
            <a:ext cx="4122082" cy="1121655"/>
          </a:xfrm>
          <a:prstGeom prst="rect">
            <a:avLst/>
          </a:prstGeom>
        </p:spPr>
      </p:pic>
    </p:spTree>
    <p:extLst>
      <p:ext uri="{BB962C8B-B14F-4D97-AF65-F5344CB8AC3E}">
        <p14:creationId xmlns:p14="http://schemas.microsoft.com/office/powerpoint/2010/main" val="183067943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pPr algn="just"/>
            <a:r>
              <a:rPr lang="en-IN" sz="2400" dirty="0" smtClean="0">
                <a:solidFill>
                  <a:schemeClr val="bg1"/>
                </a:solidFill>
                <a:latin typeface="Proxima Nova" panose="020B0604020202020204" charset="0"/>
              </a:rPr>
              <a:t>MAKING CHANGE PROBLEM</a:t>
            </a:r>
            <a:endParaRPr lang="en-IN" sz="2400" dirty="0">
              <a:solidFill>
                <a:schemeClr val="bg1"/>
              </a:solidFill>
              <a:latin typeface="Proxima Nova" panose="020B0604020202020204" charset="0"/>
            </a:endParaRPr>
          </a:p>
        </p:txBody>
      </p:sp>
      <p:sp>
        <p:nvSpPr>
          <p:cNvPr id="99" name="Google Shape;99;p17"/>
          <p:cNvSpPr txBox="1"/>
          <p:nvPr/>
        </p:nvSpPr>
        <p:spPr>
          <a:xfrm>
            <a:off x="290603" y="817718"/>
            <a:ext cx="4446177" cy="3139291"/>
          </a:xfrm>
          <a:prstGeom prst="rect">
            <a:avLst/>
          </a:prstGeom>
          <a:noFill/>
          <a:ln>
            <a:solidFill>
              <a:schemeClr val="accent1"/>
            </a:solidFill>
          </a:ln>
        </p:spPr>
        <p:txBody>
          <a:bodyPr spcFirstLastPara="1" wrap="square" lIns="91425" tIns="91425" rIns="91425" bIns="91425" anchor="t" anchorCtr="0">
            <a:spAutoFit/>
          </a:bodyPr>
          <a:lstStyle/>
          <a:p>
            <a:pPr fontAlgn="base"/>
            <a:r>
              <a:rPr lang="en-IN" sz="1600" b="1" dirty="0"/>
              <a:t>Filling first column, j = 3</a:t>
            </a:r>
            <a:endParaRPr lang="en-IN" sz="1600" dirty="0"/>
          </a:p>
          <a:p>
            <a:pPr fontAlgn="base"/>
            <a:r>
              <a:rPr lang="en-IN" sz="1600" b="1" dirty="0"/>
              <a:t>V[1, 3]</a:t>
            </a:r>
            <a:r>
              <a:rPr lang="en-IN" sz="1600" dirty="0"/>
              <a:t> ⇒ </a:t>
            </a:r>
            <a:r>
              <a:rPr lang="en-IN" sz="1600" dirty="0" err="1"/>
              <a:t>i</a:t>
            </a:r>
            <a:r>
              <a:rPr lang="en-IN" sz="1600" dirty="0"/>
              <a:t> = 1, j = 3, </a:t>
            </a:r>
            <a:r>
              <a:rPr lang="en-IN" sz="1600" dirty="0" err="1"/>
              <a:t>w</a:t>
            </a:r>
            <a:r>
              <a:rPr lang="en-IN" sz="1600" baseline="-25000" dirty="0" err="1"/>
              <a:t>i</a:t>
            </a:r>
            <a:r>
              <a:rPr lang="en-IN" sz="1600" dirty="0"/>
              <a:t> = w</a:t>
            </a:r>
            <a:r>
              <a:rPr lang="en-IN" sz="1600" baseline="-25000" dirty="0"/>
              <a:t>1</a:t>
            </a:r>
            <a:r>
              <a:rPr lang="en-IN" sz="1600" dirty="0"/>
              <a:t> = 2, v</a:t>
            </a:r>
            <a:r>
              <a:rPr lang="en-IN" sz="1600" baseline="-25000" dirty="0"/>
              <a:t>i</a:t>
            </a:r>
            <a:r>
              <a:rPr lang="en-IN" sz="1600" dirty="0"/>
              <a:t> = 3</a:t>
            </a:r>
          </a:p>
          <a:p>
            <a:pPr fontAlgn="base"/>
            <a:r>
              <a:rPr lang="en-IN" sz="1600" dirty="0"/>
              <a:t>As, j ≥ </a:t>
            </a:r>
            <a:r>
              <a:rPr lang="en-IN" sz="1600" dirty="0" err="1"/>
              <a:t>w</a:t>
            </a:r>
            <a:r>
              <a:rPr lang="en-IN" sz="1600" baseline="-25000" dirty="0" err="1"/>
              <a:t>i</a:t>
            </a:r>
            <a:r>
              <a:rPr lang="en-IN" sz="1600" dirty="0"/>
              <a:t>, </a:t>
            </a:r>
            <a:endParaRPr lang="en-IN" sz="1600" dirty="0" smtClean="0"/>
          </a:p>
          <a:p>
            <a:pPr fontAlgn="base"/>
            <a:r>
              <a:rPr lang="en-IN" sz="1600" dirty="0" smtClean="0"/>
              <a:t>V </a:t>
            </a:r>
            <a:r>
              <a:rPr lang="en-IN" sz="1600" dirty="0"/>
              <a:t>[</a:t>
            </a:r>
            <a:r>
              <a:rPr lang="en-IN" sz="1600" dirty="0" err="1"/>
              <a:t>i</a:t>
            </a:r>
            <a:r>
              <a:rPr lang="en-IN" sz="1600" dirty="0"/>
              <a:t>, </a:t>
            </a:r>
            <a:r>
              <a:rPr lang="en-IN" sz="1600" dirty="0" smtClean="0"/>
              <a:t>j]  =</a:t>
            </a:r>
            <a:r>
              <a:rPr lang="en-IN" sz="1600" dirty="0"/>
              <a:t>max {V [</a:t>
            </a:r>
            <a:r>
              <a:rPr lang="en-IN" sz="1600" dirty="0" err="1"/>
              <a:t>i</a:t>
            </a:r>
            <a:r>
              <a:rPr lang="en-IN" sz="1600" dirty="0"/>
              <a:t> – 1, j], v</a:t>
            </a:r>
            <a:r>
              <a:rPr lang="en-IN" sz="1600" baseline="-25000" dirty="0"/>
              <a:t>i</a:t>
            </a:r>
            <a:r>
              <a:rPr lang="en-IN" sz="1600" dirty="0"/>
              <a:t> + V [</a:t>
            </a:r>
            <a:r>
              <a:rPr lang="en-IN" sz="1600" dirty="0" err="1"/>
              <a:t>i</a:t>
            </a:r>
            <a:r>
              <a:rPr lang="en-IN" sz="1600" dirty="0"/>
              <a:t> – 1, j – </a:t>
            </a:r>
            <a:r>
              <a:rPr lang="en-IN" sz="1600" dirty="0" err="1"/>
              <a:t>w</a:t>
            </a:r>
            <a:r>
              <a:rPr lang="en-IN" sz="1600" baseline="-25000" dirty="0" err="1"/>
              <a:t>i</a:t>
            </a:r>
            <a:r>
              <a:rPr lang="en-IN" sz="1600" dirty="0"/>
              <a:t>] }</a:t>
            </a:r>
          </a:p>
          <a:p>
            <a:pPr fontAlgn="base"/>
            <a:r>
              <a:rPr lang="en-IN" sz="1600" dirty="0" smtClean="0"/>
              <a:t>           =</a:t>
            </a:r>
            <a:r>
              <a:rPr lang="en-IN" sz="1600" dirty="0"/>
              <a:t> max {V [0, 3], 3 + V [0, 1]}</a:t>
            </a:r>
          </a:p>
          <a:p>
            <a:pPr fontAlgn="base"/>
            <a:r>
              <a:rPr lang="en-IN" sz="1600" dirty="0"/>
              <a:t>V[1, 3] = max (0, 3) = </a:t>
            </a:r>
            <a:r>
              <a:rPr lang="en-IN" sz="1600" dirty="0" smtClean="0"/>
              <a:t>3</a:t>
            </a:r>
          </a:p>
          <a:p>
            <a:pPr fontAlgn="base"/>
            <a:endParaRPr lang="en-IN" sz="1600" dirty="0"/>
          </a:p>
          <a:p>
            <a:pPr fontAlgn="base"/>
            <a:r>
              <a:rPr lang="en-IN" sz="1600" b="1" dirty="0"/>
              <a:t>V[2, 3]</a:t>
            </a:r>
            <a:r>
              <a:rPr lang="en-IN" sz="1600" dirty="0"/>
              <a:t> ⇒ </a:t>
            </a:r>
            <a:r>
              <a:rPr lang="en-IN" sz="1600" dirty="0" err="1"/>
              <a:t>i</a:t>
            </a:r>
            <a:r>
              <a:rPr lang="en-IN" sz="1600" dirty="0"/>
              <a:t> = 2, j = 3, </a:t>
            </a:r>
            <a:r>
              <a:rPr lang="en-IN" sz="1600" dirty="0" err="1"/>
              <a:t>w</a:t>
            </a:r>
            <a:r>
              <a:rPr lang="en-IN" sz="1600" baseline="-25000" dirty="0" err="1"/>
              <a:t>i</a:t>
            </a:r>
            <a:r>
              <a:rPr lang="en-IN" sz="1600" dirty="0"/>
              <a:t> = w</a:t>
            </a:r>
            <a:r>
              <a:rPr lang="en-IN" sz="1600" baseline="-25000" dirty="0"/>
              <a:t>2</a:t>
            </a:r>
            <a:r>
              <a:rPr lang="en-IN" sz="1600" dirty="0"/>
              <a:t> = 3, v</a:t>
            </a:r>
            <a:r>
              <a:rPr lang="en-IN" sz="1600" baseline="-25000" dirty="0"/>
              <a:t>i</a:t>
            </a:r>
            <a:r>
              <a:rPr lang="en-IN" sz="1600" dirty="0"/>
              <a:t> = 4</a:t>
            </a:r>
          </a:p>
          <a:p>
            <a:pPr fontAlgn="base"/>
            <a:r>
              <a:rPr lang="en-IN" sz="1600" dirty="0"/>
              <a:t>As, j ≥ </a:t>
            </a:r>
            <a:r>
              <a:rPr lang="en-IN" sz="1600" dirty="0" err="1"/>
              <a:t>w</a:t>
            </a:r>
            <a:r>
              <a:rPr lang="en-IN" sz="1600" baseline="-25000" dirty="0" err="1"/>
              <a:t>i</a:t>
            </a:r>
            <a:r>
              <a:rPr lang="en-IN" sz="1600" dirty="0"/>
              <a:t>, </a:t>
            </a:r>
            <a:endParaRPr lang="en-IN" sz="1600" dirty="0" smtClean="0"/>
          </a:p>
          <a:p>
            <a:pPr fontAlgn="base"/>
            <a:r>
              <a:rPr lang="en-IN" sz="1600" dirty="0" smtClean="0"/>
              <a:t>V </a:t>
            </a:r>
            <a:r>
              <a:rPr lang="en-IN" sz="1600" dirty="0"/>
              <a:t>[</a:t>
            </a:r>
            <a:r>
              <a:rPr lang="en-IN" sz="1600" dirty="0" err="1"/>
              <a:t>i</a:t>
            </a:r>
            <a:r>
              <a:rPr lang="en-IN" sz="1600" dirty="0"/>
              <a:t>, j] </a:t>
            </a:r>
            <a:r>
              <a:rPr lang="en-IN" sz="1600" dirty="0" smtClean="0"/>
              <a:t> = </a:t>
            </a:r>
            <a:r>
              <a:rPr lang="en-IN" sz="1600" dirty="0"/>
              <a:t>max {V [</a:t>
            </a:r>
            <a:r>
              <a:rPr lang="en-IN" sz="1600" dirty="0" err="1"/>
              <a:t>i</a:t>
            </a:r>
            <a:r>
              <a:rPr lang="en-IN" sz="1600" dirty="0"/>
              <a:t> – 1, j], v</a:t>
            </a:r>
            <a:r>
              <a:rPr lang="en-IN" sz="1600" baseline="-25000" dirty="0"/>
              <a:t>i</a:t>
            </a:r>
            <a:r>
              <a:rPr lang="en-IN" sz="1600" dirty="0"/>
              <a:t> + V [</a:t>
            </a:r>
            <a:r>
              <a:rPr lang="en-IN" sz="1600" dirty="0" err="1"/>
              <a:t>i</a:t>
            </a:r>
            <a:r>
              <a:rPr lang="en-IN" sz="1600" dirty="0"/>
              <a:t> – 1, j – </a:t>
            </a:r>
            <a:r>
              <a:rPr lang="en-IN" sz="1600" dirty="0" err="1"/>
              <a:t>w</a:t>
            </a:r>
            <a:r>
              <a:rPr lang="en-IN" sz="1600" baseline="-25000" dirty="0" err="1"/>
              <a:t>i</a:t>
            </a:r>
            <a:r>
              <a:rPr lang="en-IN" sz="1600" dirty="0"/>
              <a:t>] }</a:t>
            </a:r>
          </a:p>
          <a:p>
            <a:pPr fontAlgn="base"/>
            <a:r>
              <a:rPr lang="en-IN" sz="1600" dirty="0" smtClean="0"/>
              <a:t>           = </a:t>
            </a:r>
            <a:r>
              <a:rPr lang="en-IN" sz="1600" dirty="0"/>
              <a:t>max {V [1, 3], 4 + V [1, 0]}</a:t>
            </a:r>
          </a:p>
          <a:p>
            <a:pPr fontAlgn="base"/>
            <a:r>
              <a:rPr lang="en-IN" sz="1600" dirty="0"/>
              <a:t>V[2, 3] = max (3, 4) = </a:t>
            </a:r>
            <a:r>
              <a:rPr lang="en-IN" sz="1600" dirty="0" smtClean="0"/>
              <a:t>4</a:t>
            </a:r>
            <a:endParaRPr lang="en-IN" sz="1600" dirty="0"/>
          </a:p>
        </p:txBody>
      </p:sp>
      <p:sp>
        <p:nvSpPr>
          <p:cNvPr id="8" name="Google Shape;99;p17"/>
          <p:cNvSpPr txBox="1"/>
          <p:nvPr/>
        </p:nvSpPr>
        <p:spPr>
          <a:xfrm>
            <a:off x="4872651" y="873936"/>
            <a:ext cx="3986224" cy="2400627"/>
          </a:xfrm>
          <a:prstGeom prst="rect">
            <a:avLst/>
          </a:prstGeom>
          <a:noFill/>
          <a:ln>
            <a:solidFill>
              <a:schemeClr val="accent1"/>
            </a:solidFill>
          </a:ln>
        </p:spPr>
        <p:txBody>
          <a:bodyPr spcFirstLastPara="1" wrap="square" lIns="91425" tIns="91425" rIns="91425" bIns="91425" anchor="t" anchorCtr="0">
            <a:spAutoFit/>
          </a:bodyPr>
          <a:lstStyle/>
          <a:p>
            <a:pPr fontAlgn="base"/>
            <a:r>
              <a:rPr lang="en-IN" sz="1600" b="1" dirty="0"/>
              <a:t>V[3, 3]</a:t>
            </a:r>
            <a:r>
              <a:rPr lang="en-IN" sz="1600" dirty="0"/>
              <a:t> ⇒ </a:t>
            </a:r>
            <a:r>
              <a:rPr lang="en-IN" sz="1600" dirty="0" err="1"/>
              <a:t>i</a:t>
            </a:r>
            <a:r>
              <a:rPr lang="en-IN" sz="1600" dirty="0"/>
              <a:t> = 3, j = 3, </a:t>
            </a:r>
            <a:r>
              <a:rPr lang="en-IN" sz="1600" dirty="0" err="1"/>
              <a:t>w</a:t>
            </a:r>
            <a:r>
              <a:rPr lang="en-IN" sz="1600" baseline="-25000" dirty="0" err="1"/>
              <a:t>i</a:t>
            </a:r>
            <a:r>
              <a:rPr lang="en-IN" sz="1600" dirty="0"/>
              <a:t> = w</a:t>
            </a:r>
            <a:r>
              <a:rPr lang="en-IN" sz="1600" baseline="-25000" dirty="0"/>
              <a:t>3</a:t>
            </a:r>
            <a:r>
              <a:rPr lang="en-IN" sz="1600" dirty="0"/>
              <a:t> = 4, v</a:t>
            </a:r>
            <a:r>
              <a:rPr lang="en-IN" sz="1600" baseline="-25000" dirty="0"/>
              <a:t>i</a:t>
            </a:r>
            <a:r>
              <a:rPr lang="en-IN" sz="1600" dirty="0"/>
              <a:t> = 5</a:t>
            </a:r>
          </a:p>
          <a:p>
            <a:pPr fontAlgn="base"/>
            <a:r>
              <a:rPr lang="en-IN" sz="1600" dirty="0"/>
              <a:t>As, j &lt; </a:t>
            </a:r>
            <a:r>
              <a:rPr lang="en-IN" sz="1600" dirty="0" err="1"/>
              <a:t>w</a:t>
            </a:r>
            <a:r>
              <a:rPr lang="en-IN" sz="1600" baseline="-25000" dirty="0" err="1"/>
              <a:t>i</a:t>
            </a:r>
            <a:r>
              <a:rPr lang="en-IN" sz="1600" dirty="0"/>
              <a:t>, </a:t>
            </a:r>
            <a:endParaRPr lang="en-IN" sz="1600" dirty="0" smtClean="0"/>
          </a:p>
          <a:p>
            <a:pPr fontAlgn="base"/>
            <a:r>
              <a:rPr lang="en-IN" sz="1600" dirty="0" smtClean="0"/>
              <a:t>V </a:t>
            </a:r>
            <a:r>
              <a:rPr lang="en-IN" sz="1600" dirty="0"/>
              <a:t>[</a:t>
            </a:r>
            <a:r>
              <a:rPr lang="en-IN" sz="1600" dirty="0" err="1"/>
              <a:t>i</a:t>
            </a:r>
            <a:r>
              <a:rPr lang="en-IN" sz="1600" dirty="0"/>
              <a:t>, j] = V [</a:t>
            </a:r>
            <a:r>
              <a:rPr lang="en-IN" sz="1600" dirty="0" err="1"/>
              <a:t>i</a:t>
            </a:r>
            <a:r>
              <a:rPr lang="en-IN" sz="1600" dirty="0"/>
              <a:t> – 1, j]</a:t>
            </a:r>
          </a:p>
          <a:p>
            <a:pPr fontAlgn="base"/>
            <a:r>
              <a:rPr lang="en-IN" sz="1600" dirty="0"/>
              <a:t>V[3, 3] = V [2, 3] = </a:t>
            </a:r>
            <a:r>
              <a:rPr lang="en-IN" sz="1600" dirty="0" smtClean="0"/>
              <a:t>4</a:t>
            </a:r>
          </a:p>
          <a:p>
            <a:pPr fontAlgn="base"/>
            <a:endParaRPr lang="en-IN" sz="1600" dirty="0"/>
          </a:p>
          <a:p>
            <a:pPr fontAlgn="base"/>
            <a:r>
              <a:rPr lang="en-IN" sz="1600" b="1" dirty="0"/>
              <a:t>V[4, 3]</a:t>
            </a:r>
            <a:r>
              <a:rPr lang="en-IN" sz="1600" dirty="0"/>
              <a:t> ⇒ </a:t>
            </a:r>
            <a:r>
              <a:rPr lang="en-IN" sz="1600" dirty="0" err="1"/>
              <a:t>i</a:t>
            </a:r>
            <a:r>
              <a:rPr lang="en-IN" sz="1600" dirty="0"/>
              <a:t> = 4, j = 3, </a:t>
            </a:r>
            <a:r>
              <a:rPr lang="en-IN" sz="1600" dirty="0" err="1"/>
              <a:t>w</a:t>
            </a:r>
            <a:r>
              <a:rPr lang="en-IN" sz="1600" baseline="-25000" dirty="0" err="1"/>
              <a:t>i</a:t>
            </a:r>
            <a:r>
              <a:rPr lang="en-IN" sz="1600" dirty="0"/>
              <a:t> = w</a:t>
            </a:r>
            <a:r>
              <a:rPr lang="en-IN" sz="1600" baseline="-25000" dirty="0"/>
              <a:t>4</a:t>
            </a:r>
            <a:r>
              <a:rPr lang="en-IN" sz="1600" dirty="0"/>
              <a:t> = 5, v</a:t>
            </a:r>
            <a:r>
              <a:rPr lang="en-IN" sz="1600" baseline="-25000" dirty="0"/>
              <a:t>i</a:t>
            </a:r>
            <a:r>
              <a:rPr lang="en-IN" sz="1600" dirty="0"/>
              <a:t> = 6</a:t>
            </a:r>
          </a:p>
          <a:p>
            <a:pPr fontAlgn="base"/>
            <a:r>
              <a:rPr lang="en-IN" sz="1600" dirty="0"/>
              <a:t>As, j &lt; </a:t>
            </a:r>
            <a:r>
              <a:rPr lang="en-IN" sz="1600" dirty="0" err="1"/>
              <a:t>w</a:t>
            </a:r>
            <a:r>
              <a:rPr lang="en-IN" sz="1600" baseline="-25000" dirty="0" err="1"/>
              <a:t>i</a:t>
            </a:r>
            <a:r>
              <a:rPr lang="en-IN" sz="1600" dirty="0"/>
              <a:t>, </a:t>
            </a:r>
            <a:endParaRPr lang="en-IN" sz="1600" dirty="0" smtClean="0"/>
          </a:p>
          <a:p>
            <a:pPr fontAlgn="base"/>
            <a:r>
              <a:rPr lang="en-IN" sz="1600" dirty="0" smtClean="0"/>
              <a:t>V[</a:t>
            </a:r>
            <a:r>
              <a:rPr lang="en-IN" sz="1600" dirty="0" err="1" smtClean="0"/>
              <a:t>i</a:t>
            </a:r>
            <a:r>
              <a:rPr lang="en-IN" sz="1600" dirty="0"/>
              <a:t>, j] = V[</a:t>
            </a:r>
            <a:r>
              <a:rPr lang="en-IN" sz="1600" dirty="0" err="1"/>
              <a:t>i</a:t>
            </a:r>
            <a:r>
              <a:rPr lang="en-IN" sz="1600" dirty="0"/>
              <a:t> – 1, j]</a:t>
            </a:r>
          </a:p>
          <a:p>
            <a:pPr fontAlgn="base"/>
            <a:r>
              <a:rPr lang="en-IN" sz="1600" dirty="0"/>
              <a:t>V[4, 3] = V [3, 3] = 4</a:t>
            </a:r>
          </a:p>
        </p:txBody>
      </p:sp>
      <p:pic>
        <p:nvPicPr>
          <p:cNvPr id="10" name="Picture 9"/>
          <p:cNvPicPr>
            <a:picLocks noChangeAspect="1"/>
          </p:cNvPicPr>
          <p:nvPr/>
        </p:nvPicPr>
        <p:blipFill>
          <a:blip r:embed="rId6"/>
          <a:stretch>
            <a:fillRect/>
          </a:stretch>
        </p:blipFill>
        <p:spPr>
          <a:xfrm>
            <a:off x="4736793" y="3520993"/>
            <a:ext cx="4122082" cy="1121655"/>
          </a:xfrm>
          <a:prstGeom prst="rect">
            <a:avLst/>
          </a:prstGeom>
        </p:spPr>
      </p:pic>
    </p:spTree>
    <p:extLst>
      <p:ext uri="{BB962C8B-B14F-4D97-AF65-F5344CB8AC3E}">
        <p14:creationId xmlns:p14="http://schemas.microsoft.com/office/powerpoint/2010/main" val="1211151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38579"/>
          </a:xfrm>
          <a:prstGeom prst="rect">
            <a:avLst/>
          </a:prstGeom>
          <a:noFill/>
          <a:ln>
            <a:noFill/>
          </a:ln>
        </p:spPr>
        <p:txBody>
          <a:bodyPr spcFirstLastPara="1" wrap="square" lIns="91425" tIns="91425" rIns="91425" bIns="91425" anchor="t" anchorCtr="0">
            <a:spAutoFit/>
          </a:bodyPr>
          <a:lstStyle/>
          <a:p>
            <a:pPr lvl="0"/>
            <a:r>
              <a:rPr lang="en-IN" sz="2300" dirty="0" smtClean="0">
                <a:solidFill>
                  <a:schemeClr val="lt1"/>
                </a:solidFill>
                <a:latin typeface="Proxima Nova" panose="020B0604020202020204" charset="0"/>
                <a:ea typeface="Proxima Nova"/>
                <a:cs typeface="Proxima Nova"/>
              </a:rPr>
              <a:t>INTRODUCTION</a:t>
            </a:r>
            <a:endParaRPr lang="en-IN" sz="2300" dirty="0">
              <a:solidFill>
                <a:schemeClr val="lt1"/>
              </a:solidFill>
              <a:latin typeface="Proxima Nova" panose="020B0604020202020204" charset="0"/>
              <a:ea typeface="Proxima Nova"/>
              <a:cs typeface="Proxima Nova"/>
              <a:sym typeface="Proxima Nova"/>
            </a:endParaRPr>
          </a:p>
        </p:txBody>
      </p:sp>
      <p:sp>
        <p:nvSpPr>
          <p:cNvPr id="99" name="Google Shape;99;p17"/>
          <p:cNvSpPr txBox="1"/>
          <p:nvPr/>
        </p:nvSpPr>
        <p:spPr>
          <a:xfrm>
            <a:off x="424378" y="732196"/>
            <a:ext cx="4538040" cy="4339619"/>
          </a:xfrm>
          <a:prstGeom prst="rect">
            <a:avLst/>
          </a:prstGeom>
          <a:noFill/>
          <a:ln>
            <a:noFill/>
          </a:ln>
        </p:spPr>
        <p:txBody>
          <a:bodyPr spcFirstLastPara="1" wrap="square" lIns="91425" tIns="91425" rIns="91425" bIns="91425" anchor="t" anchorCtr="0">
            <a:spAutoFit/>
          </a:bodyPr>
          <a:lstStyle/>
          <a:p>
            <a:pPr algn="just"/>
            <a:r>
              <a:rPr lang="en-IN" sz="1800" dirty="0" err="1">
                <a:solidFill>
                  <a:srgbClr val="666666"/>
                </a:solidFill>
                <a:latin typeface="Calibri" panose="020F0502020204030204" pitchFamily="34" charset="0"/>
                <a:ea typeface="Proxima Nova"/>
                <a:cs typeface="Proxima Nova"/>
              </a:rPr>
              <a:t>int</a:t>
            </a:r>
            <a:r>
              <a:rPr lang="en-IN" sz="1800" dirty="0">
                <a:solidFill>
                  <a:srgbClr val="666666"/>
                </a:solidFill>
                <a:latin typeface="Calibri" panose="020F0502020204030204" pitchFamily="34" charset="0"/>
                <a:ea typeface="Proxima Nova"/>
                <a:cs typeface="Proxima Nova"/>
              </a:rPr>
              <a:t> main</a:t>
            </a:r>
            <a:r>
              <a:rPr lang="en-IN" sz="1800" dirty="0" smtClean="0">
                <a:solidFill>
                  <a:srgbClr val="666666"/>
                </a:solidFill>
                <a:latin typeface="Calibri" panose="020F0502020204030204" pitchFamily="34" charset="0"/>
                <a:ea typeface="Proxima Nova"/>
                <a:cs typeface="Proxima Nova"/>
              </a:rPr>
              <a:t>()</a:t>
            </a:r>
          </a:p>
          <a:p>
            <a:pPr algn="just"/>
            <a:r>
              <a:rPr lang="en-IN" sz="1800" dirty="0" smtClean="0">
                <a:solidFill>
                  <a:srgbClr val="666666"/>
                </a:solidFill>
                <a:latin typeface="Calibri" panose="020F0502020204030204" pitchFamily="34" charset="0"/>
                <a:ea typeface="Proxima Nova"/>
                <a:cs typeface="Proxima Nova"/>
              </a:rPr>
              <a:t>{    </a:t>
            </a:r>
            <a:endParaRPr lang="en-IN" sz="1800" dirty="0">
              <a:solidFill>
                <a:srgbClr val="666666"/>
              </a:solidFill>
              <a:latin typeface="Calibri" panose="020F0502020204030204" pitchFamily="34" charset="0"/>
              <a:ea typeface="Proxima Nova"/>
              <a:cs typeface="Proxima Nova"/>
            </a:endParaRPr>
          </a:p>
          <a:p>
            <a:pPr algn="just"/>
            <a:r>
              <a:rPr lang="en-IN" sz="1800" dirty="0">
                <a:solidFill>
                  <a:srgbClr val="666666"/>
                </a:solidFill>
                <a:latin typeface="Calibri" panose="020F0502020204030204" pitchFamily="34" charset="0"/>
                <a:ea typeface="Proxima Nova"/>
                <a:cs typeface="Proxima Nova"/>
              </a:rPr>
              <a:t>    </a:t>
            </a:r>
            <a:r>
              <a:rPr lang="en-IN" sz="1800" dirty="0" err="1">
                <a:solidFill>
                  <a:srgbClr val="666666"/>
                </a:solidFill>
                <a:latin typeface="Calibri" panose="020F0502020204030204" pitchFamily="34" charset="0"/>
                <a:ea typeface="Proxima Nova"/>
                <a:cs typeface="Proxima Nova"/>
              </a:rPr>
              <a:t>int</a:t>
            </a:r>
            <a:r>
              <a:rPr lang="en-IN" sz="1800" dirty="0">
                <a:solidFill>
                  <a:srgbClr val="666666"/>
                </a:solidFill>
                <a:latin typeface="Calibri" panose="020F0502020204030204" pitchFamily="34" charset="0"/>
                <a:ea typeface="Proxima Nova"/>
                <a:cs typeface="Proxima Nova"/>
              </a:rPr>
              <a:t> n = </a:t>
            </a:r>
            <a:r>
              <a:rPr lang="en-IN" sz="1800" dirty="0" smtClean="0">
                <a:solidFill>
                  <a:srgbClr val="666666"/>
                </a:solidFill>
                <a:latin typeface="Calibri" panose="020F0502020204030204" pitchFamily="34" charset="0"/>
                <a:ea typeface="Proxima Nova"/>
                <a:cs typeface="Proxima Nova"/>
              </a:rPr>
              <a:t>10;</a:t>
            </a:r>
            <a:endParaRPr lang="en-IN" sz="1800" dirty="0">
              <a:solidFill>
                <a:srgbClr val="666666"/>
              </a:solidFill>
              <a:latin typeface="Calibri" panose="020F0502020204030204" pitchFamily="34" charset="0"/>
              <a:ea typeface="Proxima Nova"/>
              <a:cs typeface="Proxima Nova"/>
            </a:endParaRPr>
          </a:p>
          <a:p>
            <a:pPr algn="just"/>
            <a:r>
              <a:rPr lang="en-IN" sz="1800" dirty="0">
                <a:solidFill>
                  <a:srgbClr val="666666"/>
                </a:solidFill>
                <a:latin typeface="Calibri" panose="020F0502020204030204" pitchFamily="34" charset="0"/>
                <a:ea typeface="Proxima Nova"/>
                <a:cs typeface="Proxima Nova"/>
              </a:rPr>
              <a:t>    for(</a:t>
            </a:r>
            <a:r>
              <a:rPr lang="en-IN" sz="1800" dirty="0" err="1">
                <a:solidFill>
                  <a:srgbClr val="666666"/>
                </a:solidFill>
                <a:latin typeface="Calibri" panose="020F0502020204030204" pitchFamily="34" charset="0"/>
                <a:ea typeface="Proxima Nova"/>
                <a:cs typeface="Proxima Nova"/>
              </a:rPr>
              <a:t>int</a:t>
            </a:r>
            <a:r>
              <a:rPr lang="en-IN" sz="1800" dirty="0">
                <a:solidFill>
                  <a:srgbClr val="666666"/>
                </a:solidFill>
                <a:latin typeface="Calibri" panose="020F0502020204030204" pitchFamily="34" charset="0"/>
                <a:ea typeface="Proxima Nova"/>
                <a:cs typeface="Proxima Nova"/>
              </a:rPr>
              <a:t> </a:t>
            </a:r>
            <a:r>
              <a:rPr lang="en-IN" sz="1800" dirty="0" err="1">
                <a:solidFill>
                  <a:srgbClr val="666666"/>
                </a:solidFill>
                <a:latin typeface="Calibri" panose="020F0502020204030204" pitchFamily="34" charset="0"/>
                <a:ea typeface="Proxima Nova"/>
                <a:cs typeface="Proxima Nova"/>
              </a:rPr>
              <a:t>i</a:t>
            </a:r>
            <a:r>
              <a:rPr lang="en-IN" sz="1800" dirty="0">
                <a:solidFill>
                  <a:srgbClr val="666666"/>
                </a:solidFill>
                <a:latin typeface="Calibri" panose="020F0502020204030204" pitchFamily="34" charset="0"/>
                <a:ea typeface="Proxima Nova"/>
                <a:cs typeface="Proxima Nova"/>
              </a:rPr>
              <a:t>=1;i&lt;=</a:t>
            </a:r>
            <a:r>
              <a:rPr lang="en-IN" sz="1800" dirty="0" err="1">
                <a:solidFill>
                  <a:srgbClr val="666666"/>
                </a:solidFill>
                <a:latin typeface="Calibri" panose="020F0502020204030204" pitchFamily="34" charset="0"/>
                <a:ea typeface="Proxima Nova"/>
                <a:cs typeface="Proxima Nova"/>
              </a:rPr>
              <a:t>n;i</a:t>
            </a:r>
            <a:r>
              <a:rPr lang="en-IN" sz="1800" dirty="0">
                <a:solidFill>
                  <a:srgbClr val="666666"/>
                </a:solidFill>
                <a:latin typeface="Calibri" panose="020F0502020204030204" pitchFamily="34" charset="0"/>
                <a:ea typeface="Proxima Nova"/>
                <a:cs typeface="Proxima Nova"/>
              </a:rPr>
              <a:t>++)</a:t>
            </a:r>
          </a:p>
          <a:p>
            <a:pPr algn="just"/>
            <a:r>
              <a:rPr lang="en-IN" sz="1800" dirty="0">
                <a:solidFill>
                  <a:srgbClr val="666666"/>
                </a:solidFill>
                <a:latin typeface="Calibri" panose="020F0502020204030204" pitchFamily="34" charset="0"/>
                <a:ea typeface="Proxima Nova"/>
                <a:cs typeface="Proxima Nova"/>
              </a:rPr>
              <a:t>    </a:t>
            </a:r>
            <a:r>
              <a:rPr lang="en-IN" sz="1800" dirty="0" smtClean="0">
                <a:solidFill>
                  <a:srgbClr val="666666"/>
                </a:solidFill>
                <a:latin typeface="Calibri" panose="020F0502020204030204" pitchFamily="34" charset="0"/>
                <a:ea typeface="Proxima Nova"/>
                <a:cs typeface="Proxima Nova"/>
              </a:rPr>
              <a:t>{</a:t>
            </a:r>
            <a:endParaRPr lang="en-IN" sz="1800" dirty="0">
              <a:solidFill>
                <a:srgbClr val="666666"/>
              </a:solidFill>
              <a:latin typeface="Calibri" panose="020F0502020204030204" pitchFamily="34" charset="0"/>
              <a:ea typeface="Proxima Nova"/>
              <a:cs typeface="Proxima Nova"/>
            </a:endParaRPr>
          </a:p>
          <a:p>
            <a:pPr algn="just"/>
            <a:r>
              <a:rPr lang="en-IN" sz="1800" dirty="0">
                <a:solidFill>
                  <a:srgbClr val="666666"/>
                </a:solidFill>
                <a:latin typeface="Calibri" panose="020F0502020204030204" pitchFamily="34" charset="0"/>
                <a:ea typeface="Proxima Nova"/>
                <a:cs typeface="Proxima Nova"/>
              </a:rPr>
              <a:t>        </a:t>
            </a:r>
            <a:r>
              <a:rPr lang="en-IN" sz="1800" dirty="0" err="1">
                <a:solidFill>
                  <a:srgbClr val="666666"/>
                </a:solidFill>
                <a:latin typeface="Calibri" panose="020F0502020204030204" pitchFamily="34" charset="0"/>
                <a:ea typeface="Proxima Nova"/>
                <a:cs typeface="Proxima Nova"/>
              </a:rPr>
              <a:t>int</a:t>
            </a:r>
            <a:r>
              <a:rPr lang="en-IN" sz="1800" dirty="0">
                <a:solidFill>
                  <a:srgbClr val="666666"/>
                </a:solidFill>
                <a:latin typeface="Calibri" panose="020F0502020204030204" pitchFamily="34" charset="0"/>
                <a:ea typeface="Proxima Nova"/>
                <a:cs typeface="Proxima Nova"/>
              </a:rPr>
              <a:t> factorial = 1;</a:t>
            </a:r>
          </a:p>
          <a:p>
            <a:pPr algn="just"/>
            <a:r>
              <a:rPr lang="en-IN" sz="1800" dirty="0">
                <a:solidFill>
                  <a:srgbClr val="666666"/>
                </a:solidFill>
                <a:latin typeface="Calibri" panose="020F0502020204030204" pitchFamily="34" charset="0"/>
                <a:ea typeface="Proxima Nova"/>
                <a:cs typeface="Proxima Nova"/>
              </a:rPr>
              <a:t>        </a:t>
            </a:r>
          </a:p>
          <a:p>
            <a:pPr algn="just"/>
            <a:r>
              <a:rPr lang="en-IN" sz="1800" dirty="0">
                <a:solidFill>
                  <a:srgbClr val="666666"/>
                </a:solidFill>
                <a:latin typeface="Calibri" panose="020F0502020204030204" pitchFamily="34" charset="0"/>
                <a:ea typeface="Proxima Nova"/>
                <a:cs typeface="Proxima Nova"/>
              </a:rPr>
              <a:t>        for(</a:t>
            </a:r>
            <a:r>
              <a:rPr lang="en-IN" sz="1800" dirty="0" err="1">
                <a:solidFill>
                  <a:srgbClr val="666666"/>
                </a:solidFill>
                <a:latin typeface="Calibri" panose="020F0502020204030204" pitchFamily="34" charset="0"/>
                <a:ea typeface="Proxima Nova"/>
                <a:cs typeface="Proxima Nova"/>
              </a:rPr>
              <a:t>int</a:t>
            </a:r>
            <a:r>
              <a:rPr lang="en-IN" sz="1800" dirty="0">
                <a:solidFill>
                  <a:srgbClr val="666666"/>
                </a:solidFill>
                <a:latin typeface="Calibri" panose="020F0502020204030204" pitchFamily="34" charset="0"/>
                <a:ea typeface="Proxima Nova"/>
                <a:cs typeface="Proxima Nova"/>
              </a:rPr>
              <a:t> j=1;j&lt;=</a:t>
            </a:r>
            <a:r>
              <a:rPr lang="en-IN" sz="1800" dirty="0" err="1">
                <a:solidFill>
                  <a:srgbClr val="666666"/>
                </a:solidFill>
                <a:latin typeface="Calibri" panose="020F0502020204030204" pitchFamily="34" charset="0"/>
                <a:ea typeface="Proxima Nova"/>
                <a:cs typeface="Proxima Nova"/>
              </a:rPr>
              <a:t>i;j</a:t>
            </a:r>
            <a:r>
              <a:rPr lang="en-IN" sz="1800" dirty="0">
                <a:solidFill>
                  <a:srgbClr val="666666"/>
                </a:solidFill>
                <a:latin typeface="Calibri" panose="020F0502020204030204" pitchFamily="34" charset="0"/>
                <a:ea typeface="Proxima Nova"/>
                <a:cs typeface="Proxima Nova"/>
              </a:rPr>
              <a:t>++)</a:t>
            </a:r>
          </a:p>
          <a:p>
            <a:pPr algn="just"/>
            <a:r>
              <a:rPr lang="en-IN" sz="1800" dirty="0">
                <a:solidFill>
                  <a:srgbClr val="666666"/>
                </a:solidFill>
                <a:latin typeface="Calibri" panose="020F0502020204030204" pitchFamily="34" charset="0"/>
                <a:ea typeface="Proxima Nova"/>
                <a:cs typeface="Proxima Nova"/>
              </a:rPr>
              <a:t>        {</a:t>
            </a:r>
          </a:p>
          <a:p>
            <a:pPr algn="just"/>
            <a:r>
              <a:rPr lang="en-IN" sz="1800" dirty="0">
                <a:solidFill>
                  <a:srgbClr val="666666"/>
                </a:solidFill>
                <a:latin typeface="Calibri" panose="020F0502020204030204" pitchFamily="34" charset="0"/>
                <a:ea typeface="Proxima Nova"/>
                <a:cs typeface="Proxima Nova"/>
              </a:rPr>
              <a:t>            factorial = factorial * j;</a:t>
            </a:r>
          </a:p>
          <a:p>
            <a:pPr algn="just"/>
            <a:r>
              <a:rPr lang="en-IN" sz="1800" dirty="0">
                <a:solidFill>
                  <a:srgbClr val="666666"/>
                </a:solidFill>
                <a:latin typeface="Calibri" panose="020F0502020204030204" pitchFamily="34" charset="0"/>
                <a:ea typeface="Proxima Nova"/>
                <a:cs typeface="Proxima Nova"/>
              </a:rPr>
              <a:t>        }</a:t>
            </a:r>
          </a:p>
          <a:p>
            <a:pPr algn="just"/>
            <a:r>
              <a:rPr lang="en-IN" sz="1800" dirty="0">
                <a:solidFill>
                  <a:srgbClr val="666666"/>
                </a:solidFill>
                <a:latin typeface="Calibri" panose="020F0502020204030204" pitchFamily="34" charset="0"/>
                <a:ea typeface="Proxima Nova"/>
                <a:cs typeface="Proxima Nova"/>
              </a:rPr>
              <a:t>        </a:t>
            </a:r>
            <a:r>
              <a:rPr lang="en-IN" sz="1800" dirty="0" err="1">
                <a:solidFill>
                  <a:srgbClr val="666666"/>
                </a:solidFill>
                <a:latin typeface="Calibri" panose="020F0502020204030204" pitchFamily="34" charset="0"/>
                <a:ea typeface="Proxima Nova"/>
                <a:cs typeface="Proxima Nova"/>
              </a:rPr>
              <a:t>printf</a:t>
            </a:r>
            <a:r>
              <a:rPr lang="en-IN" sz="1800" dirty="0">
                <a:solidFill>
                  <a:srgbClr val="666666"/>
                </a:solidFill>
                <a:latin typeface="Calibri" panose="020F0502020204030204" pitchFamily="34" charset="0"/>
                <a:ea typeface="Proxima Nova"/>
                <a:cs typeface="Proxima Nova"/>
              </a:rPr>
              <a:t>("\</a:t>
            </a:r>
            <a:r>
              <a:rPr lang="en-IN" sz="1800" dirty="0" err="1">
                <a:solidFill>
                  <a:srgbClr val="666666"/>
                </a:solidFill>
                <a:latin typeface="Calibri" panose="020F0502020204030204" pitchFamily="34" charset="0"/>
                <a:ea typeface="Proxima Nova"/>
                <a:cs typeface="Proxima Nova"/>
              </a:rPr>
              <a:t>n%d</a:t>
            </a:r>
            <a:r>
              <a:rPr lang="en-IN" sz="1800" dirty="0">
                <a:solidFill>
                  <a:srgbClr val="666666"/>
                </a:solidFill>
                <a:latin typeface="Calibri" panose="020F0502020204030204" pitchFamily="34" charset="0"/>
                <a:ea typeface="Proxima Nova"/>
                <a:cs typeface="Proxima Nova"/>
              </a:rPr>
              <a:t>! is equal to %d",</a:t>
            </a:r>
            <a:r>
              <a:rPr lang="en-IN" sz="1800" dirty="0" err="1">
                <a:solidFill>
                  <a:srgbClr val="666666"/>
                </a:solidFill>
                <a:latin typeface="Calibri" panose="020F0502020204030204" pitchFamily="34" charset="0"/>
                <a:ea typeface="Proxima Nova"/>
                <a:cs typeface="Proxima Nova"/>
              </a:rPr>
              <a:t>i,factorial</a:t>
            </a:r>
            <a:r>
              <a:rPr lang="en-IN" sz="1800" dirty="0">
                <a:solidFill>
                  <a:srgbClr val="666666"/>
                </a:solidFill>
                <a:latin typeface="Calibri" panose="020F0502020204030204" pitchFamily="34" charset="0"/>
                <a:ea typeface="Proxima Nova"/>
                <a:cs typeface="Proxima Nova"/>
              </a:rPr>
              <a:t>);</a:t>
            </a:r>
          </a:p>
          <a:p>
            <a:pPr algn="just"/>
            <a:r>
              <a:rPr lang="en-IN" sz="1800" dirty="0">
                <a:solidFill>
                  <a:srgbClr val="666666"/>
                </a:solidFill>
                <a:latin typeface="Calibri" panose="020F0502020204030204" pitchFamily="34" charset="0"/>
                <a:ea typeface="Proxima Nova"/>
                <a:cs typeface="Proxima Nova"/>
              </a:rPr>
              <a:t>    </a:t>
            </a:r>
            <a:r>
              <a:rPr lang="en-IN" sz="1800" dirty="0" smtClean="0">
                <a:solidFill>
                  <a:srgbClr val="666666"/>
                </a:solidFill>
                <a:latin typeface="Calibri" panose="020F0502020204030204" pitchFamily="34" charset="0"/>
                <a:ea typeface="Proxima Nova"/>
                <a:cs typeface="Proxima Nova"/>
              </a:rPr>
              <a:t>}</a:t>
            </a:r>
            <a:endParaRPr lang="en-IN" sz="1800" dirty="0">
              <a:solidFill>
                <a:srgbClr val="666666"/>
              </a:solidFill>
              <a:latin typeface="Calibri" panose="020F0502020204030204" pitchFamily="34" charset="0"/>
              <a:ea typeface="Proxima Nova"/>
              <a:cs typeface="Proxima Nova"/>
            </a:endParaRPr>
          </a:p>
          <a:p>
            <a:pPr algn="just"/>
            <a:r>
              <a:rPr lang="en-IN" sz="1800" dirty="0">
                <a:solidFill>
                  <a:srgbClr val="666666"/>
                </a:solidFill>
                <a:latin typeface="Calibri" panose="020F0502020204030204" pitchFamily="34" charset="0"/>
                <a:ea typeface="Proxima Nova"/>
                <a:cs typeface="Proxima Nova"/>
              </a:rPr>
              <a:t>    return 0;</a:t>
            </a:r>
          </a:p>
          <a:p>
            <a:pPr algn="just"/>
            <a:r>
              <a:rPr lang="en-IN" sz="1800" dirty="0" smtClean="0">
                <a:solidFill>
                  <a:srgbClr val="666666"/>
                </a:solidFill>
                <a:latin typeface="Calibri" panose="020F0502020204030204" pitchFamily="34" charset="0"/>
                <a:ea typeface="Proxima Nova"/>
                <a:cs typeface="Proxima Nova"/>
              </a:rPr>
              <a:t>}		</a:t>
            </a:r>
            <a:r>
              <a:rPr lang="en-IN" sz="1800" b="1" dirty="0" smtClean="0">
                <a:solidFill>
                  <a:srgbClr val="FF0000"/>
                </a:solidFill>
                <a:latin typeface="Calibri" panose="020F0502020204030204" pitchFamily="34" charset="0"/>
                <a:ea typeface="Proxima Nova"/>
                <a:cs typeface="Proxima Nova"/>
              </a:rPr>
              <a:t>Time Complexity: ?</a:t>
            </a:r>
            <a:endParaRPr lang="en-IN" sz="1800" b="1" dirty="0">
              <a:solidFill>
                <a:srgbClr val="FF0000"/>
              </a:solidFill>
              <a:latin typeface="Calibri" panose="020F0502020204030204" pitchFamily="34" charset="0"/>
              <a:ea typeface="Proxima Nova"/>
              <a:cs typeface="Proxima Nova"/>
            </a:endParaRPr>
          </a:p>
        </p:txBody>
      </p:sp>
      <p:sp>
        <p:nvSpPr>
          <p:cNvPr id="7" name="Google Shape;99;p17"/>
          <p:cNvSpPr txBox="1"/>
          <p:nvPr/>
        </p:nvSpPr>
        <p:spPr>
          <a:xfrm>
            <a:off x="4781796" y="878192"/>
            <a:ext cx="4538040" cy="738633"/>
          </a:xfrm>
          <a:prstGeom prst="rect">
            <a:avLst/>
          </a:prstGeom>
          <a:noFill/>
          <a:ln>
            <a:noFill/>
          </a:ln>
        </p:spPr>
        <p:txBody>
          <a:bodyPr spcFirstLastPara="1" wrap="square" lIns="91425" tIns="91425" rIns="91425" bIns="91425" anchor="t" anchorCtr="0">
            <a:spAutoFit/>
          </a:bodyPr>
          <a:lstStyle/>
          <a:p>
            <a:pPr algn="just"/>
            <a:r>
              <a:rPr lang="en-IN" sz="1800" dirty="0" smtClean="0">
                <a:solidFill>
                  <a:srgbClr val="666666"/>
                </a:solidFill>
                <a:latin typeface="Calibri" panose="020F0502020204030204" pitchFamily="34" charset="0"/>
                <a:ea typeface="Proxima Nova"/>
                <a:cs typeface="Proxima Nova"/>
              </a:rPr>
              <a:t>Output:</a:t>
            </a:r>
          </a:p>
          <a:p>
            <a:pPr algn="just"/>
            <a:endParaRPr lang="en-IN" sz="1800" dirty="0">
              <a:solidFill>
                <a:srgbClr val="666666"/>
              </a:solidFill>
              <a:latin typeface="Calibri" panose="020F0502020204030204" pitchFamily="34" charset="0"/>
              <a:ea typeface="Proxima Nova"/>
              <a:cs typeface="Proxima Nova"/>
            </a:endParaRPr>
          </a:p>
        </p:txBody>
      </p:sp>
      <p:pic>
        <p:nvPicPr>
          <p:cNvPr id="2" name="Picture 1"/>
          <p:cNvPicPr>
            <a:picLocks noChangeAspect="1"/>
          </p:cNvPicPr>
          <p:nvPr/>
        </p:nvPicPr>
        <p:blipFill>
          <a:blip r:embed="rId6"/>
          <a:stretch>
            <a:fillRect/>
          </a:stretch>
        </p:blipFill>
        <p:spPr>
          <a:xfrm>
            <a:off x="5085708" y="1313391"/>
            <a:ext cx="3328827" cy="2618677"/>
          </a:xfrm>
          <a:prstGeom prst="rect">
            <a:avLst/>
          </a:prstGeom>
        </p:spPr>
      </p:pic>
    </p:spTree>
    <p:extLst>
      <p:ext uri="{BB962C8B-B14F-4D97-AF65-F5344CB8AC3E}">
        <p14:creationId xmlns:p14="http://schemas.microsoft.com/office/powerpoint/2010/main" val="365887068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pPr algn="just"/>
            <a:r>
              <a:rPr lang="en-IN" sz="2400" dirty="0" smtClean="0">
                <a:solidFill>
                  <a:schemeClr val="bg1"/>
                </a:solidFill>
                <a:latin typeface="Proxima Nova" panose="020B0604020202020204" charset="0"/>
              </a:rPr>
              <a:t>MAKING CHANGE PROBLEM</a:t>
            </a:r>
            <a:endParaRPr lang="en-IN" sz="2400" dirty="0">
              <a:solidFill>
                <a:schemeClr val="bg1"/>
              </a:solidFill>
              <a:latin typeface="Proxima Nova" panose="020B0604020202020204" charset="0"/>
            </a:endParaRPr>
          </a:p>
        </p:txBody>
      </p:sp>
      <p:sp>
        <p:nvSpPr>
          <p:cNvPr id="99" name="Google Shape;99;p17"/>
          <p:cNvSpPr txBox="1"/>
          <p:nvPr/>
        </p:nvSpPr>
        <p:spPr>
          <a:xfrm>
            <a:off x="215612" y="817718"/>
            <a:ext cx="4446177" cy="3139291"/>
          </a:xfrm>
          <a:prstGeom prst="rect">
            <a:avLst/>
          </a:prstGeom>
          <a:noFill/>
          <a:ln>
            <a:solidFill>
              <a:schemeClr val="accent1"/>
            </a:solidFill>
          </a:ln>
        </p:spPr>
        <p:txBody>
          <a:bodyPr spcFirstLastPara="1" wrap="square" lIns="91425" tIns="91425" rIns="91425" bIns="91425" anchor="t" anchorCtr="0">
            <a:spAutoFit/>
          </a:bodyPr>
          <a:lstStyle/>
          <a:p>
            <a:pPr fontAlgn="base"/>
            <a:r>
              <a:rPr lang="en-IN" sz="1600" b="1" dirty="0"/>
              <a:t>Filling first column, j = 4</a:t>
            </a:r>
            <a:endParaRPr lang="en-IN" sz="1600" dirty="0"/>
          </a:p>
          <a:p>
            <a:pPr fontAlgn="base"/>
            <a:r>
              <a:rPr lang="en-IN" sz="1600" b="1" dirty="0"/>
              <a:t>V[1, 4]</a:t>
            </a:r>
            <a:r>
              <a:rPr lang="en-IN" sz="1600" dirty="0"/>
              <a:t> ⇒ </a:t>
            </a:r>
            <a:r>
              <a:rPr lang="en-IN" sz="1600" dirty="0" err="1"/>
              <a:t>i</a:t>
            </a:r>
            <a:r>
              <a:rPr lang="en-IN" sz="1600" dirty="0"/>
              <a:t> = 1, j = 4,  </a:t>
            </a:r>
            <a:r>
              <a:rPr lang="en-IN" sz="1600" dirty="0" err="1"/>
              <a:t>w</a:t>
            </a:r>
            <a:r>
              <a:rPr lang="en-IN" sz="1600" baseline="-25000" dirty="0" err="1"/>
              <a:t>i</a:t>
            </a:r>
            <a:r>
              <a:rPr lang="en-IN" sz="1600" dirty="0"/>
              <a:t> = w</a:t>
            </a:r>
            <a:r>
              <a:rPr lang="en-IN" sz="1600" baseline="-25000" dirty="0"/>
              <a:t>1</a:t>
            </a:r>
            <a:r>
              <a:rPr lang="en-IN" sz="1600" dirty="0"/>
              <a:t> = 2, v</a:t>
            </a:r>
            <a:r>
              <a:rPr lang="en-IN" sz="1600" baseline="-25000" dirty="0"/>
              <a:t>i</a:t>
            </a:r>
            <a:r>
              <a:rPr lang="en-IN" sz="1600" dirty="0"/>
              <a:t> = 3</a:t>
            </a:r>
          </a:p>
          <a:p>
            <a:pPr fontAlgn="base"/>
            <a:r>
              <a:rPr lang="en-IN" sz="1600" dirty="0"/>
              <a:t>As, j ≥ </a:t>
            </a:r>
            <a:r>
              <a:rPr lang="en-IN" sz="1600" dirty="0" err="1"/>
              <a:t>w</a:t>
            </a:r>
            <a:r>
              <a:rPr lang="en-IN" sz="1600" baseline="-25000" dirty="0" err="1"/>
              <a:t>i</a:t>
            </a:r>
            <a:r>
              <a:rPr lang="en-IN" sz="1600" dirty="0"/>
              <a:t>,  </a:t>
            </a:r>
            <a:endParaRPr lang="en-IN" sz="1600" dirty="0" smtClean="0"/>
          </a:p>
          <a:p>
            <a:pPr fontAlgn="base"/>
            <a:r>
              <a:rPr lang="en-IN" sz="1600" dirty="0" smtClean="0"/>
              <a:t>V </a:t>
            </a:r>
            <a:r>
              <a:rPr lang="en-IN" sz="1600" dirty="0"/>
              <a:t>[</a:t>
            </a:r>
            <a:r>
              <a:rPr lang="en-IN" sz="1600" dirty="0" err="1"/>
              <a:t>i</a:t>
            </a:r>
            <a:r>
              <a:rPr lang="en-IN" sz="1600" dirty="0"/>
              <a:t>, j</a:t>
            </a:r>
            <a:r>
              <a:rPr lang="en-IN" sz="1600" dirty="0" smtClean="0"/>
              <a:t>]  = max </a:t>
            </a:r>
            <a:r>
              <a:rPr lang="en-IN" sz="1600" dirty="0"/>
              <a:t>{V [</a:t>
            </a:r>
            <a:r>
              <a:rPr lang="en-IN" sz="1600" dirty="0" err="1"/>
              <a:t>i</a:t>
            </a:r>
            <a:r>
              <a:rPr lang="en-IN" sz="1600" dirty="0"/>
              <a:t> – 1, j], v</a:t>
            </a:r>
            <a:r>
              <a:rPr lang="en-IN" sz="1600" baseline="-25000" dirty="0"/>
              <a:t>i</a:t>
            </a:r>
            <a:r>
              <a:rPr lang="en-IN" sz="1600" dirty="0"/>
              <a:t> + V [</a:t>
            </a:r>
            <a:r>
              <a:rPr lang="en-IN" sz="1600" dirty="0" err="1"/>
              <a:t>i</a:t>
            </a:r>
            <a:r>
              <a:rPr lang="en-IN" sz="1600" dirty="0"/>
              <a:t> – 1, j – </a:t>
            </a:r>
            <a:r>
              <a:rPr lang="en-IN" sz="1600" dirty="0" err="1"/>
              <a:t>w</a:t>
            </a:r>
            <a:r>
              <a:rPr lang="en-IN" sz="1600" baseline="-25000" dirty="0" err="1"/>
              <a:t>i</a:t>
            </a:r>
            <a:r>
              <a:rPr lang="en-IN" sz="1600" dirty="0"/>
              <a:t>] }</a:t>
            </a:r>
          </a:p>
          <a:p>
            <a:pPr fontAlgn="base"/>
            <a:r>
              <a:rPr lang="en-IN" sz="1600" dirty="0" smtClean="0"/>
              <a:t>           = </a:t>
            </a:r>
            <a:r>
              <a:rPr lang="en-IN" sz="1600" dirty="0"/>
              <a:t>max {V [0, 4], 3 + V [0, 2]}</a:t>
            </a:r>
          </a:p>
          <a:p>
            <a:pPr fontAlgn="base"/>
            <a:r>
              <a:rPr lang="en-IN" sz="1600" dirty="0"/>
              <a:t>V[1, 4] = max (0, 3) = 3</a:t>
            </a:r>
          </a:p>
          <a:p>
            <a:pPr fontAlgn="base"/>
            <a:endParaRPr lang="en-IN" sz="1600" b="1" dirty="0" smtClean="0"/>
          </a:p>
          <a:p>
            <a:pPr fontAlgn="base"/>
            <a:r>
              <a:rPr lang="en-IN" sz="1600" b="1" dirty="0" smtClean="0"/>
              <a:t>V[2</a:t>
            </a:r>
            <a:r>
              <a:rPr lang="en-IN" sz="1600" b="1" dirty="0"/>
              <a:t>, 4]</a:t>
            </a:r>
            <a:r>
              <a:rPr lang="en-IN" sz="1600" dirty="0"/>
              <a:t> ⇒ </a:t>
            </a:r>
            <a:r>
              <a:rPr lang="en-IN" sz="1600" dirty="0" err="1"/>
              <a:t>i</a:t>
            </a:r>
            <a:r>
              <a:rPr lang="en-IN" sz="1600" dirty="0"/>
              <a:t> = 2, j = 4,  </a:t>
            </a:r>
            <a:r>
              <a:rPr lang="en-IN" sz="1600" dirty="0" err="1"/>
              <a:t>w</a:t>
            </a:r>
            <a:r>
              <a:rPr lang="en-IN" sz="1600" baseline="-25000" dirty="0" err="1"/>
              <a:t>i</a:t>
            </a:r>
            <a:r>
              <a:rPr lang="en-IN" sz="1600" dirty="0"/>
              <a:t> = w</a:t>
            </a:r>
            <a:r>
              <a:rPr lang="en-IN" sz="1600" baseline="-25000" dirty="0"/>
              <a:t>2</a:t>
            </a:r>
            <a:r>
              <a:rPr lang="en-IN" sz="1600" dirty="0"/>
              <a:t> = 3 , v</a:t>
            </a:r>
            <a:r>
              <a:rPr lang="en-IN" sz="1600" baseline="-25000" dirty="0"/>
              <a:t>i</a:t>
            </a:r>
            <a:r>
              <a:rPr lang="en-IN" sz="1600" dirty="0"/>
              <a:t> = 4</a:t>
            </a:r>
          </a:p>
          <a:p>
            <a:pPr fontAlgn="base"/>
            <a:r>
              <a:rPr lang="en-IN" sz="1600" dirty="0"/>
              <a:t>As, j ≥ </a:t>
            </a:r>
            <a:r>
              <a:rPr lang="en-IN" sz="1600" dirty="0" err="1"/>
              <a:t>w</a:t>
            </a:r>
            <a:r>
              <a:rPr lang="en-IN" sz="1600" baseline="-25000" dirty="0" err="1"/>
              <a:t>i</a:t>
            </a:r>
            <a:r>
              <a:rPr lang="en-IN" sz="1600" dirty="0"/>
              <a:t>,  </a:t>
            </a:r>
            <a:endParaRPr lang="en-IN" sz="1600" dirty="0" smtClean="0"/>
          </a:p>
          <a:p>
            <a:pPr fontAlgn="base"/>
            <a:r>
              <a:rPr lang="en-IN" sz="1600" dirty="0" smtClean="0"/>
              <a:t>V </a:t>
            </a:r>
            <a:r>
              <a:rPr lang="en-IN" sz="1600" dirty="0"/>
              <a:t>[</a:t>
            </a:r>
            <a:r>
              <a:rPr lang="en-IN" sz="1600" dirty="0" err="1"/>
              <a:t>i</a:t>
            </a:r>
            <a:r>
              <a:rPr lang="en-IN" sz="1600" dirty="0"/>
              <a:t>, j] </a:t>
            </a:r>
            <a:r>
              <a:rPr lang="en-IN" sz="1600" dirty="0" smtClean="0"/>
              <a:t>  = max </a:t>
            </a:r>
            <a:r>
              <a:rPr lang="en-IN" sz="1600" dirty="0"/>
              <a:t>{V [</a:t>
            </a:r>
            <a:r>
              <a:rPr lang="en-IN" sz="1600" dirty="0" err="1"/>
              <a:t>i</a:t>
            </a:r>
            <a:r>
              <a:rPr lang="en-IN" sz="1600" dirty="0"/>
              <a:t> – 1, j], v</a:t>
            </a:r>
            <a:r>
              <a:rPr lang="en-IN" sz="1600" baseline="-25000" dirty="0"/>
              <a:t>i</a:t>
            </a:r>
            <a:r>
              <a:rPr lang="en-IN" sz="1600" dirty="0"/>
              <a:t> + V [</a:t>
            </a:r>
            <a:r>
              <a:rPr lang="en-IN" sz="1600" dirty="0" err="1"/>
              <a:t>i</a:t>
            </a:r>
            <a:r>
              <a:rPr lang="en-IN" sz="1600" dirty="0"/>
              <a:t> – 1, j – </a:t>
            </a:r>
            <a:r>
              <a:rPr lang="en-IN" sz="1600" dirty="0" err="1"/>
              <a:t>w</a:t>
            </a:r>
            <a:r>
              <a:rPr lang="en-IN" sz="1600" baseline="-25000" dirty="0" err="1"/>
              <a:t>i</a:t>
            </a:r>
            <a:r>
              <a:rPr lang="en-IN" sz="1600" dirty="0"/>
              <a:t>] }</a:t>
            </a:r>
          </a:p>
          <a:p>
            <a:pPr fontAlgn="base"/>
            <a:r>
              <a:rPr lang="en-IN" sz="1600" dirty="0" smtClean="0"/>
              <a:t>            = </a:t>
            </a:r>
            <a:r>
              <a:rPr lang="en-IN" sz="1600" dirty="0"/>
              <a:t>max {V [1, 4], 4 + V [1, 1]}</a:t>
            </a:r>
          </a:p>
          <a:p>
            <a:pPr fontAlgn="base"/>
            <a:r>
              <a:rPr lang="en-IN" sz="1600" dirty="0"/>
              <a:t>V[2, 4] </a:t>
            </a:r>
            <a:r>
              <a:rPr lang="en-IN" sz="1600" dirty="0" smtClean="0"/>
              <a:t> = </a:t>
            </a:r>
            <a:r>
              <a:rPr lang="en-IN" sz="1600" dirty="0"/>
              <a:t>max (3, 4 + 0)  = </a:t>
            </a:r>
            <a:r>
              <a:rPr lang="en-IN" sz="1600" dirty="0" smtClean="0"/>
              <a:t>4</a:t>
            </a:r>
            <a:endParaRPr lang="en-IN" sz="1600" dirty="0"/>
          </a:p>
        </p:txBody>
      </p:sp>
      <p:sp>
        <p:nvSpPr>
          <p:cNvPr id="8" name="Google Shape;99;p17"/>
          <p:cNvSpPr txBox="1"/>
          <p:nvPr/>
        </p:nvSpPr>
        <p:spPr>
          <a:xfrm>
            <a:off x="4872650" y="873936"/>
            <a:ext cx="4117237" cy="2646848"/>
          </a:xfrm>
          <a:prstGeom prst="rect">
            <a:avLst/>
          </a:prstGeom>
          <a:noFill/>
          <a:ln>
            <a:solidFill>
              <a:schemeClr val="accent1"/>
            </a:solidFill>
          </a:ln>
        </p:spPr>
        <p:txBody>
          <a:bodyPr spcFirstLastPara="1" wrap="square" lIns="91425" tIns="91425" rIns="91425" bIns="91425" anchor="t" anchorCtr="0">
            <a:spAutoFit/>
          </a:bodyPr>
          <a:lstStyle/>
          <a:p>
            <a:pPr fontAlgn="base"/>
            <a:r>
              <a:rPr lang="en-IN" sz="1600" b="1" dirty="0"/>
              <a:t>V[3, 4]</a:t>
            </a:r>
            <a:r>
              <a:rPr lang="en-IN" sz="1600" dirty="0"/>
              <a:t>  ⇒  </a:t>
            </a:r>
            <a:r>
              <a:rPr lang="en-IN" sz="1600" dirty="0" err="1"/>
              <a:t>i</a:t>
            </a:r>
            <a:r>
              <a:rPr lang="en-IN" sz="1600" dirty="0"/>
              <a:t> = 3, j = 4,  </a:t>
            </a:r>
            <a:r>
              <a:rPr lang="en-IN" sz="1600" dirty="0" err="1"/>
              <a:t>w</a:t>
            </a:r>
            <a:r>
              <a:rPr lang="en-IN" sz="1600" baseline="-25000" dirty="0" err="1"/>
              <a:t>i</a:t>
            </a:r>
            <a:r>
              <a:rPr lang="en-IN" sz="1600" dirty="0"/>
              <a:t> = w</a:t>
            </a:r>
            <a:r>
              <a:rPr lang="en-IN" sz="1600" baseline="-25000" dirty="0"/>
              <a:t>3</a:t>
            </a:r>
            <a:r>
              <a:rPr lang="en-IN" sz="1600" dirty="0"/>
              <a:t> = 4, v</a:t>
            </a:r>
            <a:r>
              <a:rPr lang="en-IN" sz="1600" baseline="-25000" dirty="0"/>
              <a:t>i</a:t>
            </a:r>
            <a:r>
              <a:rPr lang="en-IN" sz="1600" dirty="0"/>
              <a:t> = 5</a:t>
            </a:r>
          </a:p>
          <a:p>
            <a:pPr fontAlgn="base"/>
            <a:r>
              <a:rPr lang="en-IN" sz="1600" dirty="0"/>
              <a:t>As, j ≥ </a:t>
            </a:r>
            <a:r>
              <a:rPr lang="en-IN" sz="1600" dirty="0" err="1"/>
              <a:t>w</a:t>
            </a:r>
            <a:r>
              <a:rPr lang="en-IN" sz="1600" baseline="-25000" dirty="0" err="1"/>
              <a:t>i</a:t>
            </a:r>
            <a:r>
              <a:rPr lang="en-IN" sz="1600" dirty="0"/>
              <a:t>, </a:t>
            </a:r>
            <a:endParaRPr lang="en-IN" sz="1600" dirty="0" smtClean="0"/>
          </a:p>
          <a:p>
            <a:pPr fontAlgn="base"/>
            <a:r>
              <a:rPr lang="en-IN" sz="1600" dirty="0" smtClean="0"/>
              <a:t>V </a:t>
            </a:r>
            <a:r>
              <a:rPr lang="en-IN" sz="1600" dirty="0"/>
              <a:t>[</a:t>
            </a:r>
            <a:r>
              <a:rPr lang="en-IN" sz="1600" dirty="0" err="1"/>
              <a:t>i</a:t>
            </a:r>
            <a:r>
              <a:rPr lang="en-IN" sz="1600" dirty="0"/>
              <a:t>, j</a:t>
            </a:r>
            <a:r>
              <a:rPr lang="en-IN" sz="1600" dirty="0" smtClean="0"/>
              <a:t>] =max </a:t>
            </a:r>
            <a:r>
              <a:rPr lang="en-IN" sz="1600" dirty="0"/>
              <a:t>{V [</a:t>
            </a:r>
            <a:r>
              <a:rPr lang="en-IN" sz="1600" dirty="0" err="1"/>
              <a:t>i</a:t>
            </a:r>
            <a:r>
              <a:rPr lang="en-IN" sz="1600" dirty="0"/>
              <a:t> – 1, j], v</a:t>
            </a:r>
            <a:r>
              <a:rPr lang="en-IN" sz="1600" baseline="-25000" dirty="0"/>
              <a:t>i</a:t>
            </a:r>
            <a:r>
              <a:rPr lang="en-IN" sz="1600" dirty="0"/>
              <a:t> + V [</a:t>
            </a:r>
            <a:r>
              <a:rPr lang="en-IN" sz="1600" dirty="0" err="1"/>
              <a:t>i</a:t>
            </a:r>
            <a:r>
              <a:rPr lang="en-IN" sz="1600" dirty="0"/>
              <a:t> – 1, j – </a:t>
            </a:r>
            <a:r>
              <a:rPr lang="en-IN" sz="1600" dirty="0" err="1"/>
              <a:t>w</a:t>
            </a:r>
            <a:r>
              <a:rPr lang="en-IN" sz="1600" baseline="-25000" dirty="0" err="1"/>
              <a:t>i</a:t>
            </a:r>
            <a:r>
              <a:rPr lang="en-IN" sz="1600" dirty="0"/>
              <a:t>] }</a:t>
            </a:r>
          </a:p>
          <a:p>
            <a:pPr fontAlgn="base"/>
            <a:r>
              <a:rPr lang="en-IN" sz="1600" dirty="0" smtClean="0"/>
              <a:t>           =max </a:t>
            </a:r>
            <a:r>
              <a:rPr lang="en-IN" sz="1600" dirty="0"/>
              <a:t>{V [2, 4], 5 + V [2, 0]}</a:t>
            </a:r>
          </a:p>
          <a:p>
            <a:pPr fontAlgn="base"/>
            <a:r>
              <a:rPr lang="en-IN" sz="1600" dirty="0"/>
              <a:t>V[3, 4] </a:t>
            </a:r>
            <a:r>
              <a:rPr lang="en-IN" sz="1600" dirty="0" smtClean="0"/>
              <a:t>=max </a:t>
            </a:r>
            <a:r>
              <a:rPr lang="en-IN" sz="1600" dirty="0"/>
              <a:t>(4, 5 + 0) = 5</a:t>
            </a:r>
          </a:p>
          <a:p>
            <a:pPr fontAlgn="base"/>
            <a:endParaRPr lang="en-IN" sz="1600" b="1" dirty="0" smtClean="0"/>
          </a:p>
          <a:p>
            <a:pPr fontAlgn="base"/>
            <a:r>
              <a:rPr lang="en-IN" sz="1600" b="1" dirty="0" smtClean="0"/>
              <a:t>V[4</a:t>
            </a:r>
            <a:r>
              <a:rPr lang="en-IN" sz="1600" b="1" dirty="0"/>
              <a:t>, 4]</a:t>
            </a:r>
            <a:r>
              <a:rPr lang="en-IN" sz="1600" dirty="0"/>
              <a:t> ⇒ </a:t>
            </a:r>
            <a:r>
              <a:rPr lang="en-IN" sz="1600" dirty="0" err="1"/>
              <a:t>i</a:t>
            </a:r>
            <a:r>
              <a:rPr lang="en-IN" sz="1600" dirty="0"/>
              <a:t> = 4, j = 4, </a:t>
            </a:r>
            <a:r>
              <a:rPr lang="en-IN" sz="1600" dirty="0" err="1"/>
              <a:t>w</a:t>
            </a:r>
            <a:r>
              <a:rPr lang="en-IN" sz="1600" baseline="-25000" dirty="0" err="1"/>
              <a:t>i</a:t>
            </a:r>
            <a:r>
              <a:rPr lang="en-IN" sz="1600" dirty="0"/>
              <a:t> = w</a:t>
            </a:r>
            <a:r>
              <a:rPr lang="en-IN" sz="1600" baseline="-25000" dirty="0"/>
              <a:t>4</a:t>
            </a:r>
            <a:r>
              <a:rPr lang="en-IN" sz="1600" dirty="0"/>
              <a:t> = 5, v</a:t>
            </a:r>
            <a:r>
              <a:rPr lang="en-IN" sz="1600" baseline="-25000" dirty="0"/>
              <a:t>i</a:t>
            </a:r>
            <a:r>
              <a:rPr lang="en-IN" sz="1600" dirty="0"/>
              <a:t> = 6</a:t>
            </a:r>
          </a:p>
          <a:p>
            <a:pPr fontAlgn="base"/>
            <a:r>
              <a:rPr lang="en-IN" sz="1600" dirty="0"/>
              <a:t>As, j &lt; </a:t>
            </a:r>
            <a:r>
              <a:rPr lang="en-IN" sz="1600" dirty="0" err="1"/>
              <a:t>w</a:t>
            </a:r>
            <a:r>
              <a:rPr lang="en-IN" sz="1600" baseline="-25000" dirty="0" err="1"/>
              <a:t>i</a:t>
            </a:r>
            <a:r>
              <a:rPr lang="en-IN" sz="1600" dirty="0"/>
              <a:t>, </a:t>
            </a:r>
            <a:endParaRPr lang="en-IN" sz="1600" dirty="0" smtClean="0"/>
          </a:p>
          <a:p>
            <a:pPr fontAlgn="base"/>
            <a:r>
              <a:rPr lang="en-IN" sz="1600" dirty="0" smtClean="0"/>
              <a:t>V </a:t>
            </a:r>
            <a:r>
              <a:rPr lang="en-IN" sz="1600" dirty="0"/>
              <a:t>[</a:t>
            </a:r>
            <a:r>
              <a:rPr lang="en-IN" sz="1600" dirty="0" err="1"/>
              <a:t>i</a:t>
            </a:r>
            <a:r>
              <a:rPr lang="en-IN" sz="1600" dirty="0"/>
              <a:t>, j] = V [</a:t>
            </a:r>
            <a:r>
              <a:rPr lang="en-IN" sz="1600" dirty="0" err="1"/>
              <a:t>i</a:t>
            </a:r>
            <a:r>
              <a:rPr lang="en-IN" sz="1600" dirty="0"/>
              <a:t> – 1, j]</a:t>
            </a:r>
          </a:p>
          <a:p>
            <a:pPr fontAlgn="base"/>
            <a:r>
              <a:rPr lang="en-IN" sz="1600" dirty="0"/>
              <a:t>V[4, 4] = V [3, 4] = 5</a:t>
            </a:r>
          </a:p>
        </p:txBody>
      </p:sp>
      <p:pic>
        <p:nvPicPr>
          <p:cNvPr id="10" name="Picture 9"/>
          <p:cNvPicPr>
            <a:picLocks noChangeAspect="1"/>
          </p:cNvPicPr>
          <p:nvPr/>
        </p:nvPicPr>
        <p:blipFill>
          <a:blip r:embed="rId6"/>
          <a:stretch>
            <a:fillRect/>
          </a:stretch>
        </p:blipFill>
        <p:spPr>
          <a:xfrm>
            <a:off x="4736793" y="3549102"/>
            <a:ext cx="4122082" cy="1121655"/>
          </a:xfrm>
          <a:prstGeom prst="rect">
            <a:avLst/>
          </a:prstGeom>
        </p:spPr>
      </p:pic>
    </p:spTree>
    <p:extLst>
      <p:ext uri="{BB962C8B-B14F-4D97-AF65-F5344CB8AC3E}">
        <p14:creationId xmlns:p14="http://schemas.microsoft.com/office/powerpoint/2010/main" val="26014329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pPr algn="just"/>
            <a:r>
              <a:rPr lang="en-IN" sz="2400" dirty="0" smtClean="0">
                <a:solidFill>
                  <a:schemeClr val="bg1"/>
                </a:solidFill>
                <a:latin typeface="Proxima Nova" panose="020B0604020202020204" charset="0"/>
              </a:rPr>
              <a:t>MAKING CHANGE PROBLEM</a:t>
            </a:r>
            <a:endParaRPr lang="en-IN" sz="2400" dirty="0">
              <a:solidFill>
                <a:schemeClr val="bg1"/>
              </a:solidFill>
              <a:latin typeface="Proxima Nova" panose="020B0604020202020204" charset="0"/>
            </a:endParaRPr>
          </a:p>
        </p:txBody>
      </p:sp>
      <p:sp>
        <p:nvSpPr>
          <p:cNvPr id="99" name="Google Shape;99;p17"/>
          <p:cNvSpPr txBox="1"/>
          <p:nvPr/>
        </p:nvSpPr>
        <p:spPr>
          <a:xfrm>
            <a:off x="215612" y="817718"/>
            <a:ext cx="4446177" cy="3139291"/>
          </a:xfrm>
          <a:prstGeom prst="rect">
            <a:avLst/>
          </a:prstGeom>
          <a:noFill/>
          <a:ln>
            <a:solidFill>
              <a:schemeClr val="accent1"/>
            </a:solidFill>
          </a:ln>
        </p:spPr>
        <p:txBody>
          <a:bodyPr spcFirstLastPara="1" wrap="square" lIns="91425" tIns="91425" rIns="91425" bIns="91425" anchor="t" anchorCtr="0">
            <a:spAutoFit/>
          </a:bodyPr>
          <a:lstStyle/>
          <a:p>
            <a:pPr fontAlgn="base"/>
            <a:r>
              <a:rPr lang="en-IN" sz="1600" b="1" dirty="0"/>
              <a:t>Filling first column, j = 5</a:t>
            </a:r>
            <a:endParaRPr lang="en-IN" sz="1600" dirty="0"/>
          </a:p>
          <a:p>
            <a:pPr fontAlgn="base"/>
            <a:r>
              <a:rPr lang="en-IN" sz="1600" b="1" dirty="0"/>
              <a:t>V [1, 5]</a:t>
            </a:r>
            <a:r>
              <a:rPr lang="en-IN" sz="1600" dirty="0"/>
              <a:t> ⇒ </a:t>
            </a:r>
            <a:r>
              <a:rPr lang="en-IN" sz="1600" dirty="0" err="1"/>
              <a:t>i</a:t>
            </a:r>
            <a:r>
              <a:rPr lang="en-IN" sz="1600" dirty="0"/>
              <a:t> = 1, j = 5, </a:t>
            </a:r>
            <a:r>
              <a:rPr lang="en-IN" sz="1600" dirty="0" err="1"/>
              <a:t>w</a:t>
            </a:r>
            <a:r>
              <a:rPr lang="en-IN" sz="1600" baseline="-25000" dirty="0" err="1"/>
              <a:t>i</a:t>
            </a:r>
            <a:r>
              <a:rPr lang="en-IN" sz="1600" dirty="0"/>
              <a:t> = w</a:t>
            </a:r>
            <a:r>
              <a:rPr lang="en-IN" sz="1600" baseline="-25000" dirty="0"/>
              <a:t>1</a:t>
            </a:r>
            <a:r>
              <a:rPr lang="en-IN" sz="1600" dirty="0"/>
              <a:t> = 2, v</a:t>
            </a:r>
            <a:r>
              <a:rPr lang="en-IN" sz="1600" baseline="-25000" dirty="0"/>
              <a:t>i</a:t>
            </a:r>
            <a:r>
              <a:rPr lang="en-IN" sz="1600" dirty="0"/>
              <a:t> = 3</a:t>
            </a:r>
          </a:p>
          <a:p>
            <a:pPr fontAlgn="base"/>
            <a:r>
              <a:rPr lang="en-IN" sz="1600" dirty="0"/>
              <a:t>As, j ≥ </a:t>
            </a:r>
            <a:r>
              <a:rPr lang="en-IN" sz="1600" dirty="0" err="1"/>
              <a:t>w</a:t>
            </a:r>
            <a:r>
              <a:rPr lang="en-IN" sz="1600" baseline="-25000" dirty="0" err="1"/>
              <a:t>i</a:t>
            </a:r>
            <a:r>
              <a:rPr lang="en-IN" sz="1600" dirty="0"/>
              <a:t>,  </a:t>
            </a:r>
            <a:endParaRPr lang="en-IN" sz="1600" dirty="0" smtClean="0"/>
          </a:p>
          <a:p>
            <a:pPr fontAlgn="base"/>
            <a:r>
              <a:rPr lang="en-IN" sz="1600" dirty="0" smtClean="0"/>
              <a:t>V </a:t>
            </a:r>
            <a:r>
              <a:rPr lang="en-IN" sz="1600" dirty="0"/>
              <a:t>[</a:t>
            </a:r>
            <a:r>
              <a:rPr lang="en-IN" sz="1600" dirty="0" err="1"/>
              <a:t>i</a:t>
            </a:r>
            <a:r>
              <a:rPr lang="en-IN" sz="1600" dirty="0"/>
              <a:t>, j] </a:t>
            </a:r>
            <a:r>
              <a:rPr lang="en-IN" sz="1600" dirty="0" smtClean="0"/>
              <a:t> = </a:t>
            </a:r>
            <a:r>
              <a:rPr lang="en-IN" sz="1600" dirty="0"/>
              <a:t>max {V [</a:t>
            </a:r>
            <a:r>
              <a:rPr lang="en-IN" sz="1600" dirty="0" err="1"/>
              <a:t>i</a:t>
            </a:r>
            <a:r>
              <a:rPr lang="en-IN" sz="1600" dirty="0"/>
              <a:t> – 1, j], v</a:t>
            </a:r>
            <a:r>
              <a:rPr lang="en-IN" sz="1600" baseline="-25000" dirty="0"/>
              <a:t>i</a:t>
            </a:r>
            <a:r>
              <a:rPr lang="en-IN" sz="1600" dirty="0"/>
              <a:t> + V [</a:t>
            </a:r>
            <a:r>
              <a:rPr lang="en-IN" sz="1600" dirty="0" err="1"/>
              <a:t>i</a:t>
            </a:r>
            <a:r>
              <a:rPr lang="en-IN" sz="1600" dirty="0"/>
              <a:t> – 1, j – </a:t>
            </a:r>
            <a:r>
              <a:rPr lang="en-IN" sz="1600" dirty="0" err="1"/>
              <a:t>w</a:t>
            </a:r>
            <a:r>
              <a:rPr lang="en-IN" sz="1600" baseline="-25000" dirty="0" err="1"/>
              <a:t>i</a:t>
            </a:r>
            <a:r>
              <a:rPr lang="en-IN" sz="1600" dirty="0"/>
              <a:t>] }</a:t>
            </a:r>
          </a:p>
          <a:p>
            <a:pPr fontAlgn="base"/>
            <a:r>
              <a:rPr lang="en-IN" sz="1600" dirty="0" smtClean="0"/>
              <a:t>           = </a:t>
            </a:r>
            <a:r>
              <a:rPr lang="en-IN" sz="1600" dirty="0"/>
              <a:t>max {V [0, 5], 3 + V [0, 3]}</a:t>
            </a:r>
          </a:p>
          <a:p>
            <a:pPr fontAlgn="base"/>
            <a:r>
              <a:rPr lang="en-IN" sz="1600" dirty="0"/>
              <a:t>V[1, 5] = max (0, 3) = 3</a:t>
            </a:r>
          </a:p>
          <a:p>
            <a:pPr fontAlgn="base"/>
            <a:endParaRPr lang="en-IN" sz="1600" b="1" dirty="0" smtClean="0"/>
          </a:p>
          <a:p>
            <a:pPr fontAlgn="base"/>
            <a:r>
              <a:rPr lang="en-IN" sz="1600" b="1" dirty="0" smtClean="0"/>
              <a:t>V[2</a:t>
            </a:r>
            <a:r>
              <a:rPr lang="en-IN" sz="1600" b="1" dirty="0"/>
              <a:t>, 5]</a:t>
            </a:r>
            <a:r>
              <a:rPr lang="en-IN" sz="1600" dirty="0"/>
              <a:t> ⇒ </a:t>
            </a:r>
            <a:r>
              <a:rPr lang="en-IN" sz="1600" dirty="0" err="1"/>
              <a:t>i</a:t>
            </a:r>
            <a:r>
              <a:rPr lang="en-IN" sz="1600" dirty="0"/>
              <a:t> = 2, j = 5, </a:t>
            </a:r>
            <a:r>
              <a:rPr lang="en-IN" sz="1600" dirty="0" err="1"/>
              <a:t>w</a:t>
            </a:r>
            <a:r>
              <a:rPr lang="en-IN" sz="1600" baseline="-25000" dirty="0" err="1"/>
              <a:t>i</a:t>
            </a:r>
            <a:r>
              <a:rPr lang="en-IN" sz="1600" dirty="0"/>
              <a:t> = w</a:t>
            </a:r>
            <a:r>
              <a:rPr lang="en-IN" sz="1600" baseline="-25000" dirty="0"/>
              <a:t>2</a:t>
            </a:r>
            <a:r>
              <a:rPr lang="en-IN" sz="1600" dirty="0"/>
              <a:t> = 3, v</a:t>
            </a:r>
            <a:r>
              <a:rPr lang="en-IN" sz="1600" baseline="-25000" dirty="0"/>
              <a:t>i</a:t>
            </a:r>
            <a:r>
              <a:rPr lang="en-IN" sz="1600" dirty="0"/>
              <a:t> = 4</a:t>
            </a:r>
          </a:p>
          <a:p>
            <a:pPr fontAlgn="base"/>
            <a:r>
              <a:rPr lang="en-IN" sz="1600" dirty="0"/>
              <a:t>As, j ≥ </a:t>
            </a:r>
            <a:r>
              <a:rPr lang="en-IN" sz="1600" dirty="0" err="1"/>
              <a:t>w</a:t>
            </a:r>
            <a:r>
              <a:rPr lang="en-IN" sz="1600" baseline="-25000" dirty="0" err="1"/>
              <a:t>i</a:t>
            </a:r>
            <a:r>
              <a:rPr lang="en-IN" sz="1600" dirty="0"/>
              <a:t>,  </a:t>
            </a:r>
            <a:endParaRPr lang="en-IN" sz="1600" dirty="0" smtClean="0"/>
          </a:p>
          <a:p>
            <a:pPr fontAlgn="base"/>
            <a:r>
              <a:rPr lang="en-IN" sz="1600" dirty="0" smtClean="0"/>
              <a:t>V </a:t>
            </a:r>
            <a:r>
              <a:rPr lang="en-IN" sz="1600" dirty="0"/>
              <a:t>[</a:t>
            </a:r>
            <a:r>
              <a:rPr lang="en-IN" sz="1600" dirty="0" err="1"/>
              <a:t>i</a:t>
            </a:r>
            <a:r>
              <a:rPr lang="en-IN" sz="1600" dirty="0"/>
              <a:t>, j] </a:t>
            </a:r>
            <a:r>
              <a:rPr lang="en-IN" sz="1600" dirty="0" smtClean="0"/>
              <a:t>= max </a:t>
            </a:r>
            <a:r>
              <a:rPr lang="en-IN" sz="1600" dirty="0"/>
              <a:t>{V [</a:t>
            </a:r>
            <a:r>
              <a:rPr lang="en-IN" sz="1600" dirty="0" err="1"/>
              <a:t>i</a:t>
            </a:r>
            <a:r>
              <a:rPr lang="en-IN" sz="1600" dirty="0"/>
              <a:t> – 1, j], v</a:t>
            </a:r>
            <a:r>
              <a:rPr lang="en-IN" sz="1600" baseline="-25000" dirty="0"/>
              <a:t>i</a:t>
            </a:r>
            <a:r>
              <a:rPr lang="en-IN" sz="1600" dirty="0"/>
              <a:t> + V [</a:t>
            </a:r>
            <a:r>
              <a:rPr lang="en-IN" sz="1600" dirty="0" err="1"/>
              <a:t>i</a:t>
            </a:r>
            <a:r>
              <a:rPr lang="en-IN" sz="1600" dirty="0"/>
              <a:t> – 1, j – </a:t>
            </a:r>
            <a:r>
              <a:rPr lang="en-IN" sz="1600" dirty="0" err="1"/>
              <a:t>w</a:t>
            </a:r>
            <a:r>
              <a:rPr lang="en-IN" sz="1600" baseline="-25000" dirty="0" err="1"/>
              <a:t>i</a:t>
            </a:r>
            <a:r>
              <a:rPr lang="en-IN" sz="1600" dirty="0"/>
              <a:t>] }</a:t>
            </a:r>
          </a:p>
          <a:p>
            <a:pPr fontAlgn="base"/>
            <a:r>
              <a:rPr lang="en-IN" sz="1600" dirty="0" smtClean="0"/>
              <a:t>          = </a:t>
            </a:r>
            <a:r>
              <a:rPr lang="en-IN" sz="1600" dirty="0"/>
              <a:t>max {V [1, 5], 4 + V [1, 2]}</a:t>
            </a:r>
          </a:p>
          <a:p>
            <a:pPr fontAlgn="base"/>
            <a:r>
              <a:rPr lang="en-IN" sz="1600" dirty="0"/>
              <a:t>V[2, 5</a:t>
            </a:r>
            <a:r>
              <a:rPr lang="en-IN" sz="1600" dirty="0" smtClean="0"/>
              <a:t>]= </a:t>
            </a:r>
            <a:r>
              <a:rPr lang="en-IN" sz="1600" dirty="0"/>
              <a:t>max (3, 4 + 3) = </a:t>
            </a:r>
            <a:r>
              <a:rPr lang="en-IN" sz="1600" dirty="0" smtClean="0"/>
              <a:t>7</a:t>
            </a:r>
            <a:endParaRPr lang="en-IN" sz="1600" dirty="0"/>
          </a:p>
        </p:txBody>
      </p:sp>
      <p:sp>
        <p:nvSpPr>
          <p:cNvPr id="8" name="Google Shape;99;p17"/>
          <p:cNvSpPr txBox="1"/>
          <p:nvPr/>
        </p:nvSpPr>
        <p:spPr>
          <a:xfrm>
            <a:off x="4736782" y="873936"/>
            <a:ext cx="4253106" cy="2893069"/>
          </a:xfrm>
          <a:prstGeom prst="rect">
            <a:avLst/>
          </a:prstGeom>
          <a:noFill/>
          <a:ln>
            <a:solidFill>
              <a:schemeClr val="accent1"/>
            </a:solidFill>
          </a:ln>
        </p:spPr>
        <p:txBody>
          <a:bodyPr spcFirstLastPara="1" wrap="square" lIns="91425" tIns="91425" rIns="91425" bIns="91425" anchor="t" anchorCtr="0">
            <a:spAutoFit/>
          </a:bodyPr>
          <a:lstStyle/>
          <a:p>
            <a:pPr fontAlgn="base"/>
            <a:r>
              <a:rPr lang="en-IN" sz="1600" b="1" dirty="0"/>
              <a:t>V[3, 5]</a:t>
            </a:r>
            <a:r>
              <a:rPr lang="en-IN" sz="1600" dirty="0"/>
              <a:t> ⇒ </a:t>
            </a:r>
            <a:r>
              <a:rPr lang="en-IN" sz="1600" dirty="0" err="1"/>
              <a:t>i</a:t>
            </a:r>
            <a:r>
              <a:rPr lang="en-IN" sz="1600" dirty="0"/>
              <a:t> = 3, j = 5,  </a:t>
            </a:r>
            <a:r>
              <a:rPr lang="en-IN" sz="1600" dirty="0" err="1"/>
              <a:t>w</a:t>
            </a:r>
            <a:r>
              <a:rPr lang="en-IN" sz="1600" baseline="-25000" dirty="0" err="1"/>
              <a:t>i</a:t>
            </a:r>
            <a:r>
              <a:rPr lang="en-IN" sz="1600" dirty="0"/>
              <a:t> = w</a:t>
            </a:r>
            <a:r>
              <a:rPr lang="en-IN" sz="1600" baseline="-25000" dirty="0"/>
              <a:t>3</a:t>
            </a:r>
            <a:r>
              <a:rPr lang="en-IN" sz="1600" dirty="0"/>
              <a:t> = 4, v</a:t>
            </a:r>
            <a:r>
              <a:rPr lang="en-IN" sz="1600" baseline="-25000" dirty="0"/>
              <a:t>i</a:t>
            </a:r>
            <a:r>
              <a:rPr lang="en-IN" sz="1600" dirty="0"/>
              <a:t> = 5</a:t>
            </a:r>
          </a:p>
          <a:p>
            <a:pPr fontAlgn="base"/>
            <a:r>
              <a:rPr lang="en-IN" sz="1600" dirty="0"/>
              <a:t>As, j ≥ </a:t>
            </a:r>
            <a:r>
              <a:rPr lang="en-IN" sz="1600" dirty="0" err="1"/>
              <a:t>w</a:t>
            </a:r>
            <a:r>
              <a:rPr lang="en-IN" sz="1600" baseline="-25000" dirty="0" err="1"/>
              <a:t>i</a:t>
            </a:r>
            <a:r>
              <a:rPr lang="en-IN" sz="1600" dirty="0"/>
              <a:t>, </a:t>
            </a:r>
            <a:endParaRPr lang="en-IN" sz="1600" dirty="0" smtClean="0"/>
          </a:p>
          <a:p>
            <a:pPr fontAlgn="base"/>
            <a:r>
              <a:rPr lang="en-IN" sz="1600" dirty="0" smtClean="0"/>
              <a:t>V </a:t>
            </a:r>
            <a:r>
              <a:rPr lang="en-IN" sz="1600" dirty="0"/>
              <a:t>[</a:t>
            </a:r>
            <a:r>
              <a:rPr lang="en-IN" sz="1600" dirty="0" err="1"/>
              <a:t>i</a:t>
            </a:r>
            <a:r>
              <a:rPr lang="en-IN" sz="1600" dirty="0"/>
              <a:t>, j] = max {V [</a:t>
            </a:r>
            <a:r>
              <a:rPr lang="en-IN" sz="1600" dirty="0" err="1"/>
              <a:t>i</a:t>
            </a:r>
            <a:r>
              <a:rPr lang="en-IN" sz="1600" dirty="0"/>
              <a:t> – 1, j], v</a:t>
            </a:r>
            <a:r>
              <a:rPr lang="en-IN" sz="1600" baseline="-25000" dirty="0"/>
              <a:t>i</a:t>
            </a:r>
            <a:r>
              <a:rPr lang="en-IN" sz="1600" dirty="0"/>
              <a:t> + V [</a:t>
            </a:r>
            <a:r>
              <a:rPr lang="en-IN" sz="1600" dirty="0" err="1"/>
              <a:t>i</a:t>
            </a:r>
            <a:r>
              <a:rPr lang="en-IN" sz="1600" dirty="0"/>
              <a:t> – 1, j – </a:t>
            </a:r>
            <a:r>
              <a:rPr lang="en-IN" sz="1600" dirty="0" err="1"/>
              <a:t>w</a:t>
            </a:r>
            <a:r>
              <a:rPr lang="en-IN" sz="1600" baseline="-25000" dirty="0" err="1"/>
              <a:t>i</a:t>
            </a:r>
            <a:r>
              <a:rPr lang="en-IN" sz="1600" dirty="0"/>
              <a:t>] }</a:t>
            </a:r>
          </a:p>
          <a:p>
            <a:pPr fontAlgn="base"/>
            <a:r>
              <a:rPr lang="en-IN" sz="1600" dirty="0" smtClean="0"/>
              <a:t>          = </a:t>
            </a:r>
            <a:r>
              <a:rPr lang="en-IN" sz="1600" dirty="0"/>
              <a:t>max {V [2, 5], 5 + V [2, 1]}</a:t>
            </a:r>
          </a:p>
          <a:p>
            <a:pPr fontAlgn="base"/>
            <a:r>
              <a:rPr lang="en-IN" sz="1600" dirty="0"/>
              <a:t>V[3, 5] = max (7, 5 + 0) = 7</a:t>
            </a:r>
          </a:p>
          <a:p>
            <a:pPr fontAlgn="base"/>
            <a:endParaRPr lang="en-IN" sz="1600" b="1" dirty="0" smtClean="0"/>
          </a:p>
          <a:p>
            <a:pPr fontAlgn="base"/>
            <a:r>
              <a:rPr lang="en-IN" sz="1600" b="1" dirty="0" smtClean="0"/>
              <a:t>V </a:t>
            </a:r>
            <a:r>
              <a:rPr lang="en-IN" sz="1600" b="1" dirty="0"/>
              <a:t>[4, 5]</a:t>
            </a:r>
            <a:r>
              <a:rPr lang="en-IN" sz="1600" dirty="0"/>
              <a:t>  ⇒  </a:t>
            </a:r>
            <a:r>
              <a:rPr lang="en-IN" sz="1600" dirty="0" err="1"/>
              <a:t>i</a:t>
            </a:r>
            <a:r>
              <a:rPr lang="en-IN" sz="1600" dirty="0"/>
              <a:t> = 4,   j = 5,  </a:t>
            </a:r>
            <a:r>
              <a:rPr lang="en-IN" sz="1600" dirty="0" err="1"/>
              <a:t>w</a:t>
            </a:r>
            <a:r>
              <a:rPr lang="en-IN" sz="1600" baseline="-25000" dirty="0" err="1"/>
              <a:t>i</a:t>
            </a:r>
            <a:r>
              <a:rPr lang="en-IN" sz="1600" dirty="0"/>
              <a:t> = w</a:t>
            </a:r>
            <a:r>
              <a:rPr lang="en-IN" sz="1600" baseline="-25000" dirty="0"/>
              <a:t>4  </a:t>
            </a:r>
            <a:r>
              <a:rPr lang="en-IN" sz="1600" dirty="0"/>
              <a:t>=5, v</a:t>
            </a:r>
            <a:r>
              <a:rPr lang="en-IN" sz="1600" baseline="-25000" dirty="0"/>
              <a:t>i</a:t>
            </a:r>
            <a:r>
              <a:rPr lang="en-IN" sz="1600" dirty="0"/>
              <a:t> = 6</a:t>
            </a:r>
          </a:p>
          <a:p>
            <a:pPr fontAlgn="base"/>
            <a:r>
              <a:rPr lang="en-IN" sz="1600" dirty="0"/>
              <a:t>As, j ≥ </a:t>
            </a:r>
            <a:r>
              <a:rPr lang="en-IN" sz="1600" dirty="0" err="1"/>
              <a:t>w</a:t>
            </a:r>
            <a:r>
              <a:rPr lang="en-IN" sz="1600" baseline="-25000" dirty="0" err="1"/>
              <a:t>i</a:t>
            </a:r>
            <a:r>
              <a:rPr lang="en-IN" sz="1600" dirty="0"/>
              <a:t>,  </a:t>
            </a:r>
            <a:endParaRPr lang="en-IN" sz="1600" dirty="0" smtClean="0"/>
          </a:p>
          <a:p>
            <a:pPr fontAlgn="base"/>
            <a:r>
              <a:rPr lang="en-IN" sz="1600" dirty="0" smtClean="0"/>
              <a:t>V </a:t>
            </a:r>
            <a:r>
              <a:rPr lang="en-IN" sz="1600" dirty="0"/>
              <a:t>[</a:t>
            </a:r>
            <a:r>
              <a:rPr lang="en-IN" sz="1600" dirty="0" err="1"/>
              <a:t>i</a:t>
            </a:r>
            <a:r>
              <a:rPr lang="en-IN" sz="1600" dirty="0"/>
              <a:t>, j] </a:t>
            </a:r>
            <a:r>
              <a:rPr lang="en-IN" sz="1600" dirty="0" smtClean="0"/>
              <a:t> =</a:t>
            </a:r>
            <a:r>
              <a:rPr lang="en-IN" sz="1600" dirty="0"/>
              <a:t> max {V [</a:t>
            </a:r>
            <a:r>
              <a:rPr lang="en-IN" sz="1600" dirty="0" err="1"/>
              <a:t>i</a:t>
            </a:r>
            <a:r>
              <a:rPr lang="en-IN" sz="1600" dirty="0"/>
              <a:t> – 1, j], v</a:t>
            </a:r>
            <a:r>
              <a:rPr lang="en-IN" sz="1600" baseline="-25000" dirty="0"/>
              <a:t>i</a:t>
            </a:r>
            <a:r>
              <a:rPr lang="en-IN" sz="1600" dirty="0"/>
              <a:t> + V [</a:t>
            </a:r>
            <a:r>
              <a:rPr lang="en-IN" sz="1600" dirty="0" err="1"/>
              <a:t>i</a:t>
            </a:r>
            <a:r>
              <a:rPr lang="en-IN" sz="1600" dirty="0"/>
              <a:t> – 1, j – </a:t>
            </a:r>
            <a:r>
              <a:rPr lang="en-IN" sz="1600" dirty="0" err="1"/>
              <a:t>w</a:t>
            </a:r>
            <a:r>
              <a:rPr lang="en-IN" sz="1600" baseline="-25000" dirty="0" err="1"/>
              <a:t>i</a:t>
            </a:r>
            <a:r>
              <a:rPr lang="en-IN" sz="1600" dirty="0"/>
              <a:t>] }</a:t>
            </a:r>
          </a:p>
          <a:p>
            <a:pPr fontAlgn="base"/>
            <a:r>
              <a:rPr lang="en-IN" sz="1600" dirty="0" smtClean="0"/>
              <a:t>           =</a:t>
            </a:r>
            <a:r>
              <a:rPr lang="en-IN" sz="1600" dirty="0"/>
              <a:t> max {V [3, 5], 6 + V [3, 0]}</a:t>
            </a:r>
          </a:p>
          <a:p>
            <a:pPr fontAlgn="base"/>
            <a:r>
              <a:rPr lang="en-IN" sz="1600" dirty="0"/>
              <a:t>V[4, 5] = max (7, 6 + 0) = 7</a:t>
            </a:r>
          </a:p>
        </p:txBody>
      </p:sp>
      <p:pic>
        <p:nvPicPr>
          <p:cNvPr id="10" name="Picture 9"/>
          <p:cNvPicPr>
            <a:picLocks noChangeAspect="1"/>
          </p:cNvPicPr>
          <p:nvPr/>
        </p:nvPicPr>
        <p:blipFill>
          <a:blip r:embed="rId6"/>
          <a:stretch>
            <a:fillRect/>
          </a:stretch>
        </p:blipFill>
        <p:spPr>
          <a:xfrm>
            <a:off x="4571975" y="3892037"/>
            <a:ext cx="4122082" cy="1121655"/>
          </a:xfrm>
          <a:prstGeom prst="rect">
            <a:avLst/>
          </a:prstGeom>
        </p:spPr>
      </p:pic>
    </p:spTree>
    <p:extLst>
      <p:ext uri="{BB962C8B-B14F-4D97-AF65-F5344CB8AC3E}">
        <p14:creationId xmlns:p14="http://schemas.microsoft.com/office/powerpoint/2010/main" val="417829276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pPr fontAlgn="base"/>
            <a:r>
              <a:rPr lang="en-IN" sz="2400" dirty="0" smtClean="0">
                <a:solidFill>
                  <a:schemeClr val="bg1"/>
                </a:solidFill>
                <a:latin typeface="Proxima Nova" panose="020B0604020202020204" charset="0"/>
              </a:rPr>
              <a:t>KNAPSACK PROBLEM</a:t>
            </a:r>
            <a:endParaRPr lang="en-IN" sz="2400" dirty="0">
              <a:solidFill>
                <a:schemeClr val="bg1"/>
              </a:solidFill>
              <a:latin typeface="Proxima Nova" panose="020B0604020202020204" charset="0"/>
            </a:endParaRPr>
          </a:p>
        </p:txBody>
      </p:sp>
      <p:pic>
        <p:nvPicPr>
          <p:cNvPr id="2" name="Picture 1"/>
          <p:cNvPicPr>
            <a:picLocks noChangeAspect="1"/>
          </p:cNvPicPr>
          <p:nvPr/>
        </p:nvPicPr>
        <p:blipFill>
          <a:blip r:embed="rId6"/>
          <a:stretch>
            <a:fillRect/>
          </a:stretch>
        </p:blipFill>
        <p:spPr>
          <a:xfrm>
            <a:off x="450715" y="943296"/>
            <a:ext cx="8004915" cy="3697338"/>
          </a:xfrm>
          <a:prstGeom prst="rect">
            <a:avLst/>
          </a:prstGeom>
        </p:spPr>
      </p:pic>
    </p:spTree>
    <p:extLst>
      <p:ext uri="{BB962C8B-B14F-4D97-AF65-F5344CB8AC3E}">
        <p14:creationId xmlns:p14="http://schemas.microsoft.com/office/powerpoint/2010/main" val="230526782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pPr fontAlgn="base"/>
            <a:r>
              <a:rPr lang="en-IN" sz="2400" dirty="0" smtClean="0">
                <a:solidFill>
                  <a:schemeClr val="bg1"/>
                </a:solidFill>
                <a:latin typeface="Proxima Nova" panose="020B0604020202020204" charset="0"/>
              </a:rPr>
              <a:t>KNAPSACK PROBLEM</a:t>
            </a:r>
            <a:endParaRPr lang="en-IN" sz="2400" dirty="0">
              <a:solidFill>
                <a:schemeClr val="bg1"/>
              </a:solidFill>
              <a:latin typeface="Proxima Nova" panose="020B0604020202020204" charset="0"/>
            </a:endParaRPr>
          </a:p>
        </p:txBody>
      </p:sp>
      <p:sp>
        <p:nvSpPr>
          <p:cNvPr id="3" name="Rectangle 2"/>
          <p:cNvSpPr/>
          <p:nvPr/>
        </p:nvSpPr>
        <p:spPr>
          <a:xfrm>
            <a:off x="573418" y="817718"/>
            <a:ext cx="7378780" cy="523220"/>
          </a:xfrm>
          <a:prstGeom prst="rect">
            <a:avLst/>
          </a:prstGeom>
        </p:spPr>
        <p:txBody>
          <a:bodyPr wrap="square">
            <a:spAutoFit/>
          </a:bodyPr>
          <a:lstStyle/>
          <a:p>
            <a:r>
              <a:rPr lang="en-IN" b="1" dirty="0">
                <a:solidFill>
                  <a:srgbClr val="666666"/>
                </a:solidFill>
                <a:latin typeface="Roboto Condensed"/>
              </a:rPr>
              <a:t>Find selected items for M = </a:t>
            </a:r>
            <a:r>
              <a:rPr lang="en-IN" b="1" dirty="0" smtClean="0">
                <a:solidFill>
                  <a:srgbClr val="666666"/>
                </a:solidFill>
                <a:latin typeface="Roboto Condensed"/>
              </a:rPr>
              <a:t>5</a:t>
            </a:r>
          </a:p>
          <a:p>
            <a:r>
              <a:rPr lang="en-IN" b="1" dirty="0"/>
              <a:t>Step 1 : </a:t>
            </a:r>
            <a:r>
              <a:rPr lang="en-IN" dirty="0"/>
              <a:t>Initially, </a:t>
            </a:r>
            <a:r>
              <a:rPr lang="en-IN" dirty="0" err="1"/>
              <a:t>i</a:t>
            </a:r>
            <a:r>
              <a:rPr lang="en-IN" dirty="0"/>
              <a:t> = n = 4, j = M = 5</a:t>
            </a:r>
          </a:p>
        </p:txBody>
      </p:sp>
      <p:pic>
        <p:nvPicPr>
          <p:cNvPr id="4" name="Picture 3"/>
          <p:cNvPicPr>
            <a:picLocks noChangeAspect="1"/>
          </p:cNvPicPr>
          <p:nvPr/>
        </p:nvPicPr>
        <p:blipFill>
          <a:blip r:embed="rId6"/>
          <a:stretch>
            <a:fillRect/>
          </a:stretch>
        </p:blipFill>
        <p:spPr>
          <a:xfrm>
            <a:off x="1239587" y="1470437"/>
            <a:ext cx="5305051" cy="3400981"/>
          </a:xfrm>
          <a:prstGeom prst="rect">
            <a:avLst/>
          </a:prstGeom>
        </p:spPr>
      </p:pic>
    </p:spTree>
    <p:extLst>
      <p:ext uri="{BB962C8B-B14F-4D97-AF65-F5344CB8AC3E}">
        <p14:creationId xmlns:p14="http://schemas.microsoft.com/office/powerpoint/2010/main" val="351550776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pPr fontAlgn="base"/>
            <a:r>
              <a:rPr lang="en-IN" sz="2400" dirty="0" smtClean="0">
                <a:solidFill>
                  <a:schemeClr val="bg1"/>
                </a:solidFill>
                <a:latin typeface="Proxima Nova" panose="020B0604020202020204" charset="0"/>
              </a:rPr>
              <a:t>KNAPSACK PROBLEM</a:t>
            </a:r>
            <a:endParaRPr lang="en-IN" sz="2400" dirty="0">
              <a:solidFill>
                <a:schemeClr val="bg1"/>
              </a:solidFill>
              <a:latin typeface="Proxima Nova" panose="020B0604020202020204" charset="0"/>
            </a:endParaRPr>
          </a:p>
        </p:txBody>
      </p:sp>
      <p:sp>
        <p:nvSpPr>
          <p:cNvPr id="3" name="Rectangle 2"/>
          <p:cNvSpPr/>
          <p:nvPr/>
        </p:nvSpPr>
        <p:spPr>
          <a:xfrm>
            <a:off x="573418" y="817718"/>
            <a:ext cx="3053360" cy="523220"/>
          </a:xfrm>
          <a:prstGeom prst="rect">
            <a:avLst/>
          </a:prstGeom>
        </p:spPr>
        <p:txBody>
          <a:bodyPr wrap="square">
            <a:spAutoFit/>
          </a:bodyPr>
          <a:lstStyle/>
          <a:p>
            <a:r>
              <a:rPr lang="en-IN" b="1" dirty="0">
                <a:solidFill>
                  <a:srgbClr val="666666"/>
                </a:solidFill>
                <a:latin typeface="Roboto Condensed"/>
              </a:rPr>
              <a:t>Find selected items for M = </a:t>
            </a:r>
            <a:r>
              <a:rPr lang="en-IN" b="1" dirty="0" smtClean="0">
                <a:solidFill>
                  <a:srgbClr val="666666"/>
                </a:solidFill>
                <a:latin typeface="Roboto Condensed"/>
              </a:rPr>
              <a:t>5</a:t>
            </a:r>
          </a:p>
          <a:p>
            <a:r>
              <a:rPr lang="en-IN" b="1" dirty="0"/>
              <a:t>Step 1 : </a:t>
            </a:r>
            <a:r>
              <a:rPr lang="en-IN" dirty="0"/>
              <a:t>Initially, </a:t>
            </a:r>
            <a:r>
              <a:rPr lang="en-IN" dirty="0" err="1"/>
              <a:t>i</a:t>
            </a:r>
            <a:r>
              <a:rPr lang="en-IN" dirty="0"/>
              <a:t> = n = 4, j = M = 5</a:t>
            </a:r>
          </a:p>
        </p:txBody>
      </p:sp>
      <p:pic>
        <p:nvPicPr>
          <p:cNvPr id="4" name="Picture 3"/>
          <p:cNvPicPr>
            <a:picLocks noChangeAspect="1"/>
          </p:cNvPicPr>
          <p:nvPr/>
        </p:nvPicPr>
        <p:blipFill>
          <a:blip r:embed="rId6"/>
          <a:stretch>
            <a:fillRect/>
          </a:stretch>
        </p:blipFill>
        <p:spPr>
          <a:xfrm>
            <a:off x="450129" y="1501187"/>
            <a:ext cx="4565670" cy="2926976"/>
          </a:xfrm>
          <a:prstGeom prst="rect">
            <a:avLst/>
          </a:prstGeom>
        </p:spPr>
      </p:pic>
      <p:sp>
        <p:nvSpPr>
          <p:cNvPr id="8" name="Rectangle 7"/>
          <p:cNvSpPr/>
          <p:nvPr/>
        </p:nvSpPr>
        <p:spPr>
          <a:xfrm>
            <a:off x="5332288" y="1677596"/>
            <a:ext cx="3526587" cy="2246769"/>
          </a:xfrm>
          <a:prstGeom prst="rect">
            <a:avLst/>
          </a:prstGeom>
        </p:spPr>
        <p:txBody>
          <a:bodyPr wrap="square">
            <a:spAutoFit/>
          </a:bodyPr>
          <a:lstStyle/>
          <a:p>
            <a:pPr fontAlgn="base"/>
            <a:r>
              <a:rPr lang="en-IN" dirty="0"/>
              <a:t>V[</a:t>
            </a:r>
            <a:r>
              <a:rPr lang="en-IN" dirty="0" err="1"/>
              <a:t>i</a:t>
            </a:r>
            <a:r>
              <a:rPr lang="en-IN" dirty="0"/>
              <a:t>, j] = V[4, 5] = 7</a:t>
            </a:r>
          </a:p>
          <a:p>
            <a:pPr fontAlgn="base"/>
            <a:r>
              <a:rPr lang="en-IN" dirty="0"/>
              <a:t>V[</a:t>
            </a:r>
            <a:r>
              <a:rPr lang="en-IN" dirty="0" err="1"/>
              <a:t>i</a:t>
            </a:r>
            <a:r>
              <a:rPr lang="en-IN" dirty="0"/>
              <a:t> – 1, j] = V[3, 5] = 7</a:t>
            </a:r>
          </a:p>
          <a:p>
            <a:pPr fontAlgn="base"/>
            <a:r>
              <a:rPr lang="en-IN" dirty="0"/>
              <a:t>V[</a:t>
            </a:r>
            <a:r>
              <a:rPr lang="en-IN" dirty="0" err="1"/>
              <a:t>i</a:t>
            </a:r>
            <a:r>
              <a:rPr lang="en-IN" dirty="0"/>
              <a:t>, j] = V[</a:t>
            </a:r>
            <a:r>
              <a:rPr lang="en-IN" dirty="0" err="1"/>
              <a:t>i</a:t>
            </a:r>
            <a:r>
              <a:rPr lang="en-IN" dirty="0"/>
              <a:t> – 1, j], </a:t>
            </a:r>
            <a:endParaRPr lang="en-IN" dirty="0" smtClean="0"/>
          </a:p>
          <a:p>
            <a:pPr fontAlgn="base"/>
            <a:endParaRPr lang="en-IN" dirty="0" smtClean="0"/>
          </a:p>
          <a:p>
            <a:pPr fontAlgn="base"/>
            <a:r>
              <a:rPr lang="en-IN" dirty="0" smtClean="0"/>
              <a:t>so </a:t>
            </a:r>
            <a:r>
              <a:rPr lang="en-IN" dirty="0"/>
              <a:t>don’t select </a:t>
            </a:r>
            <a:r>
              <a:rPr lang="en-IN" dirty="0" err="1"/>
              <a:t>i</a:t>
            </a:r>
            <a:r>
              <a:rPr lang="en-IN" baseline="30000" dirty="0" err="1"/>
              <a:t>th</a:t>
            </a:r>
            <a:r>
              <a:rPr lang="en-IN" dirty="0"/>
              <a:t> item and check for the previous item.</a:t>
            </a:r>
          </a:p>
          <a:p>
            <a:pPr fontAlgn="base"/>
            <a:endParaRPr lang="en-IN" dirty="0" smtClean="0"/>
          </a:p>
          <a:p>
            <a:pPr fontAlgn="base"/>
            <a:r>
              <a:rPr lang="en-IN" dirty="0" smtClean="0"/>
              <a:t>so </a:t>
            </a:r>
            <a:r>
              <a:rPr lang="en-IN" dirty="0" err="1"/>
              <a:t>i</a:t>
            </a:r>
            <a:r>
              <a:rPr lang="en-IN" dirty="0"/>
              <a:t> = </a:t>
            </a:r>
            <a:r>
              <a:rPr lang="en-IN" dirty="0" err="1"/>
              <a:t>i</a:t>
            </a:r>
            <a:r>
              <a:rPr lang="en-IN" dirty="0"/>
              <a:t> – 1 = 4 – 1 = 3</a:t>
            </a:r>
          </a:p>
          <a:p>
            <a:pPr fontAlgn="base"/>
            <a:endParaRPr lang="en-IN" dirty="0" smtClean="0"/>
          </a:p>
          <a:p>
            <a:pPr fontAlgn="base"/>
            <a:r>
              <a:rPr lang="en-IN" dirty="0" smtClean="0"/>
              <a:t>Solution </a:t>
            </a:r>
            <a:r>
              <a:rPr lang="en-IN" dirty="0"/>
              <a:t>Set S = {  }</a:t>
            </a:r>
          </a:p>
        </p:txBody>
      </p:sp>
    </p:spTree>
    <p:extLst>
      <p:ext uri="{BB962C8B-B14F-4D97-AF65-F5344CB8AC3E}">
        <p14:creationId xmlns:p14="http://schemas.microsoft.com/office/powerpoint/2010/main" val="259438811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pPr fontAlgn="base"/>
            <a:r>
              <a:rPr lang="en-IN" sz="2400" dirty="0" smtClean="0">
                <a:solidFill>
                  <a:schemeClr val="bg1"/>
                </a:solidFill>
                <a:latin typeface="Proxima Nova" panose="020B0604020202020204" charset="0"/>
              </a:rPr>
              <a:t>KNAPSACK PROBLEM</a:t>
            </a:r>
            <a:endParaRPr lang="en-IN" sz="2400" dirty="0">
              <a:solidFill>
                <a:schemeClr val="bg1"/>
              </a:solidFill>
              <a:latin typeface="Proxima Nova" panose="020B0604020202020204" charset="0"/>
            </a:endParaRPr>
          </a:p>
        </p:txBody>
      </p:sp>
      <p:sp>
        <p:nvSpPr>
          <p:cNvPr id="3" name="Rectangle 2"/>
          <p:cNvSpPr/>
          <p:nvPr/>
        </p:nvSpPr>
        <p:spPr>
          <a:xfrm>
            <a:off x="573418" y="817718"/>
            <a:ext cx="3053360" cy="307777"/>
          </a:xfrm>
          <a:prstGeom prst="rect">
            <a:avLst/>
          </a:prstGeom>
        </p:spPr>
        <p:txBody>
          <a:bodyPr wrap="square">
            <a:spAutoFit/>
          </a:bodyPr>
          <a:lstStyle/>
          <a:p>
            <a:r>
              <a:rPr lang="en-IN" b="1" dirty="0"/>
              <a:t>Step 2 : </a:t>
            </a:r>
            <a:r>
              <a:rPr lang="en-IN" dirty="0" err="1"/>
              <a:t>i</a:t>
            </a:r>
            <a:r>
              <a:rPr lang="en-IN" dirty="0"/>
              <a:t> = 3, j = 5</a:t>
            </a:r>
          </a:p>
        </p:txBody>
      </p:sp>
      <p:sp>
        <p:nvSpPr>
          <p:cNvPr id="8" name="Rectangle 7"/>
          <p:cNvSpPr/>
          <p:nvPr/>
        </p:nvSpPr>
        <p:spPr>
          <a:xfrm>
            <a:off x="5219272" y="1677596"/>
            <a:ext cx="3589267" cy="2246769"/>
          </a:xfrm>
          <a:prstGeom prst="rect">
            <a:avLst/>
          </a:prstGeom>
        </p:spPr>
        <p:txBody>
          <a:bodyPr wrap="square">
            <a:spAutoFit/>
          </a:bodyPr>
          <a:lstStyle/>
          <a:p>
            <a:pPr fontAlgn="base"/>
            <a:r>
              <a:rPr lang="en-IN" dirty="0"/>
              <a:t>V[</a:t>
            </a:r>
            <a:r>
              <a:rPr lang="en-IN" dirty="0" err="1"/>
              <a:t>i</a:t>
            </a:r>
            <a:r>
              <a:rPr lang="en-IN" dirty="0"/>
              <a:t>, j] = V[3, 5] = 7</a:t>
            </a:r>
          </a:p>
          <a:p>
            <a:pPr fontAlgn="base"/>
            <a:r>
              <a:rPr lang="en-IN" dirty="0"/>
              <a:t>V[</a:t>
            </a:r>
            <a:r>
              <a:rPr lang="en-IN" dirty="0" err="1"/>
              <a:t>i</a:t>
            </a:r>
            <a:r>
              <a:rPr lang="en-IN" dirty="0"/>
              <a:t> – 1, j] = V[2, 5] = 7</a:t>
            </a:r>
          </a:p>
          <a:p>
            <a:pPr fontAlgn="base"/>
            <a:r>
              <a:rPr lang="en-IN" dirty="0"/>
              <a:t>V[</a:t>
            </a:r>
            <a:r>
              <a:rPr lang="en-IN" dirty="0" err="1"/>
              <a:t>i</a:t>
            </a:r>
            <a:r>
              <a:rPr lang="en-IN" dirty="0"/>
              <a:t>, j] = V[</a:t>
            </a:r>
            <a:r>
              <a:rPr lang="en-IN" dirty="0" err="1"/>
              <a:t>i</a:t>
            </a:r>
            <a:r>
              <a:rPr lang="en-IN" dirty="0"/>
              <a:t> – 1, j], </a:t>
            </a:r>
            <a:endParaRPr lang="en-IN" dirty="0" smtClean="0"/>
          </a:p>
          <a:p>
            <a:pPr fontAlgn="base"/>
            <a:endParaRPr lang="en-IN" dirty="0"/>
          </a:p>
          <a:p>
            <a:pPr fontAlgn="base"/>
            <a:r>
              <a:rPr lang="en-IN" dirty="0" smtClean="0"/>
              <a:t>so </a:t>
            </a:r>
            <a:r>
              <a:rPr lang="en-IN" dirty="0"/>
              <a:t>don’t select </a:t>
            </a:r>
            <a:r>
              <a:rPr lang="en-IN" dirty="0" err="1"/>
              <a:t>i</a:t>
            </a:r>
            <a:r>
              <a:rPr lang="en-IN" baseline="30000" dirty="0" err="1"/>
              <a:t>th</a:t>
            </a:r>
            <a:r>
              <a:rPr lang="en-IN" dirty="0"/>
              <a:t> item and check for the previous item.</a:t>
            </a:r>
          </a:p>
          <a:p>
            <a:pPr fontAlgn="base"/>
            <a:endParaRPr lang="en-IN" dirty="0" smtClean="0"/>
          </a:p>
          <a:p>
            <a:pPr fontAlgn="base"/>
            <a:r>
              <a:rPr lang="en-IN" dirty="0" smtClean="0"/>
              <a:t>so </a:t>
            </a:r>
            <a:r>
              <a:rPr lang="en-IN" dirty="0" err="1"/>
              <a:t>i</a:t>
            </a:r>
            <a:r>
              <a:rPr lang="en-IN" dirty="0"/>
              <a:t> = </a:t>
            </a:r>
            <a:r>
              <a:rPr lang="en-IN" dirty="0" err="1"/>
              <a:t>i</a:t>
            </a:r>
            <a:r>
              <a:rPr lang="en-IN" dirty="0"/>
              <a:t> – 1 = 3 – 1 = 2</a:t>
            </a:r>
          </a:p>
          <a:p>
            <a:pPr fontAlgn="base"/>
            <a:endParaRPr lang="en-IN" dirty="0" smtClean="0"/>
          </a:p>
          <a:p>
            <a:pPr fontAlgn="base"/>
            <a:r>
              <a:rPr lang="en-IN" dirty="0" smtClean="0"/>
              <a:t>Solution </a:t>
            </a:r>
            <a:r>
              <a:rPr lang="en-IN" dirty="0"/>
              <a:t>Set S = {  }</a:t>
            </a:r>
          </a:p>
        </p:txBody>
      </p:sp>
      <p:pic>
        <p:nvPicPr>
          <p:cNvPr id="2" name="Picture 1"/>
          <p:cNvPicPr>
            <a:picLocks noChangeAspect="1"/>
          </p:cNvPicPr>
          <p:nvPr/>
        </p:nvPicPr>
        <p:blipFill>
          <a:blip r:embed="rId6"/>
          <a:stretch>
            <a:fillRect/>
          </a:stretch>
        </p:blipFill>
        <p:spPr>
          <a:xfrm>
            <a:off x="573418" y="1289895"/>
            <a:ext cx="4286250" cy="2809875"/>
          </a:xfrm>
          <a:prstGeom prst="rect">
            <a:avLst/>
          </a:prstGeom>
        </p:spPr>
      </p:pic>
    </p:spTree>
    <p:extLst>
      <p:ext uri="{BB962C8B-B14F-4D97-AF65-F5344CB8AC3E}">
        <p14:creationId xmlns:p14="http://schemas.microsoft.com/office/powerpoint/2010/main" val="294488757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pPr fontAlgn="base"/>
            <a:r>
              <a:rPr lang="en-IN" sz="2400" dirty="0" smtClean="0">
                <a:solidFill>
                  <a:schemeClr val="bg1"/>
                </a:solidFill>
                <a:latin typeface="Proxima Nova" panose="020B0604020202020204" charset="0"/>
              </a:rPr>
              <a:t>KNAPSACK PROBLEM</a:t>
            </a:r>
            <a:endParaRPr lang="en-IN" sz="2400" dirty="0">
              <a:solidFill>
                <a:schemeClr val="bg1"/>
              </a:solidFill>
              <a:latin typeface="Proxima Nova" panose="020B0604020202020204" charset="0"/>
            </a:endParaRPr>
          </a:p>
        </p:txBody>
      </p:sp>
      <p:sp>
        <p:nvSpPr>
          <p:cNvPr id="3" name="Rectangle 2"/>
          <p:cNvSpPr/>
          <p:nvPr/>
        </p:nvSpPr>
        <p:spPr>
          <a:xfrm>
            <a:off x="573418" y="817718"/>
            <a:ext cx="3053360" cy="307777"/>
          </a:xfrm>
          <a:prstGeom prst="rect">
            <a:avLst/>
          </a:prstGeom>
        </p:spPr>
        <p:txBody>
          <a:bodyPr wrap="square">
            <a:spAutoFit/>
          </a:bodyPr>
          <a:lstStyle/>
          <a:p>
            <a:r>
              <a:rPr lang="en-IN" b="1" dirty="0"/>
              <a:t>Step 3 : </a:t>
            </a:r>
            <a:r>
              <a:rPr lang="en-IN" dirty="0" err="1"/>
              <a:t>i</a:t>
            </a:r>
            <a:r>
              <a:rPr lang="en-IN" dirty="0"/>
              <a:t> = 2, j = 5</a:t>
            </a:r>
          </a:p>
        </p:txBody>
      </p:sp>
      <p:sp>
        <p:nvSpPr>
          <p:cNvPr id="8" name="Rectangle 7"/>
          <p:cNvSpPr/>
          <p:nvPr/>
        </p:nvSpPr>
        <p:spPr>
          <a:xfrm>
            <a:off x="4962418" y="1677596"/>
            <a:ext cx="3846121" cy="2677656"/>
          </a:xfrm>
          <a:prstGeom prst="rect">
            <a:avLst/>
          </a:prstGeom>
        </p:spPr>
        <p:txBody>
          <a:bodyPr wrap="square">
            <a:spAutoFit/>
          </a:bodyPr>
          <a:lstStyle/>
          <a:p>
            <a:pPr fontAlgn="base"/>
            <a:r>
              <a:rPr lang="en-IN" dirty="0"/>
              <a:t>V[</a:t>
            </a:r>
            <a:r>
              <a:rPr lang="en-IN" dirty="0" err="1"/>
              <a:t>i</a:t>
            </a:r>
            <a:r>
              <a:rPr lang="en-IN" dirty="0"/>
              <a:t>, j] = V[2, 5] = 7</a:t>
            </a:r>
          </a:p>
          <a:p>
            <a:pPr fontAlgn="base"/>
            <a:r>
              <a:rPr lang="en-IN" dirty="0"/>
              <a:t>V[</a:t>
            </a:r>
            <a:r>
              <a:rPr lang="en-IN" dirty="0" err="1"/>
              <a:t>i</a:t>
            </a:r>
            <a:r>
              <a:rPr lang="en-IN" dirty="0"/>
              <a:t> – 1, j] = V[1, 5] = 3</a:t>
            </a:r>
          </a:p>
          <a:p>
            <a:pPr fontAlgn="base"/>
            <a:r>
              <a:rPr lang="en-IN" dirty="0"/>
              <a:t>V[</a:t>
            </a:r>
            <a:r>
              <a:rPr lang="en-IN" dirty="0" err="1"/>
              <a:t>i</a:t>
            </a:r>
            <a:r>
              <a:rPr lang="en-IN" dirty="0"/>
              <a:t>, j] ≠ V[</a:t>
            </a:r>
            <a:r>
              <a:rPr lang="en-IN" dirty="0" err="1"/>
              <a:t>i</a:t>
            </a:r>
            <a:r>
              <a:rPr lang="en-IN" dirty="0"/>
              <a:t> – 1, j], </a:t>
            </a:r>
            <a:endParaRPr lang="en-IN" dirty="0" smtClean="0"/>
          </a:p>
          <a:p>
            <a:pPr fontAlgn="base"/>
            <a:endParaRPr lang="en-IN" dirty="0" smtClean="0"/>
          </a:p>
          <a:p>
            <a:pPr fontAlgn="base"/>
            <a:r>
              <a:rPr lang="en-IN" dirty="0" smtClean="0"/>
              <a:t>so </a:t>
            </a:r>
            <a:r>
              <a:rPr lang="en-IN" dirty="0"/>
              <a:t>add item Ii = I</a:t>
            </a:r>
            <a:r>
              <a:rPr lang="en-IN" baseline="-25000" dirty="0"/>
              <a:t>2</a:t>
            </a:r>
            <a:r>
              <a:rPr lang="en-IN" dirty="0"/>
              <a:t> in solution set.</a:t>
            </a:r>
          </a:p>
          <a:p>
            <a:pPr fontAlgn="base"/>
            <a:endParaRPr lang="en-IN" dirty="0" smtClean="0"/>
          </a:p>
          <a:p>
            <a:pPr fontAlgn="base"/>
            <a:r>
              <a:rPr lang="en-IN" dirty="0" smtClean="0"/>
              <a:t>Reduce </a:t>
            </a:r>
            <a:r>
              <a:rPr lang="en-IN" dirty="0"/>
              <a:t>problem size j by </a:t>
            </a:r>
            <a:r>
              <a:rPr lang="en-IN" dirty="0" err="1"/>
              <a:t>w</a:t>
            </a:r>
            <a:r>
              <a:rPr lang="en-IN" baseline="-25000" dirty="0" err="1"/>
              <a:t>i</a:t>
            </a:r>
            <a:endParaRPr lang="en-IN" dirty="0"/>
          </a:p>
          <a:p>
            <a:pPr fontAlgn="base"/>
            <a:endParaRPr lang="en-IN" dirty="0" smtClean="0"/>
          </a:p>
          <a:p>
            <a:pPr fontAlgn="base"/>
            <a:r>
              <a:rPr lang="en-IN" dirty="0" smtClean="0"/>
              <a:t>j </a:t>
            </a:r>
            <a:r>
              <a:rPr lang="en-IN" dirty="0"/>
              <a:t>= j – </a:t>
            </a:r>
            <a:r>
              <a:rPr lang="en-IN" dirty="0" err="1"/>
              <a:t>w</a:t>
            </a:r>
            <a:r>
              <a:rPr lang="en-IN" baseline="-25000" dirty="0" err="1"/>
              <a:t>i</a:t>
            </a:r>
            <a:r>
              <a:rPr lang="en-IN" dirty="0"/>
              <a:t> = j – w</a:t>
            </a:r>
            <a:r>
              <a:rPr lang="en-IN" baseline="-25000" dirty="0"/>
              <a:t>2</a:t>
            </a:r>
            <a:r>
              <a:rPr lang="en-IN" dirty="0"/>
              <a:t> = 5 – 3 = 2</a:t>
            </a:r>
          </a:p>
          <a:p>
            <a:pPr fontAlgn="base"/>
            <a:r>
              <a:rPr lang="en-IN" dirty="0" err="1"/>
              <a:t>i</a:t>
            </a:r>
            <a:r>
              <a:rPr lang="en-IN" dirty="0"/>
              <a:t> = </a:t>
            </a:r>
            <a:r>
              <a:rPr lang="en-IN" dirty="0" err="1"/>
              <a:t>i</a:t>
            </a:r>
            <a:r>
              <a:rPr lang="en-IN" dirty="0"/>
              <a:t> – 1 = 2 – 1 = 1</a:t>
            </a:r>
          </a:p>
          <a:p>
            <a:pPr fontAlgn="base"/>
            <a:endParaRPr lang="en-IN" dirty="0" smtClean="0"/>
          </a:p>
          <a:p>
            <a:pPr fontAlgn="base"/>
            <a:r>
              <a:rPr lang="en-IN" dirty="0" smtClean="0"/>
              <a:t>Solution </a:t>
            </a:r>
            <a:r>
              <a:rPr lang="en-IN" dirty="0"/>
              <a:t>Set S = {I</a:t>
            </a:r>
            <a:r>
              <a:rPr lang="en-IN" baseline="-25000" dirty="0"/>
              <a:t>2</a:t>
            </a:r>
            <a:r>
              <a:rPr lang="en-IN" dirty="0"/>
              <a:t>}</a:t>
            </a:r>
          </a:p>
        </p:txBody>
      </p:sp>
      <p:pic>
        <p:nvPicPr>
          <p:cNvPr id="4" name="Picture 3"/>
          <p:cNvPicPr>
            <a:picLocks noChangeAspect="1"/>
          </p:cNvPicPr>
          <p:nvPr/>
        </p:nvPicPr>
        <p:blipFill>
          <a:blip r:embed="rId6"/>
          <a:stretch>
            <a:fillRect/>
          </a:stretch>
        </p:blipFill>
        <p:spPr>
          <a:xfrm>
            <a:off x="573418" y="1295387"/>
            <a:ext cx="4248150" cy="2552700"/>
          </a:xfrm>
          <a:prstGeom prst="rect">
            <a:avLst/>
          </a:prstGeom>
        </p:spPr>
      </p:pic>
    </p:spTree>
    <p:extLst>
      <p:ext uri="{BB962C8B-B14F-4D97-AF65-F5344CB8AC3E}">
        <p14:creationId xmlns:p14="http://schemas.microsoft.com/office/powerpoint/2010/main" val="198030631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pPr fontAlgn="base"/>
            <a:r>
              <a:rPr lang="en-IN" sz="2400" dirty="0" smtClean="0">
                <a:solidFill>
                  <a:schemeClr val="bg1"/>
                </a:solidFill>
                <a:latin typeface="Proxima Nova" panose="020B0604020202020204" charset="0"/>
              </a:rPr>
              <a:t>KNAPSACK PROBLEM</a:t>
            </a:r>
            <a:endParaRPr lang="en-IN" sz="2400" dirty="0">
              <a:solidFill>
                <a:schemeClr val="bg1"/>
              </a:solidFill>
              <a:latin typeface="Proxima Nova" panose="020B0604020202020204" charset="0"/>
            </a:endParaRPr>
          </a:p>
        </p:txBody>
      </p:sp>
      <p:sp>
        <p:nvSpPr>
          <p:cNvPr id="3" name="Rectangle 2"/>
          <p:cNvSpPr/>
          <p:nvPr/>
        </p:nvSpPr>
        <p:spPr>
          <a:xfrm>
            <a:off x="573418" y="817718"/>
            <a:ext cx="3053360" cy="307777"/>
          </a:xfrm>
          <a:prstGeom prst="rect">
            <a:avLst/>
          </a:prstGeom>
        </p:spPr>
        <p:txBody>
          <a:bodyPr wrap="square">
            <a:spAutoFit/>
          </a:bodyPr>
          <a:lstStyle/>
          <a:p>
            <a:r>
              <a:rPr lang="en-IN" b="1" dirty="0"/>
              <a:t>Step 4 : </a:t>
            </a:r>
            <a:r>
              <a:rPr lang="en-IN" dirty="0" err="1"/>
              <a:t>i</a:t>
            </a:r>
            <a:r>
              <a:rPr lang="en-IN" dirty="0"/>
              <a:t> = 1, j = 2</a:t>
            </a:r>
          </a:p>
        </p:txBody>
      </p:sp>
      <p:sp>
        <p:nvSpPr>
          <p:cNvPr id="8" name="Rectangle 7"/>
          <p:cNvSpPr/>
          <p:nvPr/>
        </p:nvSpPr>
        <p:spPr>
          <a:xfrm>
            <a:off x="4828854" y="971606"/>
            <a:ext cx="3846121" cy="3754874"/>
          </a:xfrm>
          <a:prstGeom prst="rect">
            <a:avLst/>
          </a:prstGeom>
        </p:spPr>
        <p:txBody>
          <a:bodyPr wrap="square">
            <a:spAutoFit/>
          </a:bodyPr>
          <a:lstStyle/>
          <a:p>
            <a:pPr fontAlgn="base"/>
            <a:r>
              <a:rPr lang="en-IN" dirty="0"/>
              <a:t>V[1, j] = V[1, 2] = 3</a:t>
            </a:r>
          </a:p>
          <a:p>
            <a:pPr fontAlgn="base"/>
            <a:r>
              <a:rPr lang="en-IN" dirty="0"/>
              <a:t>V[</a:t>
            </a:r>
            <a:r>
              <a:rPr lang="en-IN" dirty="0" err="1"/>
              <a:t>i</a:t>
            </a:r>
            <a:r>
              <a:rPr lang="en-IN" dirty="0"/>
              <a:t> – 1, j] = V[0, 2] = 0</a:t>
            </a:r>
          </a:p>
          <a:p>
            <a:pPr fontAlgn="base"/>
            <a:r>
              <a:rPr lang="en-IN" dirty="0"/>
              <a:t>V[</a:t>
            </a:r>
            <a:r>
              <a:rPr lang="en-IN" dirty="0" err="1"/>
              <a:t>i</a:t>
            </a:r>
            <a:r>
              <a:rPr lang="en-IN" dirty="0"/>
              <a:t>, j] ≠ V[</a:t>
            </a:r>
            <a:r>
              <a:rPr lang="en-IN" dirty="0" err="1"/>
              <a:t>i</a:t>
            </a:r>
            <a:r>
              <a:rPr lang="en-IN" dirty="0"/>
              <a:t> – 1, j], </a:t>
            </a:r>
            <a:endParaRPr lang="en-IN" dirty="0" smtClean="0"/>
          </a:p>
          <a:p>
            <a:pPr fontAlgn="base"/>
            <a:endParaRPr lang="en-IN" dirty="0"/>
          </a:p>
          <a:p>
            <a:pPr fontAlgn="base"/>
            <a:r>
              <a:rPr lang="en-IN" dirty="0" smtClean="0"/>
              <a:t>so </a:t>
            </a:r>
            <a:r>
              <a:rPr lang="en-IN" dirty="0"/>
              <a:t>add item Ii = I</a:t>
            </a:r>
            <a:r>
              <a:rPr lang="en-IN" baseline="-25000" dirty="0"/>
              <a:t>1</a:t>
            </a:r>
            <a:r>
              <a:rPr lang="en-IN" dirty="0"/>
              <a:t> in solution set.</a:t>
            </a:r>
          </a:p>
          <a:p>
            <a:pPr fontAlgn="base"/>
            <a:endParaRPr lang="en-IN" dirty="0" smtClean="0"/>
          </a:p>
          <a:p>
            <a:pPr fontAlgn="base"/>
            <a:r>
              <a:rPr lang="en-IN" dirty="0" smtClean="0"/>
              <a:t>Reduce </a:t>
            </a:r>
            <a:r>
              <a:rPr lang="en-IN" dirty="0"/>
              <a:t>problem size j by </a:t>
            </a:r>
            <a:r>
              <a:rPr lang="en-IN" dirty="0" err="1"/>
              <a:t>w</a:t>
            </a:r>
            <a:r>
              <a:rPr lang="en-IN" baseline="-25000" dirty="0" err="1"/>
              <a:t>i</a:t>
            </a:r>
            <a:endParaRPr lang="en-IN" dirty="0"/>
          </a:p>
          <a:p>
            <a:pPr fontAlgn="base"/>
            <a:endParaRPr lang="en-IN" dirty="0" smtClean="0"/>
          </a:p>
          <a:p>
            <a:pPr fontAlgn="base"/>
            <a:r>
              <a:rPr lang="en-IN" dirty="0" smtClean="0"/>
              <a:t>j </a:t>
            </a:r>
            <a:r>
              <a:rPr lang="en-IN" dirty="0"/>
              <a:t>= j – </a:t>
            </a:r>
            <a:r>
              <a:rPr lang="en-IN" dirty="0" err="1"/>
              <a:t>w</a:t>
            </a:r>
            <a:r>
              <a:rPr lang="en-IN" baseline="-25000" dirty="0" err="1"/>
              <a:t>i</a:t>
            </a:r>
            <a:r>
              <a:rPr lang="en-IN" dirty="0"/>
              <a:t> = j – w</a:t>
            </a:r>
            <a:r>
              <a:rPr lang="en-IN" baseline="-25000" dirty="0"/>
              <a:t>1</a:t>
            </a:r>
            <a:r>
              <a:rPr lang="en-IN" dirty="0"/>
              <a:t> = 2 – 2 = 0</a:t>
            </a:r>
          </a:p>
          <a:p>
            <a:pPr fontAlgn="base"/>
            <a:endParaRPr lang="en-IN" dirty="0" smtClean="0"/>
          </a:p>
          <a:p>
            <a:pPr fontAlgn="base"/>
            <a:r>
              <a:rPr lang="en-IN" dirty="0" smtClean="0"/>
              <a:t>Solution </a:t>
            </a:r>
            <a:r>
              <a:rPr lang="en-IN" dirty="0"/>
              <a:t>Set S = {I</a:t>
            </a:r>
            <a:r>
              <a:rPr lang="en-IN" baseline="-25000" dirty="0"/>
              <a:t>1</a:t>
            </a:r>
            <a:r>
              <a:rPr lang="en-IN" dirty="0"/>
              <a:t>, I</a:t>
            </a:r>
            <a:r>
              <a:rPr lang="en-IN" baseline="-25000" dirty="0"/>
              <a:t>2</a:t>
            </a:r>
            <a:r>
              <a:rPr lang="en-IN" dirty="0"/>
              <a:t>}</a:t>
            </a:r>
          </a:p>
          <a:p>
            <a:pPr fontAlgn="base"/>
            <a:endParaRPr lang="en-IN" dirty="0" smtClean="0"/>
          </a:p>
          <a:p>
            <a:pPr fontAlgn="base"/>
            <a:r>
              <a:rPr lang="en-IN" dirty="0" smtClean="0"/>
              <a:t>Problem </a:t>
            </a:r>
            <a:r>
              <a:rPr lang="en-IN" dirty="0"/>
              <a:t>size has reached to 0, </a:t>
            </a:r>
            <a:endParaRPr lang="en-IN" dirty="0" smtClean="0"/>
          </a:p>
          <a:p>
            <a:pPr fontAlgn="base"/>
            <a:endParaRPr lang="en-IN" dirty="0"/>
          </a:p>
          <a:p>
            <a:pPr fontAlgn="base"/>
            <a:r>
              <a:rPr lang="en-IN" dirty="0" smtClean="0"/>
              <a:t>so </a:t>
            </a:r>
            <a:r>
              <a:rPr lang="en-IN" dirty="0"/>
              <a:t>final solution is</a:t>
            </a:r>
            <a:br>
              <a:rPr lang="en-IN" dirty="0"/>
            </a:br>
            <a:endParaRPr lang="en-IN" dirty="0" smtClean="0"/>
          </a:p>
          <a:p>
            <a:pPr fontAlgn="base"/>
            <a:r>
              <a:rPr lang="en-IN" dirty="0" smtClean="0"/>
              <a:t>S </a:t>
            </a:r>
            <a:r>
              <a:rPr lang="en-IN" dirty="0"/>
              <a:t>= {I</a:t>
            </a:r>
            <a:r>
              <a:rPr lang="en-IN" baseline="-25000" dirty="0"/>
              <a:t>1</a:t>
            </a:r>
            <a:r>
              <a:rPr lang="en-IN" dirty="0"/>
              <a:t>, I</a:t>
            </a:r>
            <a:r>
              <a:rPr lang="en-IN" baseline="-25000" dirty="0"/>
              <a:t>2</a:t>
            </a:r>
            <a:r>
              <a:rPr lang="en-IN" dirty="0"/>
              <a:t>} Earned profit = P</a:t>
            </a:r>
            <a:r>
              <a:rPr lang="en-IN" baseline="-25000" dirty="0"/>
              <a:t>1</a:t>
            </a:r>
            <a:r>
              <a:rPr lang="en-IN" dirty="0"/>
              <a:t> + P</a:t>
            </a:r>
            <a:r>
              <a:rPr lang="en-IN" baseline="-25000" dirty="0"/>
              <a:t>2</a:t>
            </a:r>
            <a:r>
              <a:rPr lang="en-IN" dirty="0"/>
              <a:t> = 7</a:t>
            </a:r>
          </a:p>
        </p:txBody>
      </p:sp>
      <p:pic>
        <p:nvPicPr>
          <p:cNvPr id="2" name="Picture 1"/>
          <p:cNvPicPr>
            <a:picLocks noChangeAspect="1"/>
          </p:cNvPicPr>
          <p:nvPr/>
        </p:nvPicPr>
        <p:blipFill>
          <a:blip r:embed="rId6"/>
          <a:stretch>
            <a:fillRect/>
          </a:stretch>
        </p:blipFill>
        <p:spPr>
          <a:xfrm>
            <a:off x="383594" y="1501186"/>
            <a:ext cx="4248150" cy="2543175"/>
          </a:xfrm>
          <a:prstGeom prst="rect">
            <a:avLst/>
          </a:prstGeom>
        </p:spPr>
      </p:pic>
    </p:spTree>
    <p:extLst>
      <p:ext uri="{BB962C8B-B14F-4D97-AF65-F5344CB8AC3E}">
        <p14:creationId xmlns:p14="http://schemas.microsoft.com/office/powerpoint/2010/main" val="340339800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r>
              <a:rPr lang="en-IN" sz="2400" dirty="0" smtClean="0">
                <a:solidFill>
                  <a:schemeClr val="bg1"/>
                </a:solidFill>
                <a:latin typeface="Proxima Nova" panose="020B0604020202020204" charset="0"/>
              </a:rPr>
              <a:t>BINOMIAL CO-EFFICIENT </a:t>
            </a:r>
            <a:endParaRPr lang="en-IN" sz="2400" dirty="0">
              <a:solidFill>
                <a:schemeClr val="bg1"/>
              </a:solidFill>
              <a:latin typeface="Proxima Nova" panose="020B0604020202020204" charset="0"/>
            </a:endParaRPr>
          </a:p>
        </p:txBody>
      </p:sp>
      <p:sp>
        <p:nvSpPr>
          <p:cNvPr id="99" name="Google Shape;99;p17"/>
          <p:cNvSpPr txBox="1"/>
          <p:nvPr/>
        </p:nvSpPr>
        <p:spPr>
          <a:xfrm>
            <a:off x="290604" y="817718"/>
            <a:ext cx="8483526" cy="3385512"/>
          </a:xfrm>
          <a:prstGeom prst="rect">
            <a:avLst/>
          </a:prstGeom>
          <a:noFill/>
          <a:ln>
            <a:noFill/>
          </a:ln>
        </p:spPr>
        <p:txBody>
          <a:bodyPr spcFirstLastPara="1" wrap="square" lIns="91425" tIns="91425" rIns="91425" bIns="91425" anchor="t" anchorCtr="0">
            <a:spAutoFit/>
          </a:bodyPr>
          <a:lstStyle/>
          <a:p>
            <a:pPr algn="just"/>
            <a:r>
              <a:rPr lang="en-IN" sz="1600" dirty="0">
                <a:latin typeface="Proxima Nova" panose="020B0604020202020204" charset="0"/>
              </a:rPr>
              <a:t>Computing binomial coefficient is very fundamental problem of mathematics and computer science. </a:t>
            </a:r>
            <a:endParaRPr lang="en-IN" sz="1600" dirty="0" smtClean="0">
              <a:latin typeface="Proxima Nova" panose="020B0604020202020204" charset="0"/>
            </a:endParaRPr>
          </a:p>
          <a:p>
            <a:pPr algn="just"/>
            <a:r>
              <a:rPr lang="en-IN" sz="1600" dirty="0" smtClean="0">
                <a:latin typeface="Proxima Nova" panose="020B0604020202020204" charset="0"/>
              </a:rPr>
              <a:t>Binomial </a:t>
            </a:r>
            <a:r>
              <a:rPr lang="en-IN" sz="1600" dirty="0">
                <a:latin typeface="Proxima Nova" panose="020B0604020202020204" charset="0"/>
              </a:rPr>
              <a:t>coefficient C(n, k) defines coefficient of the term </a:t>
            </a:r>
            <a:r>
              <a:rPr lang="en-IN" sz="1600" dirty="0" err="1" smtClean="0">
                <a:latin typeface="Proxima Nova" panose="020B0604020202020204" charset="0"/>
              </a:rPr>
              <a:t>x</a:t>
            </a:r>
            <a:r>
              <a:rPr lang="en-IN" sz="1600" baseline="30000" dirty="0" err="1">
                <a:latin typeface="Proxima Nova" panose="020B0604020202020204" charset="0"/>
              </a:rPr>
              <a:t>k</a:t>
            </a:r>
            <a:r>
              <a:rPr lang="en-IN" sz="1600" dirty="0">
                <a:latin typeface="Proxima Nova" panose="020B0604020202020204" charset="0"/>
              </a:rPr>
              <a:t> in the expansion of (1 + x)</a:t>
            </a:r>
            <a:r>
              <a:rPr lang="en-IN" sz="1600" baseline="30000" dirty="0">
                <a:latin typeface="Proxima Nova" panose="020B0604020202020204" charset="0"/>
              </a:rPr>
              <a:t>n</a:t>
            </a:r>
            <a:r>
              <a:rPr lang="en-IN" sz="1600" dirty="0">
                <a:latin typeface="Proxima Nova" panose="020B0604020202020204" charset="0"/>
              </a:rPr>
              <a:t>. </a:t>
            </a:r>
            <a:endParaRPr lang="en-IN" sz="1600" dirty="0" smtClean="0">
              <a:latin typeface="Proxima Nova" panose="020B0604020202020204" charset="0"/>
            </a:endParaRPr>
          </a:p>
          <a:p>
            <a:pPr algn="just"/>
            <a:endParaRPr lang="en-IN" sz="1600" dirty="0">
              <a:latin typeface="Proxima Nova" panose="020B0604020202020204" charset="0"/>
            </a:endParaRPr>
          </a:p>
          <a:p>
            <a:pPr algn="just"/>
            <a:r>
              <a:rPr lang="en-IN" sz="1600" dirty="0" smtClean="0">
                <a:latin typeface="Proxima Nova" panose="020B0604020202020204" charset="0"/>
              </a:rPr>
              <a:t>C(n</a:t>
            </a:r>
            <a:r>
              <a:rPr lang="en-IN" sz="1600" dirty="0">
                <a:latin typeface="Proxima Nova" panose="020B0604020202020204" charset="0"/>
              </a:rPr>
              <a:t>, k) also defines the number of ways to select any k items out of n items</a:t>
            </a:r>
            <a:r>
              <a:rPr lang="en-IN" sz="1600" dirty="0" smtClean="0">
                <a:latin typeface="Proxima Nova" panose="020B0604020202020204" charset="0"/>
              </a:rPr>
              <a:t>.</a:t>
            </a:r>
          </a:p>
          <a:p>
            <a:pPr algn="just"/>
            <a:endParaRPr lang="en-IN" sz="1600" dirty="0">
              <a:latin typeface="Proxima Nova" panose="020B0604020202020204" charset="0"/>
            </a:endParaRPr>
          </a:p>
          <a:p>
            <a:pPr algn="just"/>
            <a:r>
              <a:rPr lang="en-IN" sz="1600" dirty="0" smtClean="0">
                <a:latin typeface="Proxima Nova" panose="020B0604020202020204" charset="0"/>
              </a:rPr>
              <a:t>Many </a:t>
            </a:r>
            <a:r>
              <a:rPr lang="en-IN" sz="1600" dirty="0">
                <a:latin typeface="Proxima Nova" panose="020B0604020202020204" charset="0"/>
              </a:rPr>
              <a:t>sub problems are called again and again, since they have an overlapping sub problems property. </a:t>
            </a:r>
            <a:endParaRPr lang="en-IN" sz="1600" dirty="0" smtClean="0">
              <a:latin typeface="Proxima Nova" panose="020B0604020202020204" charset="0"/>
            </a:endParaRPr>
          </a:p>
          <a:p>
            <a:pPr algn="just"/>
            <a:endParaRPr lang="en-IN" sz="1600" dirty="0">
              <a:latin typeface="Proxima Nova" panose="020B0604020202020204" charset="0"/>
            </a:endParaRPr>
          </a:p>
          <a:p>
            <a:pPr algn="just"/>
            <a:r>
              <a:rPr lang="en-IN" sz="1600" dirty="0" smtClean="0">
                <a:latin typeface="Proxima Nova" panose="020B0604020202020204" charset="0"/>
              </a:rPr>
              <a:t>Re-computations </a:t>
            </a:r>
            <a:r>
              <a:rPr lang="en-IN" sz="1600" dirty="0">
                <a:latin typeface="Proxima Nova" panose="020B0604020202020204" charset="0"/>
              </a:rPr>
              <a:t>of the same sub problems is avoided by storing their results in </a:t>
            </a:r>
            <a:r>
              <a:rPr lang="en-IN" sz="1600" dirty="0" smtClean="0">
                <a:latin typeface="Proxima Nova" panose="020B0604020202020204" charset="0"/>
              </a:rPr>
              <a:t>the temporary </a:t>
            </a:r>
            <a:r>
              <a:rPr lang="en-IN" sz="1600" dirty="0">
                <a:latin typeface="Proxima Nova" panose="020B0604020202020204" charset="0"/>
              </a:rPr>
              <a:t>array C[</a:t>
            </a:r>
            <a:r>
              <a:rPr lang="en-IN" sz="1600" dirty="0" err="1">
                <a:latin typeface="Proxima Nova" panose="020B0604020202020204" charset="0"/>
              </a:rPr>
              <a:t>i</a:t>
            </a:r>
            <a:r>
              <a:rPr lang="en-IN" sz="1600" dirty="0">
                <a:latin typeface="Proxima Nova" panose="020B0604020202020204" charset="0"/>
              </a:rPr>
              <a:t>, </a:t>
            </a:r>
            <a:r>
              <a:rPr lang="en-IN" sz="1600" dirty="0" smtClean="0">
                <a:latin typeface="Proxima Nova" panose="020B0604020202020204" charset="0"/>
              </a:rPr>
              <a:t>j.</a:t>
            </a:r>
          </a:p>
          <a:p>
            <a:pPr algn="just"/>
            <a:endParaRPr lang="en-IN" sz="1600" dirty="0">
              <a:latin typeface="Proxima Nova" panose="020B0604020202020204" charset="0"/>
            </a:endParaRPr>
          </a:p>
          <a:p>
            <a:pPr algn="just"/>
            <a:r>
              <a:rPr lang="en-IN" sz="1600" dirty="0" smtClean="0">
                <a:latin typeface="Proxima Nova" panose="020B0604020202020204" charset="0"/>
              </a:rPr>
              <a:t>The </a:t>
            </a:r>
            <a:r>
              <a:rPr lang="en-IN" sz="1600" dirty="0">
                <a:latin typeface="Proxima Nova" panose="020B0604020202020204" charset="0"/>
              </a:rPr>
              <a:t>optimal substructure for using dynamic programming is stated as,</a:t>
            </a:r>
          </a:p>
        </p:txBody>
      </p:sp>
      <p:pic>
        <p:nvPicPr>
          <p:cNvPr id="2" name="Picture 1"/>
          <p:cNvPicPr>
            <a:picLocks noChangeAspect="1"/>
          </p:cNvPicPr>
          <p:nvPr/>
        </p:nvPicPr>
        <p:blipFill>
          <a:blip r:embed="rId6"/>
          <a:stretch>
            <a:fillRect/>
          </a:stretch>
        </p:blipFill>
        <p:spPr>
          <a:xfrm>
            <a:off x="1756934" y="4057972"/>
            <a:ext cx="5095875" cy="885825"/>
          </a:xfrm>
          <a:prstGeom prst="rect">
            <a:avLst/>
          </a:prstGeom>
        </p:spPr>
      </p:pic>
    </p:spTree>
    <p:extLst>
      <p:ext uri="{BB962C8B-B14F-4D97-AF65-F5344CB8AC3E}">
        <p14:creationId xmlns:p14="http://schemas.microsoft.com/office/powerpoint/2010/main" val="391866797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r>
              <a:rPr lang="en-IN" sz="2400" dirty="0" smtClean="0">
                <a:solidFill>
                  <a:schemeClr val="bg1"/>
                </a:solidFill>
                <a:latin typeface="Proxima Nova" panose="020B0604020202020204" charset="0"/>
              </a:rPr>
              <a:t>BINOMIAL CO-EFFICIENT </a:t>
            </a:r>
            <a:endParaRPr lang="en-IN" sz="2400" dirty="0">
              <a:solidFill>
                <a:schemeClr val="bg1"/>
              </a:solidFill>
              <a:latin typeface="Proxima Nova" panose="020B0604020202020204" charset="0"/>
            </a:endParaRPr>
          </a:p>
        </p:txBody>
      </p:sp>
      <p:sp>
        <p:nvSpPr>
          <p:cNvPr id="99" name="Google Shape;99;p17"/>
          <p:cNvSpPr txBox="1"/>
          <p:nvPr/>
        </p:nvSpPr>
        <p:spPr>
          <a:xfrm>
            <a:off x="290604" y="817718"/>
            <a:ext cx="8483526" cy="2400627"/>
          </a:xfrm>
          <a:prstGeom prst="rect">
            <a:avLst/>
          </a:prstGeom>
          <a:noFill/>
          <a:ln>
            <a:noFill/>
          </a:ln>
        </p:spPr>
        <p:txBody>
          <a:bodyPr spcFirstLastPara="1" wrap="square" lIns="91425" tIns="91425" rIns="91425" bIns="91425" anchor="t" anchorCtr="0">
            <a:spAutoFit/>
          </a:bodyPr>
          <a:lstStyle/>
          <a:p>
            <a:r>
              <a:rPr lang="en-IN" sz="1600" dirty="0" smtClean="0">
                <a:latin typeface="Proxima Nova" panose="020B0604020202020204" charset="0"/>
              </a:rPr>
              <a:t>Formula </a:t>
            </a:r>
            <a:r>
              <a:rPr lang="en-IN" sz="1600" dirty="0">
                <a:latin typeface="Proxima Nova" panose="020B0604020202020204" charset="0"/>
              </a:rPr>
              <a:t>of Binomial Co-efficient: </a:t>
            </a:r>
            <a:endParaRPr lang="en-IN" sz="1600" dirty="0" smtClean="0">
              <a:latin typeface="Proxima Nova" panose="020B0604020202020204" charset="0"/>
            </a:endParaRPr>
          </a:p>
          <a:p>
            <a:endParaRPr lang="en-IN" sz="1600" dirty="0">
              <a:latin typeface="Proxima Nova" panose="020B0604020202020204" charset="0"/>
            </a:endParaRPr>
          </a:p>
          <a:p>
            <a:r>
              <a:rPr lang="pt-BR" sz="1600" dirty="0">
                <a:latin typeface="Proxima Nova" panose="020B0604020202020204" charset="0"/>
              </a:rPr>
              <a:t>C (n, k) = C (n-1, k-1 ) + C (n-1, k) ; </a:t>
            </a:r>
          </a:p>
          <a:p>
            <a:endParaRPr lang="pt-BR" sz="1600" dirty="0" smtClean="0">
              <a:latin typeface="Proxima Nova" panose="020B0604020202020204" charset="0"/>
            </a:endParaRPr>
          </a:p>
          <a:p>
            <a:r>
              <a:rPr lang="pt-BR" sz="1600" dirty="0" smtClean="0">
                <a:latin typeface="Proxima Nova" panose="020B0604020202020204" charset="0"/>
              </a:rPr>
              <a:t>C(n</a:t>
            </a:r>
            <a:r>
              <a:rPr lang="pt-BR" sz="1600" dirty="0">
                <a:latin typeface="Proxima Nova" panose="020B0604020202020204" charset="0"/>
              </a:rPr>
              <a:t>, 0) = </a:t>
            </a:r>
            <a:r>
              <a:rPr lang="pt-BR" sz="1600" dirty="0" smtClean="0">
                <a:latin typeface="Proxima Nova" panose="020B0604020202020204" charset="0"/>
              </a:rPr>
              <a:t>1</a:t>
            </a:r>
            <a:endParaRPr lang="pt-BR" sz="1600" dirty="0">
              <a:latin typeface="Proxima Nova" panose="020B0604020202020204" charset="0"/>
            </a:endParaRPr>
          </a:p>
          <a:p>
            <a:endParaRPr lang="pt-BR" sz="1600" dirty="0" smtClean="0">
              <a:latin typeface="Proxima Nova" panose="020B0604020202020204" charset="0"/>
            </a:endParaRPr>
          </a:p>
          <a:p>
            <a:r>
              <a:rPr lang="pt-BR" sz="1600" dirty="0" smtClean="0">
                <a:latin typeface="Proxima Nova" panose="020B0604020202020204" charset="0"/>
              </a:rPr>
              <a:t>C(n</a:t>
            </a:r>
            <a:r>
              <a:rPr lang="pt-BR" sz="1600" dirty="0">
                <a:latin typeface="Proxima Nova" panose="020B0604020202020204" charset="0"/>
              </a:rPr>
              <a:t>, n) = 1 </a:t>
            </a:r>
            <a:endParaRPr lang="pt-BR" sz="1600" dirty="0" smtClean="0">
              <a:latin typeface="Proxima Nova" panose="020B0604020202020204" charset="0"/>
            </a:endParaRPr>
          </a:p>
          <a:p>
            <a:endParaRPr lang="pt-BR" sz="1600" dirty="0">
              <a:latin typeface="Proxima Nova" panose="020B0604020202020204" charset="0"/>
            </a:endParaRPr>
          </a:p>
          <a:p>
            <a:r>
              <a:rPr lang="en-IN" sz="1600" dirty="0">
                <a:latin typeface="Proxima Nova" panose="020B0604020202020204" charset="0"/>
              </a:rPr>
              <a:t>Where      n &gt; k &gt; </a:t>
            </a:r>
            <a:r>
              <a:rPr lang="en-IN" sz="1600" dirty="0">
                <a:latin typeface="Proxima Nova" panose="020B0604020202020204" charset="0"/>
              </a:rPr>
              <a:t>0</a:t>
            </a:r>
          </a:p>
        </p:txBody>
      </p:sp>
    </p:spTree>
    <p:extLst>
      <p:ext uri="{BB962C8B-B14F-4D97-AF65-F5344CB8AC3E}">
        <p14:creationId xmlns:p14="http://schemas.microsoft.com/office/powerpoint/2010/main" val="37250239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38579"/>
          </a:xfrm>
          <a:prstGeom prst="rect">
            <a:avLst/>
          </a:prstGeom>
          <a:noFill/>
          <a:ln>
            <a:noFill/>
          </a:ln>
        </p:spPr>
        <p:txBody>
          <a:bodyPr spcFirstLastPara="1" wrap="square" lIns="91425" tIns="91425" rIns="91425" bIns="91425" anchor="t" anchorCtr="0">
            <a:spAutoFit/>
          </a:bodyPr>
          <a:lstStyle/>
          <a:p>
            <a:pPr lvl="0"/>
            <a:r>
              <a:rPr lang="en-IN" sz="2300" dirty="0" smtClean="0">
                <a:solidFill>
                  <a:schemeClr val="lt1"/>
                </a:solidFill>
                <a:latin typeface="Proxima Nova" panose="020B0604020202020204" charset="0"/>
                <a:ea typeface="Proxima Nova"/>
                <a:cs typeface="Proxima Nova"/>
              </a:rPr>
              <a:t>INTRODUCTION</a:t>
            </a:r>
            <a:endParaRPr lang="en-IN" sz="2300" dirty="0">
              <a:solidFill>
                <a:schemeClr val="lt1"/>
              </a:solidFill>
              <a:latin typeface="Proxima Nova" panose="020B0604020202020204" charset="0"/>
              <a:ea typeface="Proxima Nova"/>
              <a:cs typeface="Proxima Nova"/>
              <a:sym typeface="Proxima Nova"/>
            </a:endParaRPr>
          </a:p>
        </p:txBody>
      </p:sp>
      <p:sp>
        <p:nvSpPr>
          <p:cNvPr id="99" name="Google Shape;99;p17"/>
          <p:cNvSpPr txBox="1"/>
          <p:nvPr/>
        </p:nvSpPr>
        <p:spPr>
          <a:xfrm>
            <a:off x="218895" y="802329"/>
            <a:ext cx="4353080" cy="4339619"/>
          </a:xfrm>
          <a:prstGeom prst="rect">
            <a:avLst/>
          </a:prstGeom>
          <a:noFill/>
          <a:ln>
            <a:noFill/>
          </a:ln>
        </p:spPr>
        <p:txBody>
          <a:bodyPr spcFirstLastPara="1" wrap="square" lIns="91425" tIns="91425" rIns="91425" bIns="91425" anchor="t" anchorCtr="0">
            <a:spAutoFit/>
          </a:bodyPr>
          <a:lstStyle/>
          <a:p>
            <a:pPr algn="just"/>
            <a:r>
              <a:rPr lang="en-IN" sz="1800" dirty="0" err="1" smtClean="0">
                <a:solidFill>
                  <a:srgbClr val="666666"/>
                </a:solidFill>
                <a:latin typeface="Calibri" panose="020F0502020204030204" pitchFamily="34" charset="0"/>
                <a:ea typeface="Proxima Nova"/>
                <a:cs typeface="Proxima Nova"/>
              </a:rPr>
              <a:t>int</a:t>
            </a:r>
            <a:r>
              <a:rPr lang="en-IN" sz="1800" dirty="0" smtClean="0">
                <a:solidFill>
                  <a:srgbClr val="666666"/>
                </a:solidFill>
                <a:latin typeface="Calibri" panose="020F0502020204030204" pitchFamily="34" charset="0"/>
                <a:ea typeface="Proxima Nova"/>
                <a:cs typeface="Proxima Nova"/>
              </a:rPr>
              <a:t> </a:t>
            </a:r>
            <a:r>
              <a:rPr lang="en-IN" sz="1800" dirty="0">
                <a:solidFill>
                  <a:srgbClr val="666666"/>
                </a:solidFill>
                <a:latin typeface="Calibri" panose="020F0502020204030204" pitchFamily="34" charset="0"/>
                <a:ea typeface="Proxima Nova"/>
                <a:cs typeface="Proxima Nova"/>
              </a:rPr>
              <a:t>main</a:t>
            </a:r>
            <a:r>
              <a:rPr lang="en-IN" sz="1800" dirty="0" smtClean="0">
                <a:solidFill>
                  <a:srgbClr val="666666"/>
                </a:solidFill>
                <a:latin typeface="Calibri" panose="020F0502020204030204" pitchFamily="34" charset="0"/>
                <a:ea typeface="Proxima Nova"/>
                <a:cs typeface="Proxima Nova"/>
              </a:rPr>
              <a:t>()</a:t>
            </a:r>
          </a:p>
          <a:p>
            <a:pPr algn="just"/>
            <a:r>
              <a:rPr lang="en-IN" sz="1800" dirty="0" smtClean="0">
                <a:solidFill>
                  <a:srgbClr val="666666"/>
                </a:solidFill>
                <a:latin typeface="Calibri" panose="020F0502020204030204" pitchFamily="34" charset="0"/>
                <a:ea typeface="Proxima Nova"/>
                <a:cs typeface="Proxima Nova"/>
              </a:rPr>
              <a:t>{</a:t>
            </a:r>
            <a:endParaRPr lang="en-IN" sz="1800" dirty="0">
              <a:solidFill>
                <a:srgbClr val="666666"/>
              </a:solidFill>
              <a:latin typeface="Calibri" panose="020F0502020204030204" pitchFamily="34" charset="0"/>
              <a:ea typeface="Proxima Nova"/>
              <a:cs typeface="Proxima Nova"/>
            </a:endParaRPr>
          </a:p>
          <a:p>
            <a:pPr algn="just"/>
            <a:r>
              <a:rPr lang="en-IN" sz="1800" dirty="0">
                <a:solidFill>
                  <a:srgbClr val="666666"/>
                </a:solidFill>
                <a:latin typeface="Calibri" panose="020F0502020204030204" pitchFamily="34" charset="0"/>
                <a:ea typeface="Proxima Nova"/>
                <a:cs typeface="Proxima Nova"/>
              </a:rPr>
              <a:t> </a:t>
            </a:r>
            <a:r>
              <a:rPr lang="en-IN" sz="1800" dirty="0" smtClean="0">
                <a:solidFill>
                  <a:srgbClr val="666666"/>
                </a:solidFill>
                <a:latin typeface="Calibri" panose="020F0502020204030204" pitchFamily="34" charset="0"/>
                <a:ea typeface="Proxima Nova"/>
                <a:cs typeface="Proxima Nova"/>
              </a:rPr>
              <a:t>   </a:t>
            </a:r>
            <a:r>
              <a:rPr lang="en-IN" sz="1800" dirty="0" err="1" smtClean="0">
                <a:solidFill>
                  <a:srgbClr val="666666"/>
                </a:solidFill>
                <a:latin typeface="Calibri" panose="020F0502020204030204" pitchFamily="34" charset="0"/>
                <a:ea typeface="Proxima Nova"/>
                <a:cs typeface="Proxima Nova"/>
              </a:rPr>
              <a:t>int</a:t>
            </a:r>
            <a:r>
              <a:rPr lang="en-IN" sz="1800" dirty="0" smtClean="0">
                <a:solidFill>
                  <a:srgbClr val="666666"/>
                </a:solidFill>
                <a:latin typeface="Calibri" panose="020F0502020204030204" pitchFamily="34" charset="0"/>
                <a:ea typeface="Proxima Nova"/>
                <a:cs typeface="Proxima Nova"/>
              </a:rPr>
              <a:t> </a:t>
            </a:r>
            <a:r>
              <a:rPr lang="en-IN" sz="1800" dirty="0">
                <a:solidFill>
                  <a:srgbClr val="666666"/>
                </a:solidFill>
                <a:latin typeface="Calibri" panose="020F0502020204030204" pitchFamily="34" charset="0"/>
                <a:ea typeface="Proxima Nova"/>
                <a:cs typeface="Proxima Nova"/>
              </a:rPr>
              <a:t>n = 10;</a:t>
            </a:r>
          </a:p>
          <a:p>
            <a:pPr algn="just"/>
            <a:r>
              <a:rPr lang="en-IN" sz="1800" dirty="0">
                <a:solidFill>
                  <a:srgbClr val="666666"/>
                </a:solidFill>
                <a:latin typeface="Calibri" panose="020F0502020204030204" pitchFamily="34" charset="0"/>
                <a:ea typeface="Proxima Nova"/>
                <a:cs typeface="Proxima Nova"/>
              </a:rPr>
              <a:t>    </a:t>
            </a:r>
            <a:r>
              <a:rPr lang="en-IN" sz="1800" dirty="0" err="1" smtClean="0">
                <a:solidFill>
                  <a:srgbClr val="666666"/>
                </a:solidFill>
                <a:latin typeface="Calibri" panose="020F0502020204030204" pitchFamily="34" charset="0"/>
                <a:ea typeface="Proxima Nova"/>
                <a:cs typeface="Proxima Nova"/>
              </a:rPr>
              <a:t>int</a:t>
            </a:r>
            <a:r>
              <a:rPr lang="en-IN" sz="1800" dirty="0" smtClean="0">
                <a:solidFill>
                  <a:srgbClr val="666666"/>
                </a:solidFill>
                <a:latin typeface="Calibri" panose="020F0502020204030204" pitchFamily="34" charset="0"/>
                <a:ea typeface="Proxima Nova"/>
                <a:cs typeface="Proxima Nova"/>
              </a:rPr>
              <a:t> </a:t>
            </a:r>
            <a:r>
              <a:rPr lang="en-IN" sz="1800" dirty="0">
                <a:solidFill>
                  <a:srgbClr val="666666"/>
                </a:solidFill>
                <a:latin typeface="Calibri" panose="020F0502020204030204" pitchFamily="34" charset="0"/>
                <a:ea typeface="Proxima Nova"/>
                <a:cs typeface="Proxima Nova"/>
              </a:rPr>
              <a:t>fact[n];</a:t>
            </a:r>
          </a:p>
          <a:p>
            <a:pPr algn="just"/>
            <a:r>
              <a:rPr lang="en-IN" sz="1800" dirty="0">
                <a:solidFill>
                  <a:srgbClr val="666666"/>
                </a:solidFill>
                <a:latin typeface="Calibri" panose="020F0502020204030204" pitchFamily="34" charset="0"/>
                <a:ea typeface="Proxima Nova"/>
                <a:cs typeface="Proxima Nova"/>
              </a:rPr>
              <a:t>    </a:t>
            </a:r>
            <a:r>
              <a:rPr lang="en-IN" sz="1800" dirty="0" smtClean="0">
                <a:solidFill>
                  <a:srgbClr val="666666"/>
                </a:solidFill>
                <a:latin typeface="Calibri" panose="020F0502020204030204" pitchFamily="34" charset="0"/>
                <a:ea typeface="Proxima Nova"/>
                <a:cs typeface="Proxima Nova"/>
              </a:rPr>
              <a:t>fact[0</a:t>
            </a:r>
            <a:r>
              <a:rPr lang="en-IN" sz="1800" dirty="0">
                <a:solidFill>
                  <a:srgbClr val="666666"/>
                </a:solidFill>
                <a:latin typeface="Calibri" panose="020F0502020204030204" pitchFamily="34" charset="0"/>
                <a:ea typeface="Proxima Nova"/>
                <a:cs typeface="Proxima Nova"/>
              </a:rPr>
              <a:t>]=1;</a:t>
            </a:r>
          </a:p>
          <a:p>
            <a:pPr algn="just"/>
            <a:r>
              <a:rPr lang="en-IN" sz="1800" dirty="0">
                <a:solidFill>
                  <a:srgbClr val="666666"/>
                </a:solidFill>
                <a:latin typeface="Calibri" panose="020F0502020204030204" pitchFamily="34" charset="0"/>
                <a:ea typeface="Proxima Nova"/>
                <a:cs typeface="Proxima Nova"/>
              </a:rPr>
              <a:t>  </a:t>
            </a:r>
          </a:p>
          <a:p>
            <a:pPr algn="just"/>
            <a:r>
              <a:rPr lang="en-IN" sz="1800" dirty="0">
                <a:solidFill>
                  <a:srgbClr val="666666"/>
                </a:solidFill>
                <a:latin typeface="Calibri" panose="020F0502020204030204" pitchFamily="34" charset="0"/>
                <a:ea typeface="Proxima Nova"/>
                <a:cs typeface="Proxima Nova"/>
              </a:rPr>
              <a:t>    for(</a:t>
            </a:r>
            <a:r>
              <a:rPr lang="en-IN" sz="1800" dirty="0" err="1">
                <a:solidFill>
                  <a:srgbClr val="666666"/>
                </a:solidFill>
                <a:latin typeface="Calibri" panose="020F0502020204030204" pitchFamily="34" charset="0"/>
                <a:ea typeface="Proxima Nova"/>
                <a:cs typeface="Proxima Nova"/>
              </a:rPr>
              <a:t>int</a:t>
            </a:r>
            <a:r>
              <a:rPr lang="en-IN" sz="1800" dirty="0">
                <a:solidFill>
                  <a:srgbClr val="666666"/>
                </a:solidFill>
                <a:latin typeface="Calibri" panose="020F0502020204030204" pitchFamily="34" charset="0"/>
                <a:ea typeface="Proxima Nova"/>
                <a:cs typeface="Proxima Nova"/>
              </a:rPr>
              <a:t> </a:t>
            </a:r>
            <a:r>
              <a:rPr lang="en-IN" sz="1800" dirty="0" err="1">
                <a:solidFill>
                  <a:srgbClr val="666666"/>
                </a:solidFill>
                <a:latin typeface="Calibri" panose="020F0502020204030204" pitchFamily="34" charset="0"/>
                <a:ea typeface="Proxima Nova"/>
                <a:cs typeface="Proxima Nova"/>
              </a:rPr>
              <a:t>i</a:t>
            </a:r>
            <a:r>
              <a:rPr lang="en-IN" sz="1800" dirty="0">
                <a:solidFill>
                  <a:srgbClr val="666666"/>
                </a:solidFill>
                <a:latin typeface="Calibri" panose="020F0502020204030204" pitchFamily="34" charset="0"/>
                <a:ea typeface="Proxima Nova"/>
                <a:cs typeface="Proxima Nova"/>
              </a:rPr>
              <a:t>=1;i&lt;=</a:t>
            </a:r>
            <a:r>
              <a:rPr lang="en-IN" sz="1800" dirty="0" err="1">
                <a:solidFill>
                  <a:srgbClr val="666666"/>
                </a:solidFill>
                <a:latin typeface="Calibri" panose="020F0502020204030204" pitchFamily="34" charset="0"/>
                <a:ea typeface="Proxima Nova"/>
                <a:cs typeface="Proxima Nova"/>
              </a:rPr>
              <a:t>n;i</a:t>
            </a:r>
            <a:r>
              <a:rPr lang="en-IN" sz="1800" dirty="0">
                <a:solidFill>
                  <a:srgbClr val="666666"/>
                </a:solidFill>
                <a:latin typeface="Calibri" panose="020F0502020204030204" pitchFamily="34" charset="0"/>
                <a:ea typeface="Proxima Nova"/>
                <a:cs typeface="Proxima Nova"/>
              </a:rPr>
              <a:t>++)</a:t>
            </a:r>
          </a:p>
          <a:p>
            <a:pPr algn="just"/>
            <a:r>
              <a:rPr lang="en-IN" sz="1800" dirty="0">
                <a:solidFill>
                  <a:srgbClr val="666666"/>
                </a:solidFill>
                <a:latin typeface="Calibri" panose="020F0502020204030204" pitchFamily="34" charset="0"/>
                <a:ea typeface="Proxima Nova"/>
                <a:cs typeface="Proxima Nova"/>
              </a:rPr>
              <a:t>    </a:t>
            </a:r>
            <a:r>
              <a:rPr lang="en-IN" sz="1800" dirty="0" smtClean="0">
                <a:solidFill>
                  <a:srgbClr val="666666"/>
                </a:solidFill>
                <a:latin typeface="Calibri" panose="020F0502020204030204" pitchFamily="34" charset="0"/>
                <a:ea typeface="Proxima Nova"/>
                <a:cs typeface="Proxima Nova"/>
              </a:rPr>
              <a:t>{    </a:t>
            </a:r>
            <a:endParaRPr lang="en-IN" sz="1800" dirty="0">
              <a:solidFill>
                <a:srgbClr val="666666"/>
              </a:solidFill>
              <a:latin typeface="Calibri" panose="020F0502020204030204" pitchFamily="34" charset="0"/>
              <a:ea typeface="Proxima Nova"/>
              <a:cs typeface="Proxima Nova"/>
            </a:endParaRPr>
          </a:p>
          <a:p>
            <a:pPr algn="just"/>
            <a:r>
              <a:rPr lang="en-IN" sz="1800" dirty="0">
                <a:solidFill>
                  <a:srgbClr val="666666"/>
                </a:solidFill>
                <a:latin typeface="Calibri" panose="020F0502020204030204" pitchFamily="34" charset="0"/>
                <a:ea typeface="Proxima Nova"/>
                <a:cs typeface="Proxima Nova"/>
              </a:rPr>
              <a:t>        fact[</a:t>
            </a:r>
            <a:r>
              <a:rPr lang="en-IN" sz="1800" dirty="0" err="1">
                <a:solidFill>
                  <a:srgbClr val="666666"/>
                </a:solidFill>
                <a:latin typeface="Calibri" panose="020F0502020204030204" pitchFamily="34" charset="0"/>
                <a:ea typeface="Proxima Nova"/>
                <a:cs typeface="Proxima Nova"/>
              </a:rPr>
              <a:t>i</a:t>
            </a:r>
            <a:r>
              <a:rPr lang="en-IN" sz="1800" dirty="0">
                <a:solidFill>
                  <a:srgbClr val="666666"/>
                </a:solidFill>
                <a:latin typeface="Calibri" panose="020F0502020204030204" pitchFamily="34" charset="0"/>
                <a:ea typeface="Proxima Nova"/>
                <a:cs typeface="Proxima Nova"/>
              </a:rPr>
              <a:t>] = fact[i-1]*</a:t>
            </a:r>
            <a:r>
              <a:rPr lang="en-IN" sz="1800" dirty="0" err="1">
                <a:solidFill>
                  <a:srgbClr val="666666"/>
                </a:solidFill>
                <a:latin typeface="Calibri" panose="020F0502020204030204" pitchFamily="34" charset="0"/>
                <a:ea typeface="Proxima Nova"/>
                <a:cs typeface="Proxima Nova"/>
              </a:rPr>
              <a:t>i</a:t>
            </a:r>
            <a:r>
              <a:rPr lang="en-IN" sz="1800" dirty="0">
                <a:solidFill>
                  <a:srgbClr val="666666"/>
                </a:solidFill>
                <a:latin typeface="Calibri" panose="020F0502020204030204" pitchFamily="34" charset="0"/>
                <a:ea typeface="Proxima Nova"/>
                <a:cs typeface="Proxima Nova"/>
              </a:rPr>
              <a:t>;</a:t>
            </a:r>
          </a:p>
          <a:p>
            <a:pPr algn="just"/>
            <a:r>
              <a:rPr lang="en-IN" sz="1800" dirty="0">
                <a:solidFill>
                  <a:srgbClr val="666666"/>
                </a:solidFill>
                <a:latin typeface="Calibri" panose="020F0502020204030204" pitchFamily="34" charset="0"/>
                <a:ea typeface="Proxima Nova"/>
                <a:cs typeface="Proxima Nova"/>
              </a:rPr>
              <a:t>        </a:t>
            </a:r>
            <a:r>
              <a:rPr lang="en-IN" sz="1800" dirty="0" err="1">
                <a:solidFill>
                  <a:srgbClr val="666666"/>
                </a:solidFill>
                <a:latin typeface="Calibri" panose="020F0502020204030204" pitchFamily="34" charset="0"/>
                <a:ea typeface="Proxima Nova"/>
                <a:cs typeface="Proxima Nova"/>
              </a:rPr>
              <a:t>printf</a:t>
            </a:r>
            <a:r>
              <a:rPr lang="en-IN" sz="1800" dirty="0">
                <a:solidFill>
                  <a:srgbClr val="666666"/>
                </a:solidFill>
                <a:latin typeface="Calibri" panose="020F0502020204030204" pitchFamily="34" charset="0"/>
                <a:ea typeface="Proxima Nova"/>
                <a:cs typeface="Proxima Nova"/>
              </a:rPr>
              <a:t>("\</a:t>
            </a:r>
            <a:r>
              <a:rPr lang="en-IN" sz="1800" dirty="0" err="1">
                <a:solidFill>
                  <a:srgbClr val="666666"/>
                </a:solidFill>
                <a:latin typeface="Calibri" panose="020F0502020204030204" pitchFamily="34" charset="0"/>
                <a:ea typeface="Proxima Nova"/>
                <a:cs typeface="Proxima Nova"/>
              </a:rPr>
              <a:t>n%d</a:t>
            </a:r>
            <a:r>
              <a:rPr lang="en-IN" sz="1800" dirty="0">
                <a:solidFill>
                  <a:srgbClr val="666666"/>
                </a:solidFill>
                <a:latin typeface="Calibri" panose="020F0502020204030204" pitchFamily="34" charset="0"/>
                <a:ea typeface="Proxima Nova"/>
                <a:cs typeface="Proxima Nova"/>
              </a:rPr>
              <a:t>! is equal to %d",</a:t>
            </a:r>
            <a:r>
              <a:rPr lang="en-IN" sz="1800" dirty="0" err="1">
                <a:solidFill>
                  <a:srgbClr val="666666"/>
                </a:solidFill>
                <a:latin typeface="Calibri" panose="020F0502020204030204" pitchFamily="34" charset="0"/>
                <a:ea typeface="Proxima Nova"/>
                <a:cs typeface="Proxima Nova"/>
              </a:rPr>
              <a:t>i,fact</a:t>
            </a:r>
            <a:r>
              <a:rPr lang="en-IN" sz="1800" dirty="0">
                <a:solidFill>
                  <a:srgbClr val="666666"/>
                </a:solidFill>
                <a:latin typeface="Calibri" panose="020F0502020204030204" pitchFamily="34" charset="0"/>
                <a:ea typeface="Proxima Nova"/>
                <a:cs typeface="Proxima Nova"/>
              </a:rPr>
              <a:t>[</a:t>
            </a:r>
            <a:r>
              <a:rPr lang="en-IN" sz="1800" dirty="0" err="1">
                <a:solidFill>
                  <a:srgbClr val="666666"/>
                </a:solidFill>
                <a:latin typeface="Calibri" panose="020F0502020204030204" pitchFamily="34" charset="0"/>
                <a:ea typeface="Proxima Nova"/>
                <a:cs typeface="Proxima Nova"/>
              </a:rPr>
              <a:t>i</a:t>
            </a:r>
            <a:r>
              <a:rPr lang="en-IN" sz="1800" dirty="0">
                <a:solidFill>
                  <a:srgbClr val="666666"/>
                </a:solidFill>
                <a:latin typeface="Calibri" panose="020F0502020204030204" pitchFamily="34" charset="0"/>
                <a:ea typeface="Proxima Nova"/>
                <a:cs typeface="Proxima Nova"/>
              </a:rPr>
              <a:t>]);</a:t>
            </a:r>
          </a:p>
          <a:p>
            <a:pPr algn="just"/>
            <a:r>
              <a:rPr lang="en-IN" sz="1800" dirty="0">
                <a:solidFill>
                  <a:srgbClr val="666666"/>
                </a:solidFill>
                <a:latin typeface="Calibri" panose="020F0502020204030204" pitchFamily="34" charset="0"/>
                <a:ea typeface="Proxima Nova"/>
                <a:cs typeface="Proxima Nova"/>
              </a:rPr>
              <a:t>    </a:t>
            </a:r>
            <a:r>
              <a:rPr lang="en-IN" sz="1800" dirty="0" smtClean="0">
                <a:solidFill>
                  <a:srgbClr val="666666"/>
                </a:solidFill>
                <a:latin typeface="Calibri" panose="020F0502020204030204" pitchFamily="34" charset="0"/>
                <a:ea typeface="Proxima Nova"/>
                <a:cs typeface="Proxima Nova"/>
              </a:rPr>
              <a:t>}</a:t>
            </a:r>
            <a:endParaRPr lang="en-IN" sz="1800" dirty="0">
              <a:solidFill>
                <a:srgbClr val="666666"/>
              </a:solidFill>
              <a:latin typeface="Calibri" panose="020F0502020204030204" pitchFamily="34" charset="0"/>
              <a:ea typeface="Proxima Nova"/>
              <a:cs typeface="Proxima Nova"/>
            </a:endParaRPr>
          </a:p>
          <a:p>
            <a:pPr algn="just"/>
            <a:r>
              <a:rPr lang="en-IN" sz="1800" dirty="0">
                <a:solidFill>
                  <a:srgbClr val="666666"/>
                </a:solidFill>
                <a:latin typeface="Calibri" panose="020F0502020204030204" pitchFamily="34" charset="0"/>
                <a:ea typeface="Proxima Nova"/>
                <a:cs typeface="Proxima Nova"/>
              </a:rPr>
              <a:t>    return 0;</a:t>
            </a:r>
          </a:p>
          <a:p>
            <a:pPr algn="just"/>
            <a:r>
              <a:rPr lang="en-IN" sz="1800" dirty="0" smtClean="0">
                <a:solidFill>
                  <a:srgbClr val="666666"/>
                </a:solidFill>
                <a:latin typeface="Calibri" panose="020F0502020204030204" pitchFamily="34" charset="0"/>
                <a:ea typeface="Proxima Nova"/>
                <a:cs typeface="Proxima Nova"/>
              </a:rPr>
              <a:t>}</a:t>
            </a:r>
            <a:endParaRPr lang="en-IN" sz="1800" dirty="0">
              <a:solidFill>
                <a:srgbClr val="666666"/>
              </a:solidFill>
              <a:latin typeface="Calibri" panose="020F0502020204030204" pitchFamily="34" charset="0"/>
              <a:ea typeface="Proxima Nova"/>
              <a:cs typeface="Proxima Nova"/>
            </a:endParaRPr>
          </a:p>
          <a:p>
            <a:pPr algn="just"/>
            <a:r>
              <a:rPr lang="en-IN" sz="1800" b="1" dirty="0">
                <a:solidFill>
                  <a:srgbClr val="FF0000"/>
                </a:solidFill>
                <a:latin typeface="Calibri" panose="020F0502020204030204" pitchFamily="34" charset="0"/>
                <a:ea typeface="Proxima Nova"/>
                <a:cs typeface="Proxima Nova"/>
              </a:rPr>
              <a:t>Time Complexity: ?</a:t>
            </a:r>
          </a:p>
          <a:p>
            <a:pPr algn="just"/>
            <a:endParaRPr lang="en-IN" sz="1800" dirty="0">
              <a:solidFill>
                <a:srgbClr val="666666"/>
              </a:solidFill>
              <a:latin typeface="Calibri" panose="020F0502020204030204" pitchFamily="34" charset="0"/>
              <a:ea typeface="Proxima Nova"/>
              <a:cs typeface="Proxima Nova"/>
            </a:endParaRPr>
          </a:p>
        </p:txBody>
      </p:sp>
      <p:pic>
        <p:nvPicPr>
          <p:cNvPr id="2" name="Picture 1"/>
          <p:cNvPicPr>
            <a:picLocks noChangeAspect="1"/>
          </p:cNvPicPr>
          <p:nvPr/>
        </p:nvPicPr>
        <p:blipFill>
          <a:blip r:embed="rId6"/>
          <a:stretch>
            <a:fillRect/>
          </a:stretch>
        </p:blipFill>
        <p:spPr>
          <a:xfrm>
            <a:off x="5179229" y="907162"/>
            <a:ext cx="3365715" cy="2647696"/>
          </a:xfrm>
          <a:prstGeom prst="rect">
            <a:avLst/>
          </a:prstGeom>
        </p:spPr>
      </p:pic>
    </p:spTree>
    <p:extLst>
      <p:ext uri="{BB962C8B-B14F-4D97-AF65-F5344CB8AC3E}">
        <p14:creationId xmlns:p14="http://schemas.microsoft.com/office/powerpoint/2010/main" val="54598509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r>
              <a:rPr lang="en-IN" sz="2400" dirty="0">
                <a:solidFill>
                  <a:schemeClr val="bg1"/>
                </a:solidFill>
                <a:latin typeface="Proxima Nova" panose="020B0604020202020204" charset="0"/>
              </a:rPr>
              <a:t>BINOMIAL CO-EFFICIENT </a:t>
            </a:r>
            <a:endParaRPr lang="en-IN" sz="2400" dirty="0">
              <a:solidFill>
                <a:schemeClr val="bg1"/>
              </a:solidFill>
              <a:latin typeface="Proxima Nova" panose="020B0604020202020204" charset="0"/>
            </a:endParaRPr>
          </a:p>
        </p:txBody>
      </p:sp>
      <p:sp>
        <p:nvSpPr>
          <p:cNvPr id="99" name="Google Shape;99;p17"/>
          <p:cNvSpPr txBox="1"/>
          <p:nvPr/>
        </p:nvSpPr>
        <p:spPr>
          <a:xfrm>
            <a:off x="330212" y="728273"/>
            <a:ext cx="8483526" cy="4108787"/>
          </a:xfrm>
          <a:prstGeom prst="rect">
            <a:avLst/>
          </a:prstGeom>
          <a:noFill/>
          <a:ln>
            <a:noFill/>
          </a:ln>
        </p:spPr>
        <p:txBody>
          <a:bodyPr spcFirstLastPara="1" wrap="square" lIns="91425" tIns="91425" rIns="91425" bIns="91425" anchor="t" anchorCtr="0">
            <a:spAutoFit/>
          </a:bodyPr>
          <a:lstStyle/>
          <a:p>
            <a:r>
              <a:rPr lang="en-IN" sz="1500" b="1" dirty="0" smtClean="0">
                <a:latin typeface="Proxima Nova" panose="020B0604020202020204" charset="0"/>
              </a:rPr>
              <a:t>Example </a:t>
            </a:r>
            <a:r>
              <a:rPr lang="en-IN" sz="1500" b="1" dirty="0">
                <a:latin typeface="Proxima Nova" panose="020B0604020202020204" charset="0"/>
              </a:rPr>
              <a:t>: Calculate :  C(4, 2) </a:t>
            </a:r>
          </a:p>
          <a:p>
            <a:r>
              <a:rPr lang="en-IN" sz="1500" dirty="0">
                <a:latin typeface="Proxima Nova" panose="020B0604020202020204" charset="0"/>
              </a:rPr>
              <a:t>C(4,2) = C (3, 1) + C(3, 2) ----------------------------(1) </a:t>
            </a:r>
          </a:p>
          <a:p>
            <a:r>
              <a:rPr lang="en-IN" sz="1500" dirty="0">
                <a:latin typeface="Proxima Nova" panose="020B0604020202020204" charset="0"/>
              </a:rPr>
              <a:t>Let’s calculate first C(3, 1) </a:t>
            </a:r>
          </a:p>
          <a:p>
            <a:r>
              <a:rPr lang="en-IN" sz="1500" dirty="0">
                <a:latin typeface="Proxima Nova" panose="020B0604020202020204" charset="0"/>
              </a:rPr>
              <a:t>C(3, 1)  = C(2, 0) + C(2, 1) </a:t>
            </a:r>
          </a:p>
          <a:p>
            <a:r>
              <a:rPr lang="en-IN" sz="1500" dirty="0">
                <a:latin typeface="Proxima Nova" panose="020B0604020202020204" charset="0"/>
              </a:rPr>
              <a:t>            = 1 + C(1, 0) + C(1, 1) </a:t>
            </a:r>
          </a:p>
          <a:p>
            <a:r>
              <a:rPr lang="en-IN" sz="1500" dirty="0">
                <a:latin typeface="Proxima Nova" panose="020B0604020202020204" charset="0"/>
              </a:rPr>
              <a:t>            = 1 + 1 + 1 </a:t>
            </a:r>
          </a:p>
          <a:p>
            <a:r>
              <a:rPr lang="en-IN" sz="1500" dirty="0">
                <a:latin typeface="Proxima Nova" panose="020B0604020202020204" charset="0"/>
              </a:rPr>
              <a:t>            = 3 ---------------------------------------------- (2) </a:t>
            </a:r>
          </a:p>
          <a:p>
            <a:r>
              <a:rPr lang="en-IN" sz="1500" dirty="0" smtClean="0">
                <a:latin typeface="Proxima Nova" panose="020B0604020202020204" charset="0"/>
              </a:rPr>
              <a:t>Now let’s calculate </a:t>
            </a:r>
            <a:r>
              <a:rPr lang="en-IN" sz="1500" dirty="0">
                <a:latin typeface="Proxima Nova" panose="020B0604020202020204" charset="0"/>
              </a:rPr>
              <a:t>C(3, 2) </a:t>
            </a:r>
          </a:p>
          <a:p>
            <a:r>
              <a:rPr lang="en-IN" sz="1500" dirty="0">
                <a:latin typeface="Proxima Nova" panose="020B0604020202020204" charset="0"/>
              </a:rPr>
              <a:t>C(3, 2) </a:t>
            </a:r>
            <a:r>
              <a:rPr lang="en-IN" sz="1500" dirty="0" smtClean="0">
                <a:latin typeface="Proxima Nova" panose="020B0604020202020204" charset="0"/>
              </a:rPr>
              <a:t>= </a:t>
            </a:r>
            <a:r>
              <a:rPr lang="en-IN" sz="1500" dirty="0">
                <a:latin typeface="Proxima Nova" panose="020B0604020202020204" charset="0"/>
              </a:rPr>
              <a:t>C(2, 1) + C(2, 2) </a:t>
            </a:r>
          </a:p>
          <a:p>
            <a:r>
              <a:rPr lang="en-IN" sz="1500" dirty="0" smtClean="0">
                <a:latin typeface="Proxima Nova" panose="020B0604020202020204" charset="0"/>
              </a:rPr>
              <a:t>            = </a:t>
            </a:r>
            <a:r>
              <a:rPr lang="en-IN" sz="1500" dirty="0">
                <a:latin typeface="Proxima Nova" panose="020B0604020202020204" charset="0"/>
              </a:rPr>
              <a:t>C(1, 0) + C(1, 1) + 1 </a:t>
            </a:r>
          </a:p>
          <a:p>
            <a:r>
              <a:rPr lang="en-IN" sz="1500" dirty="0" smtClean="0">
                <a:latin typeface="Proxima Nova" panose="020B0604020202020204" charset="0"/>
              </a:rPr>
              <a:t>            = </a:t>
            </a:r>
            <a:r>
              <a:rPr lang="en-IN" sz="1500" dirty="0">
                <a:latin typeface="Proxima Nova" panose="020B0604020202020204" charset="0"/>
              </a:rPr>
              <a:t>1+ 1+ 1 </a:t>
            </a:r>
          </a:p>
          <a:p>
            <a:r>
              <a:rPr lang="en-IN" sz="1500" dirty="0" smtClean="0">
                <a:latin typeface="Proxima Nova" panose="020B0604020202020204" charset="0"/>
              </a:rPr>
              <a:t>            = </a:t>
            </a:r>
            <a:r>
              <a:rPr lang="en-IN" sz="1500" dirty="0">
                <a:latin typeface="Proxima Nova" panose="020B0604020202020204" charset="0"/>
              </a:rPr>
              <a:t>3</a:t>
            </a:r>
            <a:r>
              <a:rPr lang="en-IN" sz="1500" dirty="0" smtClean="0">
                <a:latin typeface="Proxima Nova" panose="020B0604020202020204" charset="0"/>
              </a:rPr>
              <a:t> </a:t>
            </a:r>
            <a:r>
              <a:rPr lang="en-IN" sz="1500" dirty="0">
                <a:latin typeface="Proxima Nova" panose="020B0604020202020204" charset="0"/>
              </a:rPr>
              <a:t>----- (3) </a:t>
            </a:r>
          </a:p>
          <a:p>
            <a:endParaRPr lang="en-IN" sz="1500" dirty="0" smtClean="0">
              <a:latin typeface="Proxima Nova" panose="020B0604020202020204" charset="0"/>
            </a:endParaRPr>
          </a:p>
          <a:p>
            <a:r>
              <a:rPr lang="en-IN" sz="1500" dirty="0" smtClean="0">
                <a:latin typeface="Proxima Nova" panose="020B0604020202020204" charset="0"/>
              </a:rPr>
              <a:t>Put </a:t>
            </a:r>
            <a:r>
              <a:rPr lang="en-IN" sz="1500" dirty="0">
                <a:latin typeface="Proxima Nova" panose="020B0604020202020204" charset="0"/>
              </a:rPr>
              <a:t>value of (2) and (3) into (1) </a:t>
            </a:r>
          </a:p>
          <a:p>
            <a:r>
              <a:rPr lang="en-IN" sz="1500" dirty="0" smtClean="0">
                <a:latin typeface="Proxima Nova" panose="020B0604020202020204" charset="0"/>
              </a:rPr>
              <a:t>C(4,2) = </a:t>
            </a:r>
            <a:r>
              <a:rPr lang="en-IN" sz="1500" dirty="0">
                <a:latin typeface="Proxima Nova" panose="020B0604020202020204" charset="0"/>
              </a:rPr>
              <a:t>C (3, 1) + C(3, 2) ----(1) </a:t>
            </a:r>
          </a:p>
          <a:p>
            <a:r>
              <a:rPr lang="en-IN" sz="1500" dirty="0" smtClean="0">
                <a:latin typeface="Proxima Nova" panose="020B0604020202020204" charset="0"/>
              </a:rPr>
              <a:t>           = </a:t>
            </a:r>
            <a:r>
              <a:rPr lang="en-IN" sz="1500" dirty="0">
                <a:latin typeface="Proxima Nova" panose="020B0604020202020204" charset="0"/>
              </a:rPr>
              <a:t>3 + 3 </a:t>
            </a:r>
          </a:p>
          <a:p>
            <a:r>
              <a:rPr lang="en-IN" sz="1500" dirty="0" smtClean="0">
                <a:latin typeface="Proxima Nova" panose="020B0604020202020204" charset="0"/>
              </a:rPr>
              <a:t>           = </a:t>
            </a:r>
            <a:r>
              <a:rPr lang="en-IN" sz="1500" dirty="0">
                <a:latin typeface="Proxima Nova" panose="020B0604020202020204" charset="0"/>
              </a:rPr>
              <a:t>6 </a:t>
            </a:r>
          </a:p>
        </p:txBody>
      </p:sp>
    </p:spTree>
    <p:extLst>
      <p:ext uri="{BB962C8B-B14F-4D97-AF65-F5344CB8AC3E}">
        <p14:creationId xmlns:p14="http://schemas.microsoft.com/office/powerpoint/2010/main" val="257612993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r>
              <a:rPr lang="en-IN" sz="2400" dirty="0">
                <a:solidFill>
                  <a:schemeClr val="bg1"/>
                </a:solidFill>
                <a:latin typeface="Proxima Nova" panose="020B0604020202020204" charset="0"/>
              </a:rPr>
              <a:t>BINOMIAL CO-EFFICIENT </a:t>
            </a:r>
            <a:endParaRPr lang="en-IN" sz="2400" dirty="0">
              <a:solidFill>
                <a:schemeClr val="bg1"/>
              </a:solidFill>
              <a:latin typeface="Proxima Nova" panose="020B0604020202020204" charset="0"/>
            </a:endParaRPr>
          </a:p>
        </p:txBody>
      </p:sp>
      <p:pic>
        <p:nvPicPr>
          <p:cNvPr id="2" name="Picture 1"/>
          <p:cNvPicPr>
            <a:picLocks noChangeAspect="1"/>
          </p:cNvPicPr>
          <p:nvPr/>
        </p:nvPicPr>
        <p:blipFill>
          <a:blip r:embed="rId6"/>
          <a:stretch>
            <a:fillRect/>
          </a:stretch>
        </p:blipFill>
        <p:spPr>
          <a:xfrm>
            <a:off x="214593" y="793695"/>
            <a:ext cx="5652729" cy="4202869"/>
          </a:xfrm>
          <a:prstGeom prst="rect">
            <a:avLst/>
          </a:prstGeom>
        </p:spPr>
      </p:pic>
      <p:sp>
        <p:nvSpPr>
          <p:cNvPr id="3" name="Rectangle 2"/>
          <p:cNvSpPr/>
          <p:nvPr/>
        </p:nvSpPr>
        <p:spPr>
          <a:xfrm>
            <a:off x="6077165" y="1031191"/>
            <a:ext cx="2781710" cy="1077218"/>
          </a:xfrm>
          <a:prstGeom prst="rect">
            <a:avLst/>
          </a:prstGeom>
        </p:spPr>
        <p:txBody>
          <a:bodyPr wrap="square">
            <a:spAutoFit/>
          </a:bodyPr>
          <a:lstStyle/>
          <a:p>
            <a:pPr algn="just" fontAlgn="base"/>
            <a:r>
              <a:rPr lang="en-IN" sz="1600" dirty="0">
                <a:solidFill>
                  <a:srgbClr val="666666"/>
                </a:solidFill>
                <a:latin typeface="Proxima Nova" panose="020B0604020202020204" charset="0"/>
              </a:rPr>
              <a:t>This tabular representation of binomial coefficients is also known as Pascal’s triangle.</a:t>
            </a:r>
          </a:p>
        </p:txBody>
      </p:sp>
    </p:spTree>
    <p:extLst>
      <p:ext uri="{BB962C8B-B14F-4D97-AF65-F5344CB8AC3E}">
        <p14:creationId xmlns:p14="http://schemas.microsoft.com/office/powerpoint/2010/main" val="324244608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r>
              <a:rPr lang="en-IN" sz="2400" dirty="0">
                <a:solidFill>
                  <a:schemeClr val="bg1"/>
                </a:solidFill>
                <a:latin typeface="Proxima Nova" panose="020B0604020202020204" charset="0"/>
              </a:rPr>
              <a:t>BINOMIAL CO-EFFICIENT </a:t>
            </a:r>
            <a:endParaRPr lang="en-IN" sz="2400" dirty="0">
              <a:solidFill>
                <a:schemeClr val="bg1"/>
              </a:solidFill>
              <a:latin typeface="Proxima Nova" panose="020B0604020202020204" charset="0"/>
            </a:endParaRPr>
          </a:p>
        </p:txBody>
      </p:sp>
      <p:sp>
        <p:nvSpPr>
          <p:cNvPr id="99" name="Google Shape;99;p17"/>
          <p:cNvSpPr txBox="1"/>
          <p:nvPr/>
        </p:nvSpPr>
        <p:spPr>
          <a:xfrm>
            <a:off x="290604" y="817718"/>
            <a:ext cx="8483526" cy="923299"/>
          </a:xfrm>
          <a:prstGeom prst="rect">
            <a:avLst/>
          </a:prstGeom>
          <a:noFill/>
          <a:ln>
            <a:noFill/>
          </a:ln>
        </p:spPr>
        <p:txBody>
          <a:bodyPr spcFirstLastPara="1" wrap="square" lIns="91425" tIns="91425" rIns="91425" bIns="91425" anchor="t" anchorCtr="0">
            <a:spAutoFit/>
          </a:bodyPr>
          <a:lstStyle/>
          <a:p>
            <a:r>
              <a:rPr lang="en-IN" sz="1600" dirty="0" smtClean="0">
                <a:latin typeface="Proxima Nova" panose="020B0604020202020204" charset="0"/>
              </a:rPr>
              <a:t>Example 2</a:t>
            </a:r>
            <a:r>
              <a:rPr lang="en-IN" sz="1600" dirty="0">
                <a:latin typeface="Proxima Nova" panose="020B0604020202020204" charset="0"/>
              </a:rPr>
              <a:t>. </a:t>
            </a:r>
            <a:r>
              <a:rPr lang="en-IN" sz="1600" dirty="0" smtClean="0">
                <a:latin typeface="Proxima Nova" panose="020B0604020202020204" charset="0"/>
              </a:rPr>
              <a:t>Calculate : C(5</a:t>
            </a:r>
            <a:r>
              <a:rPr lang="en-IN" sz="1600" dirty="0">
                <a:latin typeface="Proxima Nova" panose="020B0604020202020204" charset="0"/>
              </a:rPr>
              <a:t>, 2) </a:t>
            </a:r>
          </a:p>
          <a:p>
            <a:endParaRPr lang="en-IN" sz="1600" dirty="0" smtClean="0">
              <a:latin typeface="Proxima Nova" panose="020B0604020202020204" charset="0"/>
            </a:endParaRPr>
          </a:p>
          <a:p>
            <a:r>
              <a:rPr lang="en-IN" sz="1600" dirty="0" smtClean="0">
                <a:latin typeface="Proxima Nova" panose="020B0604020202020204" charset="0"/>
              </a:rPr>
              <a:t>Example 3</a:t>
            </a:r>
            <a:r>
              <a:rPr lang="en-IN" sz="1600" dirty="0">
                <a:latin typeface="Proxima Nova" panose="020B0604020202020204" charset="0"/>
              </a:rPr>
              <a:t>. </a:t>
            </a:r>
            <a:r>
              <a:rPr lang="en-IN" sz="1600" dirty="0" smtClean="0">
                <a:latin typeface="Proxima Nova" panose="020B0604020202020204" charset="0"/>
              </a:rPr>
              <a:t>Calculate : C(6</a:t>
            </a:r>
            <a:r>
              <a:rPr lang="en-IN" sz="1600" dirty="0">
                <a:latin typeface="Proxima Nova" panose="020B0604020202020204" charset="0"/>
              </a:rPr>
              <a:t>, 3) </a:t>
            </a:r>
          </a:p>
        </p:txBody>
      </p:sp>
    </p:spTree>
    <p:extLst>
      <p:ext uri="{BB962C8B-B14F-4D97-AF65-F5344CB8AC3E}">
        <p14:creationId xmlns:p14="http://schemas.microsoft.com/office/powerpoint/2010/main" val="5473403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38579"/>
          </a:xfrm>
          <a:prstGeom prst="rect">
            <a:avLst/>
          </a:prstGeom>
          <a:noFill/>
          <a:ln>
            <a:noFill/>
          </a:ln>
        </p:spPr>
        <p:txBody>
          <a:bodyPr spcFirstLastPara="1" wrap="square" lIns="91425" tIns="91425" rIns="91425" bIns="91425" anchor="t" anchorCtr="0">
            <a:spAutoFit/>
          </a:bodyPr>
          <a:lstStyle/>
          <a:p>
            <a:pPr lvl="0"/>
            <a:r>
              <a:rPr lang="en-IN" sz="2300" dirty="0" smtClean="0">
                <a:solidFill>
                  <a:schemeClr val="lt1"/>
                </a:solidFill>
                <a:latin typeface="Proxima Nova" panose="020B0604020202020204" charset="0"/>
                <a:ea typeface="Proxima Nova"/>
                <a:cs typeface="Proxima Nova"/>
              </a:rPr>
              <a:t>INTRODUCTION</a:t>
            </a:r>
            <a:endParaRPr lang="en-IN" sz="2300" dirty="0">
              <a:solidFill>
                <a:schemeClr val="lt1"/>
              </a:solidFill>
              <a:latin typeface="Proxima Nova" panose="020B0604020202020204" charset="0"/>
              <a:ea typeface="Proxima Nova"/>
              <a:cs typeface="Proxima Nova"/>
              <a:sym typeface="Proxima Nova"/>
            </a:endParaRPr>
          </a:p>
        </p:txBody>
      </p:sp>
      <p:sp>
        <p:nvSpPr>
          <p:cNvPr id="99" name="Google Shape;99;p17"/>
          <p:cNvSpPr txBox="1"/>
          <p:nvPr/>
        </p:nvSpPr>
        <p:spPr>
          <a:xfrm>
            <a:off x="465500" y="818450"/>
            <a:ext cx="8212950" cy="4062620"/>
          </a:xfrm>
          <a:prstGeom prst="rect">
            <a:avLst/>
          </a:prstGeom>
          <a:noFill/>
          <a:ln>
            <a:noFill/>
          </a:ln>
        </p:spPr>
        <p:txBody>
          <a:bodyPr spcFirstLastPara="1" wrap="square" lIns="91425" tIns="91425" rIns="91425" bIns="91425" anchor="t" anchorCtr="0">
            <a:spAutoFit/>
          </a:bodyPr>
          <a:lstStyle/>
          <a:p>
            <a:pPr marL="285750" indent="-285750" algn="just">
              <a:buFont typeface="Arial" panose="020B0604020202020204" pitchFamily="34" charset="0"/>
              <a:buChar char="•"/>
            </a:pPr>
            <a:r>
              <a:rPr lang="en-IN" sz="1800" dirty="0" smtClean="0">
                <a:solidFill>
                  <a:srgbClr val="666666"/>
                </a:solidFill>
                <a:latin typeface="Proxima Nova"/>
                <a:ea typeface="Proxima Nova"/>
                <a:cs typeface="Proxima Nova"/>
              </a:rPr>
              <a:t>Dynamic </a:t>
            </a:r>
            <a:r>
              <a:rPr lang="en-IN" sz="1800" dirty="0">
                <a:solidFill>
                  <a:srgbClr val="666666"/>
                </a:solidFill>
                <a:latin typeface="Proxima Nova"/>
                <a:ea typeface="Proxima Nova"/>
                <a:cs typeface="Proxima Nova"/>
              </a:rPr>
              <a:t>programming is a technique that breaks the problems into sub-problems, and saves the result for future purposes so that we do not need to compute the result again. </a:t>
            </a:r>
            <a:endParaRPr lang="en-IN" sz="1800" dirty="0" smtClean="0">
              <a:solidFill>
                <a:srgbClr val="666666"/>
              </a:solidFill>
              <a:latin typeface="Proxima Nova"/>
              <a:ea typeface="Proxima Nova"/>
              <a:cs typeface="Proxima Nova"/>
            </a:endParaRPr>
          </a:p>
          <a:p>
            <a:pPr marL="285750" indent="-285750" algn="just">
              <a:buFont typeface="Arial" panose="020B0604020202020204" pitchFamily="34" charset="0"/>
              <a:buChar char="•"/>
            </a:pPr>
            <a:endParaRPr lang="en-IN" sz="1800" dirty="0">
              <a:solidFill>
                <a:srgbClr val="666666"/>
              </a:solidFill>
              <a:latin typeface="Proxima Nova"/>
              <a:ea typeface="Proxima Nova"/>
              <a:cs typeface="Proxima Nova"/>
            </a:endParaRPr>
          </a:p>
          <a:p>
            <a:pPr marL="285750" indent="-285750" algn="just">
              <a:buFont typeface="Arial" panose="020B0604020202020204" pitchFamily="34" charset="0"/>
              <a:buChar char="•"/>
            </a:pPr>
            <a:r>
              <a:rPr lang="en-IN" sz="1800" dirty="0" smtClean="0">
                <a:solidFill>
                  <a:srgbClr val="666666"/>
                </a:solidFill>
                <a:latin typeface="Proxima Nova"/>
                <a:ea typeface="Proxima Nova"/>
                <a:cs typeface="Proxima Nova"/>
              </a:rPr>
              <a:t>The </a:t>
            </a:r>
            <a:r>
              <a:rPr lang="en-IN" sz="1800" dirty="0" err="1">
                <a:solidFill>
                  <a:srgbClr val="666666"/>
                </a:solidFill>
                <a:latin typeface="Proxima Nova"/>
                <a:ea typeface="Proxima Nova"/>
                <a:cs typeface="Proxima Nova"/>
              </a:rPr>
              <a:t>subproblems</a:t>
            </a:r>
            <a:r>
              <a:rPr lang="en-IN" sz="1800" dirty="0">
                <a:solidFill>
                  <a:srgbClr val="666666"/>
                </a:solidFill>
                <a:latin typeface="Proxima Nova"/>
                <a:ea typeface="Proxima Nova"/>
                <a:cs typeface="Proxima Nova"/>
              </a:rPr>
              <a:t> are optimized to optimize the overall solution is known as </a:t>
            </a:r>
            <a:r>
              <a:rPr lang="en-IN" sz="1800" b="1" dirty="0">
                <a:solidFill>
                  <a:srgbClr val="666666"/>
                </a:solidFill>
                <a:latin typeface="Proxima Nova"/>
                <a:ea typeface="Proxima Nova"/>
                <a:cs typeface="Proxima Nova"/>
              </a:rPr>
              <a:t>optimal substructure property</a:t>
            </a:r>
            <a:r>
              <a:rPr lang="en-IN" sz="1800" dirty="0">
                <a:solidFill>
                  <a:srgbClr val="666666"/>
                </a:solidFill>
                <a:latin typeface="Proxima Nova"/>
                <a:ea typeface="Proxima Nova"/>
                <a:cs typeface="Proxima Nova"/>
              </a:rPr>
              <a:t>. </a:t>
            </a:r>
            <a:endParaRPr lang="en-IN" sz="1800" dirty="0" smtClean="0">
              <a:solidFill>
                <a:srgbClr val="666666"/>
              </a:solidFill>
              <a:latin typeface="Proxima Nova"/>
              <a:ea typeface="Proxima Nova"/>
              <a:cs typeface="Proxima Nova"/>
            </a:endParaRPr>
          </a:p>
          <a:p>
            <a:pPr marL="285750" indent="-285750" algn="just">
              <a:buFont typeface="Arial" panose="020B0604020202020204" pitchFamily="34" charset="0"/>
              <a:buChar char="•"/>
            </a:pPr>
            <a:endParaRPr lang="en-IN" sz="1800" dirty="0" smtClean="0">
              <a:solidFill>
                <a:srgbClr val="666666"/>
              </a:solidFill>
              <a:latin typeface="Proxima Nova"/>
              <a:ea typeface="Proxima Nova"/>
              <a:cs typeface="Proxima Nova"/>
            </a:endParaRPr>
          </a:p>
          <a:p>
            <a:pPr marL="285750" indent="-285750" algn="just">
              <a:buFont typeface="Arial" panose="020B0604020202020204" pitchFamily="34" charset="0"/>
              <a:buChar char="•"/>
            </a:pPr>
            <a:r>
              <a:rPr lang="en-IN" sz="1800" dirty="0" smtClean="0">
                <a:solidFill>
                  <a:srgbClr val="666666"/>
                </a:solidFill>
                <a:latin typeface="Proxima Nova"/>
                <a:ea typeface="Proxima Nova"/>
                <a:cs typeface="Proxima Nova"/>
              </a:rPr>
              <a:t>The </a:t>
            </a:r>
            <a:r>
              <a:rPr lang="en-IN" sz="1800" dirty="0">
                <a:solidFill>
                  <a:srgbClr val="666666"/>
                </a:solidFill>
                <a:latin typeface="Proxima Nova"/>
                <a:ea typeface="Proxima Nova"/>
                <a:cs typeface="Proxima Nova"/>
              </a:rPr>
              <a:t>main use of dynamic programming is to solve optimization problems. </a:t>
            </a:r>
            <a:endParaRPr lang="en-IN" sz="1800" dirty="0" smtClean="0">
              <a:solidFill>
                <a:srgbClr val="666666"/>
              </a:solidFill>
              <a:latin typeface="Proxima Nova"/>
              <a:ea typeface="Proxima Nova"/>
              <a:cs typeface="Proxima Nova"/>
            </a:endParaRPr>
          </a:p>
          <a:p>
            <a:pPr marL="285750" indent="-285750" algn="just">
              <a:buFont typeface="Arial" panose="020B0604020202020204" pitchFamily="34" charset="0"/>
              <a:buChar char="•"/>
            </a:pPr>
            <a:endParaRPr lang="en-IN" sz="1800" dirty="0" smtClean="0">
              <a:solidFill>
                <a:srgbClr val="666666"/>
              </a:solidFill>
              <a:latin typeface="Proxima Nova"/>
              <a:ea typeface="Proxima Nova"/>
              <a:cs typeface="Proxima Nova"/>
            </a:endParaRPr>
          </a:p>
          <a:p>
            <a:pPr marL="285750" indent="-285750" algn="just">
              <a:buFont typeface="Arial" panose="020B0604020202020204" pitchFamily="34" charset="0"/>
              <a:buChar char="•"/>
            </a:pPr>
            <a:r>
              <a:rPr lang="en-IN" sz="1800" dirty="0" smtClean="0">
                <a:solidFill>
                  <a:srgbClr val="666666"/>
                </a:solidFill>
                <a:latin typeface="Proxima Nova"/>
                <a:ea typeface="Proxima Nova"/>
                <a:cs typeface="Proxima Nova"/>
              </a:rPr>
              <a:t>Here</a:t>
            </a:r>
            <a:r>
              <a:rPr lang="en-IN" sz="1800" dirty="0">
                <a:solidFill>
                  <a:srgbClr val="666666"/>
                </a:solidFill>
                <a:latin typeface="Proxima Nova"/>
                <a:ea typeface="Proxima Nova"/>
                <a:cs typeface="Proxima Nova"/>
              </a:rPr>
              <a:t>, optimization problems mean that when we are trying to find out the minimum or the maximum solution of a problem. </a:t>
            </a:r>
            <a:endParaRPr lang="en-IN" sz="1800" dirty="0" smtClean="0">
              <a:solidFill>
                <a:srgbClr val="666666"/>
              </a:solidFill>
              <a:latin typeface="Proxima Nova"/>
              <a:ea typeface="Proxima Nova"/>
              <a:cs typeface="Proxima Nova"/>
            </a:endParaRPr>
          </a:p>
          <a:p>
            <a:pPr marL="285750" indent="-285750" algn="just">
              <a:buFont typeface="Arial" panose="020B0604020202020204" pitchFamily="34" charset="0"/>
              <a:buChar char="•"/>
            </a:pPr>
            <a:endParaRPr lang="en-IN" sz="1800" dirty="0">
              <a:solidFill>
                <a:srgbClr val="666666"/>
              </a:solidFill>
              <a:latin typeface="Proxima Nova"/>
              <a:ea typeface="Proxima Nova"/>
              <a:cs typeface="Proxima Nova"/>
            </a:endParaRPr>
          </a:p>
          <a:p>
            <a:pPr marL="285750" indent="-285750" algn="just">
              <a:buFont typeface="Arial" panose="020B0604020202020204" pitchFamily="34" charset="0"/>
              <a:buChar char="•"/>
            </a:pPr>
            <a:r>
              <a:rPr lang="en-IN" sz="1800" dirty="0" smtClean="0">
                <a:solidFill>
                  <a:srgbClr val="666666"/>
                </a:solidFill>
                <a:latin typeface="Proxima Nova"/>
                <a:ea typeface="Proxima Nova"/>
                <a:cs typeface="Proxima Nova"/>
              </a:rPr>
              <a:t>The </a:t>
            </a:r>
            <a:r>
              <a:rPr lang="en-IN" sz="1800" dirty="0">
                <a:solidFill>
                  <a:srgbClr val="666666"/>
                </a:solidFill>
                <a:latin typeface="Proxima Nova"/>
                <a:ea typeface="Proxima Nova"/>
                <a:cs typeface="Proxima Nova"/>
              </a:rPr>
              <a:t>dynamic programming guarantees to find the optimal solution of a problem if the solution exists.</a:t>
            </a:r>
          </a:p>
        </p:txBody>
      </p:sp>
    </p:spTree>
    <p:extLst>
      <p:ext uri="{BB962C8B-B14F-4D97-AF65-F5344CB8AC3E}">
        <p14:creationId xmlns:p14="http://schemas.microsoft.com/office/powerpoint/2010/main" val="2082839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38579"/>
          </a:xfrm>
          <a:prstGeom prst="rect">
            <a:avLst/>
          </a:prstGeom>
          <a:noFill/>
          <a:ln>
            <a:noFill/>
          </a:ln>
        </p:spPr>
        <p:txBody>
          <a:bodyPr spcFirstLastPara="1" wrap="square" lIns="91425" tIns="91425" rIns="91425" bIns="91425" anchor="t" anchorCtr="0">
            <a:spAutoFit/>
          </a:bodyPr>
          <a:lstStyle/>
          <a:p>
            <a:pPr lvl="0"/>
            <a:r>
              <a:rPr lang="en-IN" sz="2300" dirty="0" smtClean="0">
                <a:solidFill>
                  <a:schemeClr val="lt1"/>
                </a:solidFill>
                <a:latin typeface="Proxima Nova" panose="020B0604020202020204" charset="0"/>
                <a:ea typeface="Proxima Nova"/>
                <a:cs typeface="Proxima Nova"/>
              </a:rPr>
              <a:t>INTRODUCTION</a:t>
            </a:r>
            <a:endParaRPr lang="en-IN" sz="2300" dirty="0">
              <a:solidFill>
                <a:schemeClr val="lt1"/>
              </a:solidFill>
              <a:latin typeface="Proxima Nova" panose="020B0604020202020204" charset="0"/>
              <a:ea typeface="Proxima Nova"/>
              <a:cs typeface="Proxima Nova"/>
              <a:sym typeface="Proxima Nova"/>
            </a:endParaRPr>
          </a:p>
        </p:txBody>
      </p:sp>
      <p:sp>
        <p:nvSpPr>
          <p:cNvPr id="99" name="Google Shape;99;p17"/>
          <p:cNvSpPr txBox="1"/>
          <p:nvPr/>
        </p:nvSpPr>
        <p:spPr>
          <a:xfrm>
            <a:off x="465500" y="818450"/>
            <a:ext cx="8212950" cy="3508623"/>
          </a:xfrm>
          <a:prstGeom prst="rect">
            <a:avLst/>
          </a:prstGeom>
          <a:noFill/>
          <a:ln>
            <a:noFill/>
          </a:ln>
        </p:spPr>
        <p:txBody>
          <a:bodyPr spcFirstLastPara="1" wrap="square" lIns="91425" tIns="91425" rIns="91425" bIns="91425" anchor="t" anchorCtr="0">
            <a:spAutoFit/>
          </a:bodyPr>
          <a:lstStyle/>
          <a:p>
            <a:pPr marL="285750" indent="-285750" algn="just">
              <a:buFont typeface="Arial" panose="020B0604020202020204" pitchFamily="34" charset="0"/>
              <a:buChar char="•"/>
            </a:pPr>
            <a:r>
              <a:rPr lang="en-IN" sz="1800" b="1" dirty="0" smtClean="0">
                <a:latin typeface="Proxima Nova" panose="020B0604020202020204" charset="0"/>
              </a:rPr>
              <a:t>How </a:t>
            </a:r>
            <a:r>
              <a:rPr lang="en-IN" sz="1800" b="1" dirty="0">
                <a:latin typeface="Proxima Nova" panose="020B0604020202020204" charset="0"/>
              </a:rPr>
              <a:t>to Solve Making Change using Dynamic Programming</a:t>
            </a:r>
            <a:r>
              <a:rPr lang="en-IN" sz="1800" b="1" dirty="0" smtClean="0">
                <a:latin typeface="Proxima Nova" panose="020B0604020202020204" charset="0"/>
              </a:rPr>
              <a:t>?</a:t>
            </a:r>
          </a:p>
          <a:p>
            <a:pPr marL="285750" indent="-285750" algn="just">
              <a:buFont typeface="Arial" panose="020B0604020202020204" pitchFamily="34" charset="0"/>
              <a:buChar char="•"/>
            </a:pPr>
            <a:endParaRPr lang="en-IN" sz="1800" b="1" dirty="0">
              <a:latin typeface="Proxima Nova" panose="020B0604020202020204" charset="0"/>
            </a:endParaRPr>
          </a:p>
          <a:p>
            <a:pPr marL="285750" indent="-285750" algn="just">
              <a:buFont typeface="Arial" panose="020B0604020202020204" pitchFamily="34" charset="0"/>
              <a:buChar char="•"/>
            </a:pPr>
            <a:r>
              <a:rPr lang="en-IN" sz="1800" dirty="0">
                <a:latin typeface="Proxima Nova" panose="020B0604020202020204" charset="0"/>
              </a:rPr>
              <a:t>Making Change problem is to find change for a given amount using a minimum number of coins from a set of denominations.</a:t>
            </a:r>
          </a:p>
          <a:p>
            <a:pPr marL="285750" indent="-285750" algn="just">
              <a:buFont typeface="Arial" panose="020B0604020202020204" pitchFamily="34" charset="0"/>
              <a:buChar char="•"/>
            </a:pPr>
            <a:endParaRPr lang="en-IN" sz="1800" b="1" dirty="0" smtClean="0">
              <a:latin typeface="Proxima Nova" panose="020B0604020202020204" charset="0"/>
            </a:endParaRPr>
          </a:p>
          <a:p>
            <a:pPr marL="285750" indent="-285750" algn="just">
              <a:buFont typeface="Arial" panose="020B0604020202020204" pitchFamily="34" charset="0"/>
              <a:buChar char="•"/>
            </a:pPr>
            <a:r>
              <a:rPr lang="en-IN" sz="1800" b="1" dirty="0">
                <a:latin typeface="Proxima Nova" panose="020B0604020202020204" charset="0"/>
              </a:rPr>
              <a:t>Explanation : </a:t>
            </a:r>
            <a:r>
              <a:rPr lang="en-IN" sz="1800" dirty="0">
                <a:latin typeface="Proxima Nova" panose="020B0604020202020204" charset="0"/>
              </a:rPr>
              <a:t>If we are given a set of denominations D = {d</a:t>
            </a:r>
            <a:r>
              <a:rPr lang="en-IN" sz="1800" baseline="-25000" dirty="0">
                <a:latin typeface="Proxima Nova" panose="020B0604020202020204" charset="0"/>
              </a:rPr>
              <a:t>0</a:t>
            </a:r>
            <a:r>
              <a:rPr lang="en-IN" sz="1800" dirty="0">
                <a:latin typeface="Proxima Nova" panose="020B0604020202020204" charset="0"/>
              </a:rPr>
              <a:t>, d</a:t>
            </a:r>
            <a:r>
              <a:rPr lang="en-IN" sz="1800" baseline="-25000" dirty="0">
                <a:latin typeface="Proxima Nova" panose="020B0604020202020204" charset="0"/>
              </a:rPr>
              <a:t>1</a:t>
            </a:r>
            <a:r>
              <a:rPr lang="en-IN" sz="1800" dirty="0">
                <a:latin typeface="Proxima Nova" panose="020B0604020202020204" charset="0"/>
              </a:rPr>
              <a:t>, d</a:t>
            </a:r>
            <a:r>
              <a:rPr lang="en-IN" sz="1800" baseline="-25000" dirty="0">
                <a:latin typeface="Proxima Nova" panose="020B0604020202020204" charset="0"/>
              </a:rPr>
              <a:t>2</a:t>
            </a:r>
            <a:r>
              <a:rPr lang="en-IN" sz="1800" dirty="0">
                <a:latin typeface="Proxima Nova" panose="020B0604020202020204" charset="0"/>
              </a:rPr>
              <a:t>, …, </a:t>
            </a:r>
            <a:r>
              <a:rPr lang="en-IN" sz="1800" dirty="0" err="1">
                <a:latin typeface="Proxima Nova" panose="020B0604020202020204" charset="0"/>
              </a:rPr>
              <a:t>d</a:t>
            </a:r>
            <a:r>
              <a:rPr lang="en-IN" sz="1800" baseline="-25000" dirty="0" err="1">
                <a:latin typeface="Proxima Nova" panose="020B0604020202020204" charset="0"/>
              </a:rPr>
              <a:t>n</a:t>
            </a:r>
            <a:r>
              <a:rPr lang="en-IN" sz="1800" dirty="0">
                <a:latin typeface="Proxima Nova" panose="020B0604020202020204" charset="0"/>
              </a:rPr>
              <a:t>} and if we want to change for some amount N, many combinations are possible. Suppose {d</a:t>
            </a:r>
            <a:r>
              <a:rPr lang="en-IN" sz="1800" baseline="-25000" dirty="0">
                <a:latin typeface="Proxima Nova" panose="020B0604020202020204" charset="0"/>
              </a:rPr>
              <a:t>1</a:t>
            </a:r>
            <a:r>
              <a:rPr lang="en-IN" sz="1800" dirty="0">
                <a:latin typeface="Proxima Nova" panose="020B0604020202020204" charset="0"/>
              </a:rPr>
              <a:t>, d</a:t>
            </a:r>
            <a:r>
              <a:rPr lang="en-IN" sz="1800" baseline="-25000" dirty="0">
                <a:latin typeface="Proxima Nova" panose="020B0604020202020204" charset="0"/>
              </a:rPr>
              <a:t>2</a:t>
            </a:r>
            <a:r>
              <a:rPr lang="en-IN" sz="1800" dirty="0">
                <a:latin typeface="Proxima Nova" panose="020B0604020202020204" charset="0"/>
              </a:rPr>
              <a:t>, d</a:t>
            </a:r>
            <a:r>
              <a:rPr lang="en-IN" sz="1800" baseline="-25000" dirty="0">
                <a:latin typeface="Proxima Nova" panose="020B0604020202020204" charset="0"/>
              </a:rPr>
              <a:t>5</a:t>
            </a:r>
            <a:r>
              <a:rPr lang="en-IN" sz="1800" dirty="0">
                <a:latin typeface="Proxima Nova" panose="020B0604020202020204" charset="0"/>
              </a:rPr>
              <a:t>, d</a:t>
            </a:r>
            <a:r>
              <a:rPr lang="en-IN" sz="1800" baseline="-25000" dirty="0">
                <a:latin typeface="Proxima Nova" panose="020B0604020202020204" charset="0"/>
              </a:rPr>
              <a:t>8</a:t>
            </a:r>
            <a:r>
              <a:rPr lang="en-IN" sz="1800" dirty="0">
                <a:latin typeface="Proxima Nova" panose="020B0604020202020204" charset="0"/>
              </a:rPr>
              <a:t>}, {d</a:t>
            </a:r>
            <a:r>
              <a:rPr lang="en-IN" sz="1800" baseline="-25000" dirty="0">
                <a:latin typeface="Proxima Nova" panose="020B0604020202020204" charset="0"/>
              </a:rPr>
              <a:t>0</a:t>
            </a:r>
            <a:r>
              <a:rPr lang="en-IN" sz="1800" dirty="0">
                <a:latin typeface="Proxima Nova" panose="020B0604020202020204" charset="0"/>
              </a:rPr>
              <a:t>, d</a:t>
            </a:r>
            <a:r>
              <a:rPr lang="en-IN" sz="1800" baseline="-25000" dirty="0">
                <a:latin typeface="Proxima Nova" panose="020B0604020202020204" charset="0"/>
              </a:rPr>
              <a:t>2</a:t>
            </a:r>
            <a:r>
              <a:rPr lang="en-IN" sz="1800" dirty="0">
                <a:latin typeface="Proxima Nova" panose="020B0604020202020204" charset="0"/>
              </a:rPr>
              <a:t>, d</a:t>
            </a:r>
            <a:r>
              <a:rPr lang="en-IN" sz="1800" baseline="-25000" dirty="0">
                <a:latin typeface="Proxima Nova" panose="020B0604020202020204" charset="0"/>
              </a:rPr>
              <a:t>4</a:t>
            </a:r>
            <a:r>
              <a:rPr lang="en-IN" sz="1800" dirty="0">
                <a:latin typeface="Proxima Nova" panose="020B0604020202020204" charset="0"/>
              </a:rPr>
              <a:t>}, {d</a:t>
            </a:r>
            <a:r>
              <a:rPr lang="en-IN" sz="1800" baseline="-25000" dirty="0">
                <a:latin typeface="Proxima Nova" panose="020B0604020202020204" charset="0"/>
              </a:rPr>
              <a:t>0</a:t>
            </a:r>
            <a:r>
              <a:rPr lang="en-IN" sz="1800" dirty="0">
                <a:latin typeface="Proxima Nova" panose="020B0604020202020204" charset="0"/>
              </a:rPr>
              <a:t>, d</a:t>
            </a:r>
            <a:r>
              <a:rPr lang="en-IN" sz="1800" baseline="-25000" dirty="0">
                <a:latin typeface="Proxima Nova" panose="020B0604020202020204" charset="0"/>
              </a:rPr>
              <a:t>5</a:t>
            </a:r>
            <a:r>
              <a:rPr lang="en-IN" sz="1800" dirty="0">
                <a:latin typeface="Proxima Nova" panose="020B0604020202020204" charset="0"/>
              </a:rPr>
              <a:t>, d</a:t>
            </a:r>
            <a:r>
              <a:rPr lang="en-IN" sz="1800" baseline="-25000" dirty="0">
                <a:latin typeface="Proxima Nova" panose="020B0604020202020204" charset="0"/>
              </a:rPr>
              <a:t>7</a:t>
            </a:r>
            <a:r>
              <a:rPr lang="en-IN" sz="1800" dirty="0">
                <a:latin typeface="Proxima Nova" panose="020B0604020202020204" charset="0"/>
              </a:rPr>
              <a:t>} all feasible </a:t>
            </a:r>
            <a:r>
              <a:rPr lang="en-IN" sz="1800" dirty="0" smtClean="0">
                <a:latin typeface="Proxima Nova" panose="020B0604020202020204" charset="0"/>
              </a:rPr>
              <a:t>solutions.</a:t>
            </a:r>
          </a:p>
          <a:p>
            <a:pPr marL="285750" indent="-285750" algn="just">
              <a:buFont typeface="Arial" panose="020B0604020202020204" pitchFamily="34" charset="0"/>
              <a:buChar char="•"/>
            </a:pPr>
            <a:endParaRPr lang="en-IN" sz="1800" dirty="0">
              <a:latin typeface="Proxima Nova" panose="020B0604020202020204" charset="0"/>
            </a:endParaRPr>
          </a:p>
          <a:p>
            <a:pPr marL="285750" indent="-285750" algn="just">
              <a:buFont typeface="Arial" panose="020B0604020202020204" pitchFamily="34" charset="0"/>
              <a:buChar char="•"/>
            </a:pPr>
            <a:r>
              <a:rPr lang="en-IN" sz="1800" dirty="0" smtClean="0">
                <a:latin typeface="Proxima Nova" panose="020B0604020202020204" charset="0"/>
              </a:rPr>
              <a:t>The </a:t>
            </a:r>
            <a:r>
              <a:rPr lang="en-IN" sz="1800" dirty="0">
                <a:latin typeface="Proxima Nova" panose="020B0604020202020204" charset="0"/>
              </a:rPr>
              <a:t>aim of making a change is to find a solution with a minimum number of coins / denominations. Clearly, this is an optimization problem.</a:t>
            </a:r>
          </a:p>
          <a:p>
            <a:pPr algn="just"/>
            <a:endParaRPr lang="en-IN" sz="1800" dirty="0" smtClean="0">
              <a:solidFill>
                <a:srgbClr val="666666"/>
              </a:solidFill>
              <a:latin typeface="Proxima Nova" panose="020B0604020202020204" charset="0"/>
              <a:ea typeface="Proxima Nova"/>
              <a:cs typeface="Proxima Nova"/>
            </a:endParaRPr>
          </a:p>
        </p:txBody>
      </p:sp>
    </p:spTree>
    <p:extLst>
      <p:ext uri="{BB962C8B-B14F-4D97-AF65-F5344CB8AC3E}">
        <p14:creationId xmlns:p14="http://schemas.microsoft.com/office/powerpoint/2010/main" val="3960827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38579"/>
          </a:xfrm>
          <a:prstGeom prst="rect">
            <a:avLst/>
          </a:prstGeom>
          <a:noFill/>
          <a:ln>
            <a:noFill/>
          </a:ln>
        </p:spPr>
        <p:txBody>
          <a:bodyPr spcFirstLastPara="1" wrap="square" lIns="91425" tIns="91425" rIns="91425" bIns="91425" anchor="t" anchorCtr="0">
            <a:spAutoFit/>
          </a:bodyPr>
          <a:lstStyle/>
          <a:p>
            <a:pPr lvl="0"/>
            <a:r>
              <a:rPr lang="en-IN" sz="2300" dirty="0" smtClean="0">
                <a:solidFill>
                  <a:schemeClr val="lt1"/>
                </a:solidFill>
                <a:latin typeface="Proxima Nova" panose="020B0604020202020204" charset="0"/>
                <a:ea typeface="Proxima Nova"/>
                <a:cs typeface="Proxima Nova"/>
              </a:rPr>
              <a:t>INTRODUCTION</a:t>
            </a:r>
            <a:endParaRPr lang="en-IN" sz="2300" dirty="0">
              <a:solidFill>
                <a:schemeClr val="lt1"/>
              </a:solidFill>
              <a:latin typeface="Proxima Nova" panose="020B0604020202020204" charset="0"/>
              <a:ea typeface="Proxima Nova"/>
              <a:cs typeface="Proxima Nova"/>
              <a:sym typeface="Proxima Nova"/>
            </a:endParaRPr>
          </a:p>
        </p:txBody>
      </p:sp>
      <p:sp>
        <p:nvSpPr>
          <p:cNvPr id="99" name="Google Shape;99;p17"/>
          <p:cNvSpPr txBox="1"/>
          <p:nvPr/>
        </p:nvSpPr>
        <p:spPr>
          <a:xfrm>
            <a:off x="465500" y="1178046"/>
            <a:ext cx="8212950" cy="2123628"/>
          </a:xfrm>
          <a:prstGeom prst="rect">
            <a:avLst/>
          </a:prstGeom>
          <a:noFill/>
          <a:ln>
            <a:noFill/>
          </a:ln>
        </p:spPr>
        <p:txBody>
          <a:bodyPr spcFirstLastPara="1" wrap="square" lIns="91425" tIns="91425" rIns="91425" bIns="91425" anchor="t" anchorCtr="0">
            <a:spAutoFit/>
          </a:bodyPr>
          <a:lstStyle/>
          <a:p>
            <a:pPr algn="just"/>
            <a:r>
              <a:rPr lang="en-IN" sz="1800" dirty="0">
                <a:latin typeface="Proxima Nova" panose="020B0604020202020204" charset="0"/>
              </a:rPr>
              <a:t>Conventional / greedy approach selects largest denomination first which is not greater than remaining amount. </a:t>
            </a:r>
            <a:endParaRPr lang="en-IN" sz="1800" dirty="0" smtClean="0">
              <a:latin typeface="Proxima Nova" panose="020B0604020202020204" charset="0"/>
            </a:endParaRPr>
          </a:p>
          <a:p>
            <a:pPr algn="just"/>
            <a:endParaRPr lang="en-IN" sz="1800" dirty="0">
              <a:latin typeface="Proxima Nova" panose="020B0604020202020204" charset="0"/>
            </a:endParaRPr>
          </a:p>
          <a:p>
            <a:pPr algn="just"/>
            <a:r>
              <a:rPr lang="en-IN" sz="1800" dirty="0" smtClean="0">
                <a:latin typeface="Proxima Nova" panose="020B0604020202020204" charset="0"/>
              </a:rPr>
              <a:t>If </a:t>
            </a:r>
            <a:r>
              <a:rPr lang="en-IN" sz="1800" dirty="0">
                <a:latin typeface="Proxima Nova" panose="020B0604020202020204" charset="0"/>
              </a:rPr>
              <a:t>current denomination is not possible to select then select second largest denomination and so on. Continue this process until solution is found.</a:t>
            </a:r>
          </a:p>
          <a:p>
            <a:pPr algn="just"/>
            <a:endParaRPr lang="en-IN" sz="1800" dirty="0" smtClean="0">
              <a:solidFill>
                <a:srgbClr val="666666"/>
              </a:solidFill>
              <a:latin typeface="Proxima Nova" panose="020B0604020202020204" charset="0"/>
              <a:ea typeface="Proxima Nova"/>
              <a:cs typeface="Proxima Nova"/>
            </a:endParaRPr>
          </a:p>
          <a:p>
            <a:pPr algn="just"/>
            <a:endParaRPr lang="en-IN" sz="1800" dirty="0" smtClean="0">
              <a:solidFill>
                <a:srgbClr val="666666"/>
              </a:solidFill>
              <a:latin typeface="Proxima Nova" panose="020B0604020202020204" charset="0"/>
              <a:ea typeface="Proxima Nova"/>
              <a:cs typeface="Proxima Nova"/>
            </a:endParaRPr>
          </a:p>
        </p:txBody>
      </p:sp>
    </p:spTree>
    <p:extLst>
      <p:ext uri="{BB962C8B-B14F-4D97-AF65-F5344CB8AC3E}">
        <p14:creationId xmlns:p14="http://schemas.microsoft.com/office/powerpoint/2010/main" val="1476981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38579"/>
          </a:xfrm>
          <a:prstGeom prst="rect">
            <a:avLst/>
          </a:prstGeom>
          <a:noFill/>
          <a:ln>
            <a:noFill/>
          </a:ln>
        </p:spPr>
        <p:txBody>
          <a:bodyPr spcFirstLastPara="1" wrap="square" lIns="91425" tIns="91425" rIns="91425" bIns="91425" anchor="t" anchorCtr="0">
            <a:spAutoFit/>
          </a:bodyPr>
          <a:lstStyle/>
          <a:p>
            <a:pPr lvl="0"/>
            <a:r>
              <a:rPr lang="en-IN" sz="2300" dirty="0" smtClean="0">
                <a:solidFill>
                  <a:schemeClr val="lt1"/>
                </a:solidFill>
                <a:latin typeface="Proxima Nova" panose="020B0604020202020204" charset="0"/>
                <a:ea typeface="Proxima Nova"/>
                <a:cs typeface="Proxima Nova"/>
              </a:rPr>
              <a:t>INTRODUCTION</a:t>
            </a:r>
            <a:endParaRPr lang="en-IN" sz="2300" dirty="0">
              <a:solidFill>
                <a:schemeClr val="lt1"/>
              </a:solidFill>
              <a:latin typeface="Proxima Nova" panose="020B0604020202020204" charset="0"/>
              <a:ea typeface="Proxima Nova"/>
              <a:cs typeface="Proxima Nova"/>
              <a:sym typeface="Proxima Nova"/>
            </a:endParaRPr>
          </a:p>
        </p:txBody>
      </p:sp>
      <p:pic>
        <p:nvPicPr>
          <p:cNvPr id="2" name="Picture 1"/>
          <p:cNvPicPr>
            <a:picLocks noChangeAspect="1"/>
          </p:cNvPicPr>
          <p:nvPr/>
        </p:nvPicPr>
        <p:blipFill>
          <a:blip r:embed="rId6"/>
          <a:stretch>
            <a:fillRect/>
          </a:stretch>
        </p:blipFill>
        <p:spPr>
          <a:xfrm>
            <a:off x="2536486" y="1049267"/>
            <a:ext cx="3495675" cy="3600450"/>
          </a:xfrm>
          <a:prstGeom prst="rect">
            <a:avLst/>
          </a:prstGeom>
        </p:spPr>
      </p:pic>
    </p:spTree>
    <p:extLst>
      <p:ext uri="{BB962C8B-B14F-4D97-AF65-F5344CB8AC3E}">
        <p14:creationId xmlns:p14="http://schemas.microsoft.com/office/powerpoint/2010/main" val="3064435558"/>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4279</TotalTime>
  <Words>2274</Words>
  <Application>Microsoft Office PowerPoint</Application>
  <PresentationFormat>On-screen Show (16:9)</PresentationFormat>
  <Paragraphs>637</Paragraphs>
  <Slides>52</Slides>
  <Notes>52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Calibri</vt:lpstr>
      <vt:lpstr>Roboto Condensed</vt:lpstr>
      <vt:lpstr>Arial</vt:lpstr>
      <vt:lpstr>Proxima Nova</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Admin</cp:lastModifiedBy>
  <cp:revision>937</cp:revision>
  <dcterms:modified xsi:type="dcterms:W3CDTF">2022-09-09T03:42:31Z</dcterms:modified>
</cp:coreProperties>
</file>