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6"/>
  </p:notesMasterIdLst>
  <p:sldIdLst>
    <p:sldId id="257" r:id="rId2"/>
    <p:sldId id="265" r:id="rId3"/>
    <p:sldId id="296" r:id="rId4"/>
    <p:sldId id="301" r:id="rId5"/>
    <p:sldId id="302" r:id="rId6"/>
    <p:sldId id="303" r:id="rId7"/>
    <p:sldId id="341"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334" r:id="rId37"/>
    <p:sldId id="333" r:id="rId38"/>
    <p:sldId id="335" r:id="rId39"/>
    <p:sldId id="336" r:id="rId40"/>
    <p:sldId id="337" r:id="rId41"/>
    <p:sldId id="342" r:id="rId42"/>
    <p:sldId id="338" r:id="rId43"/>
    <p:sldId id="339" r:id="rId44"/>
    <p:sldId id="340" r:id="rId45"/>
  </p:sldIdLst>
  <p:sldSz cx="9144000" cy="5143500" type="screen16x9"/>
  <p:notesSz cx="6858000" cy="9144000"/>
  <p:embeddedFontLst>
    <p:embeddedFont>
      <p:font typeface="Segoe UI Light" panose="020B0502040204020203" pitchFamily="34" charset="0"/>
      <p:regular r:id="rId47"/>
      <p:italic r:id="rId48"/>
    </p:embeddedFont>
    <p:embeddedFont>
      <p:font typeface="Proxima Nova"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7B6D"/>
    <a:srgbClr val="EB2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873703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6c834fc2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6c834fc2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8369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894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243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072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49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350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424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3131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607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9082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301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6c834fc2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6c834fc2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103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960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29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733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359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944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34358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7016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6720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52753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7181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724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06383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0197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45632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90831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8054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41562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12286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81757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03224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5441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11911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27139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60610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82720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70362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4246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85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168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259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729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1477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notesSlide" Target="../notesSlides/notesSlide27.xml"/><Relationship Id="rId7"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28.xml"/><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30.xml"/><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31.xml"/><Relationship Id="rId7"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notesSlide" Target="../notesSlides/notesSlide36.xml"/><Relationship Id="rId7"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0.wmf"/><Relationship Id="rId4" Type="http://schemas.openxmlformats.org/officeDocument/2006/relationships/image" Target="../media/image6.png"/><Relationship Id="rId9" Type="http://schemas.openxmlformats.org/officeDocument/2006/relationships/oleObject" Target="../embeddings/oleObject6.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37.xml"/><Relationship Id="rId7"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8.png"/><Relationship Id="rId11" Type="http://schemas.openxmlformats.org/officeDocument/2006/relationships/image" Target="../media/image22.wmf"/><Relationship Id="rId5" Type="http://schemas.openxmlformats.org/officeDocument/2006/relationships/image" Target="../media/image7.png"/><Relationship Id="rId10" Type="http://schemas.openxmlformats.org/officeDocument/2006/relationships/oleObject" Target="../embeddings/oleObject8.bin"/><Relationship Id="rId4" Type="http://schemas.openxmlformats.org/officeDocument/2006/relationships/image" Target="../media/image6.png"/><Relationship Id="rId9" Type="http://schemas.openxmlformats.org/officeDocument/2006/relationships/image" Target="../media/image21.wmf"/></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78174"/>
            <a:ext cx="9143999" cy="5138135"/>
          </a:xfrm>
          <a:prstGeom prst="rect">
            <a:avLst/>
          </a:prstGeom>
          <a:noFill/>
          <a:ln>
            <a:noFill/>
          </a:ln>
        </p:spPr>
      </p:pic>
      <p:pic>
        <p:nvPicPr>
          <p:cNvPr id="61" name="Google Shape;61;p14"/>
          <p:cNvPicPr preferRelativeResize="0"/>
          <p:nvPr/>
        </p:nvPicPr>
        <p:blipFill>
          <a:blip r:embed="rId4">
            <a:alphaModFix/>
          </a:blip>
          <a:stretch>
            <a:fillRect/>
          </a:stretch>
        </p:blipFill>
        <p:spPr>
          <a:xfrm>
            <a:off x="1198063" y="2262163"/>
            <a:ext cx="2486025" cy="61912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MATHEMATICS FOR ALGORITHMIC SETS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673099" y="813258"/>
            <a:ext cx="8275692" cy="3053113"/>
          </a:xfrm>
          <a:prstGeom prst="rect">
            <a:avLst/>
          </a:prstGeom>
          <a:noFill/>
          <a:ln>
            <a:noFill/>
          </a:ln>
        </p:spPr>
        <p:txBody>
          <a:bodyPr spcFirstLastPara="1" wrap="square" lIns="91425" tIns="91425" rIns="91425" bIns="91425" anchor="t" anchorCtr="0">
            <a:spAutoFit/>
          </a:bodyPr>
          <a:lstStyle/>
          <a:p>
            <a:pPr algn="just">
              <a:lnSpc>
                <a:spcPct val="80000"/>
              </a:lnSpc>
            </a:pPr>
            <a:r>
              <a:rPr lang="en-US" sz="1800" b="1" dirty="0" smtClean="0">
                <a:solidFill>
                  <a:schemeClr val="tx1"/>
                </a:solidFill>
                <a:latin typeface="Proxima Nova" panose="020B0604020202020204" charset="0"/>
              </a:rPr>
              <a:t>EMPTY SET: </a:t>
            </a:r>
            <a:r>
              <a:rPr lang="en-US" sz="1800" dirty="0" smtClean="0">
                <a:solidFill>
                  <a:schemeClr val="tx1"/>
                </a:solidFill>
                <a:latin typeface="Proxima Nova" panose="020B0604020202020204" charset="0"/>
              </a:rPr>
              <a:t>A </a:t>
            </a:r>
            <a:r>
              <a:rPr lang="en-US" sz="1800" dirty="0">
                <a:solidFill>
                  <a:schemeClr val="tx1"/>
                </a:solidFill>
                <a:latin typeface="Proxima Nova" panose="020B0604020202020204" charset="0"/>
              </a:rPr>
              <a:t>Set contain no member, denoted as </a:t>
            </a:r>
            <a:r>
              <a:rPr lang="en-US" sz="1800" dirty="0" smtClean="0">
                <a:solidFill>
                  <a:schemeClr val="tx1"/>
                </a:solidFill>
                <a:latin typeface="Proxima Nova" panose="020B0604020202020204" charset="0"/>
              </a:rPr>
              <a:t>∅ (null) </a:t>
            </a:r>
            <a:r>
              <a:rPr lang="en-US" sz="1800" dirty="0">
                <a:solidFill>
                  <a:schemeClr val="tx1"/>
                </a:solidFill>
                <a:latin typeface="Proxima Nova" panose="020B0604020202020204" charset="0"/>
              </a:rPr>
              <a:t>or { }.</a:t>
            </a:r>
          </a:p>
          <a:p>
            <a:pPr lvl="1" algn="just">
              <a:spcBef>
                <a:spcPts val="1200"/>
              </a:spcBef>
            </a:pPr>
            <a:endParaRPr lang="en-US" sz="1800" dirty="0">
              <a:solidFill>
                <a:schemeClr val="tx1"/>
              </a:solidFill>
              <a:latin typeface="Proxima Nova" panose="020B0604020202020204" charset="0"/>
            </a:endParaRPr>
          </a:p>
          <a:p>
            <a:pPr algn="just">
              <a:lnSpc>
                <a:spcPct val="80000"/>
              </a:lnSpc>
            </a:pPr>
            <a:r>
              <a:rPr lang="en-US" sz="1800" b="1" dirty="0" smtClean="0">
                <a:solidFill>
                  <a:schemeClr val="tx1"/>
                </a:solidFill>
                <a:latin typeface="Proxima Nova" panose="020B0604020202020204" charset="0"/>
              </a:rPr>
              <a:t>INFINITE SET:  </a:t>
            </a:r>
            <a:r>
              <a:rPr lang="en-US" sz="1800" dirty="0" smtClean="0">
                <a:solidFill>
                  <a:schemeClr val="tx1"/>
                </a:solidFill>
                <a:latin typeface="Proxima Nova" panose="020B0604020202020204" charset="0"/>
              </a:rPr>
              <a:t>A </a:t>
            </a:r>
            <a:r>
              <a:rPr lang="en-US" sz="1800" dirty="0">
                <a:solidFill>
                  <a:schemeClr val="tx1"/>
                </a:solidFill>
                <a:latin typeface="Proxima Nova" panose="020B0604020202020204" charset="0"/>
              </a:rPr>
              <a:t>set contains infinite elements. For example, set of integers, set of negative integers, etc.</a:t>
            </a:r>
          </a:p>
          <a:p>
            <a:pPr algn="just">
              <a:lnSpc>
                <a:spcPct val="80000"/>
              </a:lnSpc>
            </a:pPr>
            <a:endParaRPr lang="en-US" sz="1800" dirty="0">
              <a:solidFill>
                <a:schemeClr val="tx1"/>
              </a:solidFill>
              <a:latin typeface="Proxima Nova" panose="020B0604020202020204" charset="0"/>
            </a:endParaRPr>
          </a:p>
          <a:p>
            <a:pPr algn="just">
              <a:lnSpc>
                <a:spcPct val="80000"/>
              </a:lnSpc>
            </a:pPr>
            <a:r>
              <a:rPr lang="en-US" sz="1800" b="1" dirty="0" smtClean="0">
                <a:solidFill>
                  <a:schemeClr val="tx1"/>
                </a:solidFill>
                <a:latin typeface="Proxima Nova" panose="020B0604020202020204" charset="0"/>
              </a:rPr>
              <a:t>SUB SET:</a:t>
            </a:r>
          </a:p>
          <a:p>
            <a:pPr lvl="1" algn="just">
              <a:lnSpc>
                <a:spcPct val="80000"/>
              </a:lnSpc>
            </a:pPr>
            <a:r>
              <a:rPr lang="en-US" sz="1800" dirty="0" smtClean="0">
                <a:solidFill>
                  <a:schemeClr val="tx1"/>
                </a:solidFill>
                <a:latin typeface="Proxima Nova" panose="020B0604020202020204" charset="0"/>
              </a:rPr>
              <a:t>For </a:t>
            </a:r>
            <a:r>
              <a:rPr lang="en-US" sz="1800" dirty="0">
                <a:solidFill>
                  <a:schemeClr val="tx1"/>
                </a:solidFill>
                <a:latin typeface="Proxima Nova" panose="020B0604020202020204" charset="0"/>
              </a:rPr>
              <a:t>two sets A and B, we say that A is a subset of B, written A⊆ B, </a:t>
            </a:r>
            <a:r>
              <a:rPr lang="en-US" sz="1800" dirty="0" smtClean="0">
                <a:solidFill>
                  <a:schemeClr val="tx1"/>
                </a:solidFill>
                <a:latin typeface="Proxima Nova" panose="020B0604020202020204" charset="0"/>
              </a:rPr>
              <a:t> if </a:t>
            </a:r>
            <a:r>
              <a:rPr lang="en-US" sz="1800" dirty="0">
                <a:solidFill>
                  <a:schemeClr val="tx1"/>
                </a:solidFill>
                <a:latin typeface="Proxima Nova" panose="020B0604020202020204" charset="0"/>
              </a:rPr>
              <a:t>every member of A also is a member of B</a:t>
            </a:r>
            <a:r>
              <a:rPr lang="en-US" sz="1800" dirty="0" smtClean="0">
                <a:solidFill>
                  <a:schemeClr val="tx1"/>
                </a:solidFill>
                <a:latin typeface="Proxima Nova" panose="020B0604020202020204" charset="0"/>
              </a:rPr>
              <a:t>.</a:t>
            </a:r>
          </a:p>
          <a:p>
            <a:pPr lvl="1" algn="just">
              <a:lnSpc>
                <a:spcPct val="80000"/>
              </a:lnSpc>
            </a:pPr>
            <a:endParaRPr lang="en-US" sz="1800" dirty="0">
              <a:solidFill>
                <a:schemeClr val="tx1"/>
              </a:solidFill>
              <a:latin typeface="Proxima Nova" panose="020B0604020202020204" charset="0"/>
            </a:endParaRPr>
          </a:p>
          <a:p>
            <a:pPr lvl="1" algn="just">
              <a:lnSpc>
                <a:spcPct val="80000"/>
              </a:lnSpc>
            </a:pPr>
            <a:r>
              <a:rPr lang="en-US" sz="1800" dirty="0">
                <a:solidFill>
                  <a:schemeClr val="tx1"/>
                </a:solidFill>
                <a:latin typeface="Proxima Nova" panose="020B0604020202020204" charset="0"/>
              </a:rPr>
              <a:t>Formally, A ⊆ B if x ∈ A implies x ∈ B Written x ∈ A =&gt; x ∈ B.</a:t>
            </a:r>
          </a:p>
          <a:p>
            <a:pPr marL="502920" lvl="1" indent="0" algn="just">
              <a:lnSpc>
                <a:spcPct val="80000"/>
              </a:lnSpc>
              <a:buNone/>
            </a:pPr>
            <a:endParaRPr lang="en-US" sz="1800" dirty="0">
              <a:solidFill>
                <a:schemeClr val="tx1"/>
              </a:solidFill>
              <a:latin typeface="Proxima Nova" panose="020B0604020202020204" charset="0"/>
            </a:endParaRPr>
          </a:p>
          <a:p>
            <a:pPr marL="502920" lvl="1" indent="0" algn="just">
              <a:lnSpc>
                <a:spcPct val="80000"/>
              </a:lnSpc>
              <a:buNone/>
            </a:pPr>
            <a:r>
              <a:rPr lang="en-US" sz="1800" dirty="0">
                <a:solidFill>
                  <a:schemeClr val="tx1"/>
                </a:solidFill>
                <a:latin typeface="Proxima Nova" panose="020B0604020202020204" charset="0"/>
              </a:rPr>
              <a:t>     A= {1,2,3}, B={1,2,3,4,5}  then A ⊆ B </a:t>
            </a:r>
          </a:p>
        </p:txBody>
      </p:sp>
    </p:spTree>
    <p:extLst>
      <p:ext uri="{BB962C8B-B14F-4D97-AF65-F5344CB8AC3E}">
        <p14:creationId xmlns:p14="http://schemas.microsoft.com/office/powerpoint/2010/main" val="3015070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MATHEMATICS FOR ALGORITHMIC SETS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544530" y="813258"/>
            <a:ext cx="8404261" cy="4108787"/>
          </a:xfrm>
          <a:prstGeom prst="rect">
            <a:avLst/>
          </a:prstGeom>
          <a:noFill/>
          <a:ln>
            <a:noFill/>
          </a:ln>
        </p:spPr>
        <p:txBody>
          <a:bodyPr spcFirstLastPara="1" wrap="square" lIns="91425" tIns="91425" rIns="91425" bIns="91425" anchor="t" anchorCtr="0">
            <a:spAutoFit/>
          </a:bodyPr>
          <a:lstStyle/>
          <a:p>
            <a:pPr algn="just"/>
            <a:r>
              <a:rPr lang="en-US" sz="1700" b="1" dirty="0" smtClean="0">
                <a:solidFill>
                  <a:schemeClr val="tx1"/>
                </a:solidFill>
                <a:latin typeface="Proxima Nova" panose="020B0604020202020204" charset="0"/>
              </a:rPr>
              <a:t>PROPER SUBSET:</a:t>
            </a:r>
          </a:p>
          <a:p>
            <a:pPr lvl="1" algn="just"/>
            <a:r>
              <a:rPr lang="en-US" sz="1700" dirty="0" smtClean="0">
                <a:solidFill>
                  <a:schemeClr val="tx1"/>
                </a:solidFill>
                <a:latin typeface="Proxima Nova" panose="020B0604020202020204" charset="0"/>
              </a:rPr>
              <a:t>Set </a:t>
            </a:r>
            <a:r>
              <a:rPr lang="en-US" sz="1700" dirty="0">
                <a:solidFill>
                  <a:schemeClr val="tx1"/>
                </a:solidFill>
                <a:latin typeface="Proxima Nova" panose="020B0604020202020204" charset="0"/>
              </a:rPr>
              <a:t>A is a proper subset of B, written A ⊂ </a:t>
            </a:r>
            <a:r>
              <a:rPr lang="en-US" sz="1700" dirty="0" smtClean="0">
                <a:solidFill>
                  <a:schemeClr val="tx1"/>
                </a:solidFill>
                <a:latin typeface="Proxima Nova" panose="020B0604020202020204" charset="0"/>
              </a:rPr>
              <a:t>B, if </a:t>
            </a:r>
            <a:r>
              <a:rPr lang="en-US" sz="1700" dirty="0">
                <a:solidFill>
                  <a:schemeClr val="tx1"/>
                </a:solidFill>
                <a:latin typeface="Proxima Nova" panose="020B0604020202020204" charset="0"/>
              </a:rPr>
              <a:t>A is a subset of B and not equal to B.</a:t>
            </a:r>
          </a:p>
          <a:p>
            <a:pPr lvl="1" algn="just"/>
            <a:r>
              <a:rPr lang="en-US" sz="1700" dirty="0">
                <a:solidFill>
                  <a:schemeClr val="tx1"/>
                </a:solidFill>
                <a:latin typeface="Proxima Nova" panose="020B0604020202020204" charset="0"/>
              </a:rPr>
              <a:t>That is, a set A is proper subset of B if A ⊆ B but A ≠ B</a:t>
            </a:r>
            <a:r>
              <a:rPr lang="en-US" sz="1700" dirty="0" smtClean="0">
                <a:solidFill>
                  <a:schemeClr val="tx1"/>
                </a:solidFill>
                <a:latin typeface="Proxima Nova" panose="020B0604020202020204" charset="0"/>
              </a:rPr>
              <a:t>.</a:t>
            </a:r>
          </a:p>
          <a:p>
            <a:pPr lvl="1" algn="just"/>
            <a:endParaRPr lang="en-US" sz="1700" dirty="0">
              <a:solidFill>
                <a:schemeClr val="tx1"/>
              </a:solidFill>
              <a:latin typeface="Proxima Nova" panose="020B0604020202020204" charset="0"/>
            </a:endParaRPr>
          </a:p>
          <a:p>
            <a:pPr algn="just"/>
            <a:r>
              <a:rPr lang="en-US" sz="1700" b="1" dirty="0" smtClean="0">
                <a:solidFill>
                  <a:schemeClr val="tx1"/>
                </a:solidFill>
                <a:latin typeface="Proxima Nova" panose="020B0604020202020204" charset="0"/>
              </a:rPr>
              <a:t>EQUAL SETS:</a:t>
            </a:r>
          </a:p>
          <a:p>
            <a:pPr algn="just"/>
            <a:r>
              <a:rPr lang="en-US" sz="1700" dirty="0" smtClean="0">
                <a:solidFill>
                  <a:schemeClr val="tx1"/>
                </a:solidFill>
                <a:latin typeface="Proxima Nova" panose="020B0604020202020204" charset="0"/>
              </a:rPr>
              <a:t>The </a:t>
            </a:r>
            <a:r>
              <a:rPr lang="en-US" sz="1700" dirty="0">
                <a:solidFill>
                  <a:schemeClr val="tx1"/>
                </a:solidFill>
                <a:latin typeface="Proxima Nova" panose="020B0604020202020204" charset="0"/>
              </a:rPr>
              <a:t>sets A and B are equal, written A = </a:t>
            </a:r>
            <a:r>
              <a:rPr lang="en-US" sz="1700" dirty="0" smtClean="0">
                <a:solidFill>
                  <a:schemeClr val="tx1"/>
                </a:solidFill>
                <a:latin typeface="Proxima Nova" panose="020B0604020202020204" charset="0"/>
              </a:rPr>
              <a:t>B, if </a:t>
            </a:r>
            <a:r>
              <a:rPr lang="en-US" sz="1700" dirty="0">
                <a:solidFill>
                  <a:schemeClr val="tx1"/>
                </a:solidFill>
                <a:latin typeface="Proxima Nova" panose="020B0604020202020204" charset="0"/>
              </a:rPr>
              <a:t>each is a subset of the other.</a:t>
            </a:r>
          </a:p>
          <a:p>
            <a:pPr lvl="1" algn="just"/>
            <a:r>
              <a:rPr lang="en-US" sz="1700" dirty="0">
                <a:solidFill>
                  <a:schemeClr val="tx1"/>
                </a:solidFill>
                <a:latin typeface="Proxima Nova" panose="020B0604020202020204" charset="0"/>
              </a:rPr>
              <a:t>let A and B be sets. A = B if A ⊆ B and B ⊆ A.</a:t>
            </a:r>
          </a:p>
          <a:p>
            <a:pPr lvl="1" algn="just"/>
            <a:r>
              <a:rPr lang="en-US" sz="1700" dirty="0">
                <a:solidFill>
                  <a:schemeClr val="tx1"/>
                </a:solidFill>
                <a:latin typeface="Proxima Nova" panose="020B0604020202020204" charset="0"/>
              </a:rPr>
              <a:t>A= {1,2,3}, B={1,2,3} then A = B </a:t>
            </a:r>
            <a:endParaRPr lang="en-US" sz="1700" dirty="0" smtClean="0">
              <a:solidFill>
                <a:schemeClr val="tx1"/>
              </a:solidFill>
              <a:latin typeface="Proxima Nova" panose="020B0604020202020204" charset="0"/>
            </a:endParaRPr>
          </a:p>
          <a:p>
            <a:pPr lvl="1" algn="just"/>
            <a:endParaRPr lang="en-US" sz="1700" dirty="0">
              <a:solidFill>
                <a:schemeClr val="tx1"/>
              </a:solidFill>
              <a:latin typeface="Proxima Nova" panose="020B0604020202020204" charset="0"/>
            </a:endParaRPr>
          </a:p>
          <a:p>
            <a:pPr algn="just"/>
            <a:r>
              <a:rPr lang="en-US" sz="1700" b="1" dirty="0" smtClean="0">
                <a:solidFill>
                  <a:schemeClr val="tx1"/>
                </a:solidFill>
                <a:latin typeface="Proxima Nova" panose="020B0604020202020204" charset="0"/>
              </a:rPr>
              <a:t>POWER SET:</a:t>
            </a:r>
          </a:p>
          <a:p>
            <a:pPr algn="just"/>
            <a:r>
              <a:rPr lang="en-US" sz="1700" dirty="0" smtClean="0">
                <a:solidFill>
                  <a:schemeClr val="tx1"/>
                </a:solidFill>
                <a:latin typeface="Proxima Nova" panose="020B0604020202020204" charset="0"/>
              </a:rPr>
              <a:t>Let </a:t>
            </a:r>
            <a:r>
              <a:rPr lang="en-US" sz="1700" dirty="0">
                <a:solidFill>
                  <a:schemeClr val="tx1"/>
                </a:solidFill>
                <a:latin typeface="Proxima Nova" panose="020B0604020202020204" charset="0"/>
              </a:rPr>
              <a:t>A be the set. </a:t>
            </a:r>
          </a:p>
          <a:p>
            <a:pPr algn="just"/>
            <a:r>
              <a:rPr lang="en-US" sz="1700" dirty="0">
                <a:solidFill>
                  <a:schemeClr val="tx1"/>
                </a:solidFill>
                <a:latin typeface="Proxima Nova" panose="020B0604020202020204" charset="0"/>
              </a:rPr>
              <a:t>The power of A, written P(A) or 2A, is the set of all subsets of </a:t>
            </a:r>
            <a:r>
              <a:rPr lang="en-US" sz="1700" dirty="0" smtClean="0">
                <a:solidFill>
                  <a:schemeClr val="tx1"/>
                </a:solidFill>
                <a:latin typeface="Proxima Nova" panose="020B0604020202020204" charset="0"/>
              </a:rPr>
              <a:t>A. </a:t>
            </a:r>
          </a:p>
          <a:p>
            <a:pPr algn="just"/>
            <a:r>
              <a:rPr lang="en-US" sz="1700" dirty="0" smtClean="0">
                <a:solidFill>
                  <a:schemeClr val="tx1"/>
                </a:solidFill>
                <a:latin typeface="Proxima Nova" panose="020B0604020202020204" charset="0"/>
              </a:rPr>
              <a:t>That </a:t>
            </a:r>
            <a:r>
              <a:rPr lang="en-US" sz="1700" dirty="0">
                <a:solidFill>
                  <a:schemeClr val="tx1"/>
                </a:solidFill>
                <a:latin typeface="Proxima Nova" panose="020B0604020202020204" charset="0"/>
              </a:rPr>
              <a:t>is, P(A) = {B : B ⊆A}.</a:t>
            </a:r>
          </a:p>
          <a:p>
            <a:pPr lvl="1" algn="just"/>
            <a:r>
              <a:rPr lang="en-US" sz="1700" dirty="0">
                <a:solidFill>
                  <a:schemeClr val="tx1"/>
                </a:solidFill>
                <a:latin typeface="Proxima Nova" panose="020B0604020202020204" charset="0"/>
              </a:rPr>
              <a:t>For example, consider A={x, y, z}. </a:t>
            </a:r>
          </a:p>
          <a:p>
            <a:pPr lvl="1" algn="just"/>
            <a:r>
              <a:rPr lang="en-US" sz="1700" dirty="0">
                <a:solidFill>
                  <a:schemeClr val="tx1"/>
                </a:solidFill>
                <a:latin typeface="Proxima Nova" panose="020B0604020202020204" charset="0"/>
              </a:rPr>
              <a:t>The power set of A is {{}, {x}, {y}, {z}, {x, y}, {y, z}, {x, z}, {x, y, z</a:t>
            </a:r>
            <a:r>
              <a:rPr lang="en-US" sz="1700" dirty="0" smtClean="0">
                <a:solidFill>
                  <a:schemeClr val="tx1"/>
                </a:solidFill>
                <a:latin typeface="Proxima Nova" panose="020B0604020202020204" charset="0"/>
              </a:rPr>
              <a:t>}}.</a:t>
            </a:r>
          </a:p>
        </p:txBody>
      </p:sp>
    </p:spTree>
    <p:extLst>
      <p:ext uri="{BB962C8B-B14F-4D97-AF65-F5344CB8AC3E}">
        <p14:creationId xmlns:p14="http://schemas.microsoft.com/office/powerpoint/2010/main" val="884202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MATHEMATICS FOR ALGORITHMIC SETS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544530" y="813258"/>
            <a:ext cx="8404261" cy="3847177"/>
          </a:xfrm>
          <a:prstGeom prst="rect">
            <a:avLst/>
          </a:prstGeom>
          <a:noFill/>
          <a:ln>
            <a:noFill/>
          </a:ln>
        </p:spPr>
        <p:txBody>
          <a:bodyPr spcFirstLastPara="1" wrap="square" lIns="91425" tIns="91425" rIns="91425" bIns="91425" anchor="t" anchorCtr="0">
            <a:spAutoFit/>
          </a:bodyPr>
          <a:lstStyle/>
          <a:p>
            <a:pPr lvl="1" algn="just"/>
            <a:r>
              <a:rPr lang="en-US" sz="1700" b="1" dirty="0" smtClean="0">
                <a:solidFill>
                  <a:schemeClr val="tx1"/>
                </a:solidFill>
                <a:latin typeface="Proxima Nova" panose="020B0604020202020204" charset="0"/>
              </a:rPr>
              <a:t>SET CARDINALITY:</a:t>
            </a:r>
            <a:r>
              <a:rPr lang="en-US" sz="1700" dirty="0" smtClean="0">
                <a:solidFill>
                  <a:schemeClr val="tx1"/>
                </a:solidFill>
                <a:latin typeface="Proxima Nova" panose="020B0604020202020204" charset="0"/>
              </a:rPr>
              <a:t> The </a:t>
            </a:r>
            <a:r>
              <a:rPr lang="en-US" sz="1700" dirty="0">
                <a:solidFill>
                  <a:schemeClr val="tx1"/>
                </a:solidFill>
                <a:latin typeface="Proxima Nova" panose="020B0604020202020204" charset="0"/>
              </a:rPr>
              <a:t>number of elements in a set is called cardinality or size of the set, denoted |S| or sometimes n(S). </a:t>
            </a:r>
          </a:p>
          <a:p>
            <a:pPr lvl="1" algn="just"/>
            <a:endParaRPr lang="en-US" sz="1700" dirty="0">
              <a:solidFill>
                <a:schemeClr val="tx1"/>
              </a:solidFill>
              <a:latin typeface="Proxima Nova" panose="020B0604020202020204" charset="0"/>
            </a:endParaRPr>
          </a:p>
          <a:p>
            <a:pPr lvl="1" algn="just"/>
            <a:endParaRPr lang="en-US" sz="1700" dirty="0">
              <a:solidFill>
                <a:schemeClr val="tx1"/>
              </a:solidFill>
              <a:latin typeface="Proxima Nova" panose="020B0604020202020204" charset="0"/>
            </a:endParaRPr>
          </a:p>
          <a:p>
            <a:pPr lvl="1" algn="just"/>
            <a:endParaRPr lang="en-US" sz="1700" dirty="0">
              <a:solidFill>
                <a:schemeClr val="tx1"/>
              </a:solidFill>
              <a:latin typeface="Proxima Nova" panose="020B0604020202020204" charset="0"/>
            </a:endParaRPr>
          </a:p>
          <a:p>
            <a:pPr lvl="1" algn="just"/>
            <a:endParaRPr lang="en-US" sz="1700" dirty="0">
              <a:solidFill>
                <a:schemeClr val="tx1"/>
              </a:solidFill>
              <a:latin typeface="Proxima Nova" panose="020B0604020202020204" charset="0"/>
            </a:endParaRPr>
          </a:p>
          <a:p>
            <a:pPr lvl="1" algn="just"/>
            <a:endParaRPr lang="en-US" sz="1700" dirty="0">
              <a:solidFill>
                <a:schemeClr val="tx1"/>
              </a:solidFill>
              <a:latin typeface="Proxima Nova" panose="020B0604020202020204" charset="0"/>
            </a:endParaRPr>
          </a:p>
          <a:p>
            <a:pPr lvl="1" algn="just"/>
            <a:endParaRPr lang="en-US" sz="1700" dirty="0">
              <a:solidFill>
                <a:schemeClr val="tx1"/>
              </a:solidFill>
              <a:latin typeface="Proxima Nova" panose="020B0604020202020204" charset="0"/>
            </a:endParaRPr>
          </a:p>
          <a:p>
            <a:pPr lvl="1" algn="just"/>
            <a:endParaRPr lang="en-US" sz="1700" dirty="0" smtClean="0">
              <a:solidFill>
                <a:schemeClr val="tx1"/>
              </a:solidFill>
              <a:latin typeface="Proxima Nova" panose="020B0604020202020204" charset="0"/>
            </a:endParaRPr>
          </a:p>
          <a:p>
            <a:pPr lvl="1" algn="just"/>
            <a:endParaRPr lang="en-US" sz="1700" dirty="0" smtClean="0">
              <a:solidFill>
                <a:schemeClr val="tx1"/>
              </a:solidFill>
              <a:latin typeface="Proxima Nova" panose="020B0604020202020204" charset="0"/>
            </a:endParaRPr>
          </a:p>
          <a:p>
            <a:pPr marL="285750" lvl="1" indent="-285750" algn="just">
              <a:buFont typeface="Arial" panose="020B0604020202020204" pitchFamily="34" charset="0"/>
              <a:buChar char="•"/>
            </a:pPr>
            <a:r>
              <a:rPr lang="en-US" sz="1700" dirty="0" smtClean="0">
                <a:solidFill>
                  <a:schemeClr val="tx1"/>
                </a:solidFill>
                <a:latin typeface="Proxima Nova" panose="020B0604020202020204" charset="0"/>
              </a:rPr>
              <a:t>Two </a:t>
            </a:r>
            <a:r>
              <a:rPr lang="en-US" sz="1700" dirty="0">
                <a:solidFill>
                  <a:schemeClr val="tx1"/>
                </a:solidFill>
                <a:latin typeface="Proxima Nova" panose="020B0604020202020204" charset="0"/>
              </a:rPr>
              <a:t>sets have same cardinality if their elements can be put into a one-to-one correspondence. </a:t>
            </a:r>
            <a:endParaRPr lang="en-US" sz="1700" dirty="0" smtClean="0">
              <a:solidFill>
                <a:schemeClr val="tx1"/>
              </a:solidFill>
              <a:latin typeface="Proxima Nova" panose="020B0604020202020204" charset="0"/>
            </a:endParaRPr>
          </a:p>
          <a:p>
            <a:pPr marL="285750" lvl="1" indent="-285750" algn="just">
              <a:buFont typeface="Arial" panose="020B0604020202020204" pitchFamily="34" charset="0"/>
              <a:buChar char="•"/>
            </a:pPr>
            <a:r>
              <a:rPr lang="en-US" sz="1700" dirty="0" smtClean="0">
                <a:solidFill>
                  <a:schemeClr val="tx1"/>
                </a:solidFill>
                <a:latin typeface="Proxima Nova" panose="020B0604020202020204" charset="0"/>
              </a:rPr>
              <a:t>Different </a:t>
            </a:r>
            <a:r>
              <a:rPr lang="en-US" sz="1700" dirty="0">
                <a:solidFill>
                  <a:schemeClr val="tx1"/>
                </a:solidFill>
                <a:latin typeface="Proxima Nova" panose="020B0604020202020204" charset="0"/>
              </a:rPr>
              <a:t>cardinality set can be one to many, many to one and many to many.</a:t>
            </a:r>
          </a:p>
          <a:p>
            <a:pPr marL="285750" lvl="1" indent="-285750" algn="just">
              <a:buFont typeface="Arial" panose="020B0604020202020204" pitchFamily="34" charset="0"/>
              <a:buChar char="•"/>
            </a:pPr>
            <a:r>
              <a:rPr lang="en-US" sz="1700" dirty="0">
                <a:solidFill>
                  <a:schemeClr val="tx1"/>
                </a:solidFill>
                <a:latin typeface="Proxima Nova" panose="020B0604020202020204" charset="0"/>
              </a:rPr>
              <a:t>It is easy to see that the cardinality of an empty set is zero i.e., |∅| </a:t>
            </a:r>
            <a:r>
              <a:rPr lang="en-US" sz="1700" dirty="0" smtClean="0">
                <a:solidFill>
                  <a:schemeClr val="tx1"/>
                </a:solidFill>
                <a:latin typeface="Proxima Nova" panose="020B0604020202020204" charset="0"/>
              </a:rPr>
              <a:t>.</a:t>
            </a:r>
            <a:endParaRPr lang="en-US" sz="1700" dirty="0">
              <a:solidFill>
                <a:schemeClr val="tx1"/>
              </a:solidFill>
              <a:latin typeface="Proxima Nova" panose="020B0604020202020204" charset="0"/>
            </a:endParaRPr>
          </a:p>
        </p:txBody>
      </p:sp>
      <p:pic>
        <p:nvPicPr>
          <p:cNvPr id="9" name="Picture 8"/>
          <p:cNvPicPr>
            <a:picLocks noChangeAspect="1"/>
          </p:cNvPicPr>
          <p:nvPr/>
        </p:nvPicPr>
        <p:blipFill>
          <a:blip r:embed="rId6"/>
          <a:stretch>
            <a:fillRect/>
          </a:stretch>
        </p:blipFill>
        <p:spPr>
          <a:xfrm>
            <a:off x="3092522" y="1469602"/>
            <a:ext cx="3340241" cy="1741089"/>
          </a:xfrm>
          <a:prstGeom prst="rect">
            <a:avLst/>
          </a:prstGeom>
        </p:spPr>
      </p:pic>
    </p:spTree>
    <p:extLst>
      <p:ext uri="{BB962C8B-B14F-4D97-AF65-F5344CB8AC3E}">
        <p14:creationId xmlns:p14="http://schemas.microsoft.com/office/powerpoint/2010/main" val="1072498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MATHEMATICS FOR ALGORITHMIC SETS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544530" y="813258"/>
            <a:ext cx="8404261" cy="1754296"/>
          </a:xfrm>
          <a:prstGeom prst="rect">
            <a:avLst/>
          </a:prstGeom>
          <a:noFill/>
          <a:ln>
            <a:noFill/>
          </a:ln>
        </p:spPr>
        <p:txBody>
          <a:bodyPr spcFirstLastPara="1" wrap="square" lIns="91425" tIns="91425" rIns="91425" bIns="91425" anchor="t" anchorCtr="0">
            <a:spAutoFit/>
          </a:bodyPr>
          <a:lstStyle/>
          <a:p>
            <a:pPr lvl="1" algn="just"/>
            <a:endParaRPr lang="en-US" sz="1700" dirty="0">
              <a:solidFill>
                <a:schemeClr val="tx1"/>
              </a:solidFill>
              <a:latin typeface="Proxima Nova" panose="020B0604020202020204" charset="0"/>
            </a:endParaRPr>
          </a:p>
          <a:p>
            <a:pPr lvl="1" algn="just"/>
            <a:endParaRPr lang="en-US" sz="1700" dirty="0">
              <a:solidFill>
                <a:schemeClr val="tx1"/>
              </a:solidFill>
              <a:latin typeface="Proxima Nova" panose="020B0604020202020204" charset="0"/>
            </a:endParaRPr>
          </a:p>
          <a:p>
            <a:pPr lvl="1" algn="just"/>
            <a:endParaRPr lang="en-US" sz="1700" dirty="0">
              <a:solidFill>
                <a:schemeClr val="tx1"/>
              </a:solidFill>
              <a:latin typeface="Proxima Nova" panose="020B0604020202020204" charset="0"/>
            </a:endParaRPr>
          </a:p>
          <a:p>
            <a:pPr lvl="1" algn="just"/>
            <a:endParaRPr lang="en-US" sz="1700" dirty="0">
              <a:solidFill>
                <a:schemeClr val="tx1"/>
              </a:solidFill>
              <a:latin typeface="Proxima Nova" panose="020B0604020202020204" charset="0"/>
            </a:endParaRPr>
          </a:p>
          <a:p>
            <a:pPr lvl="1" algn="just"/>
            <a:endParaRPr lang="en-US" sz="1700" dirty="0">
              <a:solidFill>
                <a:schemeClr val="tx1"/>
              </a:solidFill>
              <a:latin typeface="Proxima Nova" panose="020B0604020202020204" charset="0"/>
            </a:endParaRPr>
          </a:p>
          <a:p>
            <a:pPr lvl="1" algn="just"/>
            <a:endParaRPr lang="en-US" sz="1700" dirty="0">
              <a:solidFill>
                <a:schemeClr val="tx1"/>
              </a:solidFill>
              <a:latin typeface="Proxima Nova" panose="020B0604020202020204" charset="0"/>
            </a:endParaRPr>
          </a:p>
        </p:txBody>
      </p:sp>
      <p:pic>
        <p:nvPicPr>
          <p:cNvPr id="10" name="Picture 2" descr="Light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6736" y="813258"/>
            <a:ext cx="5537771" cy="399132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75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MATHEMATICS FOR ALGORITHMIC SETS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544530" y="813258"/>
            <a:ext cx="8404261" cy="3585567"/>
          </a:xfrm>
          <a:prstGeom prst="rect">
            <a:avLst/>
          </a:prstGeom>
          <a:noFill/>
          <a:ln>
            <a:noFill/>
          </a:ln>
        </p:spPr>
        <p:txBody>
          <a:bodyPr spcFirstLastPara="1" wrap="square" lIns="91425" tIns="91425" rIns="91425" bIns="91425" anchor="t" anchorCtr="0">
            <a:spAutoFit/>
          </a:bodyPr>
          <a:lstStyle/>
          <a:p>
            <a:pPr algn="just" fontAlgn="base"/>
            <a:r>
              <a:rPr lang="en-IN" sz="1700" b="1" dirty="0" smtClean="0">
                <a:solidFill>
                  <a:schemeClr val="tx1"/>
                </a:solidFill>
                <a:latin typeface="Proxima Nova" panose="020B0604020202020204" charset="0"/>
              </a:rPr>
              <a:t>ONE-TO-ONE (1:1) </a:t>
            </a:r>
            <a:r>
              <a:rPr lang="en-IN" sz="1700" dirty="0" smtClean="0">
                <a:solidFill>
                  <a:schemeClr val="tx1"/>
                </a:solidFill>
                <a:latin typeface="Proxima Nova" panose="020B0604020202020204" charset="0"/>
              </a:rPr>
              <a:t>–</a:t>
            </a:r>
            <a:r>
              <a:rPr lang="en-IN" sz="1700" dirty="0">
                <a:solidFill>
                  <a:schemeClr val="tx1"/>
                </a:solidFill>
                <a:latin typeface="Proxima Nova" panose="020B0604020202020204" charset="0"/>
              </a:rPr>
              <a:t> When one entity in each entity set takes part at most once in the relationship, the cardinality is one-to-one.</a:t>
            </a:r>
          </a:p>
          <a:p>
            <a:pPr algn="just" fontAlgn="base"/>
            <a:endParaRPr lang="en-IN" sz="1700" dirty="0" smtClean="0">
              <a:solidFill>
                <a:schemeClr val="tx1"/>
              </a:solidFill>
              <a:latin typeface="Proxima Nova" panose="020B0604020202020204" charset="0"/>
            </a:endParaRPr>
          </a:p>
          <a:p>
            <a:pPr algn="just" fontAlgn="base"/>
            <a:r>
              <a:rPr lang="en-IN" sz="1700" b="1" dirty="0" smtClean="0">
                <a:solidFill>
                  <a:schemeClr val="tx1"/>
                </a:solidFill>
                <a:latin typeface="Proxima Nova" panose="020B0604020202020204" charset="0"/>
              </a:rPr>
              <a:t>ONE-TO-MANY (1: N) </a:t>
            </a:r>
            <a:r>
              <a:rPr lang="en-IN" sz="1700" dirty="0" smtClean="0">
                <a:solidFill>
                  <a:schemeClr val="tx1"/>
                </a:solidFill>
                <a:latin typeface="Proxima Nova" panose="020B0604020202020204" charset="0"/>
              </a:rPr>
              <a:t>–</a:t>
            </a:r>
            <a:r>
              <a:rPr lang="en-IN" sz="1700" dirty="0">
                <a:solidFill>
                  <a:schemeClr val="tx1"/>
                </a:solidFill>
                <a:latin typeface="Proxima Nova" panose="020B0604020202020204" charset="0"/>
              </a:rPr>
              <a:t> If entities in the first entity set take part in the relationship set at most once and entities in the second entity set take part many times (at least twice), the cardinality is said to be one-to-many.</a:t>
            </a:r>
          </a:p>
          <a:p>
            <a:pPr algn="just" fontAlgn="base"/>
            <a:endParaRPr lang="en-IN" sz="1700" dirty="0" smtClean="0">
              <a:solidFill>
                <a:schemeClr val="tx1"/>
              </a:solidFill>
              <a:latin typeface="Proxima Nova" panose="020B0604020202020204" charset="0"/>
            </a:endParaRPr>
          </a:p>
          <a:p>
            <a:pPr algn="just" fontAlgn="base"/>
            <a:r>
              <a:rPr lang="en-IN" sz="1700" b="1" dirty="0" smtClean="0">
                <a:solidFill>
                  <a:schemeClr val="tx1"/>
                </a:solidFill>
                <a:latin typeface="Proxima Nova" panose="020B0604020202020204" charset="0"/>
              </a:rPr>
              <a:t>MANY-TO-ONE (N:1) </a:t>
            </a:r>
            <a:r>
              <a:rPr lang="en-IN" sz="1700" dirty="0" smtClean="0">
                <a:solidFill>
                  <a:schemeClr val="tx1"/>
                </a:solidFill>
                <a:latin typeface="Proxima Nova" panose="020B0604020202020204" charset="0"/>
              </a:rPr>
              <a:t>–</a:t>
            </a:r>
            <a:r>
              <a:rPr lang="en-IN" sz="1700" dirty="0">
                <a:solidFill>
                  <a:schemeClr val="tx1"/>
                </a:solidFill>
                <a:latin typeface="Proxima Nova" panose="020B0604020202020204" charset="0"/>
              </a:rPr>
              <a:t> If entities in the first entity set take part in the relationship set many times (at least twice), while entities in the second entity set take part at most once, the cardinality is said to be many-to-one.</a:t>
            </a:r>
          </a:p>
          <a:p>
            <a:pPr algn="just" fontAlgn="base"/>
            <a:endParaRPr lang="en-IN" sz="1700" dirty="0" smtClean="0">
              <a:solidFill>
                <a:schemeClr val="tx1"/>
              </a:solidFill>
              <a:latin typeface="Proxima Nova" panose="020B0604020202020204" charset="0"/>
            </a:endParaRPr>
          </a:p>
          <a:p>
            <a:pPr algn="just" fontAlgn="base"/>
            <a:r>
              <a:rPr lang="en-IN" sz="1700" b="1" dirty="0" smtClean="0">
                <a:solidFill>
                  <a:schemeClr val="tx1"/>
                </a:solidFill>
                <a:latin typeface="Proxima Nova" panose="020B0604020202020204" charset="0"/>
              </a:rPr>
              <a:t>MANY-TO-MANY (N: N) </a:t>
            </a:r>
            <a:r>
              <a:rPr lang="en-IN" sz="1700" dirty="0" smtClean="0">
                <a:solidFill>
                  <a:schemeClr val="tx1"/>
                </a:solidFill>
                <a:latin typeface="Proxima Nova" panose="020B0604020202020204" charset="0"/>
              </a:rPr>
              <a:t>–</a:t>
            </a:r>
            <a:r>
              <a:rPr lang="en-IN" sz="1700" dirty="0">
                <a:solidFill>
                  <a:schemeClr val="tx1"/>
                </a:solidFill>
                <a:latin typeface="Proxima Nova" panose="020B0604020202020204" charset="0"/>
              </a:rPr>
              <a:t> The cardinality is said to be many to many if entities in both the </a:t>
            </a:r>
            <a:r>
              <a:rPr lang="en-IN" sz="1700" dirty="0" smtClean="0">
                <a:solidFill>
                  <a:schemeClr val="tx1"/>
                </a:solidFill>
                <a:latin typeface="Proxima Nova" panose="020B0604020202020204" charset="0"/>
              </a:rPr>
              <a:t>entity </a:t>
            </a:r>
            <a:r>
              <a:rPr lang="en-IN" sz="1700" dirty="0">
                <a:solidFill>
                  <a:schemeClr val="tx1"/>
                </a:solidFill>
                <a:latin typeface="Proxima Nova" panose="020B0604020202020204" charset="0"/>
              </a:rPr>
              <a:t>sets take part many times (at least twice) in the relationship set.</a:t>
            </a:r>
          </a:p>
        </p:txBody>
      </p:sp>
    </p:spTree>
    <p:extLst>
      <p:ext uri="{BB962C8B-B14F-4D97-AF65-F5344CB8AC3E}">
        <p14:creationId xmlns:p14="http://schemas.microsoft.com/office/powerpoint/2010/main" val="1706620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MATHEMATICS FOR ALGORITHMIC SETS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544530" y="813258"/>
            <a:ext cx="8404261" cy="3585567"/>
          </a:xfrm>
          <a:prstGeom prst="rect">
            <a:avLst/>
          </a:prstGeom>
          <a:noFill/>
          <a:ln>
            <a:noFill/>
          </a:ln>
        </p:spPr>
        <p:txBody>
          <a:bodyPr spcFirstLastPara="1" wrap="square" lIns="91425" tIns="91425" rIns="91425" bIns="91425" anchor="t" anchorCtr="0">
            <a:spAutoFit/>
          </a:bodyPr>
          <a:lstStyle/>
          <a:p>
            <a:pPr algn="just"/>
            <a:r>
              <a:rPr lang="en-US" sz="1700" b="1" dirty="0" smtClean="0">
                <a:solidFill>
                  <a:schemeClr val="tx1"/>
                </a:solidFill>
                <a:latin typeface="Proxima Nova" panose="020B0604020202020204" charset="0"/>
              </a:rPr>
              <a:t>MULTISET: </a:t>
            </a:r>
            <a:r>
              <a:rPr lang="en-IN" sz="1700" dirty="0" smtClean="0">
                <a:solidFill>
                  <a:schemeClr val="tx1"/>
                </a:solidFill>
                <a:latin typeface="Proxima Nova" panose="020B0604020202020204" charset="0"/>
              </a:rPr>
              <a:t>It’s </a:t>
            </a:r>
            <a:r>
              <a:rPr lang="en-IN" sz="1700" dirty="0">
                <a:solidFill>
                  <a:schemeClr val="tx1"/>
                </a:solidFill>
                <a:latin typeface="Proxima Nova" panose="020B0604020202020204" charset="0"/>
              </a:rPr>
              <a:t>a collection of unordered numbers (or elements), where every element x occurs a finite number of times</a:t>
            </a:r>
            <a:r>
              <a:rPr lang="en-IN" sz="1700" dirty="0" smtClean="0">
                <a:solidFill>
                  <a:schemeClr val="tx1"/>
                </a:solidFill>
                <a:latin typeface="Proxima Nova" panose="020B0604020202020204" charset="0"/>
              </a:rPr>
              <a:t>.</a:t>
            </a:r>
          </a:p>
          <a:p>
            <a:pPr algn="just"/>
            <a:endParaRPr lang="en-IN" sz="1700" dirty="0">
              <a:solidFill>
                <a:schemeClr val="tx1"/>
              </a:solidFill>
              <a:latin typeface="Proxima Nova" panose="020B0604020202020204" charset="0"/>
            </a:endParaRPr>
          </a:p>
          <a:p>
            <a:pPr marL="285750" lvl="1" indent="-285750" algn="just" fontAlgn="base">
              <a:buFont typeface="Arial" panose="020B0604020202020204" pitchFamily="34" charset="0"/>
              <a:buChar char="•"/>
            </a:pPr>
            <a:r>
              <a:rPr lang="en-IN" sz="1700" dirty="0">
                <a:solidFill>
                  <a:schemeClr val="tx1"/>
                </a:solidFill>
                <a:latin typeface="Proxima Nova" panose="020B0604020202020204" charset="0"/>
              </a:rPr>
              <a:t>The difference between sets and </a:t>
            </a:r>
            <a:r>
              <a:rPr lang="en-IN" sz="1700" dirty="0" err="1">
                <a:solidFill>
                  <a:schemeClr val="tx1"/>
                </a:solidFill>
                <a:latin typeface="Proxima Nova" panose="020B0604020202020204" charset="0"/>
              </a:rPr>
              <a:t>multisets</a:t>
            </a:r>
            <a:r>
              <a:rPr lang="en-IN" sz="1700" dirty="0">
                <a:solidFill>
                  <a:schemeClr val="tx1"/>
                </a:solidFill>
                <a:latin typeface="Proxima Nova" panose="020B0604020202020204" charset="0"/>
              </a:rPr>
              <a:t> is in how they address multiples: </a:t>
            </a:r>
          </a:p>
          <a:p>
            <a:pPr marL="285750" lvl="1" indent="-285750" algn="just" fontAlgn="base">
              <a:buFont typeface="Arial" panose="020B0604020202020204" pitchFamily="34" charset="0"/>
              <a:buChar char="•"/>
            </a:pPr>
            <a:endParaRPr lang="en-IN" sz="1700" dirty="0" smtClean="0">
              <a:solidFill>
                <a:schemeClr val="tx1"/>
              </a:solidFill>
              <a:latin typeface="Proxima Nova" panose="020B0604020202020204" charset="0"/>
            </a:endParaRPr>
          </a:p>
          <a:p>
            <a:pPr marL="285750" lvl="1" indent="-285750" algn="just" fontAlgn="base">
              <a:buFont typeface="Arial" panose="020B0604020202020204" pitchFamily="34" charset="0"/>
              <a:buChar char="•"/>
            </a:pPr>
            <a:r>
              <a:rPr lang="en-IN" sz="1700" dirty="0" smtClean="0">
                <a:solidFill>
                  <a:schemeClr val="tx1"/>
                </a:solidFill>
                <a:latin typeface="Proxima Nova" panose="020B0604020202020204" charset="0"/>
              </a:rPr>
              <a:t>a </a:t>
            </a:r>
            <a:r>
              <a:rPr lang="en-IN" sz="1700" dirty="0">
                <a:solidFill>
                  <a:schemeClr val="tx1"/>
                </a:solidFill>
                <a:latin typeface="Proxima Nova" panose="020B0604020202020204" charset="0"/>
              </a:rPr>
              <a:t>set includes any number at most once, </a:t>
            </a:r>
          </a:p>
          <a:p>
            <a:pPr marL="285750" lvl="1" indent="-285750" algn="just" fontAlgn="base">
              <a:buFont typeface="Arial" panose="020B0604020202020204" pitchFamily="34" charset="0"/>
              <a:buChar char="•"/>
            </a:pPr>
            <a:endParaRPr lang="en-IN" sz="1700" dirty="0" smtClean="0">
              <a:solidFill>
                <a:schemeClr val="tx1"/>
              </a:solidFill>
              <a:latin typeface="Proxima Nova" panose="020B0604020202020204" charset="0"/>
            </a:endParaRPr>
          </a:p>
          <a:p>
            <a:pPr marL="285750" lvl="1" indent="-285750" algn="just" fontAlgn="base">
              <a:buFont typeface="Arial" panose="020B0604020202020204" pitchFamily="34" charset="0"/>
              <a:buChar char="•"/>
            </a:pPr>
            <a:r>
              <a:rPr lang="en-IN" sz="1700" dirty="0" smtClean="0">
                <a:solidFill>
                  <a:schemeClr val="tx1"/>
                </a:solidFill>
                <a:latin typeface="Proxima Nova" panose="020B0604020202020204" charset="0"/>
              </a:rPr>
              <a:t>while </a:t>
            </a:r>
            <a:r>
              <a:rPr lang="en-IN" sz="1700" dirty="0">
                <a:solidFill>
                  <a:schemeClr val="tx1"/>
                </a:solidFill>
                <a:latin typeface="Proxima Nova" panose="020B0604020202020204" charset="0"/>
              </a:rPr>
              <a:t>a </a:t>
            </a:r>
            <a:r>
              <a:rPr lang="en-IN" sz="1700" dirty="0" err="1">
                <a:solidFill>
                  <a:schemeClr val="tx1"/>
                </a:solidFill>
                <a:latin typeface="Proxima Nova" panose="020B0604020202020204" charset="0"/>
              </a:rPr>
              <a:t>multiset</a:t>
            </a:r>
            <a:r>
              <a:rPr lang="en-IN" sz="1700" dirty="0">
                <a:solidFill>
                  <a:schemeClr val="tx1"/>
                </a:solidFill>
                <a:latin typeface="Proxima Nova" panose="020B0604020202020204" charset="0"/>
              </a:rPr>
              <a:t> allows for multiple instances of the same number. </a:t>
            </a:r>
          </a:p>
          <a:p>
            <a:pPr marL="285750" lvl="1" indent="-285750" algn="just" fontAlgn="base">
              <a:buFont typeface="Arial" panose="020B0604020202020204" pitchFamily="34" charset="0"/>
              <a:buChar char="•"/>
            </a:pPr>
            <a:endParaRPr lang="en-IN" sz="1700" dirty="0" smtClean="0">
              <a:solidFill>
                <a:schemeClr val="tx1"/>
              </a:solidFill>
              <a:latin typeface="Proxima Nova" panose="020B0604020202020204" charset="0"/>
            </a:endParaRPr>
          </a:p>
          <a:p>
            <a:pPr marL="285750" lvl="1" indent="-285750" algn="just" fontAlgn="base">
              <a:buFont typeface="Arial" panose="020B0604020202020204" pitchFamily="34" charset="0"/>
              <a:buChar char="•"/>
            </a:pPr>
            <a:r>
              <a:rPr lang="en-IN" sz="1700" dirty="0" smtClean="0">
                <a:solidFill>
                  <a:schemeClr val="tx1"/>
                </a:solidFill>
                <a:latin typeface="Proxima Nova" panose="020B0604020202020204" charset="0"/>
              </a:rPr>
              <a:t>There </a:t>
            </a:r>
            <a:r>
              <a:rPr lang="en-IN" sz="1700" dirty="0">
                <a:solidFill>
                  <a:schemeClr val="tx1"/>
                </a:solidFill>
                <a:latin typeface="Proxima Nova" panose="020B0604020202020204" charset="0"/>
              </a:rPr>
              <a:t>is just one set with elements a and b, the set {</a:t>
            </a:r>
            <a:r>
              <a:rPr lang="en-IN" sz="1700" dirty="0" err="1">
                <a:solidFill>
                  <a:schemeClr val="tx1"/>
                </a:solidFill>
                <a:latin typeface="Proxima Nova" panose="020B0604020202020204" charset="0"/>
              </a:rPr>
              <a:t>a,b</a:t>
            </a:r>
            <a:r>
              <a:rPr lang="en-IN" sz="1700" dirty="0">
                <a:solidFill>
                  <a:schemeClr val="tx1"/>
                </a:solidFill>
                <a:latin typeface="Proxima Nova" panose="020B0604020202020204" charset="0"/>
              </a:rPr>
              <a:t>}, </a:t>
            </a:r>
          </a:p>
          <a:p>
            <a:pPr marL="285750" lvl="1" indent="-285750" algn="just" fontAlgn="base">
              <a:buFont typeface="Arial" panose="020B0604020202020204" pitchFamily="34" charset="0"/>
              <a:buChar char="•"/>
            </a:pPr>
            <a:endParaRPr lang="en-IN" sz="1700" dirty="0" smtClean="0">
              <a:solidFill>
                <a:schemeClr val="tx1"/>
              </a:solidFill>
              <a:latin typeface="Proxima Nova" panose="020B0604020202020204" charset="0"/>
            </a:endParaRPr>
          </a:p>
          <a:p>
            <a:pPr marL="285750" lvl="1" indent="-285750" algn="just" fontAlgn="base">
              <a:buFont typeface="Arial" panose="020B0604020202020204" pitchFamily="34" charset="0"/>
              <a:buChar char="•"/>
            </a:pPr>
            <a:r>
              <a:rPr lang="en-IN" sz="1700" dirty="0" smtClean="0">
                <a:solidFill>
                  <a:schemeClr val="tx1"/>
                </a:solidFill>
                <a:latin typeface="Proxima Nova" panose="020B0604020202020204" charset="0"/>
              </a:rPr>
              <a:t>but </a:t>
            </a:r>
            <a:r>
              <a:rPr lang="en-IN" sz="1700" dirty="0">
                <a:solidFill>
                  <a:schemeClr val="tx1"/>
                </a:solidFill>
                <a:latin typeface="Proxima Nova" panose="020B0604020202020204" charset="0"/>
              </a:rPr>
              <a:t>there are many </a:t>
            </a:r>
            <a:r>
              <a:rPr lang="en-IN" sz="1700" dirty="0" err="1">
                <a:solidFill>
                  <a:schemeClr val="tx1"/>
                </a:solidFill>
                <a:latin typeface="Proxima Nova" panose="020B0604020202020204" charset="0"/>
              </a:rPr>
              <a:t>multisets</a:t>
            </a:r>
            <a:r>
              <a:rPr lang="en-IN" sz="1700" dirty="0">
                <a:solidFill>
                  <a:schemeClr val="tx1"/>
                </a:solidFill>
                <a:latin typeface="Proxima Nova" panose="020B0604020202020204" charset="0"/>
              </a:rPr>
              <a:t>: {a, b, b}, {a, a, b}, and {a, a, a, a, b, b} are just a few.</a:t>
            </a:r>
            <a:endParaRPr lang="en-US" sz="1700" dirty="0">
              <a:solidFill>
                <a:schemeClr val="tx1"/>
              </a:solidFill>
              <a:latin typeface="Proxima Nova" panose="020B0604020202020204" charset="0"/>
            </a:endParaRPr>
          </a:p>
          <a:p>
            <a:endParaRPr lang="en-US" altLang="en-US" sz="1700" b="1" dirty="0" smtClean="0">
              <a:solidFill>
                <a:schemeClr val="tx1"/>
              </a:solidFill>
              <a:latin typeface="Proxima Nova" panose="020B0604020202020204" charset="0"/>
            </a:endParaRPr>
          </a:p>
        </p:txBody>
      </p:sp>
    </p:spTree>
    <p:extLst>
      <p:ext uri="{BB962C8B-B14F-4D97-AF65-F5344CB8AC3E}">
        <p14:creationId xmlns:p14="http://schemas.microsoft.com/office/powerpoint/2010/main" val="24023018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MATHEMATICS FOR ALGORITHMIC SETS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544530" y="813258"/>
            <a:ext cx="8404261" cy="3877954"/>
          </a:xfrm>
          <a:prstGeom prst="rect">
            <a:avLst/>
          </a:prstGeom>
          <a:noFill/>
          <a:ln>
            <a:noFill/>
          </a:ln>
        </p:spPr>
        <p:txBody>
          <a:bodyPr spcFirstLastPara="1" wrap="square" lIns="91425" tIns="91425" rIns="91425" bIns="91425" anchor="t" anchorCtr="0">
            <a:spAutoFit/>
          </a:bodyPr>
          <a:lstStyle/>
          <a:p>
            <a:r>
              <a:rPr lang="en-US" sz="1600" b="1" dirty="0" smtClean="0">
                <a:solidFill>
                  <a:schemeClr val="tx1"/>
                </a:solidFill>
                <a:latin typeface="Proxima Nova" panose="020B0604020202020204" charset="0"/>
              </a:rPr>
              <a:t>OPERATIONS ON SET:</a:t>
            </a:r>
          </a:p>
          <a:p>
            <a:r>
              <a:rPr lang="en-US" sz="1600" b="1" dirty="0" smtClean="0">
                <a:solidFill>
                  <a:schemeClr val="tx1"/>
                </a:solidFill>
                <a:latin typeface="Proxima Nova" panose="020B0604020202020204" charset="0"/>
              </a:rPr>
              <a:t>Union</a:t>
            </a:r>
            <a:r>
              <a:rPr lang="en-US" sz="1600" b="1" dirty="0">
                <a:solidFill>
                  <a:schemeClr val="tx1"/>
                </a:solidFill>
                <a:latin typeface="Proxima Nova" panose="020B0604020202020204" charset="0"/>
              </a:rPr>
              <a:t>: </a:t>
            </a:r>
            <a:r>
              <a:rPr lang="en-US" sz="1600" dirty="0">
                <a:solidFill>
                  <a:schemeClr val="tx1"/>
                </a:solidFill>
                <a:latin typeface="Proxima Nova" panose="020B0604020202020204" charset="0"/>
              </a:rPr>
              <a:t>The union of A and B, written A ∪ B, is the set we get by combining all elements in A and B into a single set.</a:t>
            </a:r>
          </a:p>
          <a:p>
            <a:pPr lvl="2"/>
            <a:r>
              <a:rPr lang="en-US" sz="1600" dirty="0" smtClean="0">
                <a:solidFill>
                  <a:schemeClr val="tx1"/>
                </a:solidFill>
                <a:latin typeface="Proxima Nova" panose="020B0604020202020204" charset="0"/>
              </a:rPr>
              <a:t>	That </a:t>
            </a:r>
            <a:r>
              <a:rPr lang="en-US" sz="1600" dirty="0">
                <a:solidFill>
                  <a:schemeClr val="tx1"/>
                </a:solidFill>
                <a:latin typeface="Proxima Nova" panose="020B0604020202020204" charset="0"/>
              </a:rPr>
              <a:t>is, A ∪ B = { x : x ∈ A or x ∈ B}</a:t>
            </a:r>
          </a:p>
          <a:p>
            <a:pPr lvl="2"/>
            <a:r>
              <a:rPr lang="en-US" sz="1600" dirty="0" smtClean="0">
                <a:solidFill>
                  <a:schemeClr val="tx1"/>
                </a:solidFill>
                <a:latin typeface="Proxima Nova" panose="020B0604020202020204" charset="0"/>
              </a:rPr>
              <a:t>	A </a:t>
            </a:r>
            <a:r>
              <a:rPr lang="en-US" sz="1600" dirty="0">
                <a:solidFill>
                  <a:schemeClr val="tx1"/>
                </a:solidFill>
                <a:latin typeface="Proxima Nova" panose="020B0604020202020204" charset="0"/>
              </a:rPr>
              <a:t>= {1,2,3} B= {1,2,4} then A ∪ B = {1,2,3,4}</a:t>
            </a:r>
          </a:p>
          <a:p>
            <a:pPr lvl="2"/>
            <a:endParaRPr lang="en-US" sz="1600" dirty="0">
              <a:solidFill>
                <a:schemeClr val="tx1"/>
              </a:solidFill>
              <a:latin typeface="Proxima Nova" panose="020B0604020202020204" charset="0"/>
            </a:endParaRPr>
          </a:p>
          <a:p>
            <a:r>
              <a:rPr lang="en-US" sz="1600" b="1" dirty="0">
                <a:solidFill>
                  <a:schemeClr val="tx1"/>
                </a:solidFill>
                <a:latin typeface="Proxima Nova" panose="020B0604020202020204" charset="0"/>
              </a:rPr>
              <a:t>Intersection: </a:t>
            </a:r>
            <a:r>
              <a:rPr lang="en-US" sz="1600" dirty="0">
                <a:solidFill>
                  <a:schemeClr val="tx1"/>
                </a:solidFill>
                <a:latin typeface="Proxima Nova" panose="020B0604020202020204" charset="0"/>
              </a:rPr>
              <a:t>The intersection of set A and B, written A∩B, is the set of elements that are both in A and in B.</a:t>
            </a:r>
          </a:p>
          <a:p>
            <a:pPr lvl="2"/>
            <a:r>
              <a:rPr lang="en-US" sz="1600" dirty="0" smtClean="0">
                <a:solidFill>
                  <a:schemeClr val="tx1"/>
                </a:solidFill>
                <a:latin typeface="Proxima Nova" panose="020B0604020202020204" charset="0"/>
              </a:rPr>
              <a:t>	That </a:t>
            </a:r>
            <a:r>
              <a:rPr lang="en-US" sz="1600" dirty="0">
                <a:solidFill>
                  <a:schemeClr val="tx1"/>
                </a:solidFill>
                <a:latin typeface="Proxima Nova" panose="020B0604020202020204" charset="0"/>
              </a:rPr>
              <a:t>is, A ∩ B = { x : x ∈ A and x ∈ B}</a:t>
            </a:r>
          </a:p>
          <a:p>
            <a:pPr lvl="2"/>
            <a:r>
              <a:rPr lang="en-US" sz="1600" dirty="0" smtClean="0">
                <a:solidFill>
                  <a:schemeClr val="tx1"/>
                </a:solidFill>
                <a:latin typeface="Proxima Nova" panose="020B0604020202020204" charset="0"/>
              </a:rPr>
              <a:t>	A </a:t>
            </a:r>
            <a:r>
              <a:rPr lang="en-US" sz="1600" dirty="0">
                <a:solidFill>
                  <a:schemeClr val="tx1"/>
                </a:solidFill>
                <a:latin typeface="Proxima Nova" panose="020B0604020202020204" charset="0"/>
              </a:rPr>
              <a:t>= {1,2,3} B= {1,2,4} then A ∩ B = {1,2}</a:t>
            </a:r>
          </a:p>
          <a:p>
            <a:pPr lvl="2"/>
            <a:endParaRPr lang="en-US" sz="1600" dirty="0">
              <a:solidFill>
                <a:schemeClr val="tx1"/>
              </a:solidFill>
              <a:latin typeface="Proxima Nova" panose="020B0604020202020204" charset="0"/>
            </a:endParaRPr>
          </a:p>
          <a:p>
            <a:r>
              <a:rPr lang="en-US" sz="1600" b="1" dirty="0">
                <a:solidFill>
                  <a:schemeClr val="tx1"/>
                </a:solidFill>
                <a:latin typeface="Proxima Nova" panose="020B0604020202020204" charset="0"/>
              </a:rPr>
              <a:t>Difference : </a:t>
            </a:r>
            <a:r>
              <a:rPr lang="en-US" sz="1600" dirty="0">
                <a:solidFill>
                  <a:schemeClr val="tx1"/>
                </a:solidFill>
                <a:latin typeface="Proxima Nova" panose="020B0604020202020204" charset="0"/>
              </a:rPr>
              <a:t>Let A and B be two sets. The difference of A and B is    		</a:t>
            </a:r>
            <a:endParaRPr lang="en-US" sz="1600" dirty="0" smtClean="0">
              <a:solidFill>
                <a:schemeClr val="tx1"/>
              </a:solidFill>
              <a:latin typeface="Proxima Nova" panose="020B0604020202020204" charset="0"/>
            </a:endParaRPr>
          </a:p>
          <a:p>
            <a:r>
              <a:rPr lang="en-US" sz="1600" dirty="0">
                <a:solidFill>
                  <a:schemeClr val="tx1"/>
                </a:solidFill>
                <a:latin typeface="Proxima Nova" panose="020B0604020202020204" charset="0"/>
              </a:rPr>
              <a:t>	</a:t>
            </a:r>
            <a:r>
              <a:rPr lang="en-US" sz="1600" dirty="0" smtClean="0">
                <a:solidFill>
                  <a:schemeClr val="tx1"/>
                </a:solidFill>
                <a:latin typeface="Proxima Nova" panose="020B0604020202020204" charset="0"/>
              </a:rPr>
              <a:t>A </a:t>
            </a:r>
            <a:r>
              <a:rPr lang="en-US" sz="1600" dirty="0">
                <a:solidFill>
                  <a:schemeClr val="tx1"/>
                </a:solidFill>
                <a:latin typeface="Proxima Nova" panose="020B0604020202020204" charset="0"/>
              </a:rPr>
              <a:t>- B = {x : x ∈ A and x ∉ B}. </a:t>
            </a:r>
          </a:p>
          <a:p>
            <a:pPr lvl="1"/>
            <a:r>
              <a:rPr lang="en-US" sz="1600" dirty="0">
                <a:solidFill>
                  <a:schemeClr val="tx1"/>
                </a:solidFill>
                <a:latin typeface="Proxima Nova" panose="020B0604020202020204" charset="0"/>
              </a:rPr>
              <a:t>	</a:t>
            </a:r>
            <a:r>
              <a:rPr lang="en-US" sz="1600" dirty="0" smtClean="0">
                <a:solidFill>
                  <a:schemeClr val="tx1"/>
                </a:solidFill>
                <a:latin typeface="Proxima Nova" panose="020B0604020202020204" charset="0"/>
              </a:rPr>
              <a:t>For </a:t>
            </a:r>
            <a:r>
              <a:rPr lang="en-US" sz="1600" dirty="0">
                <a:solidFill>
                  <a:schemeClr val="tx1"/>
                </a:solidFill>
                <a:latin typeface="Proxima Nova" panose="020B0604020202020204" charset="0"/>
              </a:rPr>
              <a:t>example, let A = {1, 2, 3} and B = {2, 4, 6, 8}. </a:t>
            </a:r>
          </a:p>
          <a:p>
            <a:pPr lvl="1"/>
            <a:r>
              <a:rPr lang="en-US" sz="1600" dirty="0" smtClean="0">
                <a:solidFill>
                  <a:schemeClr val="tx1"/>
                </a:solidFill>
                <a:latin typeface="Proxima Nova" panose="020B0604020202020204" charset="0"/>
              </a:rPr>
              <a:t>	The </a:t>
            </a:r>
            <a:r>
              <a:rPr lang="en-US" sz="1600" dirty="0">
                <a:solidFill>
                  <a:schemeClr val="tx1"/>
                </a:solidFill>
                <a:latin typeface="Proxima Nova" panose="020B0604020202020204" charset="0"/>
              </a:rPr>
              <a:t>set difference A - B = {1,3}  while B - A = {4, 6, 8</a:t>
            </a:r>
            <a:r>
              <a:rPr lang="en-US" sz="1600" dirty="0" smtClean="0">
                <a:solidFill>
                  <a:schemeClr val="tx1"/>
                </a:solidFill>
                <a:latin typeface="Proxima Nova" panose="020B0604020202020204" charset="0"/>
              </a:rPr>
              <a:t>}.</a:t>
            </a:r>
            <a:endParaRPr lang="en-IN" sz="1600" dirty="0">
              <a:solidFill>
                <a:schemeClr val="tx1"/>
              </a:solidFill>
              <a:latin typeface="Proxima Nova" panose="020B0604020202020204" charset="0"/>
            </a:endParaRPr>
          </a:p>
        </p:txBody>
      </p:sp>
    </p:spTree>
    <p:extLst>
      <p:ext uri="{BB962C8B-B14F-4D97-AF65-F5344CB8AC3E}">
        <p14:creationId xmlns:p14="http://schemas.microsoft.com/office/powerpoint/2010/main" val="2707108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MATHEMATICS FOR ALGORITHMIC SETS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544530" y="813258"/>
            <a:ext cx="8404261" cy="2400627"/>
          </a:xfrm>
          <a:prstGeom prst="rect">
            <a:avLst/>
          </a:prstGeom>
          <a:noFill/>
          <a:ln>
            <a:noFill/>
          </a:ln>
        </p:spPr>
        <p:txBody>
          <a:bodyPr spcFirstLastPara="1" wrap="square" lIns="91425" tIns="91425" rIns="91425" bIns="91425" anchor="t" anchorCtr="0">
            <a:spAutoFit/>
          </a:bodyPr>
          <a:lstStyle/>
          <a:p>
            <a:r>
              <a:rPr lang="en-US" sz="1800" b="1" dirty="0" smtClean="0">
                <a:solidFill>
                  <a:schemeClr val="tx1"/>
                </a:solidFill>
                <a:latin typeface="Proxima Nova" panose="020B0604020202020204" charset="0"/>
              </a:rPr>
              <a:t>EXAMPLE: </a:t>
            </a:r>
            <a:r>
              <a:rPr lang="en-US" sz="1800" dirty="0" smtClean="0">
                <a:solidFill>
                  <a:schemeClr val="tx1"/>
                </a:solidFill>
                <a:latin typeface="Proxima Nova" panose="020B0604020202020204" charset="0"/>
              </a:rPr>
              <a:t>Let </a:t>
            </a:r>
            <a:r>
              <a:rPr lang="en-US" sz="1800" dirty="0">
                <a:solidFill>
                  <a:schemeClr val="tx1"/>
                </a:solidFill>
                <a:latin typeface="Proxima Nova" panose="020B0604020202020204" charset="0"/>
              </a:rPr>
              <a:t>A={1,3,5,7} and B={3,5,9,8}</a:t>
            </a:r>
          </a:p>
          <a:p>
            <a:endParaRPr lang="en-US" sz="1800" dirty="0">
              <a:solidFill>
                <a:schemeClr val="tx1"/>
              </a:solidFill>
              <a:latin typeface="Proxima Nova" panose="020B0604020202020204" charset="0"/>
            </a:endParaRPr>
          </a:p>
          <a:p>
            <a:r>
              <a:rPr lang="en-US" sz="1800" dirty="0">
                <a:solidFill>
                  <a:schemeClr val="tx1"/>
                </a:solidFill>
                <a:latin typeface="Proxima Nova" panose="020B0604020202020204" charset="0"/>
              </a:rPr>
              <a:t>Find the following</a:t>
            </a:r>
          </a:p>
          <a:p>
            <a:pPr lvl="1"/>
            <a:r>
              <a:rPr lang="en-US" sz="1800" dirty="0">
                <a:solidFill>
                  <a:schemeClr val="tx1"/>
                </a:solidFill>
                <a:latin typeface="Proxima Nova" panose="020B0604020202020204" charset="0"/>
              </a:rPr>
              <a:t>1)Power set A &amp; B</a:t>
            </a:r>
          </a:p>
          <a:p>
            <a:pPr lvl="1"/>
            <a:r>
              <a:rPr lang="en-US" sz="1800" dirty="0">
                <a:solidFill>
                  <a:schemeClr val="tx1"/>
                </a:solidFill>
                <a:latin typeface="Proxima Nova" panose="020B0604020202020204" charset="0"/>
              </a:rPr>
              <a:t>2) Union of Sets</a:t>
            </a:r>
          </a:p>
          <a:p>
            <a:pPr lvl="1"/>
            <a:r>
              <a:rPr lang="en-US" sz="1800" dirty="0">
                <a:solidFill>
                  <a:schemeClr val="tx1"/>
                </a:solidFill>
                <a:latin typeface="Proxima Nova" panose="020B0604020202020204" charset="0"/>
              </a:rPr>
              <a:t>3) Intersection of Sets</a:t>
            </a:r>
          </a:p>
          <a:p>
            <a:pPr lvl="1"/>
            <a:r>
              <a:rPr lang="en-US" sz="1800" dirty="0">
                <a:solidFill>
                  <a:schemeClr val="tx1"/>
                </a:solidFill>
                <a:latin typeface="Proxima Nova" panose="020B0604020202020204" charset="0"/>
              </a:rPr>
              <a:t>4) Difference of Sets A-B, B-A</a:t>
            </a:r>
          </a:p>
          <a:p>
            <a:endParaRPr lang="en-IN" sz="1800" dirty="0">
              <a:solidFill>
                <a:schemeClr val="tx1"/>
              </a:solidFill>
              <a:latin typeface="Proxima Nova" panose="020B0604020202020204" charset="0"/>
            </a:endParaRPr>
          </a:p>
        </p:txBody>
      </p:sp>
    </p:spTree>
    <p:extLst>
      <p:ext uri="{BB962C8B-B14F-4D97-AF65-F5344CB8AC3E}">
        <p14:creationId xmlns:p14="http://schemas.microsoft.com/office/powerpoint/2010/main" val="2403582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MATHEMATICS FOR ALGORITHMIC SETS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544530" y="813258"/>
            <a:ext cx="8404261" cy="4031843"/>
          </a:xfrm>
          <a:prstGeom prst="rect">
            <a:avLst/>
          </a:prstGeom>
          <a:noFill/>
          <a:ln>
            <a:noFill/>
          </a:ln>
        </p:spPr>
        <p:txBody>
          <a:bodyPr spcFirstLastPara="1" wrap="square" lIns="91425" tIns="91425" rIns="91425" bIns="91425" anchor="t" anchorCtr="0">
            <a:spAutoFit/>
          </a:bodyPr>
          <a:lstStyle/>
          <a:p>
            <a:r>
              <a:rPr lang="en-US" sz="1600" b="1" dirty="0" smtClean="0">
                <a:solidFill>
                  <a:schemeClr val="tx1"/>
                </a:solidFill>
                <a:latin typeface="Proxima Nova" panose="020B0604020202020204" charset="0"/>
              </a:rPr>
              <a:t>OPERATIONS ON SET</a:t>
            </a:r>
          </a:p>
          <a:p>
            <a:pPr algn="just"/>
            <a:endParaRPr lang="en-US" sz="1600" b="1" dirty="0" smtClean="0">
              <a:solidFill>
                <a:schemeClr val="tx1"/>
              </a:solidFill>
              <a:latin typeface="Proxima Nova" panose="020B0604020202020204" charset="0"/>
            </a:endParaRPr>
          </a:p>
          <a:p>
            <a:pPr algn="just"/>
            <a:r>
              <a:rPr lang="en-US" sz="1600" b="1" dirty="0" smtClean="0">
                <a:solidFill>
                  <a:schemeClr val="tx1"/>
                </a:solidFill>
                <a:latin typeface="Proxima Nova" panose="020B0604020202020204" charset="0"/>
              </a:rPr>
              <a:t>Universal </a:t>
            </a:r>
            <a:r>
              <a:rPr lang="en-US" sz="1600" b="1" dirty="0">
                <a:solidFill>
                  <a:schemeClr val="tx1"/>
                </a:solidFill>
                <a:latin typeface="Proxima Nova" panose="020B0604020202020204" charset="0"/>
              </a:rPr>
              <a:t>Set: </a:t>
            </a:r>
            <a:r>
              <a:rPr lang="en-US" sz="1600" dirty="0">
                <a:solidFill>
                  <a:schemeClr val="tx1"/>
                </a:solidFill>
                <a:latin typeface="Proxima Nova" panose="020B0604020202020204" charset="0"/>
              </a:rPr>
              <a:t>All set under consideration are subset of some large set U called universal set.</a:t>
            </a:r>
          </a:p>
          <a:p>
            <a:pPr marL="0" lvl="1" algn="just">
              <a:spcBef>
                <a:spcPts val="1200"/>
              </a:spcBef>
            </a:pPr>
            <a:r>
              <a:rPr lang="en-US" sz="1600" b="1" dirty="0" smtClean="0">
                <a:solidFill>
                  <a:schemeClr val="tx1"/>
                </a:solidFill>
                <a:latin typeface="Proxima Nova" panose="020B0604020202020204" charset="0"/>
              </a:rPr>
              <a:t>Complement </a:t>
            </a:r>
            <a:r>
              <a:rPr lang="en-US" sz="1600" b="1" dirty="0">
                <a:solidFill>
                  <a:schemeClr val="tx1"/>
                </a:solidFill>
                <a:latin typeface="Proxima Nova" panose="020B0604020202020204" charset="0"/>
              </a:rPr>
              <a:t>of a Set:</a:t>
            </a:r>
          </a:p>
          <a:p>
            <a:pPr marL="800100" lvl="1" indent="-342900" algn="just">
              <a:buClrTx/>
              <a:buFont typeface="Arial" panose="020B0604020202020204" pitchFamily="34" charset="0"/>
              <a:buChar char="•"/>
            </a:pPr>
            <a:r>
              <a:rPr lang="en-US" sz="1600" dirty="0">
                <a:solidFill>
                  <a:schemeClr val="tx1"/>
                </a:solidFill>
                <a:latin typeface="Proxima Nova" panose="020B0604020202020204" charset="0"/>
              </a:rPr>
              <a:t>Given a universal set U, the complement of A, written A’, is the set of all elements under consideration that are not in A.</a:t>
            </a:r>
          </a:p>
          <a:p>
            <a:pPr marL="800100" lvl="1" indent="-342900" algn="just">
              <a:buClrTx/>
              <a:buFont typeface="Arial" panose="020B0604020202020204" pitchFamily="34" charset="0"/>
              <a:buChar char="•"/>
            </a:pPr>
            <a:r>
              <a:rPr lang="en-US" sz="1600" dirty="0">
                <a:solidFill>
                  <a:schemeClr val="tx1"/>
                </a:solidFill>
                <a:latin typeface="Proxima Nova" panose="020B0604020202020204" charset="0"/>
              </a:rPr>
              <a:t>Formally, let A be a subset of universal set U. The complement of A in U is </a:t>
            </a:r>
          </a:p>
          <a:p>
            <a:pPr marL="1257300" lvl="2" indent="-342900" algn="just">
              <a:buClrTx/>
              <a:buFont typeface="Arial" panose="020B0604020202020204" pitchFamily="34" charset="0"/>
              <a:buChar char="•"/>
            </a:pPr>
            <a:r>
              <a:rPr lang="en-US" sz="1600" dirty="0">
                <a:solidFill>
                  <a:schemeClr val="tx1"/>
                </a:solidFill>
                <a:latin typeface="Proxima Nova" panose="020B0604020202020204" charset="0"/>
              </a:rPr>
              <a:t>A’ = U – A</a:t>
            </a:r>
          </a:p>
          <a:p>
            <a:pPr lvl="3" algn="just">
              <a:buClrTx/>
            </a:pPr>
            <a:r>
              <a:rPr lang="en-US" sz="1600" dirty="0">
                <a:solidFill>
                  <a:schemeClr val="tx1"/>
                </a:solidFill>
                <a:latin typeface="Proxima Nova" panose="020B0604020202020204" charset="0"/>
              </a:rPr>
              <a:t>	</a:t>
            </a:r>
            <a:r>
              <a:rPr lang="en-US" sz="1600" dirty="0" smtClean="0">
                <a:solidFill>
                  <a:schemeClr val="tx1"/>
                </a:solidFill>
                <a:latin typeface="Proxima Nova" panose="020B0604020202020204" charset="0"/>
              </a:rPr>
              <a:t>		OR </a:t>
            </a:r>
            <a:endParaRPr lang="en-US" sz="1600" dirty="0">
              <a:solidFill>
                <a:schemeClr val="tx1"/>
              </a:solidFill>
              <a:latin typeface="Proxima Nova" panose="020B0604020202020204" charset="0"/>
            </a:endParaRPr>
          </a:p>
          <a:p>
            <a:pPr marL="1257300" lvl="2" indent="-342900" algn="just">
              <a:buClrTx/>
              <a:buFont typeface="Arial" panose="020B0604020202020204" pitchFamily="34" charset="0"/>
              <a:buChar char="•"/>
            </a:pPr>
            <a:r>
              <a:rPr lang="en-US" sz="1600" dirty="0">
                <a:solidFill>
                  <a:schemeClr val="tx1"/>
                </a:solidFill>
                <a:latin typeface="Proxima Nova" panose="020B0604020202020204" charset="0"/>
              </a:rPr>
              <a:t>A’ = {x : x ∈ U and x ∉ A}</a:t>
            </a:r>
          </a:p>
          <a:p>
            <a:pPr marL="1257300" lvl="2" indent="-342900" algn="just">
              <a:buClrTx/>
              <a:buFont typeface="Arial" panose="020B0604020202020204" pitchFamily="34" charset="0"/>
              <a:buChar char="•"/>
            </a:pPr>
            <a:r>
              <a:rPr lang="en-US" sz="1600" dirty="0">
                <a:solidFill>
                  <a:schemeClr val="tx1"/>
                </a:solidFill>
                <a:latin typeface="Proxima Nova" panose="020B0604020202020204" charset="0"/>
              </a:rPr>
              <a:t>For Example, U = {10,20,30,40} A= {10,20} A’ = U-A = {30,40}</a:t>
            </a:r>
          </a:p>
          <a:p>
            <a:pPr marL="800100" lvl="1" indent="-342900" algn="just">
              <a:buClrTx/>
              <a:buFont typeface="Arial" panose="020B0604020202020204" pitchFamily="34" charset="0"/>
              <a:buChar char="•"/>
            </a:pPr>
            <a:endParaRPr lang="en-US" sz="1600" dirty="0">
              <a:solidFill>
                <a:schemeClr val="tx1"/>
              </a:solidFill>
              <a:latin typeface="Proxima Nova" panose="020B0604020202020204" charset="0"/>
            </a:endParaRPr>
          </a:p>
          <a:p>
            <a:pPr marL="800100" lvl="1" indent="-342900" algn="just">
              <a:buClrTx/>
              <a:buFont typeface="Arial" panose="020B0604020202020204" pitchFamily="34" charset="0"/>
              <a:buChar char="•"/>
            </a:pPr>
            <a:r>
              <a:rPr lang="en-US" sz="1600" dirty="0">
                <a:solidFill>
                  <a:schemeClr val="tx1"/>
                </a:solidFill>
                <a:latin typeface="Proxima Nova" panose="020B0604020202020204" charset="0"/>
              </a:rPr>
              <a:t>For any set A ⊆ U, we have following</a:t>
            </a:r>
          </a:p>
          <a:p>
            <a:pPr lvl="1" algn="just">
              <a:buClrTx/>
            </a:pPr>
            <a:r>
              <a:rPr lang="en-US" sz="1600" dirty="0">
                <a:solidFill>
                  <a:schemeClr val="tx1"/>
                </a:solidFill>
                <a:latin typeface="Proxima Nova" panose="020B0604020202020204" charset="0"/>
              </a:rPr>
              <a:t> </a:t>
            </a:r>
            <a:r>
              <a:rPr lang="en-US" sz="1600" dirty="0" smtClean="0">
                <a:solidFill>
                  <a:schemeClr val="tx1"/>
                </a:solidFill>
                <a:latin typeface="Proxima Nova" panose="020B0604020202020204" charset="0"/>
              </a:rPr>
              <a:t>	1</a:t>
            </a:r>
            <a:r>
              <a:rPr lang="en-US" sz="1600" dirty="0">
                <a:solidFill>
                  <a:schemeClr val="tx1"/>
                </a:solidFill>
                <a:latin typeface="Proxima Nova" panose="020B0604020202020204" charset="0"/>
              </a:rPr>
              <a:t>) A’’ = A        2) A ∩ A’ = ∅      3) A ∪ A’ = </a:t>
            </a:r>
            <a:r>
              <a:rPr lang="en-US" sz="1600" dirty="0" smtClean="0">
                <a:solidFill>
                  <a:schemeClr val="tx1"/>
                </a:solidFill>
                <a:latin typeface="Proxima Nova" panose="020B0604020202020204" charset="0"/>
              </a:rPr>
              <a:t>U</a:t>
            </a:r>
            <a:endParaRPr lang="en-US" sz="1600" dirty="0">
              <a:solidFill>
                <a:schemeClr val="tx1"/>
              </a:solidFill>
              <a:latin typeface="Proxima Nova" panose="020B0604020202020204" charset="0"/>
            </a:endParaRPr>
          </a:p>
        </p:txBody>
      </p:sp>
    </p:spTree>
    <p:extLst>
      <p:ext uri="{BB962C8B-B14F-4D97-AF65-F5344CB8AC3E}">
        <p14:creationId xmlns:p14="http://schemas.microsoft.com/office/powerpoint/2010/main" val="9255835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MATHEMATICS FOR ALGORITHMIC SETS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544530" y="813258"/>
            <a:ext cx="8404261" cy="3785621"/>
          </a:xfrm>
          <a:prstGeom prst="rect">
            <a:avLst/>
          </a:prstGeom>
          <a:noFill/>
          <a:ln>
            <a:noFill/>
          </a:ln>
        </p:spPr>
        <p:txBody>
          <a:bodyPr spcFirstLastPara="1" wrap="square" lIns="91425" tIns="91425" rIns="91425" bIns="91425" anchor="t" anchorCtr="0">
            <a:spAutoFit/>
          </a:bodyPr>
          <a:lstStyle/>
          <a:p>
            <a:pPr marL="0" lvl="1">
              <a:spcBef>
                <a:spcPts val="1200"/>
              </a:spcBef>
            </a:pPr>
            <a:r>
              <a:rPr lang="en-US" altLang="en-US" sz="1600" b="1" dirty="0" smtClean="0">
                <a:latin typeface="Proxima Nova" panose="020B0604020202020204" charset="0"/>
              </a:rPr>
              <a:t>CARTESIAN PRODUCT OR CROSS PRODUCT</a:t>
            </a:r>
          </a:p>
          <a:p>
            <a:pPr marL="342900" lvl="1" indent="-342900"/>
            <a:endParaRPr lang="en-US" sz="1600" dirty="0"/>
          </a:p>
          <a:p>
            <a:pPr marL="342900" lvl="1" indent="-342900">
              <a:buFont typeface="Arial" panose="020B0604020202020204" pitchFamily="34" charset="0"/>
              <a:buChar char="•"/>
            </a:pPr>
            <a:r>
              <a:rPr lang="en-US" sz="1600" dirty="0" smtClean="0">
                <a:solidFill>
                  <a:schemeClr val="tx1"/>
                </a:solidFill>
                <a:latin typeface="Proxima Nova" panose="020B0604020202020204" charset="0"/>
              </a:rPr>
              <a:t>Let </a:t>
            </a:r>
            <a:r>
              <a:rPr lang="en-US" sz="1600" dirty="0">
                <a:solidFill>
                  <a:schemeClr val="tx1"/>
                </a:solidFill>
                <a:latin typeface="Proxima Nova" panose="020B0604020202020204" charset="0"/>
              </a:rPr>
              <a:t>A and B are two sets, </a:t>
            </a:r>
          </a:p>
          <a:p>
            <a:pPr marL="342900" lvl="1" indent="-342900">
              <a:buFont typeface="Arial" panose="020B0604020202020204" pitchFamily="34" charset="0"/>
              <a:buChar char="•"/>
            </a:pPr>
            <a:r>
              <a:rPr lang="en-US" sz="1600" dirty="0">
                <a:solidFill>
                  <a:schemeClr val="tx1"/>
                </a:solidFill>
                <a:latin typeface="Proxima Nova" panose="020B0604020202020204" charset="0"/>
              </a:rPr>
              <a:t>the cross product of A and B, written A x B, </a:t>
            </a:r>
          </a:p>
          <a:p>
            <a:pPr marL="342900" lvl="1" indent="-342900">
              <a:buFont typeface="Arial" panose="020B0604020202020204" pitchFamily="34" charset="0"/>
              <a:buChar char="•"/>
            </a:pPr>
            <a:r>
              <a:rPr lang="en-US" sz="1600" dirty="0">
                <a:solidFill>
                  <a:schemeClr val="tx1"/>
                </a:solidFill>
                <a:latin typeface="Proxima Nova" panose="020B0604020202020204" charset="0"/>
              </a:rPr>
              <a:t>the set of all possible ordered pairs wherein the first element is a member of the set A and the second element is a member of the set B.</a:t>
            </a:r>
          </a:p>
          <a:p>
            <a:pPr marL="342900" lvl="1" indent="-342900">
              <a:buFont typeface="Arial" panose="020B0604020202020204" pitchFamily="34" charset="0"/>
              <a:buChar char="•"/>
            </a:pPr>
            <a:endParaRPr lang="en-US" sz="1600" dirty="0">
              <a:solidFill>
                <a:schemeClr val="tx1"/>
              </a:solidFill>
              <a:latin typeface="Proxima Nova" panose="020B0604020202020204" charset="0"/>
            </a:endParaRPr>
          </a:p>
          <a:p>
            <a:pPr marL="1200150" lvl="3" indent="-285750">
              <a:buFont typeface="Arial" panose="020B0604020202020204" pitchFamily="34" charset="0"/>
              <a:buChar char="•"/>
            </a:pPr>
            <a:r>
              <a:rPr lang="en-US" sz="1600" dirty="0">
                <a:solidFill>
                  <a:schemeClr val="tx1"/>
                </a:solidFill>
                <a:latin typeface="Proxima Nova" panose="020B0604020202020204" charset="0"/>
              </a:rPr>
              <a:t>Formally, A x B = {(a, b) : a ∈ A, b ∈ B}</a:t>
            </a:r>
          </a:p>
          <a:p>
            <a:pPr marL="1200150" lvl="3" indent="-285750">
              <a:buFont typeface="Arial" panose="020B0604020202020204" pitchFamily="34" charset="0"/>
              <a:buChar char="•"/>
            </a:pPr>
            <a:r>
              <a:rPr lang="en-US" sz="1600" dirty="0">
                <a:solidFill>
                  <a:schemeClr val="tx1"/>
                </a:solidFill>
                <a:latin typeface="Proxima Nova" panose="020B0604020202020204" charset="0"/>
              </a:rPr>
              <a:t>let A = {1, 2} and B = {x, y, z} then </a:t>
            </a:r>
          </a:p>
          <a:p>
            <a:pPr marL="1200150" lvl="4" indent="-285750">
              <a:buFont typeface="Arial" panose="020B0604020202020204" pitchFamily="34" charset="0"/>
              <a:buChar char="•"/>
            </a:pPr>
            <a:r>
              <a:rPr lang="en-US" sz="1600" dirty="0">
                <a:solidFill>
                  <a:schemeClr val="tx1"/>
                </a:solidFill>
                <a:latin typeface="Proxima Nova" panose="020B0604020202020204" charset="0"/>
              </a:rPr>
              <a:t>A x B = {(1, x), (1, y), (1, z), (2, x), (2, y), (2, z)}</a:t>
            </a:r>
          </a:p>
          <a:p>
            <a:pPr marL="1200150" lvl="4" indent="-285750">
              <a:buFont typeface="Arial" panose="020B0604020202020204" pitchFamily="34" charset="0"/>
              <a:buChar char="•"/>
            </a:pPr>
            <a:endParaRPr lang="en-US" sz="1600" dirty="0">
              <a:solidFill>
                <a:schemeClr val="tx1"/>
              </a:solidFill>
              <a:latin typeface="Proxima Nova" panose="020B0604020202020204" charset="0"/>
            </a:endParaRPr>
          </a:p>
          <a:p>
            <a:pPr marL="342900" lvl="1" indent="-342900" fontAlgn="base">
              <a:buFont typeface="Arial" panose="020B0604020202020204" pitchFamily="34" charset="0"/>
              <a:buChar char="•"/>
            </a:pPr>
            <a:r>
              <a:rPr lang="en-IN" sz="1600" dirty="0">
                <a:solidFill>
                  <a:schemeClr val="tx1"/>
                </a:solidFill>
                <a:latin typeface="Proxima Nova" panose="020B0604020202020204" charset="0"/>
              </a:rPr>
              <a:t>Let |A| and |B| be the number of elements in set A and set B respectively.</a:t>
            </a:r>
          </a:p>
          <a:p>
            <a:pPr marL="342900" lvl="1" indent="-342900" fontAlgn="base">
              <a:buFont typeface="Arial" panose="020B0604020202020204" pitchFamily="34" charset="0"/>
              <a:buChar char="•"/>
            </a:pPr>
            <a:r>
              <a:rPr lang="en-IN" sz="1600" dirty="0">
                <a:solidFill>
                  <a:schemeClr val="tx1"/>
                </a:solidFill>
                <a:latin typeface="Proxima Nova" panose="020B0604020202020204" charset="0"/>
              </a:rPr>
              <a:t>Let the number of elements in Cartesian product of the two sets be |X|. </a:t>
            </a:r>
          </a:p>
          <a:p>
            <a:pPr marL="285750" lvl="1" indent="-285750" fontAlgn="base">
              <a:buFont typeface="Arial" panose="020B0604020202020204" pitchFamily="34" charset="0"/>
              <a:buChar char="•"/>
            </a:pPr>
            <a:r>
              <a:rPr lang="en-IN" sz="1600" dirty="0">
                <a:solidFill>
                  <a:schemeClr val="tx1"/>
                </a:solidFill>
                <a:latin typeface="Proxima Nova" panose="020B0604020202020204" charset="0"/>
              </a:rPr>
              <a:t>	Then, |X| = |A| x |B</a:t>
            </a:r>
            <a:r>
              <a:rPr lang="en-IN" sz="1600" dirty="0" smtClean="0">
                <a:solidFill>
                  <a:schemeClr val="tx1"/>
                </a:solidFill>
                <a:latin typeface="Proxima Nova" panose="020B0604020202020204" charset="0"/>
              </a:rPr>
              <a:t>|</a:t>
            </a:r>
            <a:endParaRPr lang="en-IN" sz="1600" dirty="0">
              <a:solidFill>
                <a:schemeClr val="tx1"/>
              </a:solidFill>
              <a:latin typeface="Proxima Nova" panose="020B0604020202020204" charset="0"/>
            </a:endParaRPr>
          </a:p>
        </p:txBody>
      </p:sp>
    </p:spTree>
    <p:extLst>
      <p:ext uri="{BB962C8B-B14F-4D97-AF65-F5344CB8AC3E}">
        <p14:creationId xmlns:p14="http://schemas.microsoft.com/office/powerpoint/2010/main" val="3257220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66" name="Google Shape;166;p22"/>
          <p:cNvPicPr preferRelativeResize="0"/>
          <p:nvPr/>
        </p:nvPicPr>
        <p:blipFill>
          <a:blip r:embed="rId4">
            <a:alphaModFix/>
          </a:blip>
          <a:stretch>
            <a:fillRect/>
          </a:stretch>
        </p:blipFill>
        <p:spPr>
          <a:xfrm>
            <a:off x="4763" y="4750"/>
            <a:ext cx="9134475" cy="5133975"/>
          </a:xfrm>
          <a:prstGeom prst="rect">
            <a:avLst/>
          </a:prstGeom>
          <a:noFill/>
          <a:ln>
            <a:noFill/>
          </a:ln>
        </p:spPr>
      </p:pic>
      <p:pic>
        <p:nvPicPr>
          <p:cNvPr id="171" name="Google Shape;171;p22"/>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1" name="Google Shape;71;p15"/>
          <p:cNvSpPr txBox="1"/>
          <p:nvPr/>
        </p:nvSpPr>
        <p:spPr>
          <a:xfrm>
            <a:off x="333812" y="2095794"/>
            <a:ext cx="4830903" cy="1292631"/>
          </a:xfrm>
          <a:prstGeom prst="rect">
            <a:avLst/>
          </a:prstGeom>
          <a:noFill/>
          <a:ln>
            <a:noFill/>
          </a:ln>
        </p:spPr>
        <p:txBody>
          <a:bodyPr spcFirstLastPara="1" wrap="square" lIns="91425" tIns="91425" rIns="91425" bIns="91425" anchor="t" anchorCtr="0">
            <a:spAutoFit/>
          </a:bodyPr>
          <a:lstStyle/>
          <a:p>
            <a:pPr lvl="0"/>
            <a:r>
              <a:rPr lang="en-US" sz="2400" dirty="0" smtClean="0">
                <a:solidFill>
                  <a:schemeClr val="tx1"/>
                </a:solidFill>
                <a:latin typeface="Proxima Nova" panose="020B0604020202020204" charset="0"/>
                <a:ea typeface="Proxima Nova"/>
                <a:cs typeface="Proxima Nova"/>
                <a:sym typeface="Proxima Nova"/>
              </a:rPr>
              <a:t>Unit - 1</a:t>
            </a:r>
            <a:endParaRPr lang="en-IN" sz="2400" dirty="0" smtClean="0">
              <a:solidFill>
                <a:schemeClr val="tx1"/>
              </a:solidFill>
              <a:latin typeface="Proxima Nova" panose="020B0604020202020204" charset="0"/>
              <a:ea typeface="Proxima Nova"/>
              <a:cs typeface="Proxima Nova"/>
              <a:sym typeface="Proxima Nova"/>
            </a:endParaRPr>
          </a:p>
          <a:p>
            <a:r>
              <a:rPr lang="en-IN" sz="2400" dirty="0">
                <a:solidFill>
                  <a:schemeClr val="tx1"/>
                </a:solidFill>
                <a:latin typeface="Proxima Nova" panose="020B0604020202020204" charset="0"/>
              </a:rPr>
              <a:t>Introduction to Design and Analysis of Algorithms</a:t>
            </a:r>
          </a:p>
        </p:txBody>
      </p:sp>
      <p:sp>
        <p:nvSpPr>
          <p:cNvPr id="12" name="Google Shape;73;p15"/>
          <p:cNvSpPr txBox="1"/>
          <p:nvPr/>
        </p:nvSpPr>
        <p:spPr>
          <a:xfrm>
            <a:off x="333812" y="4253501"/>
            <a:ext cx="3570368" cy="615523"/>
          </a:xfrm>
          <a:prstGeom prst="rect">
            <a:avLst/>
          </a:prstGeom>
          <a:noFill/>
          <a:ln>
            <a:noFill/>
          </a:ln>
        </p:spPr>
        <p:txBody>
          <a:bodyPr spcFirstLastPara="1" wrap="square" lIns="91425" tIns="91425" rIns="91425" bIns="91425" anchor="t" anchorCtr="0">
            <a:spAutoFit/>
          </a:bodyPr>
          <a:lstStyle/>
          <a:p>
            <a:pPr lvl="0"/>
            <a:r>
              <a:rPr lang="en-US" dirty="0">
                <a:solidFill>
                  <a:schemeClr val="tx1"/>
                </a:solidFill>
              </a:rPr>
              <a:t>Prof. </a:t>
            </a:r>
            <a:r>
              <a:rPr lang="en-US" dirty="0" smtClean="0">
                <a:solidFill>
                  <a:schemeClr val="tx1"/>
                </a:solidFill>
              </a:rPr>
              <a:t>Jaydeep K. Ratanpara</a:t>
            </a:r>
            <a:endParaRPr lang="en-US" dirty="0">
              <a:solidFill>
                <a:schemeClr val="tx1"/>
              </a:solidFill>
            </a:endParaRPr>
          </a:p>
          <a:p>
            <a:pPr lvl="0"/>
            <a:r>
              <a:rPr lang="en-US" dirty="0">
                <a:solidFill>
                  <a:schemeClr val="tx1"/>
                </a:solidFill>
              </a:rPr>
              <a:t>Computer Engineering Department</a:t>
            </a:r>
            <a:endParaRPr dirty="0">
              <a:solidFill>
                <a:schemeClr val="tx1"/>
              </a:solidFill>
            </a:endParaRPr>
          </a:p>
        </p:txBody>
      </p:sp>
      <p:sp>
        <p:nvSpPr>
          <p:cNvPr id="13" name="Google Shape;71;p15"/>
          <p:cNvSpPr txBox="1"/>
          <p:nvPr/>
        </p:nvSpPr>
        <p:spPr>
          <a:xfrm>
            <a:off x="333812" y="784473"/>
            <a:ext cx="4751896" cy="446246"/>
          </a:xfrm>
          <a:prstGeom prst="rect">
            <a:avLst/>
          </a:prstGeom>
          <a:noFill/>
          <a:ln>
            <a:noFill/>
          </a:ln>
        </p:spPr>
        <p:txBody>
          <a:bodyPr spcFirstLastPara="1" wrap="square" lIns="91425" tIns="91425" rIns="91425" bIns="91425" anchor="t" anchorCtr="0">
            <a:spAutoFit/>
          </a:bodyPr>
          <a:lstStyle/>
          <a:p>
            <a:pPr lvl="0"/>
            <a:r>
              <a:rPr lang="en-IN" sz="1700" dirty="0">
                <a:solidFill>
                  <a:schemeClr val="tx1"/>
                </a:solidFill>
                <a:latin typeface="Proxima Nova"/>
                <a:ea typeface="Proxima Nova"/>
                <a:cs typeface="Proxima Nova"/>
                <a:sym typeface="Proxima Nova"/>
              </a:rPr>
              <a:t>01CE0503 - </a:t>
            </a:r>
            <a:r>
              <a:rPr lang="en-IN" sz="1700" dirty="0">
                <a:solidFill>
                  <a:schemeClr val="tx1"/>
                </a:solidFill>
                <a:latin typeface="Proxima Nova"/>
                <a:ea typeface="Proxima Nova"/>
                <a:cs typeface="Proxima Nova"/>
              </a:rPr>
              <a:t>Design and Analysis </a:t>
            </a:r>
            <a:r>
              <a:rPr lang="en-IN" sz="1700" dirty="0" smtClean="0">
                <a:solidFill>
                  <a:schemeClr val="tx1"/>
                </a:solidFill>
                <a:latin typeface="Proxima Nova"/>
                <a:ea typeface="Proxima Nova"/>
                <a:cs typeface="Proxima Nova"/>
              </a:rPr>
              <a:t>of Algorithm</a:t>
            </a:r>
            <a:endParaRPr lang="en-IN" sz="1700" dirty="0">
              <a:solidFill>
                <a:schemeClr val="tx1"/>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FUNCTIONS AND RELATIONS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544530" y="813258"/>
            <a:ext cx="8404261" cy="4124176"/>
          </a:xfrm>
          <a:prstGeom prst="rect">
            <a:avLst/>
          </a:prstGeom>
          <a:noFill/>
          <a:ln>
            <a:noFill/>
          </a:ln>
        </p:spPr>
        <p:txBody>
          <a:bodyPr spcFirstLastPara="1" wrap="square" lIns="91425" tIns="91425" rIns="91425" bIns="91425" anchor="t" anchorCtr="0">
            <a:spAutoFit/>
          </a:bodyPr>
          <a:lstStyle/>
          <a:p>
            <a:pPr marL="342900" lvl="1" indent="-342900" algn="just">
              <a:buFont typeface="Arial" panose="020B0604020202020204" pitchFamily="34" charset="0"/>
              <a:buChar char="•"/>
            </a:pPr>
            <a:r>
              <a:rPr lang="en-IN" sz="1600" dirty="0" smtClean="0">
                <a:solidFill>
                  <a:schemeClr val="tx1"/>
                </a:solidFill>
                <a:latin typeface="Proxima Nova" panose="020B0604020202020204" charset="0"/>
              </a:rPr>
              <a:t>A </a:t>
            </a:r>
            <a:r>
              <a:rPr lang="en-IN" sz="1600" dirty="0">
                <a:solidFill>
                  <a:schemeClr val="tx1"/>
                </a:solidFill>
                <a:latin typeface="Proxima Nova" panose="020B0604020202020204" charset="0"/>
              </a:rPr>
              <a:t>function in very abstract terms can be thought of as something that will take an input and produce an output.</a:t>
            </a:r>
          </a:p>
          <a:p>
            <a:pPr marL="342900" lvl="1" indent="-342900" algn="just">
              <a:buFont typeface="Arial" panose="020B0604020202020204" pitchFamily="34" charset="0"/>
              <a:buChar char="•"/>
            </a:pPr>
            <a:endParaRPr lang="en-IN" sz="1600" dirty="0">
              <a:solidFill>
                <a:schemeClr val="tx1"/>
              </a:solidFill>
              <a:latin typeface="Proxima Nova" panose="020B0604020202020204" charset="0"/>
            </a:endParaRPr>
          </a:p>
          <a:p>
            <a:pPr marL="342900" lvl="1" indent="-342900" algn="just">
              <a:buFont typeface="Arial" panose="020B0604020202020204" pitchFamily="34" charset="0"/>
              <a:buChar char="•"/>
            </a:pPr>
            <a:endParaRPr lang="en-IN" sz="1600" dirty="0">
              <a:solidFill>
                <a:schemeClr val="tx1"/>
              </a:solidFill>
              <a:latin typeface="Proxima Nova" panose="020B0604020202020204" charset="0"/>
            </a:endParaRPr>
          </a:p>
          <a:p>
            <a:pPr marL="342900" lvl="1" indent="-342900" algn="just">
              <a:buFont typeface="Arial" panose="020B0604020202020204" pitchFamily="34" charset="0"/>
              <a:buChar char="•"/>
            </a:pPr>
            <a:endParaRPr lang="en-IN" sz="1600" dirty="0">
              <a:solidFill>
                <a:schemeClr val="tx1"/>
              </a:solidFill>
              <a:latin typeface="Proxima Nova" panose="020B0604020202020204" charset="0"/>
            </a:endParaRPr>
          </a:p>
          <a:p>
            <a:pPr marL="342900" lvl="1" indent="-342900" algn="just">
              <a:buFont typeface="Arial" panose="020B0604020202020204" pitchFamily="34" charset="0"/>
              <a:buChar char="•"/>
            </a:pPr>
            <a:endParaRPr lang="en-IN" sz="1600" dirty="0" smtClean="0">
              <a:solidFill>
                <a:schemeClr val="tx1"/>
              </a:solidFill>
              <a:latin typeface="Proxima Nova" panose="020B0604020202020204" charset="0"/>
            </a:endParaRPr>
          </a:p>
          <a:p>
            <a:pPr marL="342900" lvl="1" indent="-342900" algn="just">
              <a:buFont typeface="Arial" panose="020B0604020202020204" pitchFamily="34" charset="0"/>
              <a:buChar char="•"/>
            </a:pPr>
            <a:r>
              <a:rPr lang="en-IN" sz="1600" dirty="0" smtClean="0">
                <a:solidFill>
                  <a:schemeClr val="tx1"/>
                </a:solidFill>
                <a:latin typeface="Proxima Nova" panose="020B0604020202020204" charset="0"/>
              </a:rPr>
              <a:t>For </a:t>
            </a:r>
            <a:r>
              <a:rPr lang="en-IN" sz="1600" dirty="0">
                <a:solidFill>
                  <a:schemeClr val="tx1"/>
                </a:solidFill>
                <a:latin typeface="Proxima Nova" panose="020B0604020202020204" charset="0"/>
              </a:rPr>
              <a:t>example, Weatherman takes a reading from the thermometer.</a:t>
            </a:r>
          </a:p>
          <a:p>
            <a:pPr marL="342900" lvl="1" indent="-342900" algn="just">
              <a:buFont typeface="Arial" panose="020B0604020202020204" pitchFamily="34" charset="0"/>
              <a:buChar char="•"/>
            </a:pPr>
            <a:r>
              <a:rPr lang="en-IN" sz="1600" dirty="0" smtClean="0">
                <a:solidFill>
                  <a:schemeClr val="tx1"/>
                </a:solidFill>
                <a:latin typeface="Proxima Nova" panose="020B0604020202020204" charset="0"/>
              </a:rPr>
              <a:t>The </a:t>
            </a:r>
            <a:r>
              <a:rPr lang="en-IN" sz="1600" dirty="0">
                <a:solidFill>
                  <a:schemeClr val="tx1"/>
                </a:solidFill>
                <a:latin typeface="Proxima Nova" panose="020B0604020202020204" charset="0"/>
              </a:rPr>
              <a:t>thermometer usually gives a reading in Celsius or Fahrenheit. </a:t>
            </a:r>
          </a:p>
          <a:p>
            <a:pPr marL="342900" lvl="1" indent="-342900" algn="just">
              <a:buFont typeface="Arial" panose="020B0604020202020204" pitchFamily="34" charset="0"/>
              <a:buChar char="•"/>
            </a:pPr>
            <a:r>
              <a:rPr lang="en-IN" sz="1600" dirty="0">
                <a:solidFill>
                  <a:schemeClr val="tx1"/>
                </a:solidFill>
                <a:latin typeface="Proxima Nova" panose="020B0604020202020204" charset="0"/>
              </a:rPr>
              <a:t>The weatherman then converts it using some formula. </a:t>
            </a:r>
          </a:p>
          <a:p>
            <a:pPr marL="342900" lvl="1" indent="-342900" algn="just">
              <a:buFont typeface="Arial" panose="020B0604020202020204" pitchFamily="34" charset="0"/>
              <a:buChar char="•"/>
            </a:pPr>
            <a:r>
              <a:rPr lang="en-IN" sz="1600" dirty="0">
                <a:solidFill>
                  <a:schemeClr val="tx1"/>
                </a:solidFill>
                <a:latin typeface="Proxima Nova" panose="020B0604020202020204" charset="0"/>
              </a:rPr>
              <a:t>That formula can be thought of as something which resides in the “Function” box given in the figure above.</a:t>
            </a:r>
          </a:p>
          <a:p>
            <a:pPr marL="342900" lvl="1" indent="-342900" algn="just">
              <a:buFont typeface="Arial" panose="020B0604020202020204" pitchFamily="34" charset="0"/>
              <a:buChar char="•"/>
            </a:pPr>
            <a:r>
              <a:rPr lang="en-IN" sz="1600" dirty="0" smtClean="0">
                <a:solidFill>
                  <a:schemeClr val="tx1"/>
                </a:solidFill>
                <a:latin typeface="Proxima Nova" panose="020B0604020202020204" charset="0"/>
              </a:rPr>
              <a:t>It </a:t>
            </a:r>
            <a:r>
              <a:rPr lang="en-IN" sz="1600" dirty="0">
                <a:solidFill>
                  <a:schemeClr val="tx1"/>
                </a:solidFill>
                <a:latin typeface="Proxima Nova" panose="020B0604020202020204" charset="0"/>
              </a:rPr>
              <a:t>takes input temperature in degree Celsius and converts it into Fahrenheit. </a:t>
            </a:r>
          </a:p>
          <a:p>
            <a:pPr marL="342900" lvl="1" indent="-342900" algn="just">
              <a:buFont typeface="Arial" panose="020B0604020202020204" pitchFamily="34" charset="0"/>
              <a:buChar char="•"/>
            </a:pPr>
            <a:r>
              <a:rPr lang="en-IN" sz="1600" dirty="0">
                <a:solidFill>
                  <a:schemeClr val="tx1"/>
                </a:solidFill>
                <a:latin typeface="Proxima Nova" panose="020B0604020202020204" charset="0"/>
              </a:rPr>
              <a:t>Now, can one reading of degree Celsius give us two different temperature outputs in Fahrenheit? No. </a:t>
            </a:r>
          </a:p>
          <a:p>
            <a:pPr marL="342900" lvl="1" indent="-342900" algn="just">
              <a:buFont typeface="Arial" panose="020B0604020202020204" pitchFamily="34" charset="0"/>
              <a:buChar char="•"/>
            </a:pPr>
            <a:r>
              <a:rPr lang="en-IN" sz="1600" dirty="0">
                <a:solidFill>
                  <a:schemeClr val="tx1"/>
                </a:solidFill>
                <a:latin typeface="Proxima Nova" panose="020B0604020202020204" charset="0"/>
              </a:rPr>
              <a:t>That’s why a rule is put on the function that it cannot give two outputs on taking one input</a:t>
            </a:r>
            <a:r>
              <a:rPr lang="en-IN" sz="1600" dirty="0" smtClean="0">
                <a:solidFill>
                  <a:schemeClr val="tx1"/>
                </a:solidFill>
                <a:latin typeface="Proxima Nova" panose="020B0604020202020204" charset="0"/>
              </a:rPr>
              <a:t>.</a:t>
            </a:r>
            <a:endParaRPr lang="en-US" sz="1600" dirty="0">
              <a:solidFill>
                <a:schemeClr val="tx1"/>
              </a:solidFill>
              <a:latin typeface="Proxima Nova" panose="020B0604020202020204" charset="0"/>
            </a:endParaRPr>
          </a:p>
        </p:txBody>
      </p:sp>
      <p:pic>
        <p:nvPicPr>
          <p:cNvPr id="9" name="Picture 8"/>
          <p:cNvPicPr>
            <a:picLocks noChangeAspect="1"/>
          </p:cNvPicPr>
          <p:nvPr/>
        </p:nvPicPr>
        <p:blipFill>
          <a:blip r:embed="rId6"/>
          <a:stretch>
            <a:fillRect/>
          </a:stretch>
        </p:blipFill>
        <p:spPr>
          <a:xfrm>
            <a:off x="1828800" y="1469602"/>
            <a:ext cx="5257066" cy="762599"/>
          </a:xfrm>
          <a:prstGeom prst="rect">
            <a:avLst/>
          </a:prstGeom>
        </p:spPr>
      </p:pic>
    </p:spTree>
    <p:extLst>
      <p:ext uri="{BB962C8B-B14F-4D97-AF65-F5344CB8AC3E}">
        <p14:creationId xmlns:p14="http://schemas.microsoft.com/office/powerpoint/2010/main" val="3658586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FUNCTIONS AND RELATIONS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544530" y="813258"/>
            <a:ext cx="8404261" cy="3877954"/>
          </a:xfrm>
          <a:prstGeom prst="rect">
            <a:avLst/>
          </a:prstGeom>
          <a:noFill/>
          <a:ln>
            <a:noFill/>
          </a:ln>
        </p:spPr>
        <p:txBody>
          <a:bodyPr spcFirstLastPara="1" wrap="square" lIns="91425" tIns="91425" rIns="91425" bIns="91425" anchor="t" anchorCtr="0">
            <a:spAutoFit/>
          </a:bodyPr>
          <a:lstStyle/>
          <a:p>
            <a:pPr marL="342900" lvl="1" indent="-342900" algn="just">
              <a:buFont typeface="Arial" panose="020B0604020202020204" pitchFamily="34" charset="0"/>
              <a:buChar char="•"/>
            </a:pPr>
            <a:r>
              <a:rPr lang="en-US" sz="1600" b="1" dirty="0" smtClean="0">
                <a:solidFill>
                  <a:schemeClr val="tx1"/>
                </a:solidFill>
                <a:latin typeface="Proxima Nova" panose="020B0604020202020204" charset="0"/>
              </a:rPr>
              <a:t>Functions</a:t>
            </a:r>
            <a:r>
              <a:rPr lang="en-US" sz="1600" b="1" dirty="0">
                <a:solidFill>
                  <a:schemeClr val="tx1"/>
                </a:solidFill>
                <a:latin typeface="Proxima Nova" panose="020B0604020202020204" charset="0"/>
              </a:rPr>
              <a:t>: </a:t>
            </a:r>
            <a:r>
              <a:rPr lang="en-IN" sz="1600" dirty="0">
                <a:solidFill>
                  <a:schemeClr val="tx1"/>
                </a:solidFill>
                <a:latin typeface="Proxima Nova" panose="020B0604020202020204" charset="0"/>
              </a:rPr>
              <a:t>A function is a set of arranged pairs where each input component has just ONE output component related with it.</a:t>
            </a:r>
            <a:endParaRPr lang="en-US" sz="1600" dirty="0">
              <a:solidFill>
                <a:schemeClr val="tx1"/>
              </a:solidFill>
              <a:latin typeface="Proxima Nova" panose="020B0604020202020204" charset="0"/>
            </a:endParaRPr>
          </a:p>
          <a:p>
            <a:pPr marL="342900" lvl="1" indent="-342900" algn="just">
              <a:buFont typeface="Arial" panose="020B0604020202020204" pitchFamily="34" charset="0"/>
              <a:buChar char="•"/>
            </a:pPr>
            <a:r>
              <a:rPr lang="en-US" sz="1600" dirty="0">
                <a:solidFill>
                  <a:schemeClr val="tx1"/>
                </a:solidFill>
                <a:latin typeface="Proxima Nova" panose="020B0604020202020204" charset="0"/>
              </a:rPr>
              <a:t>It can be defined as the relationship between two sets.</a:t>
            </a:r>
          </a:p>
          <a:p>
            <a:pPr marL="342900" lvl="1" indent="-342900" algn="just">
              <a:buFont typeface="Arial" panose="020B0604020202020204" pitchFamily="34" charset="0"/>
              <a:buChar char="•"/>
            </a:pPr>
            <a:r>
              <a:rPr lang="en-US" sz="1600" dirty="0">
                <a:solidFill>
                  <a:schemeClr val="tx1"/>
                </a:solidFill>
                <a:latin typeface="Proxima Nova" panose="020B0604020202020204" charset="0"/>
              </a:rPr>
              <a:t>Using functions we can map one element of one set to some other element of another set.</a:t>
            </a:r>
          </a:p>
          <a:p>
            <a:pPr marL="342900" lvl="1" indent="-342900" algn="just">
              <a:buFont typeface="Arial" panose="020B0604020202020204" pitchFamily="34" charset="0"/>
              <a:buChar char="•"/>
            </a:pPr>
            <a:r>
              <a:rPr lang="en-IN" sz="1600" b="1" dirty="0">
                <a:solidFill>
                  <a:schemeClr val="tx1"/>
                </a:solidFill>
                <a:latin typeface="Proxima Nova" panose="020B0604020202020204" charset="0"/>
              </a:rPr>
              <a:t>Note: A function may have two input values assigned to the same output value but can NOT have two output values assigned to the same input value.</a:t>
            </a:r>
          </a:p>
          <a:p>
            <a:pPr marL="342900" lvl="1" indent="-342900" algn="just">
              <a:buFont typeface="Arial" panose="020B0604020202020204" pitchFamily="34" charset="0"/>
              <a:buChar char="•"/>
            </a:pPr>
            <a:endParaRPr lang="en-US" sz="1600" dirty="0">
              <a:solidFill>
                <a:schemeClr val="tx1"/>
              </a:solidFill>
              <a:latin typeface="Proxima Nova" panose="020B0604020202020204" charset="0"/>
            </a:endParaRPr>
          </a:p>
          <a:p>
            <a:pPr marL="342900" lvl="1" indent="-342900" algn="just">
              <a:buFont typeface="Arial" panose="020B0604020202020204" pitchFamily="34" charset="0"/>
              <a:buChar char="•"/>
            </a:pPr>
            <a:endParaRPr lang="en-US" sz="1600" dirty="0">
              <a:solidFill>
                <a:schemeClr val="tx1"/>
              </a:solidFill>
              <a:latin typeface="Proxima Nova" panose="020B0604020202020204" charset="0"/>
            </a:endParaRPr>
          </a:p>
          <a:p>
            <a:pPr marL="342900" lvl="1" indent="-342900" algn="just">
              <a:buFont typeface="Arial" panose="020B0604020202020204" pitchFamily="34" charset="0"/>
              <a:buChar char="•"/>
            </a:pPr>
            <a:endParaRPr lang="en-US" sz="1600" dirty="0">
              <a:solidFill>
                <a:schemeClr val="tx1"/>
              </a:solidFill>
              <a:latin typeface="Proxima Nova" panose="020B0604020202020204" charset="0"/>
            </a:endParaRPr>
          </a:p>
          <a:p>
            <a:pPr marL="342900" lvl="1" indent="-342900" algn="just">
              <a:buFont typeface="Arial" panose="020B0604020202020204" pitchFamily="34" charset="0"/>
              <a:buChar char="•"/>
            </a:pPr>
            <a:endParaRPr lang="en-US" sz="1600" dirty="0">
              <a:solidFill>
                <a:schemeClr val="tx1"/>
              </a:solidFill>
              <a:latin typeface="Proxima Nova" panose="020B0604020202020204" charset="0"/>
            </a:endParaRPr>
          </a:p>
          <a:p>
            <a:pPr marL="342900" lvl="1" indent="-342900" algn="just">
              <a:buFont typeface="Arial" panose="020B0604020202020204" pitchFamily="34" charset="0"/>
              <a:buChar char="•"/>
            </a:pPr>
            <a:r>
              <a:rPr lang="en-US" altLang="en-US" sz="1600" dirty="0">
                <a:solidFill>
                  <a:schemeClr val="tx1"/>
                </a:solidFill>
                <a:latin typeface="Proxima Nova" panose="020B0604020202020204" charset="0"/>
              </a:rPr>
              <a:t>Note that the square function maps both 1 and −1 to 1;</a:t>
            </a:r>
            <a:endParaRPr lang="en-US" sz="1600" dirty="0">
              <a:solidFill>
                <a:schemeClr val="tx1"/>
              </a:solidFill>
              <a:latin typeface="Proxima Nova" panose="020B0604020202020204" charset="0"/>
            </a:endParaRPr>
          </a:p>
          <a:p>
            <a:pPr marL="342900" lvl="1" indent="-342900" algn="just">
              <a:buFont typeface="Arial" panose="020B0604020202020204" pitchFamily="34" charset="0"/>
              <a:buChar char="•"/>
            </a:pPr>
            <a:r>
              <a:rPr lang="en-US" sz="1600" dirty="0">
                <a:solidFill>
                  <a:schemeClr val="tx1"/>
                </a:solidFill>
                <a:latin typeface="Proxima Nova" panose="020B0604020202020204" charset="0"/>
              </a:rPr>
              <a:t>A function is denoted as f. </a:t>
            </a:r>
          </a:p>
          <a:p>
            <a:pPr marL="342900" lvl="1" indent="-342900" algn="just">
              <a:buFont typeface="Arial" panose="020B0604020202020204" pitchFamily="34" charset="0"/>
              <a:buChar char="•"/>
            </a:pPr>
            <a:r>
              <a:rPr lang="en-US" sz="1600" dirty="0">
                <a:solidFill>
                  <a:schemeClr val="tx1"/>
                </a:solidFill>
                <a:latin typeface="Proxima Nova" panose="020B0604020202020204" charset="0"/>
              </a:rPr>
              <a:t>if f (x) = </a:t>
            </a:r>
            <a:r>
              <a:rPr lang="en-US" sz="1600" b="1" dirty="0">
                <a:solidFill>
                  <a:schemeClr val="tx1"/>
                </a:solidFill>
                <a:latin typeface="Proxima Nova" panose="020B0604020202020204" charset="0"/>
              </a:rPr>
              <a:t>x</a:t>
            </a:r>
            <a:r>
              <a:rPr lang="en-US" sz="1600" b="1" baseline="30000" dirty="0">
                <a:solidFill>
                  <a:schemeClr val="tx1"/>
                </a:solidFill>
                <a:latin typeface="Proxima Nova" panose="020B0604020202020204" charset="0"/>
              </a:rPr>
              <a:t>3</a:t>
            </a:r>
            <a:r>
              <a:rPr lang="en-US" sz="1600" dirty="0" smtClean="0">
                <a:solidFill>
                  <a:schemeClr val="tx1"/>
                </a:solidFill>
                <a:latin typeface="Proxima Nova" panose="020B0604020202020204" charset="0"/>
              </a:rPr>
              <a:t> then </a:t>
            </a:r>
            <a:r>
              <a:rPr lang="en-US" sz="1600" dirty="0">
                <a:solidFill>
                  <a:schemeClr val="tx1"/>
                </a:solidFill>
                <a:latin typeface="Proxima Nova" panose="020B0604020202020204" charset="0"/>
              </a:rPr>
              <a:t>we say that f of x equals to x cube, then we can have </a:t>
            </a:r>
          </a:p>
          <a:p>
            <a:pPr marL="342900" lvl="1" indent="-342900" algn="just">
              <a:buFont typeface="Arial" panose="020B0604020202020204" pitchFamily="34" charset="0"/>
              <a:buChar char="•"/>
            </a:pPr>
            <a:r>
              <a:rPr lang="en-US" sz="1600" dirty="0">
                <a:solidFill>
                  <a:schemeClr val="tx1"/>
                </a:solidFill>
                <a:latin typeface="Proxima Nova" panose="020B0604020202020204" charset="0"/>
              </a:rPr>
              <a:t>f(2) = </a:t>
            </a:r>
            <a:r>
              <a:rPr lang="en-US" sz="1600" dirty="0" smtClean="0">
                <a:solidFill>
                  <a:schemeClr val="tx1"/>
                </a:solidFill>
                <a:latin typeface="Proxima Nova" panose="020B0604020202020204" charset="0"/>
              </a:rPr>
              <a:t>8</a:t>
            </a:r>
            <a:endParaRPr lang="en-US" sz="1600" dirty="0">
              <a:solidFill>
                <a:schemeClr val="tx1"/>
              </a:solidFill>
              <a:latin typeface="Proxima Nova" panose="020B0604020202020204" charset="0"/>
            </a:endParaRPr>
          </a:p>
        </p:txBody>
      </p:sp>
      <p:pic>
        <p:nvPicPr>
          <p:cNvPr id="10" name="Picture 9"/>
          <p:cNvPicPr>
            <a:picLocks noChangeAspect="1"/>
          </p:cNvPicPr>
          <p:nvPr/>
        </p:nvPicPr>
        <p:blipFill>
          <a:blip r:embed="rId6"/>
          <a:stretch>
            <a:fillRect/>
          </a:stretch>
        </p:blipFill>
        <p:spPr>
          <a:xfrm>
            <a:off x="2722652" y="2663133"/>
            <a:ext cx="4036830" cy="849101"/>
          </a:xfrm>
          <a:prstGeom prst="rect">
            <a:avLst/>
          </a:prstGeom>
        </p:spPr>
      </p:pic>
    </p:spTree>
    <p:extLst>
      <p:ext uri="{BB962C8B-B14F-4D97-AF65-F5344CB8AC3E}">
        <p14:creationId xmlns:p14="http://schemas.microsoft.com/office/powerpoint/2010/main" val="19438946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FUNCTIONS AND RELATIONS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544530" y="813258"/>
            <a:ext cx="8404261" cy="4124176"/>
          </a:xfrm>
          <a:prstGeom prst="rect">
            <a:avLst/>
          </a:prstGeom>
          <a:noFill/>
          <a:ln>
            <a:noFill/>
          </a:ln>
        </p:spPr>
        <p:txBody>
          <a:bodyPr spcFirstLastPara="1" wrap="square" lIns="91425" tIns="91425" rIns="91425" bIns="91425" anchor="t" anchorCtr="0">
            <a:spAutoFit/>
          </a:bodyPr>
          <a:lstStyle/>
          <a:p>
            <a:pPr marL="342900" lvl="1" indent="-342900" algn="just">
              <a:buFont typeface="Arial" panose="020B0604020202020204" pitchFamily="34" charset="0"/>
              <a:buChar char="•"/>
            </a:pPr>
            <a:r>
              <a:rPr lang="en-IN" sz="1600" dirty="0" smtClean="0">
                <a:solidFill>
                  <a:schemeClr val="tx1"/>
                </a:solidFill>
                <a:latin typeface="Proxima Nova" panose="020B0604020202020204" charset="0"/>
              </a:rPr>
              <a:t>Let </a:t>
            </a:r>
            <a:r>
              <a:rPr lang="en-IN" sz="1600" dirty="0">
                <a:solidFill>
                  <a:schemeClr val="tx1"/>
                </a:solidFill>
                <a:latin typeface="Proxima Nova" panose="020B0604020202020204" charset="0"/>
              </a:rPr>
              <a:t>us also look at the definition of Domain and Range, image and Pre-image of a function</a:t>
            </a:r>
            <a:r>
              <a:rPr lang="en-IN" sz="1600" dirty="0" smtClean="0">
                <a:solidFill>
                  <a:schemeClr val="tx1"/>
                </a:solidFill>
                <a:latin typeface="Proxima Nova" panose="020B0604020202020204" charset="0"/>
              </a:rPr>
              <a:t>.</a:t>
            </a:r>
          </a:p>
          <a:p>
            <a:pPr marL="342900" lvl="1" indent="-342900" algn="just">
              <a:buFont typeface="Arial" panose="020B0604020202020204" pitchFamily="34" charset="0"/>
              <a:buChar char="•"/>
            </a:pPr>
            <a:endParaRPr lang="en-IN" sz="1600" dirty="0">
              <a:solidFill>
                <a:schemeClr val="tx1"/>
              </a:solidFill>
              <a:latin typeface="Proxima Nova" panose="020B0604020202020204" charset="0"/>
            </a:endParaRPr>
          </a:p>
          <a:p>
            <a:pPr marL="342900" lvl="1" indent="-342900" algn="just">
              <a:buFont typeface="Arial" panose="020B0604020202020204" pitchFamily="34" charset="0"/>
              <a:buChar char="•"/>
            </a:pPr>
            <a:r>
              <a:rPr lang="en-IN" sz="1600" b="1" dirty="0">
                <a:solidFill>
                  <a:schemeClr val="tx1"/>
                </a:solidFill>
                <a:latin typeface="Proxima Nova" panose="020B0604020202020204" charset="0"/>
              </a:rPr>
              <a:t>Domain : </a:t>
            </a:r>
            <a:r>
              <a:rPr lang="en-IN" sz="1600" dirty="0">
                <a:solidFill>
                  <a:schemeClr val="tx1"/>
                </a:solidFill>
                <a:latin typeface="Proxima Nova" panose="020B0604020202020204" charset="0"/>
              </a:rPr>
              <a:t>It is a collection of the first values in the ordered pair (Set of all input (x) values).</a:t>
            </a:r>
          </a:p>
          <a:p>
            <a:pPr marL="342900" lvl="1" indent="-342900" algn="just">
              <a:buFont typeface="Arial" panose="020B0604020202020204" pitchFamily="34" charset="0"/>
              <a:buChar char="•"/>
            </a:pPr>
            <a:endParaRPr lang="en-IN" sz="1600" dirty="0" smtClean="0">
              <a:solidFill>
                <a:schemeClr val="tx1"/>
              </a:solidFill>
              <a:latin typeface="Proxima Nova" panose="020B0604020202020204" charset="0"/>
            </a:endParaRPr>
          </a:p>
          <a:p>
            <a:pPr marL="342900" lvl="1" indent="-342900" algn="just">
              <a:buFont typeface="Arial" panose="020B0604020202020204" pitchFamily="34" charset="0"/>
              <a:buChar char="•"/>
            </a:pPr>
            <a:r>
              <a:rPr lang="en-IN" sz="1600" b="1" dirty="0" smtClean="0">
                <a:solidFill>
                  <a:schemeClr val="tx1"/>
                </a:solidFill>
                <a:latin typeface="Proxima Nova" panose="020B0604020202020204" charset="0"/>
              </a:rPr>
              <a:t>Range </a:t>
            </a:r>
            <a:r>
              <a:rPr lang="en-IN" sz="1600" b="1" dirty="0">
                <a:solidFill>
                  <a:schemeClr val="tx1"/>
                </a:solidFill>
                <a:latin typeface="Proxima Nova" panose="020B0604020202020204" charset="0"/>
              </a:rPr>
              <a:t>: </a:t>
            </a:r>
            <a:r>
              <a:rPr lang="en-IN" sz="1600" dirty="0">
                <a:solidFill>
                  <a:schemeClr val="tx1"/>
                </a:solidFill>
                <a:latin typeface="Proxima Nova" panose="020B0604020202020204" charset="0"/>
              </a:rPr>
              <a:t>It is a collection of the second values in the ordered pair (Set of all output (y) values).</a:t>
            </a:r>
          </a:p>
          <a:p>
            <a:pPr marL="342900" lvl="1" indent="-342900" algn="just">
              <a:buFont typeface="Arial" panose="020B0604020202020204" pitchFamily="34" charset="0"/>
              <a:buChar char="•"/>
            </a:pPr>
            <a:endParaRPr lang="en-IN" sz="1600" dirty="0" smtClean="0">
              <a:solidFill>
                <a:schemeClr val="tx1"/>
              </a:solidFill>
              <a:latin typeface="Proxima Nova" panose="020B0604020202020204" charset="0"/>
            </a:endParaRPr>
          </a:p>
          <a:p>
            <a:pPr marL="342900" lvl="1" indent="-342900" algn="just">
              <a:buFont typeface="Arial" panose="020B0604020202020204" pitchFamily="34" charset="0"/>
              <a:buChar char="•"/>
            </a:pPr>
            <a:r>
              <a:rPr lang="en-IN" sz="1600" b="1" dirty="0" smtClean="0">
                <a:solidFill>
                  <a:schemeClr val="tx1"/>
                </a:solidFill>
                <a:latin typeface="Proxima Nova" panose="020B0604020202020204" charset="0"/>
              </a:rPr>
              <a:t>Example</a:t>
            </a:r>
            <a:r>
              <a:rPr lang="en-IN" sz="1600" b="1" dirty="0">
                <a:solidFill>
                  <a:schemeClr val="tx1"/>
                </a:solidFill>
                <a:latin typeface="Proxima Nova" panose="020B0604020202020204" charset="0"/>
              </a:rPr>
              <a:t>: </a:t>
            </a:r>
            <a:r>
              <a:rPr lang="en-IN" sz="1600" dirty="0">
                <a:solidFill>
                  <a:schemeClr val="tx1"/>
                </a:solidFill>
                <a:latin typeface="Proxima Nova" panose="020B0604020202020204" charset="0"/>
              </a:rPr>
              <a:t>In the relation, {(-2, 3), {4, 5), (6, -5), (-2, 3)},</a:t>
            </a:r>
          </a:p>
          <a:p>
            <a:pPr marL="342900" lvl="1" indent="-342900" algn="just">
              <a:buFont typeface="Arial" panose="020B0604020202020204" pitchFamily="34" charset="0"/>
              <a:buChar char="•"/>
            </a:pPr>
            <a:endParaRPr lang="en-IN" sz="1600" dirty="0" smtClean="0">
              <a:solidFill>
                <a:schemeClr val="tx1"/>
              </a:solidFill>
              <a:latin typeface="Proxima Nova" panose="020B0604020202020204" charset="0"/>
            </a:endParaRPr>
          </a:p>
          <a:p>
            <a:pPr marL="342900" lvl="1" indent="-342900" algn="just">
              <a:buFont typeface="Arial" panose="020B0604020202020204" pitchFamily="34" charset="0"/>
              <a:buChar char="•"/>
            </a:pPr>
            <a:r>
              <a:rPr lang="en-IN" sz="1600" dirty="0" smtClean="0">
                <a:solidFill>
                  <a:schemeClr val="tx1"/>
                </a:solidFill>
                <a:latin typeface="Proxima Nova" panose="020B0604020202020204" charset="0"/>
              </a:rPr>
              <a:t>The </a:t>
            </a:r>
            <a:r>
              <a:rPr lang="en-IN" sz="1600" dirty="0">
                <a:solidFill>
                  <a:schemeClr val="tx1"/>
                </a:solidFill>
                <a:latin typeface="Proxima Nova" panose="020B0604020202020204" charset="0"/>
              </a:rPr>
              <a:t>domain is {-2, 4, 6} and range is {-5, 3, 5}.</a:t>
            </a:r>
          </a:p>
          <a:p>
            <a:pPr marL="342900" lvl="1" indent="-342900" algn="just">
              <a:buFont typeface="Arial" panose="020B0604020202020204" pitchFamily="34" charset="0"/>
              <a:buChar char="•"/>
            </a:pPr>
            <a:endParaRPr lang="en-IN" sz="1600" dirty="0" smtClean="0">
              <a:solidFill>
                <a:schemeClr val="tx1"/>
              </a:solidFill>
              <a:latin typeface="Proxima Nova" panose="020B0604020202020204" charset="0"/>
            </a:endParaRPr>
          </a:p>
          <a:p>
            <a:pPr marL="342900" lvl="1" indent="-342900" algn="just">
              <a:buFont typeface="Arial" panose="020B0604020202020204" pitchFamily="34" charset="0"/>
              <a:buChar char="•"/>
            </a:pPr>
            <a:r>
              <a:rPr lang="en-IN" sz="1600" b="1" dirty="0" smtClean="0">
                <a:solidFill>
                  <a:schemeClr val="tx1"/>
                </a:solidFill>
                <a:latin typeface="Proxima Nova" panose="020B0604020202020204" charset="0"/>
              </a:rPr>
              <a:t>Image </a:t>
            </a:r>
            <a:r>
              <a:rPr lang="en-IN" sz="1600" b="1" dirty="0">
                <a:solidFill>
                  <a:schemeClr val="tx1"/>
                </a:solidFill>
                <a:latin typeface="Proxima Nova" panose="020B0604020202020204" charset="0"/>
              </a:rPr>
              <a:t>and Pre-image :</a:t>
            </a:r>
          </a:p>
          <a:p>
            <a:pPr marL="342900" lvl="1" indent="-342900" algn="just">
              <a:buFont typeface="Arial" panose="020B0604020202020204" pitchFamily="34" charset="0"/>
              <a:buChar char="•"/>
            </a:pPr>
            <a:r>
              <a:rPr lang="en-IN" sz="1600" dirty="0">
                <a:solidFill>
                  <a:schemeClr val="tx1"/>
                </a:solidFill>
                <a:latin typeface="Proxima Nova" panose="020B0604020202020204" charset="0"/>
              </a:rPr>
              <a:t>If f is a function from set A to B and (a</a:t>
            </a:r>
            <a:r>
              <a:rPr lang="en-IN" sz="1600" dirty="0" smtClean="0">
                <a:solidFill>
                  <a:schemeClr val="tx1"/>
                </a:solidFill>
                <a:latin typeface="Proxima Nova" panose="020B0604020202020204" charset="0"/>
              </a:rPr>
              <a:t>, b</a:t>
            </a:r>
            <a:r>
              <a:rPr lang="en-IN" sz="1600" dirty="0">
                <a:solidFill>
                  <a:schemeClr val="tx1"/>
                </a:solidFill>
                <a:latin typeface="Proxima Nova" panose="020B0604020202020204" charset="0"/>
              </a:rPr>
              <a:t>) ∈ f, then f(a) = b. b is called the image of a under f and a is called the pre-image of b under f.</a:t>
            </a:r>
          </a:p>
          <a:p>
            <a:pPr marL="342900" lvl="1" indent="-342900" algn="just">
              <a:buFont typeface="Arial" panose="020B0604020202020204" pitchFamily="34" charset="0"/>
              <a:buChar char="•"/>
            </a:pPr>
            <a:endParaRPr lang="en-US" sz="1600" dirty="0">
              <a:solidFill>
                <a:schemeClr val="tx1"/>
              </a:solidFill>
              <a:latin typeface="Proxima Nova" panose="020B0604020202020204" charset="0"/>
            </a:endParaRPr>
          </a:p>
        </p:txBody>
      </p:sp>
    </p:spTree>
    <p:extLst>
      <p:ext uri="{BB962C8B-B14F-4D97-AF65-F5344CB8AC3E}">
        <p14:creationId xmlns:p14="http://schemas.microsoft.com/office/powerpoint/2010/main" val="26275525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FUNCTIONS AND RELATIONS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544530" y="813258"/>
            <a:ext cx="8404261" cy="3877954"/>
          </a:xfrm>
          <a:prstGeom prst="rect">
            <a:avLst/>
          </a:prstGeom>
          <a:noFill/>
          <a:ln>
            <a:noFill/>
          </a:ln>
        </p:spPr>
        <p:txBody>
          <a:bodyPr spcFirstLastPara="1" wrap="square" lIns="91425" tIns="91425" rIns="91425" bIns="91425" anchor="t" anchorCtr="0">
            <a:spAutoFit/>
          </a:bodyPr>
          <a:lstStyle/>
          <a:p>
            <a:pPr marL="342900" lvl="1" indent="-342900" algn="just" fontAlgn="base">
              <a:buFont typeface="Arial" panose="020B0604020202020204" pitchFamily="34" charset="0"/>
              <a:buChar char="•"/>
            </a:pPr>
            <a:r>
              <a:rPr lang="en-IN" sz="1600" b="1" dirty="0" smtClean="0">
                <a:solidFill>
                  <a:schemeClr val="tx1"/>
                </a:solidFill>
                <a:latin typeface="Proxima Nova" panose="020B0604020202020204" charset="0"/>
              </a:rPr>
              <a:t>Relation </a:t>
            </a:r>
            <a:r>
              <a:rPr lang="en-IN" sz="1600" b="1" dirty="0">
                <a:solidFill>
                  <a:schemeClr val="tx1"/>
                </a:solidFill>
                <a:latin typeface="Proxima Nova" panose="020B0604020202020204" charset="0"/>
              </a:rPr>
              <a:t>: </a:t>
            </a:r>
            <a:r>
              <a:rPr lang="en-US" altLang="en-US" sz="1600" dirty="0">
                <a:solidFill>
                  <a:schemeClr val="tx1"/>
                </a:solidFill>
                <a:latin typeface="Proxima Nova" panose="020B0604020202020204" charset="0"/>
              </a:rPr>
              <a:t>Let A and B be two sets. A relation R from A to B is a subset of the Cartesian product A x B</a:t>
            </a:r>
            <a:r>
              <a:rPr lang="en-US" altLang="en-US" sz="1600" dirty="0" smtClean="0">
                <a:solidFill>
                  <a:schemeClr val="tx1"/>
                </a:solidFill>
                <a:latin typeface="Proxima Nova" panose="020B0604020202020204" charset="0"/>
              </a:rPr>
              <a:t>.</a:t>
            </a:r>
          </a:p>
          <a:p>
            <a:pPr marL="342900" lvl="1" indent="-342900" algn="just" fontAlgn="base">
              <a:buFont typeface="Arial" panose="020B0604020202020204" pitchFamily="34" charset="0"/>
              <a:buChar char="•"/>
            </a:pPr>
            <a:endParaRPr lang="en-US" altLang="en-US" sz="1600" dirty="0">
              <a:solidFill>
                <a:schemeClr val="tx1"/>
              </a:solidFill>
              <a:latin typeface="Proxima Nova" panose="020B0604020202020204" charset="0"/>
            </a:endParaRPr>
          </a:p>
          <a:p>
            <a:pPr marL="342900" lvl="1" indent="-342900" algn="just">
              <a:buFont typeface="Arial" panose="020B0604020202020204" pitchFamily="34" charset="0"/>
              <a:buChar char="•"/>
            </a:pPr>
            <a:r>
              <a:rPr lang="en-US" altLang="en-US" sz="1600" dirty="0">
                <a:solidFill>
                  <a:schemeClr val="tx1"/>
                </a:solidFill>
                <a:latin typeface="Proxima Nova" panose="020B0604020202020204" charset="0"/>
              </a:rPr>
              <a:t>Let A and B be two sets. Any subset P of their Cartesian product A x B is a relation.</a:t>
            </a:r>
          </a:p>
          <a:p>
            <a:pPr marL="342900" lvl="1" indent="-342900" algn="just">
              <a:buFont typeface="Arial" panose="020B0604020202020204" pitchFamily="34" charset="0"/>
              <a:buChar char="•"/>
            </a:pPr>
            <a:endParaRPr lang="en-US" altLang="en-US" sz="1600" dirty="0" smtClean="0">
              <a:solidFill>
                <a:schemeClr val="tx1"/>
              </a:solidFill>
              <a:latin typeface="Proxima Nova" panose="020B0604020202020204" charset="0"/>
            </a:endParaRPr>
          </a:p>
          <a:p>
            <a:pPr marL="342900" lvl="1" indent="-342900" algn="just">
              <a:buFont typeface="Arial" panose="020B0604020202020204" pitchFamily="34" charset="0"/>
              <a:buChar char="•"/>
            </a:pPr>
            <a:r>
              <a:rPr lang="en-US" altLang="en-US" sz="1600" dirty="0" smtClean="0">
                <a:solidFill>
                  <a:schemeClr val="tx1"/>
                </a:solidFill>
                <a:latin typeface="Proxima Nova" panose="020B0604020202020204" charset="0"/>
              </a:rPr>
              <a:t>When </a:t>
            </a:r>
            <a:r>
              <a:rPr lang="en-US" altLang="en-US" sz="1600" dirty="0">
                <a:solidFill>
                  <a:schemeClr val="tx1"/>
                </a:solidFill>
                <a:latin typeface="Proxima Nova" panose="020B0604020202020204" charset="0"/>
              </a:rPr>
              <a:t>x ∈ A and y ∈ B, we say that x is in relation with y according to P, denoted x P y, if and only if (x, y) ∈ P.</a:t>
            </a:r>
            <a:endParaRPr lang="en-IN" sz="1600" dirty="0">
              <a:solidFill>
                <a:schemeClr val="tx1"/>
              </a:solidFill>
              <a:latin typeface="Proxima Nova" panose="020B0604020202020204" charset="0"/>
            </a:endParaRPr>
          </a:p>
          <a:p>
            <a:pPr marL="342900" lvl="1" indent="-342900" algn="just" fontAlgn="base">
              <a:buFont typeface="Arial" panose="020B0604020202020204" pitchFamily="34" charset="0"/>
              <a:buChar char="•"/>
            </a:pPr>
            <a:endParaRPr lang="en-IN" sz="1600" dirty="0" smtClean="0">
              <a:solidFill>
                <a:schemeClr val="tx1"/>
              </a:solidFill>
              <a:latin typeface="Proxima Nova" panose="020B0604020202020204" charset="0"/>
            </a:endParaRPr>
          </a:p>
          <a:p>
            <a:pPr marL="342900" lvl="1" indent="-342900" algn="just" fontAlgn="base">
              <a:buFont typeface="Arial" panose="020B0604020202020204" pitchFamily="34" charset="0"/>
              <a:buChar char="•"/>
            </a:pPr>
            <a:r>
              <a:rPr lang="en-IN" sz="1600" dirty="0" smtClean="0">
                <a:solidFill>
                  <a:schemeClr val="tx1"/>
                </a:solidFill>
                <a:latin typeface="Proxima Nova" panose="020B0604020202020204" charset="0"/>
              </a:rPr>
              <a:t>The </a:t>
            </a:r>
            <a:r>
              <a:rPr lang="en-IN" sz="1600" dirty="0">
                <a:solidFill>
                  <a:schemeClr val="tx1"/>
                </a:solidFill>
                <a:latin typeface="Proxima Nova" panose="020B0604020202020204" charset="0"/>
              </a:rPr>
              <a:t>subset is made up by describing a relationship between the first element and the second element of elements in A x B. </a:t>
            </a:r>
          </a:p>
          <a:p>
            <a:pPr marL="342900" lvl="1" indent="-342900" algn="just" fontAlgn="base">
              <a:buFont typeface="Arial" panose="020B0604020202020204" pitchFamily="34" charset="0"/>
              <a:buChar char="•"/>
            </a:pPr>
            <a:endParaRPr lang="en-IN" sz="1600" dirty="0" smtClean="0">
              <a:solidFill>
                <a:schemeClr val="tx1"/>
              </a:solidFill>
              <a:latin typeface="Proxima Nova" panose="020B0604020202020204" charset="0"/>
            </a:endParaRPr>
          </a:p>
          <a:p>
            <a:pPr marL="342900" lvl="1" indent="-342900" algn="just" fontAlgn="base">
              <a:buFont typeface="Arial" panose="020B0604020202020204" pitchFamily="34" charset="0"/>
              <a:buChar char="•"/>
            </a:pPr>
            <a:r>
              <a:rPr lang="en-IN" sz="1600" dirty="0" smtClean="0">
                <a:solidFill>
                  <a:schemeClr val="tx1"/>
                </a:solidFill>
                <a:latin typeface="Proxima Nova" panose="020B0604020202020204" charset="0"/>
              </a:rPr>
              <a:t>Example</a:t>
            </a:r>
            <a:r>
              <a:rPr lang="en-IN" sz="1600" dirty="0">
                <a:solidFill>
                  <a:schemeClr val="tx1"/>
                </a:solidFill>
                <a:latin typeface="Proxima Nova" panose="020B0604020202020204" charset="0"/>
              </a:rPr>
              <a:t>: R = {(1,2), (2, -3), (3,5)} </a:t>
            </a:r>
          </a:p>
          <a:p>
            <a:pPr marL="342900" lvl="1" indent="-342900" algn="just" fontAlgn="base">
              <a:buFont typeface="Arial" panose="020B0604020202020204" pitchFamily="34" charset="0"/>
              <a:buChar char="•"/>
            </a:pPr>
            <a:endParaRPr lang="en-IN" sz="1600" dirty="0" smtClean="0">
              <a:solidFill>
                <a:schemeClr val="tx1"/>
              </a:solidFill>
              <a:latin typeface="Proxima Nova" panose="020B0604020202020204" charset="0"/>
            </a:endParaRPr>
          </a:p>
          <a:p>
            <a:pPr marL="342900" lvl="1" indent="-342900" algn="just" fontAlgn="base">
              <a:buFont typeface="Arial" panose="020B0604020202020204" pitchFamily="34" charset="0"/>
              <a:buChar char="•"/>
            </a:pPr>
            <a:r>
              <a:rPr lang="en-IN" sz="1600" dirty="0" smtClean="0">
                <a:solidFill>
                  <a:schemeClr val="tx1"/>
                </a:solidFill>
                <a:latin typeface="Proxima Nova" panose="020B0604020202020204" charset="0"/>
              </a:rPr>
              <a:t>Here </a:t>
            </a:r>
            <a:r>
              <a:rPr lang="en-IN" sz="1600" dirty="0">
                <a:solidFill>
                  <a:schemeClr val="tx1"/>
                </a:solidFill>
                <a:latin typeface="Proxima Nova" panose="020B0604020202020204" charset="0"/>
              </a:rPr>
              <a:t>in the above example, set of all first elements </a:t>
            </a:r>
            <a:r>
              <a:rPr lang="en-IN" sz="1600" dirty="0" err="1">
                <a:solidFill>
                  <a:schemeClr val="tx1"/>
                </a:solidFill>
                <a:latin typeface="Proxima Nova" panose="020B0604020202020204" charset="0"/>
              </a:rPr>
              <a:t>i.e</a:t>
            </a:r>
            <a:r>
              <a:rPr lang="en-IN" sz="1600" dirty="0">
                <a:solidFill>
                  <a:schemeClr val="tx1"/>
                </a:solidFill>
                <a:latin typeface="Proxima Nova" panose="020B0604020202020204" charset="0"/>
              </a:rPr>
              <a:t> {1,2,3} is called Domain while the set of all second elements </a:t>
            </a:r>
            <a:r>
              <a:rPr lang="en-IN" sz="1600" dirty="0" err="1">
                <a:solidFill>
                  <a:schemeClr val="tx1"/>
                </a:solidFill>
                <a:latin typeface="Proxima Nova" panose="020B0604020202020204" charset="0"/>
              </a:rPr>
              <a:t>i.e</a:t>
            </a:r>
            <a:r>
              <a:rPr lang="en-IN" sz="1600" dirty="0">
                <a:solidFill>
                  <a:schemeClr val="tx1"/>
                </a:solidFill>
                <a:latin typeface="Proxima Nova" panose="020B0604020202020204" charset="0"/>
              </a:rPr>
              <a:t> {2,-3,5} is called the range of the relation. </a:t>
            </a:r>
          </a:p>
        </p:txBody>
      </p:sp>
    </p:spTree>
    <p:extLst>
      <p:ext uri="{BB962C8B-B14F-4D97-AF65-F5344CB8AC3E}">
        <p14:creationId xmlns:p14="http://schemas.microsoft.com/office/powerpoint/2010/main" val="1170099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FUNCTIONS AND RELATIONS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544530" y="813258"/>
            <a:ext cx="8404261" cy="3139291"/>
          </a:xfrm>
          <a:prstGeom prst="rect">
            <a:avLst/>
          </a:prstGeom>
          <a:noFill/>
          <a:ln>
            <a:noFill/>
          </a:ln>
        </p:spPr>
        <p:txBody>
          <a:bodyPr spcFirstLastPara="1" wrap="square" lIns="91425" tIns="91425" rIns="91425" bIns="91425" anchor="t" anchorCtr="0">
            <a:spAutoFit/>
          </a:bodyPr>
          <a:lstStyle/>
          <a:p>
            <a:pPr lvl="1" algn="just" fontAlgn="base"/>
            <a:r>
              <a:rPr lang="en-IN" sz="1600" b="1" dirty="0" smtClean="0">
                <a:solidFill>
                  <a:schemeClr val="tx1"/>
                </a:solidFill>
                <a:latin typeface="Proxima Nova" panose="020B0604020202020204" charset="0"/>
              </a:rPr>
              <a:t>TYPES OF FUNCTIONS </a:t>
            </a:r>
            <a:r>
              <a:rPr lang="en-US" sz="1600" dirty="0" smtClean="0">
                <a:solidFill>
                  <a:schemeClr val="tx1"/>
                </a:solidFill>
                <a:latin typeface="Proxima Nova" panose="020B0604020202020204" charset="0"/>
              </a:rPr>
              <a:t>In </a:t>
            </a:r>
            <a:r>
              <a:rPr lang="en-US" sz="1600" dirty="0">
                <a:solidFill>
                  <a:schemeClr val="tx1"/>
                </a:solidFill>
                <a:latin typeface="Proxima Nova" panose="020B0604020202020204" charset="0"/>
              </a:rPr>
              <a:t>terms of relations, we can define the types of functions as</a:t>
            </a:r>
            <a:r>
              <a:rPr lang="en-US" sz="1600" dirty="0" smtClean="0">
                <a:solidFill>
                  <a:schemeClr val="tx1"/>
                </a:solidFill>
                <a:latin typeface="Proxima Nova" panose="020B0604020202020204" charset="0"/>
              </a:rPr>
              <a:t>:</a:t>
            </a:r>
          </a:p>
          <a:p>
            <a:r>
              <a:rPr lang="en-US" sz="1600" b="1" dirty="0" smtClean="0">
                <a:solidFill>
                  <a:schemeClr val="tx1"/>
                </a:solidFill>
                <a:latin typeface="Proxima Nova" panose="020B0604020202020204" charset="0"/>
              </a:rPr>
              <a:t>One </a:t>
            </a:r>
            <a:r>
              <a:rPr lang="en-US" sz="1600" b="1" dirty="0">
                <a:solidFill>
                  <a:schemeClr val="tx1"/>
                </a:solidFill>
                <a:latin typeface="Proxima Nova" panose="020B0604020202020204" charset="0"/>
              </a:rPr>
              <a:t>to one </a:t>
            </a:r>
            <a:r>
              <a:rPr lang="en-US" sz="1600" b="1" dirty="0" smtClean="0">
                <a:solidFill>
                  <a:schemeClr val="tx1"/>
                </a:solidFill>
                <a:latin typeface="Proxima Nova" panose="020B0604020202020204" charset="0"/>
              </a:rPr>
              <a:t>or </a:t>
            </a:r>
            <a:r>
              <a:rPr lang="en-US" sz="1600" b="1" dirty="0">
                <a:solidFill>
                  <a:schemeClr val="tx1"/>
                </a:solidFill>
                <a:latin typeface="Proxima Nova" panose="020B0604020202020204" charset="0"/>
              </a:rPr>
              <a:t>Injective function: </a:t>
            </a:r>
            <a:r>
              <a:rPr lang="en-US" sz="1600" dirty="0">
                <a:solidFill>
                  <a:schemeClr val="tx1"/>
                </a:solidFill>
                <a:latin typeface="Proxima Nova" panose="020B0604020202020204" charset="0"/>
              </a:rPr>
              <a:t> A function f: X → Y is said to be One to One if for each element of X there is a distinct element of Y.</a:t>
            </a:r>
          </a:p>
          <a:p>
            <a:endParaRPr lang="en-US" sz="1600" dirty="0">
              <a:solidFill>
                <a:schemeClr val="tx1"/>
              </a:solidFill>
              <a:latin typeface="Proxima Nova" panose="020B0604020202020204" charset="0"/>
            </a:endParaRPr>
          </a:p>
          <a:p>
            <a:endParaRPr lang="en-US" sz="1600" dirty="0">
              <a:solidFill>
                <a:schemeClr val="tx1"/>
              </a:solidFill>
              <a:latin typeface="Proxima Nova" panose="020B0604020202020204" charset="0"/>
            </a:endParaRPr>
          </a:p>
          <a:p>
            <a:endParaRPr lang="en-US" sz="1600" dirty="0">
              <a:solidFill>
                <a:schemeClr val="tx1"/>
              </a:solidFill>
              <a:latin typeface="Proxima Nova" panose="020B0604020202020204" charset="0"/>
            </a:endParaRPr>
          </a:p>
          <a:p>
            <a:endParaRPr lang="en-US" sz="1600" dirty="0">
              <a:solidFill>
                <a:schemeClr val="tx1"/>
              </a:solidFill>
              <a:latin typeface="Proxima Nova" panose="020B0604020202020204" charset="0"/>
            </a:endParaRPr>
          </a:p>
          <a:p>
            <a:endParaRPr lang="en-US" sz="1600" dirty="0" smtClean="0">
              <a:solidFill>
                <a:schemeClr val="tx1"/>
              </a:solidFill>
              <a:latin typeface="Proxima Nova" panose="020B0604020202020204" charset="0"/>
            </a:endParaRPr>
          </a:p>
          <a:p>
            <a:endParaRPr lang="en-US" sz="1600" dirty="0">
              <a:solidFill>
                <a:schemeClr val="tx1"/>
              </a:solidFill>
              <a:latin typeface="Proxima Nova" panose="020B0604020202020204" charset="0"/>
            </a:endParaRPr>
          </a:p>
          <a:p>
            <a:r>
              <a:rPr lang="en-US" sz="1600" b="1" dirty="0" smtClean="0">
                <a:solidFill>
                  <a:schemeClr val="tx1"/>
                </a:solidFill>
                <a:latin typeface="Proxima Nova" panose="020B0604020202020204" charset="0"/>
              </a:rPr>
              <a:t>Many </a:t>
            </a:r>
            <a:r>
              <a:rPr lang="en-US" sz="1600" b="1" dirty="0">
                <a:solidFill>
                  <a:schemeClr val="tx1"/>
                </a:solidFill>
                <a:latin typeface="Proxima Nova" panose="020B0604020202020204" charset="0"/>
              </a:rPr>
              <a:t>to one function:</a:t>
            </a:r>
            <a:r>
              <a:rPr lang="en-US" sz="1600" dirty="0">
                <a:solidFill>
                  <a:schemeClr val="tx1"/>
                </a:solidFill>
                <a:latin typeface="Proxima Nova" panose="020B0604020202020204" charset="0"/>
              </a:rPr>
              <a:t>  A function which maps two or more elements of X to the same element of set Y</a:t>
            </a:r>
            <a:r>
              <a:rPr lang="en-US" sz="1600" dirty="0" smtClean="0">
                <a:solidFill>
                  <a:schemeClr val="tx1"/>
                </a:solidFill>
                <a:latin typeface="Proxima Nova" panose="020B0604020202020204" charset="0"/>
              </a:rPr>
              <a:t>.</a:t>
            </a:r>
          </a:p>
          <a:p>
            <a:endParaRPr lang="en-US" sz="1600" dirty="0">
              <a:solidFill>
                <a:schemeClr val="tx1"/>
              </a:solidFill>
              <a:latin typeface="Proxima Nova" panose="020B0604020202020204" charset="0"/>
            </a:endParaRPr>
          </a:p>
        </p:txBody>
      </p:sp>
      <p:grpSp>
        <p:nvGrpSpPr>
          <p:cNvPr id="9" name="Group 46"/>
          <p:cNvGrpSpPr>
            <a:grpSpLocks/>
          </p:cNvGrpSpPr>
          <p:nvPr/>
        </p:nvGrpSpPr>
        <p:grpSpPr bwMode="auto">
          <a:xfrm>
            <a:off x="3794093" y="1575511"/>
            <a:ext cx="952567" cy="1469205"/>
            <a:chOff x="7315200" y="892373"/>
            <a:chExt cx="1144604" cy="1244516"/>
          </a:xfrm>
        </p:grpSpPr>
        <p:sp>
          <p:nvSpPr>
            <p:cNvPr id="10" name="TextBox 12"/>
            <p:cNvSpPr txBox="1">
              <a:spLocks noChangeArrowheads="1"/>
            </p:cNvSpPr>
            <p:nvPr/>
          </p:nvSpPr>
          <p:spPr bwMode="auto">
            <a:xfrm>
              <a:off x="7427033" y="1882973"/>
              <a:ext cx="87876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600" b="1" dirty="0">
                  <a:latin typeface="Segoe UI Light" panose="020B0502040204020203" pitchFamily="34" charset="0"/>
                </a:rPr>
                <a:t>Injective</a:t>
              </a:r>
            </a:p>
          </p:txBody>
        </p:sp>
        <p:sp>
          <p:nvSpPr>
            <p:cNvPr id="11" name="Oval 10"/>
            <p:cNvSpPr/>
            <p:nvPr/>
          </p:nvSpPr>
          <p:spPr>
            <a:xfrm>
              <a:off x="7391401" y="1185340"/>
              <a:ext cx="92076" cy="90510"/>
            </a:xfrm>
            <a:prstGeom prst="ellipse">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1"/>
            <p:cNvSpPr/>
            <p:nvPr/>
          </p:nvSpPr>
          <p:spPr>
            <a:xfrm>
              <a:off x="7391401" y="1352070"/>
              <a:ext cx="92076" cy="91702"/>
            </a:xfrm>
            <a:prstGeom prst="ellipse">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p:cNvSpPr/>
            <p:nvPr/>
          </p:nvSpPr>
          <p:spPr>
            <a:xfrm>
              <a:off x="7391401" y="1504508"/>
              <a:ext cx="92076" cy="91702"/>
            </a:xfrm>
            <a:prstGeom prst="ellipse">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7391401" y="1656946"/>
              <a:ext cx="92076" cy="91702"/>
            </a:xfrm>
            <a:prstGeom prst="ellipse">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8289939" y="1185340"/>
              <a:ext cx="92076" cy="90510"/>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Oval 15"/>
            <p:cNvSpPr/>
            <p:nvPr/>
          </p:nvSpPr>
          <p:spPr>
            <a:xfrm>
              <a:off x="8289939" y="1352070"/>
              <a:ext cx="92076" cy="91702"/>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Oval 16"/>
            <p:cNvSpPr/>
            <p:nvPr/>
          </p:nvSpPr>
          <p:spPr>
            <a:xfrm>
              <a:off x="8289939" y="1504508"/>
              <a:ext cx="92076" cy="91702"/>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Oval 17"/>
            <p:cNvSpPr/>
            <p:nvPr/>
          </p:nvSpPr>
          <p:spPr>
            <a:xfrm>
              <a:off x="8289939" y="1656946"/>
              <a:ext cx="92076" cy="91702"/>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Oval 18"/>
            <p:cNvSpPr/>
            <p:nvPr/>
          </p:nvSpPr>
          <p:spPr>
            <a:xfrm>
              <a:off x="8289939" y="1809385"/>
              <a:ext cx="92076" cy="91702"/>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0" name="Straight Arrow Connector 19"/>
            <p:cNvCxnSpPr>
              <a:stCxn id="11" idx="6"/>
              <a:endCxn id="16" idx="2"/>
            </p:cNvCxnSpPr>
            <p:nvPr/>
          </p:nvCxnSpPr>
          <p:spPr>
            <a:xfrm>
              <a:off x="7483477" y="1230595"/>
              <a:ext cx="806461" cy="1679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6"/>
              <a:endCxn id="15" idx="2"/>
            </p:cNvCxnSpPr>
            <p:nvPr/>
          </p:nvCxnSpPr>
          <p:spPr>
            <a:xfrm flipV="1">
              <a:off x="7483477" y="1230595"/>
              <a:ext cx="806461" cy="1679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6"/>
              <a:endCxn id="17" idx="2"/>
            </p:cNvCxnSpPr>
            <p:nvPr/>
          </p:nvCxnSpPr>
          <p:spPr>
            <a:xfrm>
              <a:off x="7483477" y="1550954"/>
              <a:ext cx="806461" cy="11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6"/>
              <a:endCxn id="18" idx="2"/>
            </p:cNvCxnSpPr>
            <p:nvPr/>
          </p:nvCxnSpPr>
          <p:spPr>
            <a:xfrm>
              <a:off x="7483477" y="1703393"/>
              <a:ext cx="806461" cy="11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44"/>
            <p:cNvSpPr txBox="1">
              <a:spLocks noChangeArrowheads="1"/>
            </p:cNvSpPr>
            <p:nvPr/>
          </p:nvSpPr>
          <p:spPr bwMode="auto">
            <a:xfrm>
              <a:off x="7315200" y="892373"/>
              <a:ext cx="285656" cy="23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400" b="1">
                  <a:latin typeface="Segoe UI Light" panose="020B0502040204020203" pitchFamily="34" charset="0"/>
                </a:rPr>
                <a:t>X</a:t>
              </a:r>
            </a:p>
          </p:txBody>
        </p:sp>
        <p:sp>
          <p:nvSpPr>
            <p:cNvPr id="25" name="TextBox 45"/>
            <p:cNvSpPr txBox="1">
              <a:spLocks noChangeArrowheads="1"/>
            </p:cNvSpPr>
            <p:nvPr/>
          </p:nvSpPr>
          <p:spPr bwMode="auto">
            <a:xfrm>
              <a:off x="8177354" y="892373"/>
              <a:ext cx="282450" cy="23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400" b="1">
                  <a:latin typeface="Segoe UI Light" panose="020B0502040204020203" pitchFamily="34" charset="0"/>
                </a:rPr>
                <a:t>Y</a:t>
              </a:r>
            </a:p>
          </p:txBody>
        </p:sp>
      </p:grpSp>
      <p:pic>
        <p:nvPicPr>
          <p:cNvPr id="26" name="Picture 25"/>
          <p:cNvPicPr>
            <a:picLocks noChangeAspect="1"/>
          </p:cNvPicPr>
          <p:nvPr/>
        </p:nvPicPr>
        <p:blipFill>
          <a:blip r:embed="rId6"/>
          <a:stretch>
            <a:fillRect/>
          </a:stretch>
        </p:blipFill>
        <p:spPr>
          <a:xfrm>
            <a:off x="3805154" y="3448970"/>
            <a:ext cx="1057275" cy="1428750"/>
          </a:xfrm>
          <a:prstGeom prst="rect">
            <a:avLst/>
          </a:prstGeom>
        </p:spPr>
      </p:pic>
    </p:spTree>
    <p:extLst>
      <p:ext uri="{BB962C8B-B14F-4D97-AF65-F5344CB8AC3E}">
        <p14:creationId xmlns:p14="http://schemas.microsoft.com/office/powerpoint/2010/main" val="48528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FUNCTIONS AND RELATIONS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544530" y="813258"/>
            <a:ext cx="8404261" cy="3139291"/>
          </a:xfrm>
          <a:prstGeom prst="rect">
            <a:avLst/>
          </a:prstGeom>
          <a:noFill/>
          <a:ln>
            <a:noFill/>
          </a:ln>
        </p:spPr>
        <p:txBody>
          <a:bodyPr spcFirstLastPara="1" wrap="square" lIns="91425" tIns="91425" rIns="91425" bIns="91425" anchor="t" anchorCtr="0">
            <a:spAutoFit/>
          </a:bodyPr>
          <a:lstStyle/>
          <a:p>
            <a:pPr algn="just"/>
            <a:r>
              <a:rPr lang="en-US" sz="1600" b="1" dirty="0" smtClean="0">
                <a:solidFill>
                  <a:schemeClr val="tx1"/>
                </a:solidFill>
                <a:latin typeface="Proxima Nova" panose="020B0604020202020204" charset="0"/>
              </a:rPr>
              <a:t>Onto </a:t>
            </a:r>
            <a:r>
              <a:rPr lang="en-US" sz="1600" b="1" dirty="0">
                <a:solidFill>
                  <a:schemeClr val="tx1"/>
                </a:solidFill>
                <a:latin typeface="Proxima Nova" panose="020B0604020202020204" charset="0"/>
              </a:rPr>
              <a:t>Function or </a:t>
            </a:r>
            <a:r>
              <a:rPr lang="en-US" sz="1600" b="1" dirty="0" err="1">
                <a:solidFill>
                  <a:schemeClr val="tx1"/>
                </a:solidFill>
                <a:latin typeface="Proxima Nova" panose="020B0604020202020204" charset="0"/>
              </a:rPr>
              <a:t>Surjective</a:t>
            </a:r>
            <a:r>
              <a:rPr lang="en-US" sz="1600" b="1" dirty="0">
                <a:solidFill>
                  <a:schemeClr val="tx1"/>
                </a:solidFill>
                <a:latin typeface="Proxima Nova" panose="020B0604020202020204" charset="0"/>
              </a:rPr>
              <a:t> function:  </a:t>
            </a:r>
            <a:r>
              <a:rPr lang="en-US" sz="1600" dirty="0">
                <a:solidFill>
                  <a:schemeClr val="tx1"/>
                </a:solidFill>
                <a:latin typeface="Proxima Nova" panose="020B0604020202020204" charset="0"/>
              </a:rPr>
              <a:t>A function f: X → Y is </a:t>
            </a:r>
            <a:r>
              <a:rPr lang="en-US" sz="1600" dirty="0" err="1">
                <a:solidFill>
                  <a:schemeClr val="tx1"/>
                </a:solidFill>
                <a:latin typeface="Proxima Nova" panose="020B0604020202020204" charset="0"/>
              </a:rPr>
              <a:t>surjective</a:t>
            </a:r>
            <a:r>
              <a:rPr lang="en-US" sz="1600" dirty="0">
                <a:solidFill>
                  <a:schemeClr val="tx1"/>
                </a:solidFill>
                <a:latin typeface="Proxima Nova" panose="020B0604020202020204" charset="0"/>
              </a:rPr>
              <a:t> if for each y ∈ Y there exists </a:t>
            </a:r>
            <a:r>
              <a:rPr lang="en-US" sz="1600" b="1" dirty="0">
                <a:solidFill>
                  <a:schemeClr val="tx1"/>
                </a:solidFill>
                <a:latin typeface="Proxima Nova" panose="020B0604020202020204" charset="0"/>
              </a:rPr>
              <a:t>at least one x ∈ X </a:t>
            </a:r>
            <a:r>
              <a:rPr lang="en-US" sz="1600" dirty="0">
                <a:solidFill>
                  <a:schemeClr val="tx1"/>
                </a:solidFill>
                <a:latin typeface="Proxima Nova" panose="020B0604020202020204" charset="0"/>
              </a:rPr>
              <a:t>such that f(x)=y. In other words, it is </a:t>
            </a:r>
            <a:r>
              <a:rPr lang="en-US" sz="1600" dirty="0" err="1">
                <a:solidFill>
                  <a:schemeClr val="tx1"/>
                </a:solidFill>
                <a:latin typeface="Proxima Nova" panose="020B0604020202020204" charset="0"/>
              </a:rPr>
              <a:t>surjective</a:t>
            </a:r>
            <a:r>
              <a:rPr lang="en-US" sz="1600" dirty="0">
                <a:solidFill>
                  <a:schemeClr val="tx1"/>
                </a:solidFill>
                <a:latin typeface="Proxima Nova" panose="020B0604020202020204" charset="0"/>
              </a:rPr>
              <a:t> if its range is the same as its image. (Other Definition:  </a:t>
            </a:r>
            <a:r>
              <a:rPr lang="en-IN" sz="1600" dirty="0">
                <a:solidFill>
                  <a:schemeClr val="tx1"/>
                </a:solidFill>
                <a:latin typeface="Proxima Nova" panose="020B0604020202020204" charset="0"/>
              </a:rPr>
              <a:t>A function for which every element of set Y there is pre-image in set X</a:t>
            </a:r>
            <a:r>
              <a:rPr lang="en-IN" sz="1600" dirty="0" smtClean="0">
                <a:solidFill>
                  <a:schemeClr val="tx1"/>
                </a:solidFill>
                <a:latin typeface="Proxima Nova" panose="020B0604020202020204" charset="0"/>
              </a:rPr>
              <a:t>)</a:t>
            </a:r>
            <a:r>
              <a:rPr lang="en-US" sz="1600" dirty="0" smtClean="0">
                <a:solidFill>
                  <a:schemeClr val="tx1"/>
                </a:solidFill>
                <a:latin typeface="Proxima Nova" panose="020B0604020202020204" charset="0"/>
              </a:rPr>
              <a:t>. </a:t>
            </a:r>
          </a:p>
          <a:p>
            <a:pPr algn="just"/>
            <a:endParaRPr lang="en-US" sz="1600" dirty="0">
              <a:solidFill>
                <a:schemeClr val="tx1"/>
              </a:solidFill>
              <a:latin typeface="Proxima Nova" panose="020B0604020202020204" charset="0"/>
            </a:endParaRPr>
          </a:p>
          <a:p>
            <a:endParaRPr lang="en-US" sz="1600" dirty="0">
              <a:solidFill>
                <a:schemeClr val="tx1"/>
              </a:solidFill>
              <a:latin typeface="Proxima Nova" panose="020B0604020202020204" charset="0"/>
            </a:endParaRPr>
          </a:p>
          <a:p>
            <a:pPr algn="just"/>
            <a:endParaRPr lang="en-US" sz="1600" dirty="0">
              <a:solidFill>
                <a:schemeClr val="tx1"/>
              </a:solidFill>
              <a:latin typeface="Proxima Nova" panose="020B0604020202020204" charset="0"/>
            </a:endParaRPr>
          </a:p>
          <a:p>
            <a:pPr algn="just"/>
            <a:endParaRPr lang="en-US" sz="1600" dirty="0" smtClean="0">
              <a:solidFill>
                <a:schemeClr val="tx1"/>
              </a:solidFill>
              <a:latin typeface="Proxima Nova" panose="020B0604020202020204" charset="0"/>
            </a:endParaRPr>
          </a:p>
          <a:p>
            <a:pPr algn="just"/>
            <a:endParaRPr lang="en-US" sz="1600" dirty="0">
              <a:solidFill>
                <a:schemeClr val="tx1"/>
              </a:solidFill>
              <a:latin typeface="Proxima Nova" panose="020B0604020202020204" charset="0"/>
            </a:endParaRPr>
          </a:p>
          <a:p>
            <a:pPr algn="just"/>
            <a:r>
              <a:rPr lang="en-US" sz="1600" b="1" dirty="0" smtClean="0">
                <a:solidFill>
                  <a:schemeClr val="tx1"/>
                </a:solidFill>
                <a:latin typeface="Proxima Nova" panose="020B0604020202020204" charset="0"/>
              </a:rPr>
              <a:t>One-one </a:t>
            </a:r>
            <a:r>
              <a:rPr lang="en-IN" sz="1600" b="1" dirty="0">
                <a:solidFill>
                  <a:schemeClr val="tx1"/>
                </a:solidFill>
                <a:latin typeface="Proxima Nova" panose="020B0604020202020204" charset="0"/>
              </a:rPr>
              <a:t>correspondence </a:t>
            </a:r>
            <a:r>
              <a:rPr lang="en-US" sz="1600" b="1" dirty="0">
                <a:solidFill>
                  <a:schemeClr val="tx1"/>
                </a:solidFill>
                <a:latin typeface="Proxima Nova" panose="020B0604020202020204" charset="0"/>
              </a:rPr>
              <a:t>or </a:t>
            </a:r>
            <a:r>
              <a:rPr lang="en-US" sz="1600" b="1" dirty="0" err="1">
                <a:solidFill>
                  <a:schemeClr val="tx1"/>
                </a:solidFill>
                <a:latin typeface="Proxima Nova" panose="020B0604020202020204" charset="0"/>
              </a:rPr>
              <a:t>Bijective</a:t>
            </a:r>
            <a:r>
              <a:rPr lang="en-US" sz="1600" b="1" dirty="0">
                <a:solidFill>
                  <a:schemeClr val="tx1"/>
                </a:solidFill>
                <a:latin typeface="Proxima Nova" panose="020B0604020202020204" charset="0"/>
              </a:rPr>
              <a:t> function: </a:t>
            </a:r>
            <a:r>
              <a:rPr lang="en-US" sz="1600" b="1" dirty="0" smtClean="0">
                <a:solidFill>
                  <a:schemeClr val="tx1"/>
                </a:solidFill>
                <a:latin typeface="Proxima Nova" panose="020B0604020202020204" charset="0"/>
              </a:rPr>
              <a:t> </a:t>
            </a:r>
            <a:r>
              <a:rPr lang="en-US" sz="1600" dirty="0" smtClean="0">
                <a:solidFill>
                  <a:schemeClr val="tx1"/>
                </a:solidFill>
                <a:latin typeface="Proxima Nova" panose="020B0604020202020204" charset="0"/>
              </a:rPr>
              <a:t>A </a:t>
            </a:r>
            <a:r>
              <a:rPr lang="en-US" sz="1600" dirty="0">
                <a:solidFill>
                  <a:schemeClr val="tx1"/>
                </a:solidFill>
                <a:latin typeface="Proxima Nova" panose="020B0604020202020204" charset="0"/>
              </a:rPr>
              <a:t>function f: X → Y is </a:t>
            </a:r>
            <a:r>
              <a:rPr lang="en-US" sz="1600" dirty="0" err="1">
                <a:solidFill>
                  <a:schemeClr val="tx1"/>
                </a:solidFill>
                <a:latin typeface="Proxima Nova" panose="020B0604020202020204" charset="0"/>
              </a:rPr>
              <a:t>bijective</a:t>
            </a:r>
            <a:r>
              <a:rPr lang="en-US" sz="1600" dirty="0">
                <a:solidFill>
                  <a:schemeClr val="tx1"/>
                </a:solidFill>
                <a:latin typeface="Proxima Nova" panose="020B0604020202020204" charset="0"/>
              </a:rPr>
              <a:t> if it is both injective and </a:t>
            </a:r>
            <a:r>
              <a:rPr lang="en-US" sz="1600" dirty="0" err="1">
                <a:solidFill>
                  <a:schemeClr val="tx1"/>
                </a:solidFill>
                <a:latin typeface="Proxima Nova" panose="020B0604020202020204" charset="0"/>
              </a:rPr>
              <a:t>surjective</a:t>
            </a:r>
            <a:r>
              <a:rPr lang="en-US" sz="1600" dirty="0">
                <a:solidFill>
                  <a:schemeClr val="tx1"/>
                </a:solidFill>
                <a:latin typeface="Proxima Nova" panose="020B0604020202020204" charset="0"/>
              </a:rPr>
              <a:t>.</a:t>
            </a:r>
          </a:p>
          <a:p>
            <a:endParaRPr lang="en-US" sz="1600" dirty="0">
              <a:solidFill>
                <a:schemeClr val="tx1"/>
              </a:solidFill>
              <a:latin typeface="Proxima Nova" panose="020B0604020202020204" charset="0"/>
            </a:endParaRPr>
          </a:p>
        </p:txBody>
      </p:sp>
      <p:grpSp>
        <p:nvGrpSpPr>
          <p:cNvPr id="27" name="Group 64"/>
          <p:cNvGrpSpPr>
            <a:grpSpLocks/>
          </p:cNvGrpSpPr>
          <p:nvPr/>
        </p:nvGrpSpPr>
        <p:grpSpPr bwMode="auto">
          <a:xfrm>
            <a:off x="4241130" y="1620881"/>
            <a:ext cx="1163077" cy="1373500"/>
            <a:chOff x="7315200" y="2038350"/>
            <a:chExt cx="1144604" cy="1247492"/>
          </a:xfrm>
        </p:grpSpPr>
        <p:sp>
          <p:nvSpPr>
            <p:cNvPr id="28" name="TextBox 48"/>
            <p:cNvSpPr txBox="1">
              <a:spLocks noChangeArrowheads="1"/>
            </p:cNvSpPr>
            <p:nvPr/>
          </p:nvSpPr>
          <p:spPr bwMode="auto">
            <a:xfrm>
              <a:off x="7379803" y="3031927"/>
              <a:ext cx="1002197"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600" b="1">
                  <a:latin typeface="Segoe UI Light" panose="020B0502040204020203" pitchFamily="34" charset="0"/>
                </a:rPr>
                <a:t>Surjective</a:t>
              </a:r>
            </a:p>
          </p:txBody>
        </p:sp>
        <p:sp>
          <p:nvSpPr>
            <p:cNvPr id="29" name="Oval 28"/>
            <p:cNvSpPr/>
            <p:nvPr/>
          </p:nvSpPr>
          <p:spPr>
            <a:xfrm>
              <a:off x="7391401" y="2333558"/>
              <a:ext cx="92076" cy="91658"/>
            </a:xfrm>
            <a:prstGeom prst="ellipse">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Oval 29"/>
            <p:cNvSpPr/>
            <p:nvPr/>
          </p:nvSpPr>
          <p:spPr>
            <a:xfrm>
              <a:off x="7391401" y="2499018"/>
              <a:ext cx="92076" cy="90467"/>
            </a:xfrm>
            <a:prstGeom prst="ellipse">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Oval 30"/>
            <p:cNvSpPr/>
            <p:nvPr/>
          </p:nvSpPr>
          <p:spPr>
            <a:xfrm>
              <a:off x="7391401" y="2651383"/>
              <a:ext cx="92076" cy="90467"/>
            </a:xfrm>
            <a:prstGeom prst="ellipse">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Oval 31"/>
            <p:cNvSpPr/>
            <p:nvPr/>
          </p:nvSpPr>
          <p:spPr>
            <a:xfrm>
              <a:off x="7391401" y="2803749"/>
              <a:ext cx="92076" cy="90467"/>
            </a:xfrm>
            <a:prstGeom prst="ellipse">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Oval 32"/>
            <p:cNvSpPr/>
            <p:nvPr/>
          </p:nvSpPr>
          <p:spPr>
            <a:xfrm>
              <a:off x="8289939" y="2333558"/>
              <a:ext cx="92076" cy="91658"/>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Oval 33"/>
            <p:cNvSpPr/>
            <p:nvPr/>
          </p:nvSpPr>
          <p:spPr>
            <a:xfrm>
              <a:off x="8289939" y="2499018"/>
              <a:ext cx="92076" cy="90467"/>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Oval 34"/>
            <p:cNvSpPr/>
            <p:nvPr/>
          </p:nvSpPr>
          <p:spPr>
            <a:xfrm>
              <a:off x="8289939" y="2651383"/>
              <a:ext cx="92076" cy="90467"/>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Oval 35"/>
            <p:cNvSpPr/>
            <p:nvPr/>
          </p:nvSpPr>
          <p:spPr>
            <a:xfrm>
              <a:off x="8289939" y="2803749"/>
              <a:ext cx="92076" cy="90467"/>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7391401" y="2956114"/>
              <a:ext cx="92076" cy="90467"/>
            </a:xfrm>
            <a:prstGeom prst="ellipse">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8" name="Straight Arrow Connector 37"/>
            <p:cNvCxnSpPr>
              <a:stCxn id="29" idx="6"/>
              <a:endCxn id="34" idx="2"/>
            </p:cNvCxnSpPr>
            <p:nvPr/>
          </p:nvCxnSpPr>
          <p:spPr>
            <a:xfrm>
              <a:off x="7483477" y="2379982"/>
              <a:ext cx="806461" cy="1642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0" idx="6"/>
              <a:endCxn id="33" idx="2"/>
            </p:cNvCxnSpPr>
            <p:nvPr/>
          </p:nvCxnSpPr>
          <p:spPr>
            <a:xfrm flipV="1">
              <a:off x="7483477" y="2379982"/>
              <a:ext cx="806461" cy="1642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1" idx="6"/>
              <a:endCxn id="35" idx="2"/>
            </p:cNvCxnSpPr>
            <p:nvPr/>
          </p:nvCxnSpPr>
          <p:spPr>
            <a:xfrm>
              <a:off x="7483477" y="2696617"/>
              <a:ext cx="806461" cy="11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2" idx="6"/>
              <a:endCxn id="36" idx="2"/>
            </p:cNvCxnSpPr>
            <p:nvPr/>
          </p:nvCxnSpPr>
          <p:spPr>
            <a:xfrm>
              <a:off x="7483477" y="2848982"/>
              <a:ext cx="806461" cy="11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62"/>
            <p:cNvSpPr txBox="1">
              <a:spLocks noChangeArrowheads="1"/>
            </p:cNvSpPr>
            <p:nvPr/>
          </p:nvSpPr>
          <p:spPr bwMode="auto">
            <a:xfrm>
              <a:off x="7315200" y="2038350"/>
              <a:ext cx="285656" cy="23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400" b="1">
                  <a:latin typeface="Segoe UI Light" panose="020B0502040204020203" pitchFamily="34" charset="0"/>
                </a:rPr>
                <a:t>X</a:t>
              </a:r>
            </a:p>
          </p:txBody>
        </p:sp>
        <p:sp>
          <p:nvSpPr>
            <p:cNvPr id="43" name="TextBox 63"/>
            <p:cNvSpPr txBox="1">
              <a:spLocks noChangeArrowheads="1"/>
            </p:cNvSpPr>
            <p:nvPr/>
          </p:nvSpPr>
          <p:spPr bwMode="auto">
            <a:xfrm>
              <a:off x="8177354" y="2038350"/>
              <a:ext cx="282450" cy="23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400" b="1">
                  <a:latin typeface="Segoe UI Light" panose="020B0502040204020203" pitchFamily="34" charset="0"/>
                </a:rPr>
                <a:t>Y</a:t>
              </a:r>
            </a:p>
          </p:txBody>
        </p:sp>
        <p:cxnSp>
          <p:nvCxnSpPr>
            <p:cNvPr id="44" name="Straight Arrow Connector 43"/>
            <p:cNvCxnSpPr>
              <a:stCxn id="37" idx="7"/>
              <a:endCxn id="35" idx="3"/>
            </p:cNvCxnSpPr>
            <p:nvPr/>
          </p:nvCxnSpPr>
          <p:spPr>
            <a:xfrm rot="5400000" flipH="1" flipV="1">
              <a:off x="7766483" y="2431463"/>
              <a:ext cx="240452" cy="8350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5" name="Group 84"/>
          <p:cNvGrpSpPr>
            <a:grpSpLocks/>
          </p:cNvGrpSpPr>
          <p:nvPr/>
        </p:nvGrpSpPr>
        <p:grpSpPr bwMode="auto">
          <a:xfrm>
            <a:off x="4349106" y="3374165"/>
            <a:ext cx="1055101" cy="1442604"/>
            <a:chOff x="7315200" y="3486150"/>
            <a:chExt cx="1144604" cy="1247492"/>
          </a:xfrm>
        </p:grpSpPr>
        <p:sp>
          <p:nvSpPr>
            <p:cNvPr id="46" name="TextBox 67"/>
            <p:cNvSpPr txBox="1">
              <a:spLocks noChangeArrowheads="1"/>
            </p:cNvSpPr>
            <p:nvPr/>
          </p:nvSpPr>
          <p:spPr bwMode="auto">
            <a:xfrm>
              <a:off x="7430239" y="4479727"/>
              <a:ext cx="875561"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600" b="1">
                  <a:latin typeface="Segoe UI Light" panose="020B0502040204020203" pitchFamily="34" charset="0"/>
                </a:rPr>
                <a:t>Bijective</a:t>
              </a:r>
            </a:p>
          </p:txBody>
        </p:sp>
        <p:sp>
          <p:nvSpPr>
            <p:cNvPr id="47" name="Oval 46"/>
            <p:cNvSpPr/>
            <p:nvPr/>
          </p:nvSpPr>
          <p:spPr>
            <a:xfrm>
              <a:off x="7391401" y="3781358"/>
              <a:ext cx="92076" cy="91658"/>
            </a:xfrm>
            <a:prstGeom prst="ellipse">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 name="Oval 47"/>
            <p:cNvSpPr/>
            <p:nvPr/>
          </p:nvSpPr>
          <p:spPr>
            <a:xfrm>
              <a:off x="7391401" y="3946818"/>
              <a:ext cx="92076" cy="90467"/>
            </a:xfrm>
            <a:prstGeom prst="ellipse">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 name="Oval 48"/>
            <p:cNvSpPr/>
            <p:nvPr/>
          </p:nvSpPr>
          <p:spPr>
            <a:xfrm>
              <a:off x="7391401" y="4099183"/>
              <a:ext cx="92076" cy="90467"/>
            </a:xfrm>
            <a:prstGeom prst="ellipse">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 name="Oval 49"/>
            <p:cNvSpPr/>
            <p:nvPr/>
          </p:nvSpPr>
          <p:spPr>
            <a:xfrm>
              <a:off x="7391401" y="4251549"/>
              <a:ext cx="92076" cy="90467"/>
            </a:xfrm>
            <a:prstGeom prst="ellipse">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Oval 50"/>
            <p:cNvSpPr/>
            <p:nvPr/>
          </p:nvSpPr>
          <p:spPr>
            <a:xfrm>
              <a:off x="8289939" y="3781358"/>
              <a:ext cx="92076" cy="91658"/>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 name="Oval 51"/>
            <p:cNvSpPr/>
            <p:nvPr/>
          </p:nvSpPr>
          <p:spPr>
            <a:xfrm>
              <a:off x="8289939" y="3946818"/>
              <a:ext cx="92076" cy="90467"/>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 name="Oval 52"/>
            <p:cNvSpPr/>
            <p:nvPr/>
          </p:nvSpPr>
          <p:spPr>
            <a:xfrm>
              <a:off x="8289939" y="4099183"/>
              <a:ext cx="92076" cy="90467"/>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 name="Oval 53"/>
            <p:cNvSpPr/>
            <p:nvPr/>
          </p:nvSpPr>
          <p:spPr>
            <a:xfrm>
              <a:off x="8289939" y="4251549"/>
              <a:ext cx="92076" cy="90467"/>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 name="Oval 54"/>
            <p:cNvSpPr/>
            <p:nvPr/>
          </p:nvSpPr>
          <p:spPr>
            <a:xfrm>
              <a:off x="7391401" y="4403914"/>
              <a:ext cx="92076" cy="90467"/>
            </a:xfrm>
            <a:prstGeom prst="ellipse">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6" name="Straight Arrow Connector 55"/>
            <p:cNvCxnSpPr>
              <a:stCxn id="47" idx="6"/>
              <a:endCxn id="52" idx="2"/>
            </p:cNvCxnSpPr>
            <p:nvPr/>
          </p:nvCxnSpPr>
          <p:spPr>
            <a:xfrm>
              <a:off x="7483477" y="3827782"/>
              <a:ext cx="806461" cy="1642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6"/>
              <a:endCxn id="51" idx="2"/>
            </p:cNvCxnSpPr>
            <p:nvPr/>
          </p:nvCxnSpPr>
          <p:spPr>
            <a:xfrm flipV="1">
              <a:off x="7483477" y="3827782"/>
              <a:ext cx="806461" cy="1642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9" idx="6"/>
              <a:endCxn id="53" idx="2"/>
            </p:cNvCxnSpPr>
            <p:nvPr/>
          </p:nvCxnSpPr>
          <p:spPr>
            <a:xfrm>
              <a:off x="7483477" y="4144417"/>
              <a:ext cx="806461" cy="11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6"/>
              <a:endCxn id="62" idx="2"/>
            </p:cNvCxnSpPr>
            <p:nvPr/>
          </p:nvCxnSpPr>
          <p:spPr>
            <a:xfrm>
              <a:off x="7483477" y="4296782"/>
              <a:ext cx="806461" cy="1499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Box 81"/>
            <p:cNvSpPr txBox="1">
              <a:spLocks noChangeArrowheads="1"/>
            </p:cNvSpPr>
            <p:nvPr/>
          </p:nvSpPr>
          <p:spPr bwMode="auto">
            <a:xfrm>
              <a:off x="7315200" y="3486150"/>
              <a:ext cx="285656" cy="23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400" b="1">
                  <a:latin typeface="Segoe UI Light" panose="020B0502040204020203" pitchFamily="34" charset="0"/>
                </a:rPr>
                <a:t>X</a:t>
              </a:r>
            </a:p>
          </p:txBody>
        </p:sp>
        <p:sp>
          <p:nvSpPr>
            <p:cNvPr id="61" name="TextBox 82"/>
            <p:cNvSpPr txBox="1">
              <a:spLocks noChangeArrowheads="1"/>
            </p:cNvSpPr>
            <p:nvPr/>
          </p:nvSpPr>
          <p:spPr bwMode="auto">
            <a:xfrm>
              <a:off x="8177354" y="3486150"/>
              <a:ext cx="282450" cy="23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400" b="1">
                  <a:latin typeface="Segoe UI Light" panose="020B0502040204020203" pitchFamily="34" charset="0"/>
                </a:rPr>
                <a:t>Y</a:t>
              </a:r>
            </a:p>
          </p:txBody>
        </p:sp>
        <p:sp>
          <p:nvSpPr>
            <p:cNvPr id="62" name="Oval 61"/>
            <p:cNvSpPr/>
            <p:nvPr/>
          </p:nvSpPr>
          <p:spPr>
            <a:xfrm>
              <a:off x="8289939" y="4400343"/>
              <a:ext cx="92076" cy="91658"/>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3" name="Straight Arrow Connector 62"/>
            <p:cNvCxnSpPr>
              <a:stCxn id="55" idx="6"/>
              <a:endCxn id="54" idx="2"/>
            </p:cNvCxnSpPr>
            <p:nvPr/>
          </p:nvCxnSpPr>
          <p:spPr>
            <a:xfrm flipV="1">
              <a:off x="7483477" y="4296782"/>
              <a:ext cx="806461" cy="1523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570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VECTORS AND MATRICES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544530" y="813258"/>
            <a:ext cx="8404261" cy="2893069"/>
          </a:xfrm>
          <a:prstGeom prst="rect">
            <a:avLst/>
          </a:prstGeom>
          <a:noFill/>
          <a:ln>
            <a:noFill/>
          </a:ln>
        </p:spPr>
        <p:txBody>
          <a:bodyPr spcFirstLastPara="1" wrap="square" lIns="91425" tIns="91425" rIns="91425" bIns="91425" anchor="t" anchorCtr="0">
            <a:spAutoFit/>
          </a:bodyPr>
          <a:lstStyle/>
          <a:p>
            <a:pPr marL="285750" indent="-285750" algn="just">
              <a:buFont typeface="Arial" panose="020B0604020202020204" pitchFamily="34" charset="0"/>
              <a:buChar char="•"/>
              <a:defRPr/>
            </a:pPr>
            <a:r>
              <a:rPr lang="en-US" sz="1600" dirty="0" smtClean="0">
                <a:solidFill>
                  <a:schemeClr val="tx1"/>
                </a:solidFill>
                <a:latin typeface="Proxima Nova" panose="020B0604020202020204" charset="0"/>
              </a:rPr>
              <a:t>A </a:t>
            </a:r>
            <a:r>
              <a:rPr lang="en-US" sz="1600" dirty="0">
                <a:solidFill>
                  <a:schemeClr val="tx1"/>
                </a:solidFill>
                <a:latin typeface="Proxima Nova" panose="020B0604020202020204" charset="0"/>
              </a:rPr>
              <a:t>vector, V, means a list (or n-tuple) of numbers: </a:t>
            </a:r>
          </a:p>
          <a:p>
            <a:pPr algn="just">
              <a:buFont typeface="Arial"/>
              <a:buChar char="•"/>
              <a:defRPr/>
            </a:pPr>
            <a:endParaRPr lang="en-US" sz="1600" dirty="0" smtClean="0">
              <a:solidFill>
                <a:schemeClr val="tx1"/>
              </a:solidFill>
              <a:latin typeface="Proxima Nova" panose="020B0604020202020204" charset="0"/>
            </a:endParaRPr>
          </a:p>
          <a:p>
            <a:pPr marL="285750" indent="-285750" algn="just">
              <a:buFont typeface="Arial" panose="020B0604020202020204" pitchFamily="34" charset="0"/>
              <a:buChar char="•"/>
              <a:defRPr/>
            </a:pPr>
            <a:r>
              <a:rPr lang="en-US" sz="1600" dirty="0" smtClean="0">
                <a:solidFill>
                  <a:schemeClr val="tx1"/>
                </a:solidFill>
                <a:latin typeface="Proxima Nova" panose="020B0604020202020204" charset="0"/>
              </a:rPr>
              <a:t>V </a:t>
            </a:r>
            <a:r>
              <a:rPr lang="en-US" sz="1600" dirty="0">
                <a:solidFill>
                  <a:schemeClr val="tx1"/>
                </a:solidFill>
                <a:latin typeface="Proxima Nova" panose="020B0604020202020204" charset="0"/>
              </a:rPr>
              <a:t>= (V1, V2, . . . , </a:t>
            </a:r>
            <a:r>
              <a:rPr lang="en-US" sz="1600" dirty="0" err="1">
                <a:solidFill>
                  <a:schemeClr val="tx1"/>
                </a:solidFill>
                <a:latin typeface="Proxima Nova" panose="020B0604020202020204" charset="0"/>
              </a:rPr>
              <a:t>Vn</a:t>
            </a:r>
            <a:r>
              <a:rPr lang="en-US" sz="1600" dirty="0">
                <a:solidFill>
                  <a:schemeClr val="tx1"/>
                </a:solidFill>
                <a:latin typeface="Proxima Nova" panose="020B0604020202020204" charset="0"/>
              </a:rPr>
              <a:t>) where Vi are called the components of V. </a:t>
            </a:r>
          </a:p>
          <a:p>
            <a:pPr algn="just">
              <a:buFont typeface="Arial"/>
              <a:buChar char="•"/>
              <a:defRPr/>
            </a:pPr>
            <a:endParaRPr lang="en-US" sz="1600" dirty="0">
              <a:solidFill>
                <a:schemeClr val="tx1"/>
              </a:solidFill>
              <a:latin typeface="Proxima Nova" panose="020B0604020202020204" charset="0"/>
            </a:endParaRPr>
          </a:p>
          <a:p>
            <a:pPr marL="285750" indent="-285750" algn="just">
              <a:buFont typeface="Arial" panose="020B0604020202020204" pitchFamily="34" charset="0"/>
              <a:buChar char="•"/>
              <a:defRPr/>
            </a:pPr>
            <a:r>
              <a:rPr lang="en-US" sz="1600" dirty="0" smtClean="0">
                <a:solidFill>
                  <a:schemeClr val="tx1"/>
                </a:solidFill>
                <a:latin typeface="Proxima Nova" panose="020B0604020202020204" charset="0"/>
              </a:rPr>
              <a:t>If </a:t>
            </a:r>
            <a:r>
              <a:rPr lang="en-US" sz="1600" dirty="0">
                <a:solidFill>
                  <a:schemeClr val="tx1"/>
                </a:solidFill>
                <a:latin typeface="Proxima Nova" panose="020B0604020202020204" charset="0"/>
              </a:rPr>
              <a:t>all the Vi are zero, then V is called the zero vector.</a:t>
            </a:r>
          </a:p>
          <a:p>
            <a:pPr algn="just">
              <a:buFont typeface="Arial"/>
              <a:buChar char="•"/>
              <a:defRPr/>
            </a:pPr>
            <a:endParaRPr lang="en-US" sz="1600" dirty="0">
              <a:solidFill>
                <a:schemeClr val="tx1"/>
              </a:solidFill>
              <a:latin typeface="Proxima Nova" panose="020B0604020202020204" charset="0"/>
            </a:endParaRPr>
          </a:p>
          <a:p>
            <a:pPr marL="285750" indent="-285750" algn="just">
              <a:buFont typeface="Arial" panose="020B0604020202020204" pitchFamily="34" charset="0"/>
              <a:buChar char="•"/>
              <a:defRPr/>
            </a:pPr>
            <a:r>
              <a:rPr lang="en-US" sz="1600" dirty="0" smtClean="0">
                <a:solidFill>
                  <a:schemeClr val="tx1"/>
                </a:solidFill>
                <a:latin typeface="Proxima Nova" panose="020B0604020202020204" charset="0"/>
              </a:rPr>
              <a:t>Given </a:t>
            </a:r>
            <a:r>
              <a:rPr lang="en-US" sz="1600" dirty="0">
                <a:solidFill>
                  <a:schemeClr val="tx1"/>
                </a:solidFill>
                <a:latin typeface="Proxima Nova" panose="020B0604020202020204" charset="0"/>
              </a:rPr>
              <a:t>vectors V and U are equal i.e., V = U, if they have the same number of components and if corresponding components are equal</a:t>
            </a:r>
            <a:r>
              <a:rPr lang="en-US" sz="1600" dirty="0" smtClean="0">
                <a:solidFill>
                  <a:schemeClr val="tx1"/>
                </a:solidFill>
                <a:latin typeface="Proxima Nova" panose="020B0604020202020204" charset="0"/>
              </a:rPr>
              <a:t>.</a:t>
            </a:r>
            <a:endParaRPr lang="en-IN" sz="1600" dirty="0"/>
          </a:p>
          <a:p>
            <a:pPr marL="285750" indent="-285750" algn="just">
              <a:buFont typeface="Arial" panose="020B0604020202020204" pitchFamily="34" charset="0"/>
              <a:buChar char="•"/>
            </a:pPr>
            <a:endParaRPr lang="en-US" sz="1600" dirty="0">
              <a:solidFill>
                <a:schemeClr val="tx1"/>
              </a:solidFill>
              <a:latin typeface="Proxima Nova" panose="020B0604020202020204" charset="0"/>
            </a:endParaRPr>
          </a:p>
          <a:p>
            <a:pPr marL="285750" indent="-285750">
              <a:buFont typeface="Arial" panose="020B0604020202020204" pitchFamily="34" charset="0"/>
              <a:buChar char="•"/>
            </a:pPr>
            <a:endParaRPr lang="en-US" sz="1600" dirty="0">
              <a:solidFill>
                <a:schemeClr val="tx1"/>
              </a:solidFill>
              <a:latin typeface="Proxima Nova" panose="020B0604020202020204" charset="0"/>
            </a:endParaRPr>
          </a:p>
          <a:p>
            <a:pPr marL="285750" indent="-285750" algn="just">
              <a:buFont typeface="Arial" panose="020B0604020202020204" pitchFamily="34" charset="0"/>
              <a:buChar char="•"/>
            </a:pPr>
            <a:endParaRPr lang="en-US" sz="1600" dirty="0">
              <a:solidFill>
                <a:schemeClr val="tx1"/>
              </a:solidFill>
              <a:latin typeface="Proxima Nova" panose="020B0604020202020204" charset="0"/>
            </a:endParaRPr>
          </a:p>
        </p:txBody>
      </p:sp>
    </p:spTree>
    <p:extLst>
      <p:ext uri="{BB962C8B-B14F-4D97-AF65-F5344CB8AC3E}">
        <p14:creationId xmlns:p14="http://schemas.microsoft.com/office/powerpoint/2010/main" val="27791217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4">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5">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6">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VECTORS AND MATRICES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544530" y="813258"/>
            <a:ext cx="8404261" cy="2893069"/>
          </a:xfrm>
          <a:prstGeom prst="rect">
            <a:avLst/>
          </a:prstGeom>
          <a:noFill/>
          <a:ln>
            <a:noFill/>
          </a:ln>
        </p:spPr>
        <p:txBody>
          <a:bodyPr spcFirstLastPara="1" wrap="square" lIns="91425" tIns="91425" rIns="91425" bIns="91425" anchor="t" anchorCtr="0">
            <a:spAutoFit/>
          </a:bodyPr>
          <a:lstStyle/>
          <a:p>
            <a:pPr algn="just"/>
            <a:r>
              <a:rPr lang="en-US" sz="1600" b="1" dirty="0" smtClean="0">
                <a:solidFill>
                  <a:schemeClr val="tx1"/>
                </a:solidFill>
                <a:latin typeface="Proxima Nova" panose="020B0604020202020204" charset="0"/>
              </a:rPr>
              <a:t>Addition </a:t>
            </a:r>
            <a:r>
              <a:rPr lang="en-US" sz="1600" b="1" dirty="0">
                <a:solidFill>
                  <a:schemeClr val="tx1"/>
                </a:solidFill>
                <a:latin typeface="Proxima Nova" panose="020B0604020202020204" charset="0"/>
              </a:rPr>
              <a:t>of Two </a:t>
            </a:r>
            <a:r>
              <a:rPr lang="en-US" sz="1600" b="1" dirty="0" smtClean="0">
                <a:solidFill>
                  <a:schemeClr val="tx1"/>
                </a:solidFill>
                <a:latin typeface="Proxima Nova" panose="020B0604020202020204" charset="0"/>
              </a:rPr>
              <a:t>Vectors</a:t>
            </a:r>
          </a:p>
          <a:p>
            <a:pPr algn="just"/>
            <a:endParaRPr lang="en-US" sz="1600" b="1" dirty="0">
              <a:solidFill>
                <a:schemeClr val="tx1"/>
              </a:solidFill>
              <a:latin typeface="Proxima Nova" panose="020B0604020202020204" charset="0"/>
            </a:endParaRPr>
          </a:p>
          <a:p>
            <a:pPr marL="285750" indent="-285750" algn="just">
              <a:buFont typeface="Arial" panose="020B0604020202020204" pitchFamily="34" charset="0"/>
              <a:buChar char="•"/>
            </a:pPr>
            <a:r>
              <a:rPr lang="en-US" sz="1600" dirty="0" smtClean="0">
                <a:solidFill>
                  <a:schemeClr val="tx1"/>
                </a:solidFill>
                <a:latin typeface="Proxima Nova" panose="020B0604020202020204" charset="0"/>
              </a:rPr>
              <a:t>Sum </a:t>
            </a:r>
            <a:r>
              <a:rPr lang="en-US" sz="1600" dirty="0">
                <a:solidFill>
                  <a:schemeClr val="tx1"/>
                </a:solidFill>
                <a:latin typeface="Proxima Nova" panose="020B0604020202020204" charset="0"/>
              </a:rPr>
              <a:t>of two vectors V and U, (V + U) is the vector obtained by adding corresponding components from V and U.</a:t>
            </a:r>
          </a:p>
          <a:p>
            <a:pPr marL="502920" lvl="1" indent="0" algn="just">
              <a:buNone/>
            </a:pPr>
            <a:endParaRPr lang="en-US" sz="2400" dirty="0">
              <a:solidFill>
                <a:schemeClr val="tx1"/>
              </a:solidFill>
            </a:endParaRPr>
          </a:p>
          <a:p>
            <a:pPr marL="502920" lvl="1" indent="0" algn="just">
              <a:buNone/>
            </a:pPr>
            <a:endParaRPr lang="en-US" sz="2400" dirty="0">
              <a:solidFill>
                <a:schemeClr val="tx1"/>
              </a:solidFill>
            </a:endParaRPr>
          </a:p>
          <a:p>
            <a:pPr marL="502920" lvl="1" indent="0" algn="just">
              <a:buNone/>
            </a:pPr>
            <a:endParaRPr lang="en-US" sz="2400" dirty="0">
              <a:solidFill>
                <a:schemeClr val="tx1"/>
              </a:solidFill>
            </a:endParaRPr>
          </a:p>
          <a:p>
            <a:endParaRPr lang="en-IN" sz="2400" dirty="0"/>
          </a:p>
          <a:p>
            <a:pPr marL="285750" indent="-285750" algn="just">
              <a:buFont typeface="Arial" panose="020B0604020202020204" pitchFamily="34" charset="0"/>
              <a:buChar char="•"/>
              <a:defRPr/>
            </a:pPr>
            <a:endParaRPr lang="en-US" sz="1600" dirty="0">
              <a:solidFill>
                <a:schemeClr val="tx1"/>
              </a:solidFill>
              <a:latin typeface="Proxima Nova" panose="020B0604020202020204" charset="0"/>
            </a:endParaRPr>
          </a:p>
        </p:txBody>
      </p:sp>
      <p:graphicFrame>
        <p:nvGraphicFramePr>
          <p:cNvPr id="9" name="Object 1"/>
          <p:cNvGraphicFramePr>
            <a:graphicFrameLocks noChangeAspect="1"/>
          </p:cNvGraphicFramePr>
          <p:nvPr>
            <p:extLst>
              <p:ext uri="{D42A27DB-BD31-4B8C-83A1-F6EECF244321}">
                <p14:modId xmlns:p14="http://schemas.microsoft.com/office/powerpoint/2010/main" val="1817308868"/>
              </p:ext>
            </p:extLst>
          </p:nvPr>
        </p:nvGraphicFramePr>
        <p:xfrm>
          <a:off x="2193026" y="2172754"/>
          <a:ext cx="4236059" cy="1240786"/>
        </p:xfrm>
        <a:graphic>
          <a:graphicData uri="http://schemas.openxmlformats.org/presentationml/2006/ole">
            <mc:AlternateContent xmlns:mc="http://schemas.openxmlformats.org/markup-compatibility/2006">
              <mc:Choice xmlns:v="urn:schemas-microsoft-com:vml" Requires="v">
                <p:oleObj spid="_x0000_s1136" name="Equation" r:id="rId7" imgW="2679700" imgH="723900" progId="Equation.3">
                  <p:embed/>
                </p:oleObj>
              </mc:Choice>
              <mc:Fallback>
                <p:oleObj name="Equation" r:id="rId7" imgW="2679700" imgH="7239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3026" y="2172754"/>
                        <a:ext cx="4236059" cy="124078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34138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4">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5">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6">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VECTORS AND MATRICES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544530" y="813258"/>
            <a:ext cx="8404261" cy="4062620"/>
          </a:xfrm>
          <a:prstGeom prst="rect">
            <a:avLst/>
          </a:prstGeom>
          <a:noFill/>
          <a:ln>
            <a:noFill/>
          </a:ln>
        </p:spPr>
        <p:txBody>
          <a:bodyPr spcFirstLastPara="1" wrap="square" lIns="91425" tIns="91425" rIns="91425" bIns="91425" anchor="t" anchorCtr="0">
            <a:spAutoFit/>
          </a:bodyPr>
          <a:lstStyle/>
          <a:p>
            <a:pPr algn="just"/>
            <a:r>
              <a:rPr lang="en-US" altLang="en-US" sz="1800" b="1" dirty="0" smtClean="0">
                <a:solidFill>
                  <a:schemeClr val="tx1"/>
                </a:solidFill>
                <a:latin typeface="Proxima Nova" panose="020B0604020202020204" charset="0"/>
              </a:rPr>
              <a:t>Multiplication </a:t>
            </a:r>
            <a:r>
              <a:rPr lang="en-US" altLang="en-US" sz="1800" b="1" dirty="0">
                <a:solidFill>
                  <a:schemeClr val="tx1"/>
                </a:solidFill>
                <a:latin typeface="Proxima Nova" panose="020B0604020202020204" charset="0"/>
              </a:rPr>
              <a:t>of a </a:t>
            </a:r>
            <a:r>
              <a:rPr lang="en-US" altLang="en-US" sz="1800" b="1" dirty="0" smtClean="0">
                <a:solidFill>
                  <a:schemeClr val="tx1"/>
                </a:solidFill>
                <a:latin typeface="Proxima Nova" panose="020B0604020202020204" charset="0"/>
              </a:rPr>
              <a:t>Vector </a:t>
            </a:r>
            <a:r>
              <a:rPr lang="en-US" altLang="en-US" sz="1800" b="1" dirty="0">
                <a:solidFill>
                  <a:schemeClr val="tx1"/>
                </a:solidFill>
                <a:latin typeface="Proxima Nova" panose="020B0604020202020204" charset="0"/>
              </a:rPr>
              <a:t>by a </a:t>
            </a:r>
            <a:r>
              <a:rPr lang="en-US" altLang="en-US" sz="1800" b="1" dirty="0" smtClean="0">
                <a:solidFill>
                  <a:schemeClr val="tx1"/>
                </a:solidFill>
                <a:latin typeface="Proxima Nova" panose="020B0604020202020204" charset="0"/>
              </a:rPr>
              <a:t>Scalar</a:t>
            </a:r>
          </a:p>
          <a:p>
            <a:pPr algn="just"/>
            <a:endParaRPr lang="en-US" altLang="en-US" sz="1800" dirty="0">
              <a:solidFill>
                <a:schemeClr val="tx1"/>
              </a:solidFill>
              <a:latin typeface="Proxima Nova" panose="020B0604020202020204" charset="0"/>
            </a:endParaRPr>
          </a:p>
          <a:p>
            <a:pPr marL="285750" indent="-285750" algn="just">
              <a:buFont typeface="Arial" panose="020B0604020202020204" pitchFamily="34" charset="0"/>
              <a:buChar char="•"/>
            </a:pPr>
            <a:r>
              <a:rPr lang="en-US" altLang="en-US" sz="1800" dirty="0" smtClean="0">
                <a:solidFill>
                  <a:schemeClr val="tx1"/>
                </a:solidFill>
                <a:latin typeface="Proxima Nova" panose="020B0604020202020204" charset="0"/>
              </a:rPr>
              <a:t>The </a:t>
            </a:r>
            <a:r>
              <a:rPr lang="en-US" altLang="en-US" sz="1800" dirty="0">
                <a:solidFill>
                  <a:schemeClr val="tx1"/>
                </a:solidFill>
                <a:latin typeface="Proxima Nova" panose="020B0604020202020204" charset="0"/>
              </a:rPr>
              <a:t>product of a scalar k and a vector V i.e., kV, is the vector obtained by multiplying each component of V by k.</a:t>
            </a:r>
          </a:p>
          <a:p>
            <a:pPr algn="just">
              <a:buFont typeface="Arial" panose="020B0604020202020204" pitchFamily="34" charset="0"/>
              <a:buChar char="•"/>
            </a:pPr>
            <a:endParaRPr lang="en-US" altLang="en-US" sz="1800" dirty="0" smtClean="0">
              <a:solidFill>
                <a:schemeClr val="tx1"/>
              </a:solidFill>
              <a:latin typeface="Proxima Nova" panose="020B0604020202020204" charset="0"/>
            </a:endParaRPr>
          </a:p>
          <a:p>
            <a:pPr algn="just">
              <a:buFont typeface="Arial" panose="020B0604020202020204" pitchFamily="34" charset="0"/>
              <a:buChar char="•"/>
            </a:pPr>
            <a:endParaRPr lang="en-US" altLang="en-US" sz="1800" dirty="0">
              <a:solidFill>
                <a:schemeClr val="tx1"/>
              </a:solidFill>
              <a:latin typeface="Proxima Nova" panose="020B0604020202020204" charset="0"/>
            </a:endParaRPr>
          </a:p>
          <a:p>
            <a:pPr algn="just">
              <a:buFont typeface="Arial" panose="020B0604020202020204" pitchFamily="34" charset="0"/>
              <a:buChar char="•"/>
            </a:pPr>
            <a:endParaRPr lang="en-US" altLang="en-US" sz="1800" dirty="0">
              <a:solidFill>
                <a:schemeClr val="tx1"/>
              </a:solidFill>
              <a:latin typeface="Proxima Nova" panose="020B0604020202020204" charset="0"/>
            </a:endParaRPr>
          </a:p>
          <a:p>
            <a:pPr algn="just">
              <a:buFont typeface="Arial" panose="020B0604020202020204" pitchFamily="34" charset="0"/>
              <a:buChar char="•"/>
            </a:pPr>
            <a:endParaRPr lang="en-US" altLang="en-US" sz="1800" dirty="0">
              <a:solidFill>
                <a:schemeClr val="tx1"/>
              </a:solidFill>
              <a:latin typeface="Proxima Nova" panose="020B0604020202020204" charset="0"/>
            </a:endParaRPr>
          </a:p>
          <a:p>
            <a:pPr marL="285750" indent="-285750" algn="just">
              <a:buFont typeface="Arial" panose="020B0604020202020204" pitchFamily="34" charset="0"/>
              <a:buChar char="•"/>
            </a:pPr>
            <a:r>
              <a:rPr lang="en-US" altLang="en-US" sz="1800" dirty="0">
                <a:solidFill>
                  <a:schemeClr val="tx1"/>
                </a:solidFill>
                <a:latin typeface="Proxima Nova" panose="020B0604020202020204" charset="0"/>
              </a:rPr>
              <a:t>Here, we define -V = (-1)V and V-U = V +(-U). </a:t>
            </a:r>
          </a:p>
          <a:p>
            <a:pPr algn="just">
              <a:buFont typeface="Arial" panose="020B0604020202020204" pitchFamily="34" charset="0"/>
              <a:buChar char="•"/>
            </a:pPr>
            <a:endParaRPr lang="en-US" altLang="en-US" sz="1800" dirty="0">
              <a:solidFill>
                <a:schemeClr val="tx1"/>
              </a:solidFill>
              <a:latin typeface="Proxima Nova" panose="020B0604020202020204" charset="0"/>
            </a:endParaRPr>
          </a:p>
          <a:p>
            <a:pPr marL="285750" indent="-285750" algn="just">
              <a:buFont typeface="Arial" panose="020B0604020202020204" pitchFamily="34" charset="0"/>
              <a:buChar char="•"/>
            </a:pPr>
            <a:r>
              <a:rPr lang="en-US" altLang="en-US" sz="1800" dirty="0">
                <a:solidFill>
                  <a:schemeClr val="tx1"/>
                </a:solidFill>
                <a:latin typeface="Proxima Nova" panose="020B0604020202020204" charset="0"/>
              </a:rPr>
              <a:t>It is not difficult to see k(V + U) = kV + </a:t>
            </a:r>
            <a:r>
              <a:rPr lang="en-US" altLang="en-US" sz="1800" dirty="0" err="1">
                <a:solidFill>
                  <a:schemeClr val="tx1"/>
                </a:solidFill>
                <a:latin typeface="Proxima Nova" panose="020B0604020202020204" charset="0"/>
              </a:rPr>
              <a:t>kU</a:t>
            </a:r>
            <a:r>
              <a:rPr lang="en-US" altLang="en-US" sz="1800" dirty="0">
                <a:solidFill>
                  <a:schemeClr val="tx1"/>
                </a:solidFill>
                <a:latin typeface="Proxima Nova" panose="020B0604020202020204" charset="0"/>
              </a:rPr>
              <a:t> where k is a scalar and V and U are vectors.</a:t>
            </a:r>
          </a:p>
          <a:p>
            <a:pPr marL="845820" lvl="1" indent="-342900" algn="just">
              <a:buFont typeface="Arial" panose="020B0604020202020204" pitchFamily="34" charset="0"/>
              <a:buChar char="•"/>
            </a:pPr>
            <a:endParaRPr lang="en-US" sz="1800" dirty="0">
              <a:solidFill>
                <a:schemeClr val="tx1"/>
              </a:solidFill>
            </a:endParaRPr>
          </a:p>
          <a:p>
            <a:pPr marL="285750" indent="-285750" algn="just">
              <a:buFont typeface="Arial" panose="020B0604020202020204" pitchFamily="34" charset="0"/>
              <a:buChar char="•"/>
              <a:defRPr/>
            </a:pPr>
            <a:endParaRPr lang="en-US" sz="1800" dirty="0">
              <a:solidFill>
                <a:schemeClr val="tx1"/>
              </a:solidFill>
              <a:latin typeface="Proxima Nova" panose="020B0604020202020204" charset="0"/>
            </a:endParaRPr>
          </a:p>
        </p:txBody>
      </p:sp>
      <p:graphicFrame>
        <p:nvGraphicFramePr>
          <p:cNvPr id="9" name="Object 1"/>
          <p:cNvGraphicFramePr>
            <a:graphicFrameLocks noChangeAspect="1"/>
          </p:cNvGraphicFramePr>
          <p:nvPr>
            <p:extLst>
              <p:ext uri="{D42A27DB-BD31-4B8C-83A1-F6EECF244321}">
                <p14:modId xmlns:p14="http://schemas.microsoft.com/office/powerpoint/2010/main" val="2109047664"/>
              </p:ext>
            </p:extLst>
          </p:nvPr>
        </p:nvGraphicFramePr>
        <p:xfrm>
          <a:off x="1424751" y="2079701"/>
          <a:ext cx="5938699" cy="471488"/>
        </p:xfrm>
        <a:graphic>
          <a:graphicData uri="http://schemas.openxmlformats.org/presentationml/2006/ole">
            <mc:AlternateContent xmlns:mc="http://schemas.openxmlformats.org/markup-compatibility/2006">
              <mc:Choice xmlns:v="urn:schemas-microsoft-com:vml" Requires="v">
                <p:oleObj spid="_x0000_s2158" name="Equation" r:id="rId7" imgW="3263900" imgH="254000" progId="Equation.3">
                  <p:embed/>
                </p:oleObj>
              </mc:Choice>
              <mc:Fallback>
                <p:oleObj name="Equation" r:id="rId7" imgW="3263900" imgH="254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4751" y="2079701"/>
                        <a:ext cx="5938699" cy="471488"/>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63932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VECTORS AND MATRICES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544530" y="813258"/>
            <a:ext cx="8404261" cy="2677626"/>
          </a:xfrm>
          <a:prstGeom prst="rect">
            <a:avLst/>
          </a:prstGeom>
          <a:noFill/>
          <a:ln>
            <a:noFill/>
          </a:ln>
        </p:spPr>
        <p:txBody>
          <a:bodyPr spcFirstLastPara="1" wrap="square" lIns="91425" tIns="91425" rIns="91425" bIns="91425" anchor="t" anchorCtr="0">
            <a:spAutoFit/>
          </a:bodyPr>
          <a:lstStyle/>
          <a:p>
            <a:pPr algn="just"/>
            <a:r>
              <a:rPr lang="en-US" sz="1800" b="1" dirty="0" smtClean="0">
                <a:solidFill>
                  <a:schemeClr val="tx1"/>
                </a:solidFill>
                <a:latin typeface="Proxima Nova" panose="020B0604020202020204" charset="0"/>
              </a:rPr>
              <a:t>Matrix</a:t>
            </a:r>
          </a:p>
          <a:p>
            <a:pPr marL="285750" indent="-285750" algn="just">
              <a:buFont typeface="Arial" panose="020B0604020202020204" pitchFamily="34" charset="0"/>
              <a:buChar char="•"/>
            </a:pPr>
            <a:r>
              <a:rPr lang="en-US" sz="1800" dirty="0" smtClean="0">
                <a:solidFill>
                  <a:schemeClr val="tx1"/>
                </a:solidFill>
                <a:latin typeface="Proxima Nova" panose="020B0604020202020204" charset="0"/>
              </a:rPr>
              <a:t>In </a:t>
            </a:r>
            <a:r>
              <a:rPr lang="en-US" sz="1800" dirty="0">
                <a:solidFill>
                  <a:schemeClr val="tx1"/>
                </a:solidFill>
                <a:latin typeface="Proxima Nova" panose="020B0604020202020204" charset="0"/>
              </a:rPr>
              <a:t>algorithmic (study of algorithms), we like to write a matrix A as A(</a:t>
            </a:r>
            <a:r>
              <a:rPr lang="en-US" sz="1800" dirty="0" err="1">
                <a:solidFill>
                  <a:schemeClr val="tx1"/>
                </a:solidFill>
                <a:latin typeface="Proxima Nova" panose="020B0604020202020204" charset="0"/>
              </a:rPr>
              <a:t>aij</a:t>
            </a:r>
            <a:r>
              <a:rPr lang="en-US" sz="1800" dirty="0">
                <a:solidFill>
                  <a:schemeClr val="tx1"/>
                </a:solidFill>
                <a:latin typeface="Proxima Nova" panose="020B0604020202020204" charset="0"/>
              </a:rPr>
              <a:t>). </a:t>
            </a:r>
          </a:p>
          <a:p>
            <a:pPr algn="just"/>
            <a:endParaRPr lang="en-US" sz="1800" dirty="0">
              <a:solidFill>
                <a:schemeClr val="tx1"/>
              </a:solidFill>
              <a:latin typeface="Proxima Nova" panose="020B0604020202020204" charset="0"/>
            </a:endParaRPr>
          </a:p>
          <a:p>
            <a:pPr algn="just"/>
            <a:r>
              <a:rPr lang="en-US" sz="1800" b="1" dirty="0">
                <a:solidFill>
                  <a:schemeClr val="tx1"/>
                </a:solidFill>
                <a:latin typeface="Proxima Nova" panose="020B0604020202020204" charset="0"/>
              </a:rPr>
              <a:t>Column </a:t>
            </a:r>
            <a:r>
              <a:rPr lang="en-US" sz="1800" b="1" dirty="0" smtClean="0">
                <a:solidFill>
                  <a:schemeClr val="tx1"/>
                </a:solidFill>
                <a:latin typeface="Proxima Nova" panose="020B0604020202020204" charset="0"/>
              </a:rPr>
              <a:t>Vector</a:t>
            </a:r>
          </a:p>
          <a:p>
            <a:pPr marL="285750" indent="-285750" algn="just">
              <a:buFont typeface="Arial" panose="020B0604020202020204" pitchFamily="34" charset="0"/>
              <a:buChar char="•"/>
            </a:pPr>
            <a:r>
              <a:rPr lang="en-US" sz="1800" dirty="0" smtClean="0">
                <a:solidFill>
                  <a:schemeClr val="tx1"/>
                </a:solidFill>
                <a:latin typeface="Proxima Nova" panose="020B0604020202020204" charset="0"/>
              </a:rPr>
              <a:t>A </a:t>
            </a:r>
            <a:r>
              <a:rPr lang="en-US" sz="1800" dirty="0">
                <a:solidFill>
                  <a:schemeClr val="tx1"/>
                </a:solidFill>
                <a:latin typeface="Proxima Nova" panose="020B0604020202020204" charset="0"/>
              </a:rPr>
              <a:t>matrix with only one column is called a column vector. </a:t>
            </a:r>
          </a:p>
          <a:p>
            <a:pPr algn="just"/>
            <a:endParaRPr lang="en-US" sz="1800" dirty="0">
              <a:solidFill>
                <a:schemeClr val="tx1"/>
              </a:solidFill>
              <a:latin typeface="Proxima Nova" panose="020B0604020202020204" charset="0"/>
            </a:endParaRPr>
          </a:p>
          <a:p>
            <a:pPr algn="just"/>
            <a:r>
              <a:rPr lang="en-US" sz="1800" b="1" dirty="0">
                <a:solidFill>
                  <a:schemeClr val="tx1"/>
                </a:solidFill>
                <a:latin typeface="Proxima Nova" panose="020B0604020202020204" charset="0"/>
              </a:rPr>
              <a:t>Zero </a:t>
            </a:r>
            <a:r>
              <a:rPr lang="en-US" sz="1800" b="1" dirty="0" smtClean="0">
                <a:solidFill>
                  <a:schemeClr val="tx1"/>
                </a:solidFill>
                <a:latin typeface="Proxima Nova" panose="020B0604020202020204" charset="0"/>
              </a:rPr>
              <a:t>Matrix</a:t>
            </a:r>
          </a:p>
          <a:p>
            <a:pPr marL="285750" indent="-285750" algn="just">
              <a:buFont typeface="Arial" panose="020B0604020202020204" pitchFamily="34" charset="0"/>
              <a:buChar char="•"/>
            </a:pPr>
            <a:r>
              <a:rPr lang="en-US" sz="1800" dirty="0" smtClean="0">
                <a:solidFill>
                  <a:schemeClr val="tx1"/>
                </a:solidFill>
                <a:latin typeface="Proxima Nova" panose="020B0604020202020204" charset="0"/>
              </a:rPr>
              <a:t>A </a:t>
            </a:r>
            <a:r>
              <a:rPr lang="en-US" sz="1800" dirty="0">
                <a:solidFill>
                  <a:schemeClr val="tx1"/>
                </a:solidFill>
                <a:latin typeface="Proxima Nova" panose="020B0604020202020204" charset="0"/>
              </a:rPr>
              <a:t>matrix whose entries are all zero is called a zero matrix and denoted by 0.</a:t>
            </a:r>
          </a:p>
          <a:p>
            <a:pPr algn="just">
              <a:buFont typeface="Arial"/>
              <a:buChar char="•"/>
              <a:defRPr/>
            </a:pPr>
            <a:endParaRPr lang="en-US" sz="1800" dirty="0">
              <a:solidFill>
                <a:schemeClr val="tx1"/>
              </a:solidFill>
              <a:latin typeface="Proxima Nova" panose="020B0604020202020204" charset="0"/>
            </a:endParaRPr>
          </a:p>
        </p:txBody>
      </p:sp>
    </p:spTree>
    <p:extLst>
      <p:ext uri="{BB962C8B-B14F-4D97-AF65-F5344CB8AC3E}">
        <p14:creationId xmlns:p14="http://schemas.microsoft.com/office/powerpoint/2010/main" val="422471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1743600"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OUTLINE</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645925" y="992003"/>
            <a:ext cx="5004862" cy="2954625"/>
          </a:xfrm>
          <a:prstGeom prst="rect">
            <a:avLst/>
          </a:prstGeom>
          <a:noFill/>
          <a:ln>
            <a:noFill/>
          </a:ln>
        </p:spPr>
        <p:txBody>
          <a:bodyPr spcFirstLastPara="1" wrap="square" lIns="91425" tIns="91425" rIns="91425" bIns="91425" anchor="t" anchorCtr="0">
            <a:spAutoFit/>
          </a:bodyPr>
          <a:lstStyle/>
          <a:p>
            <a:pPr marL="285750" lvl="2" indent="-285750">
              <a:buFont typeface="Arial" panose="020B0604020202020204" pitchFamily="34" charset="0"/>
              <a:buChar char="•"/>
            </a:pPr>
            <a:r>
              <a:rPr lang="en-US" sz="1800" dirty="0">
                <a:solidFill>
                  <a:srgbClr val="666666"/>
                </a:solidFill>
                <a:latin typeface="Proxima Nova"/>
                <a:ea typeface="Proxima Nova"/>
                <a:cs typeface="Proxima Nova"/>
              </a:rPr>
              <a:t>What is an algorithm?	</a:t>
            </a:r>
          </a:p>
          <a:p>
            <a:pPr marL="285750" lvl="2" indent="-285750">
              <a:buFont typeface="Arial" panose="020B0604020202020204" pitchFamily="34" charset="0"/>
              <a:buChar char="•"/>
            </a:pPr>
            <a:endParaRPr lang="en-US" sz="1800" dirty="0">
              <a:solidFill>
                <a:srgbClr val="666666"/>
              </a:solidFill>
              <a:latin typeface="Proxima Nova"/>
              <a:ea typeface="Proxima Nova"/>
              <a:cs typeface="Proxima Nova"/>
            </a:endParaRPr>
          </a:p>
          <a:p>
            <a:pPr marL="285750" lvl="2" indent="-285750">
              <a:buFont typeface="Arial" panose="020B0604020202020204" pitchFamily="34" charset="0"/>
              <a:buChar char="•"/>
            </a:pPr>
            <a:r>
              <a:rPr lang="en-US" sz="1800" dirty="0">
                <a:solidFill>
                  <a:srgbClr val="666666"/>
                </a:solidFill>
                <a:latin typeface="Proxima Nova"/>
                <a:ea typeface="Proxima Nova"/>
                <a:cs typeface="Proxima Nova"/>
              </a:rPr>
              <a:t>Mathematics for Algorithmic Sets 	</a:t>
            </a:r>
          </a:p>
          <a:p>
            <a:pPr marL="285750" lvl="2" indent="-285750">
              <a:buFont typeface="Arial" panose="020B0604020202020204" pitchFamily="34" charset="0"/>
              <a:buChar char="•"/>
            </a:pPr>
            <a:endParaRPr lang="en-US" sz="1800" dirty="0">
              <a:solidFill>
                <a:srgbClr val="666666"/>
              </a:solidFill>
              <a:latin typeface="Proxima Nova"/>
              <a:ea typeface="Proxima Nova"/>
              <a:cs typeface="Proxima Nova"/>
            </a:endParaRPr>
          </a:p>
          <a:p>
            <a:pPr marL="285750" lvl="2" indent="-285750">
              <a:buFont typeface="Arial" panose="020B0604020202020204" pitchFamily="34" charset="0"/>
              <a:buChar char="•"/>
            </a:pPr>
            <a:r>
              <a:rPr lang="en-US" sz="1800" dirty="0">
                <a:solidFill>
                  <a:srgbClr val="666666"/>
                </a:solidFill>
                <a:latin typeface="Proxima Nova"/>
                <a:ea typeface="Proxima Nova"/>
                <a:cs typeface="Proxima Nova"/>
              </a:rPr>
              <a:t>Functions and Relations 	</a:t>
            </a:r>
          </a:p>
          <a:p>
            <a:pPr marL="285750" lvl="2" indent="-285750">
              <a:buFont typeface="Arial" panose="020B0604020202020204" pitchFamily="34" charset="0"/>
              <a:buChar char="•"/>
            </a:pPr>
            <a:endParaRPr lang="en-US" sz="1800" dirty="0">
              <a:solidFill>
                <a:srgbClr val="666666"/>
              </a:solidFill>
              <a:latin typeface="Proxima Nova"/>
              <a:ea typeface="Proxima Nova"/>
              <a:cs typeface="Proxima Nova"/>
            </a:endParaRPr>
          </a:p>
          <a:p>
            <a:pPr marL="285750" lvl="2" indent="-285750">
              <a:buFont typeface="Arial" panose="020B0604020202020204" pitchFamily="34" charset="0"/>
              <a:buChar char="•"/>
            </a:pPr>
            <a:r>
              <a:rPr lang="en-US" sz="1800" dirty="0">
                <a:solidFill>
                  <a:srgbClr val="666666"/>
                </a:solidFill>
                <a:latin typeface="Proxima Nova"/>
                <a:ea typeface="Proxima Nova"/>
                <a:cs typeface="Proxima Nova"/>
              </a:rPr>
              <a:t>Vectors and Matrices	</a:t>
            </a:r>
          </a:p>
          <a:p>
            <a:pPr marL="285750" lvl="2" indent="-285750">
              <a:buFont typeface="Arial" panose="020B0604020202020204" pitchFamily="34" charset="0"/>
              <a:buChar char="•"/>
            </a:pPr>
            <a:endParaRPr lang="en-US" sz="1800" dirty="0">
              <a:solidFill>
                <a:srgbClr val="666666"/>
              </a:solidFill>
              <a:latin typeface="Proxima Nova"/>
              <a:ea typeface="Proxima Nova"/>
              <a:cs typeface="Proxima Nova"/>
            </a:endParaRPr>
          </a:p>
          <a:p>
            <a:pPr marL="285750" lvl="2" indent="-285750">
              <a:buFont typeface="Arial" panose="020B0604020202020204" pitchFamily="34" charset="0"/>
              <a:buChar char="•"/>
            </a:pPr>
            <a:r>
              <a:rPr lang="en-US" sz="1800" dirty="0">
                <a:solidFill>
                  <a:srgbClr val="666666"/>
                </a:solidFill>
                <a:latin typeface="Proxima Nova"/>
                <a:ea typeface="Proxima Nova"/>
                <a:cs typeface="Proxima Nova"/>
              </a:rPr>
              <a:t>Linear Inequalities and Linear Equations </a:t>
            </a:r>
          </a:p>
          <a:p>
            <a:pPr marL="285750" lvl="2" indent="-285750">
              <a:buFont typeface="Arial" panose="020B0604020202020204" pitchFamily="34" charset="0"/>
              <a:buChar char="•"/>
            </a:pPr>
            <a:endParaRPr lang="en-IN" sz="1800" dirty="0">
              <a:solidFill>
                <a:srgbClr val="666666"/>
              </a:solidFill>
              <a:latin typeface="Proxima Nova"/>
              <a:ea typeface="Proxima Nova"/>
              <a:cs typeface="Proxima Nova"/>
              <a:sym typeface="Proxima Nova"/>
            </a:endParaRPr>
          </a:p>
        </p:txBody>
      </p:sp>
    </p:spTree>
    <p:extLst>
      <p:ext uri="{BB962C8B-B14F-4D97-AF65-F5344CB8AC3E}">
        <p14:creationId xmlns:p14="http://schemas.microsoft.com/office/powerpoint/2010/main" val="10894024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4">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5">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6">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VECTORS AND MATRICES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544530" y="813258"/>
            <a:ext cx="8404261" cy="1015632"/>
          </a:xfrm>
          <a:prstGeom prst="rect">
            <a:avLst/>
          </a:prstGeom>
          <a:noFill/>
          <a:ln>
            <a:noFill/>
          </a:ln>
        </p:spPr>
        <p:txBody>
          <a:bodyPr spcFirstLastPara="1" wrap="square" lIns="91425" tIns="91425" rIns="91425" bIns="91425" anchor="t" anchorCtr="0">
            <a:spAutoFit/>
          </a:bodyPr>
          <a:lstStyle/>
          <a:p>
            <a:pPr algn="just"/>
            <a:r>
              <a:rPr lang="en-US" sz="1800" b="1" dirty="0" smtClean="0">
                <a:solidFill>
                  <a:schemeClr val="tx1"/>
                </a:solidFill>
                <a:latin typeface="Proxima Nova" panose="020B0604020202020204" charset="0"/>
              </a:rPr>
              <a:t>Matrix Addition</a:t>
            </a:r>
          </a:p>
          <a:p>
            <a:pPr algn="just"/>
            <a:endParaRPr lang="en-US" sz="1800" b="1" dirty="0">
              <a:solidFill>
                <a:schemeClr val="tx1"/>
              </a:solidFill>
              <a:latin typeface="Proxima Nova" panose="020B0604020202020204" charset="0"/>
            </a:endParaRPr>
          </a:p>
          <a:p>
            <a:pPr algn="just"/>
            <a:endParaRPr lang="en-US" sz="1800" dirty="0">
              <a:solidFill>
                <a:schemeClr val="tx1"/>
              </a:solidFill>
              <a:latin typeface="Proxima Nova" panose="020B0604020202020204" charset="0"/>
            </a:endParaRPr>
          </a:p>
        </p:txBody>
      </p:sp>
      <p:graphicFrame>
        <p:nvGraphicFramePr>
          <p:cNvPr id="9" name="Object 1"/>
          <p:cNvGraphicFramePr>
            <a:graphicFrameLocks noChangeAspect="1"/>
          </p:cNvGraphicFramePr>
          <p:nvPr>
            <p:extLst>
              <p:ext uri="{D42A27DB-BD31-4B8C-83A1-F6EECF244321}">
                <p14:modId xmlns:p14="http://schemas.microsoft.com/office/powerpoint/2010/main" val="2186622712"/>
              </p:ext>
            </p:extLst>
          </p:nvPr>
        </p:nvGraphicFramePr>
        <p:xfrm>
          <a:off x="2022499" y="1321075"/>
          <a:ext cx="4409124" cy="3174514"/>
        </p:xfrm>
        <a:graphic>
          <a:graphicData uri="http://schemas.openxmlformats.org/presentationml/2006/ole">
            <mc:AlternateContent xmlns:mc="http://schemas.openxmlformats.org/markup-compatibility/2006">
              <mc:Choice xmlns:v="urn:schemas-microsoft-com:vml" Requires="v">
                <p:oleObj spid="_x0000_s3175" name="Equation" r:id="rId7" imgW="2336800" imgH="1714500" progId="Equation.3">
                  <p:embed/>
                </p:oleObj>
              </mc:Choice>
              <mc:Fallback>
                <p:oleObj name="Equation" r:id="rId7" imgW="2336800" imgH="17145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2499" y="1321075"/>
                        <a:ext cx="4409124" cy="317451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9545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4">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5">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6">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VECTORS AND MATRICES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544530" y="813258"/>
            <a:ext cx="8404261" cy="461635"/>
          </a:xfrm>
          <a:prstGeom prst="rect">
            <a:avLst/>
          </a:prstGeom>
          <a:noFill/>
          <a:ln>
            <a:noFill/>
          </a:ln>
        </p:spPr>
        <p:txBody>
          <a:bodyPr spcFirstLastPara="1" wrap="square" lIns="91425" tIns="91425" rIns="91425" bIns="91425" anchor="t" anchorCtr="0">
            <a:spAutoFit/>
          </a:bodyPr>
          <a:lstStyle/>
          <a:p>
            <a:pPr algn="just"/>
            <a:r>
              <a:rPr lang="en-US" sz="1800" b="1" dirty="0" smtClean="0">
                <a:solidFill>
                  <a:schemeClr val="tx1"/>
                </a:solidFill>
                <a:latin typeface="Proxima Nova" panose="020B0604020202020204" charset="0"/>
              </a:rPr>
              <a:t>Scalar Multiplication</a:t>
            </a:r>
            <a:endParaRPr lang="en-US" sz="1800" dirty="0">
              <a:solidFill>
                <a:schemeClr val="tx1"/>
              </a:solidFill>
              <a:latin typeface="Proxima Nova" panose="020B0604020202020204" charset="0"/>
            </a:endParaRPr>
          </a:p>
        </p:txBody>
      </p:sp>
      <p:graphicFrame>
        <p:nvGraphicFramePr>
          <p:cNvPr id="10" name="Object 2"/>
          <p:cNvGraphicFramePr>
            <a:graphicFrameLocks noChangeAspect="1"/>
          </p:cNvGraphicFramePr>
          <p:nvPr>
            <p:extLst>
              <p:ext uri="{D42A27DB-BD31-4B8C-83A1-F6EECF244321}">
                <p14:modId xmlns:p14="http://schemas.microsoft.com/office/powerpoint/2010/main" val="3011009414"/>
              </p:ext>
            </p:extLst>
          </p:nvPr>
        </p:nvGraphicFramePr>
        <p:xfrm>
          <a:off x="2610478" y="1295441"/>
          <a:ext cx="3697856" cy="3239105"/>
        </p:xfrm>
        <a:graphic>
          <a:graphicData uri="http://schemas.openxmlformats.org/presentationml/2006/ole">
            <mc:AlternateContent xmlns:mc="http://schemas.openxmlformats.org/markup-compatibility/2006">
              <mc:Choice xmlns:v="urn:schemas-microsoft-com:vml" Requires="v">
                <p:oleObj spid="_x0000_s4196" name="Equation" r:id="rId7" imgW="1498600" imgH="1714500" progId="Equation.3">
                  <p:embed/>
                </p:oleObj>
              </mc:Choice>
              <mc:Fallback>
                <p:oleObj name="Equation" r:id="rId7" imgW="1498600" imgH="17145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0478" y="1295441"/>
                        <a:ext cx="3697856" cy="323910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47980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VECTORS AND MATRICES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544530" y="813258"/>
            <a:ext cx="8404261" cy="2954625"/>
          </a:xfrm>
          <a:prstGeom prst="rect">
            <a:avLst/>
          </a:prstGeom>
          <a:noFill/>
          <a:ln>
            <a:noFill/>
          </a:ln>
        </p:spPr>
        <p:txBody>
          <a:bodyPr spcFirstLastPara="1" wrap="square" lIns="91425" tIns="91425" rIns="91425" bIns="91425" anchor="t" anchorCtr="0">
            <a:spAutoFit/>
          </a:bodyPr>
          <a:lstStyle/>
          <a:p>
            <a:pPr algn="just"/>
            <a:r>
              <a:rPr lang="en-US" sz="1800" b="1" dirty="0" smtClean="0">
                <a:solidFill>
                  <a:schemeClr val="tx1"/>
                </a:solidFill>
                <a:latin typeface="Proxima Nova" panose="020B0604020202020204" charset="0"/>
              </a:rPr>
              <a:t>Properties </a:t>
            </a:r>
            <a:r>
              <a:rPr lang="en-US" sz="1800" b="1" dirty="0">
                <a:solidFill>
                  <a:schemeClr val="tx1"/>
                </a:solidFill>
                <a:latin typeface="Proxima Nova" panose="020B0604020202020204" charset="0"/>
              </a:rPr>
              <a:t>of Matrix under Addition and Scalar Multiplication</a:t>
            </a:r>
          </a:p>
          <a:p>
            <a:pPr algn="just"/>
            <a:endParaRPr lang="en-US" sz="1800" dirty="0" smtClean="0">
              <a:solidFill>
                <a:schemeClr val="tx1"/>
              </a:solidFill>
              <a:latin typeface="Proxima Nova" panose="020B0604020202020204" charset="0"/>
            </a:endParaRPr>
          </a:p>
          <a:p>
            <a:pPr marL="320040" indent="-320040" algn="just">
              <a:defRPr/>
            </a:pPr>
            <a:r>
              <a:rPr lang="en-US" sz="1800" dirty="0">
                <a:solidFill>
                  <a:schemeClr val="tx1"/>
                </a:solidFill>
                <a:latin typeface="Proxima Nova" panose="020B0604020202020204" charset="0"/>
                <a:cs typeface="Times New Roman" panose="02020603050405020304" pitchFamily="18" charset="0"/>
              </a:rPr>
              <a:t>Let A, B, and C be matrices of same size and let k and l be scalars.</a:t>
            </a:r>
          </a:p>
          <a:p>
            <a:pPr marL="514350" indent="-514350" algn="just">
              <a:buClrTx/>
              <a:buFont typeface="+mj-lt"/>
              <a:buAutoNum type="arabicPeriod"/>
              <a:defRPr/>
            </a:pPr>
            <a:r>
              <a:rPr lang="en-US" sz="1800" dirty="0">
                <a:solidFill>
                  <a:schemeClr val="tx1"/>
                </a:solidFill>
                <a:latin typeface="Proxima Nova" panose="020B0604020202020204" charset="0"/>
                <a:cs typeface="Times New Roman" panose="02020603050405020304" pitchFamily="18" charset="0"/>
              </a:rPr>
              <a:t>A + B = B + A </a:t>
            </a:r>
          </a:p>
          <a:p>
            <a:pPr marL="514350" indent="-514350" algn="just">
              <a:buClrTx/>
              <a:buFont typeface="+mj-lt"/>
              <a:buAutoNum type="arabicPeriod"/>
              <a:defRPr/>
            </a:pPr>
            <a:r>
              <a:rPr lang="en-US" sz="1800" dirty="0">
                <a:solidFill>
                  <a:schemeClr val="tx1"/>
                </a:solidFill>
                <a:latin typeface="Proxima Nova" panose="020B0604020202020204" charset="0"/>
                <a:cs typeface="Times New Roman" panose="02020603050405020304" pitchFamily="18" charset="0"/>
              </a:rPr>
              <a:t>A + 0 = 0 + A = A </a:t>
            </a:r>
          </a:p>
          <a:p>
            <a:pPr marL="514350" indent="-514350" algn="just">
              <a:buClrTx/>
              <a:buFont typeface="+mj-lt"/>
              <a:buAutoNum type="arabicPeriod"/>
              <a:defRPr/>
            </a:pPr>
            <a:r>
              <a:rPr lang="en-US" sz="1800" dirty="0">
                <a:solidFill>
                  <a:schemeClr val="tx1"/>
                </a:solidFill>
                <a:latin typeface="Proxima Nova" panose="020B0604020202020204" charset="0"/>
                <a:cs typeface="Times New Roman" panose="02020603050405020304" pitchFamily="18" charset="0"/>
              </a:rPr>
              <a:t>A + (-A) = (-A) + A = 0</a:t>
            </a:r>
          </a:p>
          <a:p>
            <a:pPr marL="514350" indent="-514350" algn="just">
              <a:buClrTx/>
              <a:buFont typeface="+mj-lt"/>
              <a:buAutoNum type="arabicPeriod"/>
              <a:defRPr/>
            </a:pPr>
            <a:r>
              <a:rPr lang="en-US" sz="1800" dirty="0">
                <a:solidFill>
                  <a:schemeClr val="tx1"/>
                </a:solidFill>
                <a:latin typeface="Proxima Nova" panose="020B0604020202020204" charset="0"/>
                <a:cs typeface="Times New Roman" panose="02020603050405020304" pitchFamily="18" charset="0"/>
              </a:rPr>
              <a:t>k(A + B) = kA + </a:t>
            </a:r>
            <a:r>
              <a:rPr lang="en-US" sz="1800" dirty="0" err="1">
                <a:solidFill>
                  <a:schemeClr val="tx1"/>
                </a:solidFill>
                <a:latin typeface="Proxima Nova" panose="020B0604020202020204" charset="0"/>
                <a:cs typeface="Times New Roman" panose="02020603050405020304" pitchFamily="18" charset="0"/>
              </a:rPr>
              <a:t>kB</a:t>
            </a:r>
            <a:r>
              <a:rPr lang="en-US" sz="1800" dirty="0">
                <a:solidFill>
                  <a:schemeClr val="tx1"/>
                </a:solidFill>
                <a:latin typeface="Proxima Nova" panose="020B0604020202020204" charset="0"/>
                <a:cs typeface="Times New Roman" panose="02020603050405020304" pitchFamily="18" charset="0"/>
              </a:rPr>
              <a:t> </a:t>
            </a:r>
          </a:p>
          <a:p>
            <a:pPr marL="514350" indent="-514350" algn="just">
              <a:buClrTx/>
              <a:buFont typeface="+mj-lt"/>
              <a:buAutoNum type="arabicPeriod"/>
              <a:defRPr/>
            </a:pPr>
            <a:r>
              <a:rPr lang="en-US" sz="1800" dirty="0">
                <a:solidFill>
                  <a:schemeClr val="tx1"/>
                </a:solidFill>
                <a:latin typeface="Proxima Nova" panose="020B0604020202020204" charset="0"/>
                <a:cs typeface="Times New Roman" panose="02020603050405020304" pitchFamily="18" charset="0"/>
              </a:rPr>
              <a:t>(k + l)A = kA + </a:t>
            </a:r>
            <a:r>
              <a:rPr lang="en-US" sz="1800" dirty="0" err="1">
                <a:solidFill>
                  <a:schemeClr val="tx1"/>
                </a:solidFill>
                <a:latin typeface="Proxima Nova" panose="020B0604020202020204" charset="0"/>
                <a:cs typeface="Times New Roman" panose="02020603050405020304" pitchFamily="18" charset="0"/>
              </a:rPr>
              <a:t>lA</a:t>
            </a:r>
            <a:r>
              <a:rPr lang="en-US" sz="1800" dirty="0">
                <a:solidFill>
                  <a:schemeClr val="tx1"/>
                </a:solidFill>
                <a:latin typeface="Proxima Nova" panose="020B0604020202020204" charset="0"/>
                <a:cs typeface="Times New Roman" panose="02020603050405020304" pitchFamily="18" charset="0"/>
              </a:rPr>
              <a:t> </a:t>
            </a:r>
          </a:p>
          <a:p>
            <a:pPr marL="514350" indent="-514350" algn="just">
              <a:buClrTx/>
              <a:buFont typeface="+mj-lt"/>
              <a:buAutoNum type="arabicPeriod"/>
              <a:defRPr/>
            </a:pPr>
            <a:r>
              <a:rPr lang="en-US" sz="1800" dirty="0">
                <a:solidFill>
                  <a:schemeClr val="tx1"/>
                </a:solidFill>
                <a:latin typeface="Proxima Nova" panose="020B0604020202020204" charset="0"/>
                <a:cs typeface="Times New Roman" panose="02020603050405020304" pitchFamily="18" charset="0"/>
              </a:rPr>
              <a:t>(kl)A = k(</a:t>
            </a:r>
            <a:r>
              <a:rPr lang="en-US" sz="1800" dirty="0" err="1">
                <a:solidFill>
                  <a:schemeClr val="tx1"/>
                </a:solidFill>
                <a:latin typeface="Proxima Nova" panose="020B0604020202020204" charset="0"/>
                <a:cs typeface="Times New Roman" panose="02020603050405020304" pitchFamily="18" charset="0"/>
              </a:rPr>
              <a:t>lA</a:t>
            </a:r>
            <a:r>
              <a:rPr lang="en-US" sz="1800" dirty="0">
                <a:solidFill>
                  <a:schemeClr val="tx1"/>
                </a:solidFill>
                <a:latin typeface="Proxima Nova" panose="020B0604020202020204" charset="0"/>
                <a:cs typeface="Times New Roman" panose="02020603050405020304" pitchFamily="18" charset="0"/>
              </a:rPr>
              <a:t>)</a:t>
            </a:r>
          </a:p>
          <a:p>
            <a:pPr algn="just"/>
            <a:endParaRPr lang="en-US" sz="1800" dirty="0">
              <a:solidFill>
                <a:schemeClr val="tx1"/>
              </a:solidFill>
              <a:latin typeface="Proxima Nova" panose="020B0604020202020204" charset="0"/>
            </a:endParaRPr>
          </a:p>
        </p:txBody>
      </p:sp>
    </p:spTree>
    <p:extLst>
      <p:ext uri="{BB962C8B-B14F-4D97-AF65-F5344CB8AC3E}">
        <p14:creationId xmlns:p14="http://schemas.microsoft.com/office/powerpoint/2010/main" val="18045948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VECTORS AND MATRICES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673099" y="813258"/>
            <a:ext cx="8275692" cy="4062620"/>
          </a:xfrm>
          <a:prstGeom prst="rect">
            <a:avLst/>
          </a:prstGeom>
          <a:noFill/>
          <a:ln>
            <a:noFill/>
          </a:ln>
        </p:spPr>
        <p:txBody>
          <a:bodyPr spcFirstLastPara="1" wrap="square" lIns="91425" tIns="91425" rIns="91425" bIns="91425" anchor="t" anchorCtr="0">
            <a:spAutoFit/>
          </a:bodyPr>
          <a:lstStyle/>
          <a:p>
            <a:pPr algn="just"/>
            <a:r>
              <a:rPr lang="en-US" sz="1800" b="1" dirty="0" smtClean="0">
                <a:solidFill>
                  <a:schemeClr val="tx1"/>
                </a:solidFill>
                <a:latin typeface="Proxima Nova" panose="020B0604020202020204" charset="0"/>
              </a:rPr>
              <a:t>Matrix Multiplication</a:t>
            </a:r>
          </a:p>
          <a:p>
            <a:pPr algn="just"/>
            <a:endParaRPr lang="en-US" sz="1800" b="1" dirty="0">
              <a:solidFill>
                <a:schemeClr val="tx1"/>
              </a:solidFill>
              <a:latin typeface="Proxima Nova" panose="020B0604020202020204" charset="0"/>
            </a:endParaRPr>
          </a:p>
          <a:p>
            <a:pPr marL="285750" indent="-285750" algn="just">
              <a:buFont typeface="Arial" panose="020B0604020202020204" pitchFamily="34" charset="0"/>
              <a:buChar char="•"/>
              <a:defRPr/>
            </a:pPr>
            <a:r>
              <a:rPr lang="en-US" dirty="0" smtClean="0"/>
              <a:t>A </a:t>
            </a:r>
            <a:r>
              <a:rPr lang="en-US" sz="1800" dirty="0">
                <a:solidFill>
                  <a:schemeClr val="tx1"/>
                </a:solidFill>
                <a:latin typeface="Proxima Nova" panose="020B0604020202020204" charset="0"/>
                <a:cs typeface="Times New Roman" panose="02020603050405020304" pitchFamily="18" charset="0"/>
              </a:rPr>
              <a:t>and B are two matrices such that the number of columns of A is equal to number of rows of B. </a:t>
            </a:r>
          </a:p>
          <a:p>
            <a:pPr marL="285750" lvl="2" indent="-285750" algn="just">
              <a:buFont typeface="Arial" panose="020B0604020202020204" pitchFamily="34" charset="0"/>
              <a:buChar char="•"/>
              <a:defRPr/>
            </a:pPr>
            <a:endParaRPr lang="en-US" sz="1800" dirty="0" smtClean="0">
              <a:solidFill>
                <a:schemeClr val="tx1"/>
              </a:solidFill>
              <a:latin typeface="Proxima Nova" panose="020B0604020202020204" charset="0"/>
              <a:cs typeface="Times New Roman" panose="02020603050405020304" pitchFamily="18" charset="0"/>
            </a:endParaRPr>
          </a:p>
          <a:p>
            <a:pPr marL="285750" lvl="4" indent="-285750" algn="just">
              <a:buFont typeface="Arial" panose="020B0604020202020204" pitchFamily="34" charset="0"/>
              <a:buChar char="•"/>
              <a:defRPr/>
            </a:pPr>
            <a:r>
              <a:rPr lang="en-US" sz="1800" dirty="0" smtClean="0">
                <a:solidFill>
                  <a:schemeClr val="tx1"/>
                </a:solidFill>
                <a:latin typeface="Proxima Nova" panose="020B0604020202020204" charset="0"/>
                <a:cs typeface="Times New Roman" panose="02020603050405020304" pitchFamily="18" charset="0"/>
              </a:rPr>
              <a:t>matrix </a:t>
            </a:r>
            <a:r>
              <a:rPr lang="en-US" sz="1800" dirty="0">
                <a:solidFill>
                  <a:schemeClr val="tx1"/>
                </a:solidFill>
                <a:latin typeface="Proxima Nova" panose="020B0604020202020204" charset="0"/>
                <a:cs typeface="Times New Roman" panose="02020603050405020304" pitchFamily="18" charset="0"/>
              </a:rPr>
              <a:t>A is an </a:t>
            </a:r>
            <a:r>
              <a:rPr lang="en-US" sz="1800" dirty="0" err="1">
                <a:solidFill>
                  <a:schemeClr val="tx1"/>
                </a:solidFill>
                <a:latin typeface="Proxima Nova" panose="020B0604020202020204" charset="0"/>
                <a:cs typeface="Times New Roman" panose="02020603050405020304" pitchFamily="18" charset="0"/>
              </a:rPr>
              <a:t>m×p</a:t>
            </a:r>
            <a:r>
              <a:rPr lang="en-US" sz="1800" dirty="0">
                <a:solidFill>
                  <a:schemeClr val="tx1"/>
                </a:solidFill>
                <a:latin typeface="Proxima Nova" panose="020B0604020202020204" charset="0"/>
                <a:cs typeface="Times New Roman" panose="02020603050405020304" pitchFamily="18" charset="0"/>
              </a:rPr>
              <a:t> matrix and matrix B is a </a:t>
            </a:r>
            <a:r>
              <a:rPr lang="en-US" sz="1800" dirty="0" err="1">
                <a:solidFill>
                  <a:schemeClr val="tx1"/>
                </a:solidFill>
                <a:latin typeface="Proxima Nova" panose="020B0604020202020204" charset="0"/>
                <a:cs typeface="Times New Roman" panose="02020603050405020304" pitchFamily="18" charset="0"/>
              </a:rPr>
              <a:t>p×n</a:t>
            </a:r>
            <a:r>
              <a:rPr lang="en-US" sz="1800" dirty="0">
                <a:solidFill>
                  <a:schemeClr val="tx1"/>
                </a:solidFill>
                <a:latin typeface="Proxima Nova" panose="020B0604020202020204" charset="0"/>
                <a:cs typeface="Times New Roman" panose="02020603050405020304" pitchFamily="18" charset="0"/>
              </a:rPr>
              <a:t> matrix. </a:t>
            </a:r>
          </a:p>
          <a:p>
            <a:pPr marL="285750" lvl="2" indent="-285750" algn="just">
              <a:buFont typeface="Arial" panose="020B0604020202020204" pitchFamily="34" charset="0"/>
              <a:buChar char="•"/>
              <a:defRPr/>
            </a:pPr>
            <a:endParaRPr lang="en-US" sz="1800" dirty="0" smtClean="0">
              <a:solidFill>
                <a:schemeClr val="tx1"/>
              </a:solidFill>
              <a:latin typeface="Proxima Nova" panose="020B0604020202020204" charset="0"/>
              <a:cs typeface="Times New Roman" panose="02020603050405020304" pitchFamily="18" charset="0"/>
            </a:endParaRPr>
          </a:p>
          <a:p>
            <a:pPr marL="285750" lvl="2" indent="-285750" algn="just">
              <a:buFont typeface="Arial" panose="020B0604020202020204" pitchFamily="34" charset="0"/>
              <a:buChar char="•"/>
              <a:defRPr/>
            </a:pPr>
            <a:r>
              <a:rPr lang="en-US" sz="1800" dirty="0" smtClean="0">
                <a:solidFill>
                  <a:schemeClr val="tx1"/>
                </a:solidFill>
                <a:latin typeface="Proxima Nova" panose="020B0604020202020204" charset="0"/>
                <a:cs typeface="Times New Roman" panose="02020603050405020304" pitchFamily="18" charset="0"/>
              </a:rPr>
              <a:t>The </a:t>
            </a:r>
            <a:r>
              <a:rPr lang="en-US" sz="1800" dirty="0">
                <a:solidFill>
                  <a:schemeClr val="tx1"/>
                </a:solidFill>
                <a:latin typeface="Proxima Nova" panose="020B0604020202020204" charset="0"/>
                <a:cs typeface="Times New Roman" panose="02020603050405020304" pitchFamily="18" charset="0"/>
              </a:rPr>
              <a:t>product of A and B is the </a:t>
            </a:r>
            <a:r>
              <a:rPr lang="en-US" sz="1800" dirty="0" err="1">
                <a:solidFill>
                  <a:schemeClr val="tx1"/>
                </a:solidFill>
                <a:latin typeface="Proxima Nova" panose="020B0604020202020204" charset="0"/>
                <a:cs typeface="Times New Roman" panose="02020603050405020304" pitchFamily="18" charset="0"/>
              </a:rPr>
              <a:t>m×n</a:t>
            </a:r>
            <a:r>
              <a:rPr lang="en-US" sz="1800" dirty="0">
                <a:solidFill>
                  <a:schemeClr val="tx1"/>
                </a:solidFill>
                <a:latin typeface="Proxima Nova" panose="020B0604020202020204" charset="0"/>
                <a:cs typeface="Times New Roman" panose="02020603050405020304" pitchFamily="18" charset="0"/>
              </a:rPr>
              <a:t> matrix.</a:t>
            </a:r>
          </a:p>
          <a:p>
            <a:pPr marL="285750" lvl="2" indent="-285750" algn="just">
              <a:buFont typeface="Arial" panose="020B0604020202020204" pitchFamily="34" charset="0"/>
              <a:buChar char="•"/>
              <a:defRPr/>
            </a:pPr>
            <a:endParaRPr lang="en-US" sz="1800" dirty="0" smtClean="0">
              <a:solidFill>
                <a:schemeClr val="tx1"/>
              </a:solidFill>
              <a:latin typeface="Proxima Nova" panose="020B0604020202020204" charset="0"/>
              <a:cs typeface="Times New Roman" panose="02020603050405020304" pitchFamily="18" charset="0"/>
            </a:endParaRPr>
          </a:p>
          <a:p>
            <a:pPr marL="285750" lvl="2" indent="-285750" algn="just">
              <a:buFont typeface="Arial" panose="020B0604020202020204" pitchFamily="34" charset="0"/>
              <a:buChar char="•"/>
              <a:defRPr/>
            </a:pPr>
            <a:r>
              <a:rPr lang="en-US" sz="1800" dirty="0" err="1" smtClean="0">
                <a:solidFill>
                  <a:schemeClr val="tx1"/>
                </a:solidFill>
                <a:latin typeface="Proxima Nova" panose="020B0604020202020204" charset="0"/>
                <a:cs typeface="Times New Roman" panose="02020603050405020304" pitchFamily="18" charset="0"/>
              </a:rPr>
              <a:t>ij</a:t>
            </a:r>
            <a:r>
              <a:rPr lang="en-US" sz="1800" dirty="0" smtClean="0">
                <a:solidFill>
                  <a:schemeClr val="tx1"/>
                </a:solidFill>
                <a:latin typeface="Proxima Nova" panose="020B0604020202020204" charset="0"/>
                <a:cs typeface="Times New Roman" panose="02020603050405020304" pitchFamily="18" charset="0"/>
              </a:rPr>
              <a:t>-entry </a:t>
            </a:r>
            <a:r>
              <a:rPr lang="en-US" sz="1800" dirty="0">
                <a:solidFill>
                  <a:schemeClr val="tx1"/>
                </a:solidFill>
                <a:latin typeface="Proxima Nova" panose="020B0604020202020204" charset="0"/>
                <a:cs typeface="Times New Roman" panose="02020603050405020304" pitchFamily="18" charset="0"/>
              </a:rPr>
              <a:t>is obtained by multiplying the elements of the </a:t>
            </a:r>
            <a:r>
              <a:rPr lang="en-US" sz="1800" dirty="0" err="1">
                <a:solidFill>
                  <a:schemeClr val="tx1"/>
                </a:solidFill>
                <a:latin typeface="Proxima Nova" panose="020B0604020202020204" charset="0"/>
                <a:cs typeface="Times New Roman" panose="02020603050405020304" pitchFamily="18" charset="0"/>
              </a:rPr>
              <a:t>ith</a:t>
            </a:r>
            <a:r>
              <a:rPr lang="en-US" sz="1800" dirty="0">
                <a:solidFill>
                  <a:schemeClr val="tx1"/>
                </a:solidFill>
                <a:latin typeface="Proxima Nova" panose="020B0604020202020204" charset="0"/>
                <a:cs typeface="Times New Roman" panose="02020603050405020304" pitchFamily="18" charset="0"/>
              </a:rPr>
              <a:t> row of A by the corresponding elements of the </a:t>
            </a:r>
            <a:r>
              <a:rPr lang="en-US" sz="1800" dirty="0" err="1">
                <a:solidFill>
                  <a:schemeClr val="tx1"/>
                </a:solidFill>
                <a:latin typeface="Proxima Nova" panose="020B0604020202020204" charset="0"/>
                <a:cs typeface="Times New Roman" panose="02020603050405020304" pitchFamily="18" charset="0"/>
              </a:rPr>
              <a:t>jth</a:t>
            </a:r>
            <a:r>
              <a:rPr lang="en-US" sz="1800" dirty="0">
                <a:solidFill>
                  <a:schemeClr val="tx1"/>
                </a:solidFill>
                <a:latin typeface="Proxima Nova" panose="020B0604020202020204" charset="0"/>
                <a:cs typeface="Times New Roman" panose="02020603050405020304" pitchFamily="18" charset="0"/>
              </a:rPr>
              <a:t> column of B and then adding them. </a:t>
            </a:r>
            <a:endParaRPr lang="en-US" sz="1800" dirty="0" smtClean="0">
              <a:solidFill>
                <a:schemeClr val="tx1"/>
              </a:solidFill>
              <a:latin typeface="Proxima Nova" panose="020B0604020202020204" charset="0"/>
              <a:cs typeface="Times New Roman" panose="02020603050405020304" pitchFamily="18" charset="0"/>
            </a:endParaRPr>
          </a:p>
          <a:p>
            <a:pPr marL="285750" lvl="2" indent="-285750" algn="just">
              <a:buFont typeface="Arial" panose="020B0604020202020204" pitchFamily="34" charset="0"/>
              <a:buChar char="•"/>
              <a:defRPr/>
            </a:pPr>
            <a:endParaRPr lang="en-US" sz="1800" dirty="0">
              <a:solidFill>
                <a:schemeClr val="tx1"/>
              </a:solidFill>
              <a:latin typeface="Proxima Nova" panose="020B0604020202020204" charset="0"/>
              <a:cs typeface="Times New Roman" panose="02020603050405020304" pitchFamily="18" charset="0"/>
            </a:endParaRPr>
          </a:p>
          <a:p>
            <a:pPr marL="285750" lvl="2" indent="-285750" algn="just">
              <a:buFont typeface="Arial" panose="020B0604020202020204" pitchFamily="34" charset="0"/>
              <a:buChar char="•"/>
              <a:defRPr/>
            </a:pPr>
            <a:r>
              <a:rPr lang="en-US" sz="1800" b="1" dirty="0" smtClean="0">
                <a:solidFill>
                  <a:schemeClr val="tx1"/>
                </a:solidFill>
                <a:latin typeface="Proxima Nova" panose="020B0604020202020204" charset="0"/>
                <a:cs typeface="Times New Roman" panose="02020603050405020304" pitchFamily="18" charset="0"/>
              </a:rPr>
              <a:t>It </a:t>
            </a:r>
            <a:r>
              <a:rPr lang="en-US" sz="1800" b="1" dirty="0">
                <a:solidFill>
                  <a:schemeClr val="tx1"/>
                </a:solidFill>
                <a:latin typeface="Proxima Nova" panose="020B0604020202020204" charset="0"/>
                <a:cs typeface="Times New Roman" panose="02020603050405020304" pitchFamily="18" charset="0"/>
              </a:rPr>
              <a:t>is important to note that if the number of columns of A is not equal to the number of rows of B, then the product AB is not defined</a:t>
            </a:r>
            <a:r>
              <a:rPr lang="en-US" sz="1800" b="1" dirty="0" smtClean="0">
                <a:solidFill>
                  <a:schemeClr val="tx1"/>
                </a:solidFill>
                <a:latin typeface="Proxima Nova" panose="020B0604020202020204" charset="0"/>
                <a:cs typeface="Times New Roman" panose="02020603050405020304" pitchFamily="18" charset="0"/>
              </a:rPr>
              <a:t>.</a:t>
            </a:r>
            <a:endParaRPr lang="en-US" sz="1800" b="1" dirty="0">
              <a:solidFill>
                <a:schemeClr val="tx1"/>
              </a:solidFill>
              <a:latin typeface="Proxima Nova" panose="020B0604020202020204" charset="0"/>
              <a:cs typeface="Times New Roman" panose="02020603050405020304" pitchFamily="18" charset="0"/>
            </a:endParaRPr>
          </a:p>
        </p:txBody>
      </p:sp>
    </p:spTree>
    <p:extLst>
      <p:ext uri="{BB962C8B-B14F-4D97-AF65-F5344CB8AC3E}">
        <p14:creationId xmlns:p14="http://schemas.microsoft.com/office/powerpoint/2010/main" val="2904701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VECTORS AND MATRICES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673099" y="813258"/>
            <a:ext cx="8275692" cy="1569630"/>
          </a:xfrm>
          <a:prstGeom prst="rect">
            <a:avLst/>
          </a:prstGeom>
          <a:noFill/>
          <a:ln>
            <a:noFill/>
          </a:ln>
        </p:spPr>
        <p:txBody>
          <a:bodyPr spcFirstLastPara="1" wrap="square" lIns="91425" tIns="91425" rIns="91425" bIns="91425" anchor="t" anchorCtr="0">
            <a:spAutoFit/>
          </a:bodyPr>
          <a:lstStyle/>
          <a:p>
            <a:pPr algn="just"/>
            <a:r>
              <a:rPr lang="en-US" sz="1800" b="1" dirty="0" smtClean="0">
                <a:solidFill>
                  <a:schemeClr val="tx1"/>
                </a:solidFill>
                <a:latin typeface="Proxima Nova" panose="020B0604020202020204" charset="0"/>
              </a:rPr>
              <a:t>Matrix Multiplication</a:t>
            </a:r>
          </a:p>
          <a:p>
            <a:pPr algn="just"/>
            <a:endParaRPr lang="en-US" sz="1800" b="1" dirty="0">
              <a:solidFill>
                <a:schemeClr val="tx1"/>
              </a:solidFill>
              <a:latin typeface="Proxima Nova" panose="020B0604020202020204" charset="0"/>
            </a:endParaRPr>
          </a:p>
          <a:p>
            <a:pPr marL="285750" indent="-285750" algn="just">
              <a:buFont typeface="Arial" panose="020B0604020202020204" pitchFamily="34" charset="0"/>
              <a:buChar char="•"/>
              <a:defRPr/>
            </a:pPr>
            <a:r>
              <a:rPr lang="en-US" dirty="0" smtClean="0"/>
              <a:t>A </a:t>
            </a:r>
            <a:r>
              <a:rPr lang="en-US" sz="1800" dirty="0">
                <a:solidFill>
                  <a:schemeClr val="tx1"/>
                </a:solidFill>
                <a:latin typeface="Proxima Nova" panose="020B0604020202020204" charset="0"/>
                <a:cs typeface="Times New Roman" panose="02020603050405020304" pitchFamily="18" charset="0"/>
              </a:rPr>
              <a:t>and B are two matrices such that the number of columns of A is equal to number of rows of B. </a:t>
            </a:r>
          </a:p>
          <a:p>
            <a:pPr marL="285750" lvl="2" indent="-285750" algn="just">
              <a:buFont typeface="Arial" panose="020B0604020202020204" pitchFamily="34" charset="0"/>
              <a:buChar char="•"/>
              <a:defRPr/>
            </a:pPr>
            <a:endParaRPr lang="en-US" sz="1800" dirty="0" smtClean="0">
              <a:solidFill>
                <a:schemeClr val="tx1"/>
              </a:solidFill>
              <a:latin typeface="Proxima Nova" panose="020B0604020202020204" charset="0"/>
              <a:cs typeface="Times New Roman" panose="02020603050405020304" pitchFamily="18" charset="0"/>
            </a:endParaRPr>
          </a:p>
        </p:txBody>
      </p:sp>
      <p:pic>
        <p:nvPicPr>
          <p:cNvPr id="9" name="Picture 8"/>
          <p:cNvPicPr>
            <a:picLocks noChangeAspect="1"/>
          </p:cNvPicPr>
          <p:nvPr/>
        </p:nvPicPr>
        <p:blipFill>
          <a:blip r:embed="rId6"/>
          <a:stretch>
            <a:fillRect/>
          </a:stretch>
        </p:blipFill>
        <p:spPr>
          <a:xfrm>
            <a:off x="1337832" y="1987869"/>
            <a:ext cx="6891768" cy="2891743"/>
          </a:xfrm>
          <a:prstGeom prst="rect">
            <a:avLst/>
          </a:prstGeom>
        </p:spPr>
      </p:pic>
    </p:spTree>
    <p:extLst>
      <p:ext uri="{BB962C8B-B14F-4D97-AF65-F5344CB8AC3E}">
        <p14:creationId xmlns:p14="http://schemas.microsoft.com/office/powerpoint/2010/main" val="30130369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VECTORS AND MATRICES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673099" y="813258"/>
            <a:ext cx="8275692" cy="2677626"/>
          </a:xfrm>
          <a:prstGeom prst="rect">
            <a:avLst/>
          </a:prstGeom>
          <a:noFill/>
          <a:ln>
            <a:noFill/>
          </a:ln>
        </p:spPr>
        <p:txBody>
          <a:bodyPr spcFirstLastPara="1" wrap="square" lIns="91425" tIns="91425" rIns="91425" bIns="91425" anchor="t" anchorCtr="0">
            <a:spAutoFit/>
          </a:bodyPr>
          <a:lstStyle/>
          <a:p>
            <a:pPr algn="just"/>
            <a:r>
              <a:rPr lang="en-US" sz="1800" b="1" dirty="0" smtClean="0">
                <a:solidFill>
                  <a:schemeClr val="tx1"/>
                </a:solidFill>
                <a:latin typeface="Proxima Nova" panose="020B0604020202020204" charset="0"/>
              </a:rPr>
              <a:t>Properties of Matrix Multiplication</a:t>
            </a:r>
          </a:p>
          <a:p>
            <a:pPr algn="just"/>
            <a:endParaRPr lang="en-US" sz="1800" b="1" dirty="0">
              <a:solidFill>
                <a:schemeClr val="tx1"/>
              </a:solidFill>
              <a:latin typeface="Proxima Nova" panose="020B0604020202020204" charset="0"/>
            </a:endParaRPr>
          </a:p>
          <a:p>
            <a:pPr algn="just">
              <a:defRPr/>
            </a:pPr>
            <a:r>
              <a:rPr lang="en-US" sz="1800" dirty="0" smtClean="0">
                <a:solidFill>
                  <a:schemeClr val="tx1"/>
                </a:solidFill>
                <a:latin typeface="Proxima Nova" panose="020B0604020202020204" charset="0"/>
                <a:cs typeface="Times New Roman" panose="02020603050405020304" pitchFamily="18" charset="0"/>
              </a:rPr>
              <a:t>Let </a:t>
            </a:r>
            <a:r>
              <a:rPr lang="en-US" sz="1800" dirty="0">
                <a:solidFill>
                  <a:schemeClr val="tx1"/>
                </a:solidFill>
                <a:latin typeface="Proxima Nova" panose="020B0604020202020204" charset="0"/>
                <a:cs typeface="Times New Roman" panose="02020603050405020304" pitchFamily="18" charset="0"/>
              </a:rPr>
              <a:t>A, B, and C be matrices and let k be a scalar.</a:t>
            </a:r>
          </a:p>
          <a:p>
            <a:pPr marL="285750" indent="-285750" algn="just">
              <a:buFont typeface="Arial" panose="020B0604020202020204" pitchFamily="34" charset="0"/>
              <a:buChar char="•"/>
              <a:defRPr/>
            </a:pPr>
            <a:endParaRPr lang="en-US" sz="1800" dirty="0">
              <a:solidFill>
                <a:schemeClr val="tx1"/>
              </a:solidFill>
              <a:latin typeface="Proxima Nova" panose="020B0604020202020204" charset="0"/>
              <a:cs typeface="Times New Roman" panose="02020603050405020304" pitchFamily="18" charset="0"/>
            </a:endParaRPr>
          </a:p>
          <a:p>
            <a:pPr marL="285750" indent="-285750" algn="just">
              <a:buFont typeface="Arial" panose="020B0604020202020204" pitchFamily="34" charset="0"/>
              <a:buChar char="•"/>
              <a:defRPr/>
            </a:pPr>
            <a:r>
              <a:rPr lang="en-US" sz="1800" dirty="0">
                <a:solidFill>
                  <a:schemeClr val="tx1"/>
                </a:solidFill>
                <a:latin typeface="Proxima Nova" panose="020B0604020202020204" charset="0"/>
                <a:cs typeface="Times New Roman" panose="02020603050405020304" pitchFamily="18" charset="0"/>
              </a:rPr>
              <a:t>(AB)C = A(BC) </a:t>
            </a:r>
          </a:p>
          <a:p>
            <a:pPr marL="285750" indent="-285750" algn="just">
              <a:buFont typeface="Arial" panose="020B0604020202020204" pitchFamily="34" charset="0"/>
              <a:buChar char="•"/>
              <a:defRPr/>
            </a:pPr>
            <a:r>
              <a:rPr lang="en-US" sz="1800" dirty="0">
                <a:solidFill>
                  <a:schemeClr val="tx1"/>
                </a:solidFill>
                <a:latin typeface="Proxima Nova" panose="020B0604020202020204" charset="0"/>
                <a:cs typeface="Times New Roman" panose="02020603050405020304" pitchFamily="18" charset="0"/>
              </a:rPr>
              <a:t>A(B+C) = AB + AC </a:t>
            </a:r>
          </a:p>
          <a:p>
            <a:pPr marL="285750" indent="-285750" algn="just">
              <a:buFont typeface="Arial" panose="020B0604020202020204" pitchFamily="34" charset="0"/>
              <a:buChar char="•"/>
              <a:defRPr/>
            </a:pPr>
            <a:r>
              <a:rPr lang="en-US" sz="1800" dirty="0">
                <a:solidFill>
                  <a:schemeClr val="tx1"/>
                </a:solidFill>
                <a:latin typeface="Proxima Nova" panose="020B0604020202020204" charset="0"/>
                <a:cs typeface="Times New Roman" panose="02020603050405020304" pitchFamily="18" charset="0"/>
              </a:rPr>
              <a:t>(B+C)A = BA + CA </a:t>
            </a:r>
          </a:p>
          <a:p>
            <a:pPr marL="285750" indent="-285750" algn="just">
              <a:buFont typeface="Arial" panose="020B0604020202020204" pitchFamily="34" charset="0"/>
              <a:buChar char="•"/>
              <a:defRPr/>
            </a:pPr>
            <a:r>
              <a:rPr lang="en-US" sz="1800" dirty="0">
                <a:solidFill>
                  <a:schemeClr val="tx1"/>
                </a:solidFill>
                <a:latin typeface="Proxima Nova" panose="020B0604020202020204" charset="0"/>
                <a:cs typeface="Times New Roman" panose="02020603050405020304" pitchFamily="18" charset="0"/>
              </a:rPr>
              <a:t>k(AB) = (kA)B = A(</a:t>
            </a:r>
            <a:r>
              <a:rPr lang="en-US" sz="1800" dirty="0" err="1">
                <a:solidFill>
                  <a:schemeClr val="tx1"/>
                </a:solidFill>
                <a:latin typeface="Proxima Nova" panose="020B0604020202020204" charset="0"/>
                <a:cs typeface="Times New Roman" panose="02020603050405020304" pitchFamily="18" charset="0"/>
              </a:rPr>
              <a:t>kB</a:t>
            </a:r>
            <a:r>
              <a:rPr lang="en-US" sz="1800" dirty="0">
                <a:solidFill>
                  <a:schemeClr val="tx1"/>
                </a:solidFill>
                <a:latin typeface="Proxima Nova" panose="020B0604020202020204" charset="0"/>
                <a:cs typeface="Times New Roman" panose="02020603050405020304" pitchFamily="18" charset="0"/>
              </a:rPr>
              <a:t>)</a:t>
            </a:r>
          </a:p>
          <a:p>
            <a:pPr marL="285750" lvl="2" indent="-285750" algn="just">
              <a:buFont typeface="Arial" panose="020B0604020202020204" pitchFamily="34" charset="0"/>
              <a:buChar char="•"/>
              <a:defRPr/>
            </a:pPr>
            <a:endParaRPr lang="en-US" sz="1800" dirty="0" smtClean="0">
              <a:solidFill>
                <a:schemeClr val="tx1"/>
              </a:solidFill>
              <a:latin typeface="Proxima Nova" panose="020B0604020202020204" charset="0"/>
              <a:cs typeface="Times New Roman" panose="02020603050405020304" pitchFamily="18" charset="0"/>
            </a:endParaRPr>
          </a:p>
        </p:txBody>
      </p:sp>
    </p:spTree>
    <p:extLst>
      <p:ext uri="{BB962C8B-B14F-4D97-AF65-F5344CB8AC3E}">
        <p14:creationId xmlns:p14="http://schemas.microsoft.com/office/powerpoint/2010/main" val="24100823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4">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5">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6">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VECTORS AND MATRICES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673099" y="813258"/>
            <a:ext cx="8275692" cy="2400627"/>
          </a:xfrm>
          <a:prstGeom prst="rect">
            <a:avLst/>
          </a:prstGeom>
          <a:noFill/>
          <a:ln>
            <a:noFill/>
          </a:ln>
        </p:spPr>
        <p:txBody>
          <a:bodyPr spcFirstLastPara="1" wrap="square" lIns="91425" tIns="91425" rIns="91425" bIns="91425" anchor="t" anchorCtr="0">
            <a:spAutoFit/>
          </a:bodyPr>
          <a:lstStyle/>
          <a:p>
            <a:pPr algn="just"/>
            <a:r>
              <a:rPr lang="en-US" sz="1800" b="1" dirty="0" smtClean="0">
                <a:solidFill>
                  <a:schemeClr val="tx1"/>
                </a:solidFill>
                <a:latin typeface="Proxima Nova" panose="020B0604020202020204" charset="0"/>
              </a:rPr>
              <a:t>Transpose </a:t>
            </a:r>
            <a:r>
              <a:rPr lang="en-US" sz="1800" b="1" dirty="0">
                <a:solidFill>
                  <a:schemeClr val="tx1"/>
                </a:solidFill>
                <a:latin typeface="Proxima Nova" panose="020B0604020202020204" charset="0"/>
              </a:rPr>
              <a:t>of Matrix</a:t>
            </a:r>
          </a:p>
          <a:p>
            <a:pPr algn="just"/>
            <a:endParaRPr lang="en-US" sz="1800" b="1" dirty="0">
              <a:solidFill>
                <a:schemeClr val="tx1"/>
              </a:solidFill>
              <a:latin typeface="Proxima Nova" panose="020B0604020202020204" charset="0"/>
            </a:endParaRPr>
          </a:p>
          <a:p>
            <a:pPr marL="342900" indent="-342900" algn="just">
              <a:buFont typeface="Arial" panose="020B0604020202020204" pitchFamily="34" charset="0"/>
              <a:buChar char="•"/>
            </a:pPr>
            <a:r>
              <a:rPr lang="en-US" sz="1800" dirty="0" smtClean="0">
                <a:solidFill>
                  <a:schemeClr val="tx1"/>
                </a:solidFill>
                <a:latin typeface="Proxima Nova" panose="020B0604020202020204" charset="0"/>
                <a:cs typeface="Times New Roman" panose="02020603050405020304" pitchFamily="18" charset="0"/>
              </a:rPr>
              <a:t>The </a:t>
            </a:r>
            <a:r>
              <a:rPr lang="en-US" sz="1800" dirty="0">
                <a:solidFill>
                  <a:schemeClr val="tx1"/>
                </a:solidFill>
                <a:latin typeface="Proxima Nova" panose="020B0604020202020204" charset="0"/>
                <a:cs typeface="Times New Roman" panose="02020603050405020304" pitchFamily="18" charset="0"/>
              </a:rPr>
              <a:t>transpose of a matrix A is obtained by writing the row of A, in order, as columns and denoted by </a:t>
            </a:r>
            <a:r>
              <a:rPr lang="en-US" sz="1800" dirty="0" smtClean="0">
                <a:solidFill>
                  <a:schemeClr val="tx1"/>
                </a:solidFill>
                <a:latin typeface="Proxima Nova" panose="020B0604020202020204" charset="0"/>
                <a:cs typeface="Times New Roman" panose="02020603050405020304" pitchFamily="18" charset="0"/>
              </a:rPr>
              <a:t>AT.</a:t>
            </a:r>
          </a:p>
          <a:p>
            <a:pPr marL="342900" indent="-342900" algn="just">
              <a:buFont typeface="Arial" panose="020B0604020202020204" pitchFamily="34" charset="0"/>
              <a:buChar char="•"/>
            </a:pPr>
            <a:endParaRPr lang="en-US" sz="1800" dirty="0">
              <a:solidFill>
                <a:schemeClr val="tx1"/>
              </a:solidFill>
              <a:latin typeface="Proxima Nova" panose="020B0604020202020204" charset="0"/>
              <a:cs typeface="Times New Roman" panose="02020603050405020304" pitchFamily="18" charset="0"/>
            </a:endParaRPr>
          </a:p>
          <a:p>
            <a:pPr marL="342900" indent="-342900" algn="just">
              <a:buFont typeface="Arial" panose="020B0604020202020204" pitchFamily="34" charset="0"/>
              <a:buChar char="•"/>
            </a:pPr>
            <a:r>
              <a:rPr lang="en-US" sz="1800" dirty="0" smtClean="0">
                <a:solidFill>
                  <a:schemeClr val="tx1"/>
                </a:solidFill>
                <a:latin typeface="Proxima Nova" panose="020B0604020202020204" charset="0"/>
                <a:cs typeface="Times New Roman" panose="02020603050405020304" pitchFamily="18" charset="0"/>
              </a:rPr>
              <a:t>It </a:t>
            </a:r>
            <a:r>
              <a:rPr lang="en-US" sz="1800" dirty="0">
                <a:solidFill>
                  <a:schemeClr val="tx1"/>
                </a:solidFill>
                <a:latin typeface="Proxima Nova" panose="020B0604020202020204" charset="0"/>
                <a:cs typeface="Times New Roman" panose="02020603050405020304" pitchFamily="18" charset="0"/>
              </a:rPr>
              <a:t>is not hard to see that if A is an </a:t>
            </a:r>
            <a:r>
              <a:rPr lang="en-US" sz="1800" dirty="0" err="1">
                <a:solidFill>
                  <a:schemeClr val="tx1"/>
                </a:solidFill>
                <a:latin typeface="Proxima Nova" panose="020B0604020202020204" charset="0"/>
                <a:cs typeface="Times New Roman" panose="02020603050405020304" pitchFamily="18" charset="0"/>
              </a:rPr>
              <a:t>m×n</a:t>
            </a:r>
            <a:r>
              <a:rPr lang="en-US" sz="1800" dirty="0">
                <a:solidFill>
                  <a:schemeClr val="tx1"/>
                </a:solidFill>
                <a:latin typeface="Proxima Nova" panose="020B0604020202020204" charset="0"/>
                <a:cs typeface="Times New Roman" panose="02020603050405020304" pitchFamily="18" charset="0"/>
              </a:rPr>
              <a:t> matrix, then AT  is an </a:t>
            </a:r>
            <a:r>
              <a:rPr lang="en-US" sz="1800" dirty="0" err="1">
                <a:solidFill>
                  <a:schemeClr val="tx1"/>
                </a:solidFill>
                <a:latin typeface="Proxima Nova" panose="020B0604020202020204" charset="0"/>
                <a:cs typeface="Times New Roman" panose="02020603050405020304" pitchFamily="18" charset="0"/>
              </a:rPr>
              <a:t>n×m</a:t>
            </a:r>
            <a:r>
              <a:rPr lang="en-US" sz="1800" dirty="0">
                <a:solidFill>
                  <a:schemeClr val="tx1"/>
                </a:solidFill>
                <a:latin typeface="Proxima Nova" panose="020B0604020202020204" charset="0"/>
                <a:cs typeface="Times New Roman" panose="02020603050405020304" pitchFamily="18" charset="0"/>
              </a:rPr>
              <a:t> matrix.</a:t>
            </a:r>
          </a:p>
          <a:p>
            <a:pPr algn="just"/>
            <a:endParaRPr lang="en-US" sz="1800" b="1" dirty="0" smtClean="0">
              <a:solidFill>
                <a:schemeClr val="tx1"/>
              </a:solidFill>
              <a:latin typeface="Proxima Nova" panose="020B0604020202020204" charset="0"/>
            </a:endParaRPr>
          </a:p>
          <a:p>
            <a:pPr marL="285750" lvl="2" indent="-285750" algn="just">
              <a:buFont typeface="Arial" panose="020B0604020202020204" pitchFamily="34" charset="0"/>
              <a:buChar char="•"/>
              <a:defRPr/>
            </a:pPr>
            <a:endParaRPr lang="en-US" sz="1800" dirty="0" smtClean="0">
              <a:solidFill>
                <a:schemeClr val="tx1"/>
              </a:solidFill>
              <a:latin typeface="Proxima Nova" panose="020B0604020202020204" charset="0"/>
              <a:cs typeface="Times New Roman" panose="02020603050405020304" pitchFamily="18" charset="0"/>
            </a:endParaRPr>
          </a:p>
        </p:txBody>
      </p:sp>
      <p:graphicFrame>
        <p:nvGraphicFramePr>
          <p:cNvPr id="9" name="Object 2"/>
          <p:cNvGraphicFramePr>
            <a:graphicFrameLocks noChangeAspect="1"/>
          </p:cNvGraphicFramePr>
          <p:nvPr>
            <p:extLst/>
          </p:nvPr>
        </p:nvGraphicFramePr>
        <p:xfrm>
          <a:off x="1847331" y="3034059"/>
          <a:ext cx="1696762" cy="1345662"/>
        </p:xfrm>
        <a:graphic>
          <a:graphicData uri="http://schemas.openxmlformats.org/presentationml/2006/ole">
            <mc:AlternateContent xmlns:mc="http://schemas.openxmlformats.org/markup-compatibility/2006">
              <mc:Choice xmlns:v="urn:schemas-microsoft-com:vml" Requires="v">
                <p:oleObj spid="_x0000_s6302" name="Equation" r:id="rId7" imgW="990360" imgH="736560" progId="Equation.3">
                  <p:embed/>
                </p:oleObj>
              </mc:Choice>
              <mc:Fallback>
                <p:oleObj name="Equation" r:id="rId7" imgW="990360" imgH="7365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7331" y="3034059"/>
                        <a:ext cx="1696762" cy="1345662"/>
                      </a:xfrm>
                      <a:prstGeom prst="rect">
                        <a:avLst/>
                      </a:prstGeom>
                      <a:noFill/>
                      <a:extLst/>
                    </p:spPr>
                  </p:pic>
                </p:oleObj>
              </mc:Fallback>
            </mc:AlternateContent>
          </a:graphicData>
        </a:graphic>
      </p:graphicFrame>
      <p:graphicFrame>
        <p:nvGraphicFramePr>
          <p:cNvPr id="10" name="Object 3"/>
          <p:cNvGraphicFramePr>
            <a:graphicFrameLocks noChangeAspect="1"/>
          </p:cNvGraphicFramePr>
          <p:nvPr>
            <p:extLst/>
          </p:nvPr>
        </p:nvGraphicFramePr>
        <p:xfrm>
          <a:off x="4496349" y="3234433"/>
          <a:ext cx="2221833" cy="810774"/>
        </p:xfrm>
        <a:graphic>
          <a:graphicData uri="http://schemas.openxmlformats.org/presentationml/2006/ole">
            <mc:AlternateContent xmlns:mc="http://schemas.openxmlformats.org/markup-compatibility/2006">
              <mc:Choice xmlns:v="urn:schemas-microsoft-com:vml" Requires="v">
                <p:oleObj spid="_x0000_s6303" name="Equation" r:id="rId9" imgW="1434960" imgH="507960" progId="Equation.3">
                  <p:embed/>
                </p:oleObj>
              </mc:Choice>
              <mc:Fallback>
                <p:oleObj name="Equation" r:id="rId9" imgW="1434960" imgH="5079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6349" y="3234433"/>
                        <a:ext cx="2221833" cy="810774"/>
                      </a:xfrm>
                      <a:prstGeom prst="rect">
                        <a:avLst/>
                      </a:prstGeom>
                      <a:noFill/>
                      <a:extLst/>
                    </p:spPr>
                  </p:pic>
                </p:oleObj>
              </mc:Fallback>
            </mc:AlternateContent>
          </a:graphicData>
        </a:graphic>
      </p:graphicFrame>
    </p:spTree>
    <p:extLst>
      <p:ext uri="{BB962C8B-B14F-4D97-AF65-F5344CB8AC3E}">
        <p14:creationId xmlns:p14="http://schemas.microsoft.com/office/powerpoint/2010/main" val="294556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4">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5">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6">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VECTORS AND MATRICES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673099" y="813258"/>
            <a:ext cx="8275692" cy="3453223"/>
          </a:xfrm>
          <a:prstGeom prst="rect">
            <a:avLst/>
          </a:prstGeom>
          <a:noFill/>
          <a:ln>
            <a:noFill/>
          </a:ln>
        </p:spPr>
        <p:txBody>
          <a:bodyPr spcFirstLastPara="1" wrap="square" lIns="91425" tIns="91425" rIns="91425" bIns="91425" anchor="t" anchorCtr="0">
            <a:spAutoFit/>
          </a:bodyPr>
          <a:lstStyle/>
          <a:p>
            <a:pPr algn="just"/>
            <a:r>
              <a:rPr lang="en-US" sz="1800" b="1" dirty="0" smtClean="0">
                <a:solidFill>
                  <a:schemeClr val="tx1"/>
                </a:solidFill>
                <a:latin typeface="Proxima Nova" panose="020B0604020202020204" charset="0"/>
              </a:rPr>
              <a:t>Determinant</a:t>
            </a:r>
            <a:endParaRPr lang="en-US" sz="1800" b="1" dirty="0">
              <a:solidFill>
                <a:schemeClr val="tx1"/>
              </a:solidFill>
              <a:latin typeface="Proxima Nova" panose="020B0604020202020204" charset="0"/>
            </a:endParaRPr>
          </a:p>
          <a:p>
            <a:pPr>
              <a:spcBef>
                <a:spcPct val="20000"/>
              </a:spcBef>
            </a:pPr>
            <a:r>
              <a:rPr lang="en-US" sz="1800" dirty="0">
                <a:solidFill>
                  <a:schemeClr val="tx1"/>
                </a:solidFill>
                <a:latin typeface="Proxima Nova" panose="020B0604020202020204" charset="0"/>
                <a:cs typeface="Times New Roman" panose="02020603050405020304" pitchFamily="18" charset="0"/>
              </a:rPr>
              <a:t>The determinant of order one is:  </a:t>
            </a:r>
          </a:p>
          <a:p>
            <a:pPr>
              <a:spcBef>
                <a:spcPct val="20000"/>
              </a:spcBef>
            </a:pPr>
            <a:r>
              <a:rPr lang="en-US" sz="1800" dirty="0">
                <a:solidFill>
                  <a:schemeClr val="tx1"/>
                </a:solidFill>
                <a:latin typeface="Proxima Nova" panose="020B0604020202020204" charset="0"/>
                <a:cs typeface="Times New Roman" panose="02020603050405020304" pitchFamily="18" charset="0"/>
              </a:rPr>
              <a:t>The determinant of order two is:</a:t>
            </a:r>
          </a:p>
          <a:p>
            <a:pPr>
              <a:spcBef>
                <a:spcPct val="20000"/>
              </a:spcBef>
            </a:pPr>
            <a:endParaRPr lang="en-US" sz="1800" dirty="0">
              <a:solidFill>
                <a:schemeClr val="tx1"/>
              </a:solidFill>
              <a:latin typeface="Proxima Nova" panose="020B0604020202020204" charset="0"/>
              <a:cs typeface="Times New Roman" panose="02020603050405020304" pitchFamily="18" charset="0"/>
            </a:endParaRPr>
          </a:p>
          <a:p>
            <a:pPr>
              <a:spcBef>
                <a:spcPct val="20000"/>
              </a:spcBef>
            </a:pPr>
            <a:endParaRPr lang="en-US" sz="1800" dirty="0">
              <a:solidFill>
                <a:schemeClr val="tx1"/>
              </a:solidFill>
              <a:latin typeface="Proxima Nova" panose="020B0604020202020204" charset="0"/>
              <a:cs typeface="Times New Roman" panose="02020603050405020304" pitchFamily="18" charset="0"/>
            </a:endParaRPr>
          </a:p>
          <a:p>
            <a:pPr>
              <a:spcBef>
                <a:spcPct val="20000"/>
              </a:spcBef>
            </a:pPr>
            <a:endParaRPr lang="en-US" sz="1800" dirty="0">
              <a:solidFill>
                <a:schemeClr val="tx1"/>
              </a:solidFill>
              <a:latin typeface="Proxima Nova" panose="020B0604020202020204" charset="0"/>
              <a:cs typeface="Times New Roman" panose="02020603050405020304" pitchFamily="18" charset="0"/>
            </a:endParaRPr>
          </a:p>
          <a:p>
            <a:pPr>
              <a:spcBef>
                <a:spcPct val="20000"/>
              </a:spcBef>
            </a:pPr>
            <a:r>
              <a:rPr lang="en-US" sz="1800" dirty="0">
                <a:solidFill>
                  <a:schemeClr val="tx1"/>
                </a:solidFill>
                <a:latin typeface="Proxima Nova" panose="020B0604020202020204" charset="0"/>
                <a:cs typeface="Times New Roman" panose="02020603050405020304" pitchFamily="18" charset="0"/>
              </a:rPr>
              <a:t>The determinant of order three is</a:t>
            </a:r>
            <a:r>
              <a:rPr lang="en-US" sz="1800" dirty="0" smtClean="0">
                <a:solidFill>
                  <a:schemeClr val="tx1"/>
                </a:solidFill>
                <a:latin typeface="Proxima Nova" panose="020B0604020202020204" charset="0"/>
                <a:cs typeface="Times New Roman" panose="02020603050405020304" pitchFamily="18" charset="0"/>
              </a:rPr>
              <a:t>:</a:t>
            </a:r>
          </a:p>
          <a:p>
            <a:pPr>
              <a:spcBef>
                <a:spcPct val="20000"/>
              </a:spcBef>
            </a:pPr>
            <a:endParaRPr lang="en-US" sz="1800" dirty="0">
              <a:solidFill>
                <a:schemeClr val="tx1"/>
              </a:solidFill>
              <a:latin typeface="Proxima Nova" panose="020B0604020202020204" charset="0"/>
              <a:cs typeface="Times New Roman" panose="02020603050405020304" pitchFamily="18" charset="0"/>
            </a:endParaRPr>
          </a:p>
          <a:p>
            <a:pPr>
              <a:spcBef>
                <a:spcPct val="20000"/>
              </a:spcBef>
            </a:pPr>
            <a:endParaRPr lang="en-US" sz="1800" dirty="0" smtClean="0">
              <a:solidFill>
                <a:schemeClr val="tx1"/>
              </a:solidFill>
              <a:latin typeface="Proxima Nova" panose="020B0604020202020204" charset="0"/>
              <a:cs typeface="Times New Roman" panose="02020603050405020304" pitchFamily="18" charset="0"/>
            </a:endParaRPr>
          </a:p>
          <a:p>
            <a:pPr>
              <a:spcBef>
                <a:spcPct val="20000"/>
              </a:spcBef>
            </a:pPr>
            <a:endParaRPr lang="en-US" sz="1800" dirty="0">
              <a:solidFill>
                <a:schemeClr val="tx1"/>
              </a:solidFill>
              <a:latin typeface="Proxima Nova" panose="020B0604020202020204" charset="0"/>
              <a:cs typeface="Times New Roman" panose="02020603050405020304" pitchFamily="18" charset="0"/>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1712" y="1194516"/>
            <a:ext cx="1546994" cy="356882"/>
          </a:xfrm>
          <a:prstGeom prst="rect">
            <a:avLst/>
          </a:prstGeom>
        </p:spPr>
      </p:pic>
      <p:graphicFrame>
        <p:nvGraphicFramePr>
          <p:cNvPr id="13" name="Object 3"/>
          <p:cNvGraphicFramePr>
            <a:graphicFrameLocks noChangeAspect="1"/>
          </p:cNvGraphicFramePr>
          <p:nvPr>
            <p:extLst>
              <p:ext uri="{D42A27DB-BD31-4B8C-83A1-F6EECF244321}">
                <p14:modId xmlns:p14="http://schemas.microsoft.com/office/powerpoint/2010/main" val="489947231"/>
              </p:ext>
            </p:extLst>
          </p:nvPr>
        </p:nvGraphicFramePr>
        <p:xfrm>
          <a:off x="2214524" y="1822213"/>
          <a:ext cx="3494182" cy="915572"/>
        </p:xfrm>
        <a:graphic>
          <a:graphicData uri="http://schemas.openxmlformats.org/presentationml/2006/ole">
            <mc:AlternateContent xmlns:mc="http://schemas.openxmlformats.org/markup-compatibility/2006">
              <mc:Choice xmlns:v="urn:schemas-microsoft-com:vml" Requires="v">
                <p:oleObj spid="_x0000_s5283" name="Equation" r:id="rId8" imgW="1777680" imgH="507960" progId="Equation.3">
                  <p:embed/>
                </p:oleObj>
              </mc:Choice>
              <mc:Fallback>
                <p:oleObj name="Equation" r:id="rId8" imgW="1777680" imgH="5079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14524" y="1822213"/>
                        <a:ext cx="3494182" cy="915572"/>
                      </a:xfrm>
                      <a:prstGeom prst="rect">
                        <a:avLst/>
                      </a:prstGeom>
                      <a:noFill/>
                      <a:extLst/>
                    </p:spPr>
                  </p:pic>
                </p:oleObj>
              </mc:Fallback>
            </mc:AlternateContent>
          </a:graphicData>
        </a:graphic>
      </p:graphicFrame>
      <p:graphicFrame>
        <p:nvGraphicFramePr>
          <p:cNvPr id="14" name="Object 5"/>
          <p:cNvGraphicFramePr>
            <a:graphicFrameLocks noChangeAspect="1"/>
          </p:cNvGraphicFramePr>
          <p:nvPr>
            <p:extLst>
              <p:ext uri="{D42A27DB-BD31-4B8C-83A1-F6EECF244321}">
                <p14:modId xmlns:p14="http://schemas.microsoft.com/office/powerpoint/2010/main" val="1541522192"/>
              </p:ext>
            </p:extLst>
          </p:nvPr>
        </p:nvGraphicFramePr>
        <p:xfrm>
          <a:off x="2214524" y="3184478"/>
          <a:ext cx="4223979" cy="1846087"/>
        </p:xfrm>
        <a:graphic>
          <a:graphicData uri="http://schemas.openxmlformats.org/presentationml/2006/ole">
            <mc:AlternateContent xmlns:mc="http://schemas.openxmlformats.org/markup-compatibility/2006">
              <mc:Choice xmlns:v="urn:schemas-microsoft-com:vml" Requires="v">
                <p:oleObj spid="_x0000_s5284" name="Equation" r:id="rId10" imgW="2882880" imgH="1269720" progId="Equation.3">
                  <p:embed/>
                </p:oleObj>
              </mc:Choice>
              <mc:Fallback>
                <p:oleObj name="Equation" r:id="rId10" imgW="2882880" imgH="126972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14524" y="3184478"/>
                        <a:ext cx="4223979" cy="1846087"/>
                      </a:xfrm>
                      <a:prstGeom prst="rect">
                        <a:avLst/>
                      </a:prstGeom>
                      <a:noFill/>
                      <a:extLst/>
                    </p:spPr>
                  </p:pic>
                </p:oleObj>
              </mc:Fallback>
            </mc:AlternateContent>
          </a:graphicData>
        </a:graphic>
      </p:graphicFrame>
    </p:spTree>
    <p:extLst>
      <p:ext uri="{BB962C8B-B14F-4D97-AF65-F5344CB8AC3E}">
        <p14:creationId xmlns:p14="http://schemas.microsoft.com/office/powerpoint/2010/main" val="14353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5524"/>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53968"/>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LINEAR INEQUALITIES</a:t>
            </a:r>
            <a:endParaRPr lang="en-IN" sz="2300" dirty="0">
              <a:solidFill>
                <a:schemeClr val="bg1"/>
              </a:solidFill>
              <a:latin typeface="Proxima Nova" panose="020B0604020202020204" charset="0"/>
              <a:sym typeface="Proxima Nova"/>
            </a:endParaRPr>
          </a:p>
        </p:txBody>
      </p:sp>
      <p:sp>
        <p:nvSpPr>
          <p:cNvPr id="8" name="Google Shape;99;p17"/>
          <p:cNvSpPr txBox="1"/>
          <p:nvPr/>
        </p:nvSpPr>
        <p:spPr>
          <a:xfrm>
            <a:off x="673099" y="813258"/>
            <a:ext cx="8275692" cy="2677626"/>
          </a:xfrm>
          <a:prstGeom prst="rect">
            <a:avLst/>
          </a:prstGeom>
          <a:noFill/>
          <a:ln>
            <a:noFill/>
          </a:ln>
        </p:spPr>
        <p:txBody>
          <a:bodyPr spcFirstLastPara="1" wrap="square" lIns="91425" tIns="91425" rIns="91425" bIns="91425" anchor="t" anchorCtr="0">
            <a:spAutoFit/>
          </a:bodyPr>
          <a:lstStyle/>
          <a:p>
            <a:pPr marL="0" lvl="1"/>
            <a:r>
              <a:rPr lang="en-US" sz="1800" dirty="0" smtClean="0">
                <a:solidFill>
                  <a:schemeClr val="tx1"/>
                </a:solidFill>
                <a:latin typeface="Proxima Nova" panose="020B0604020202020204" charset="0"/>
                <a:cs typeface="Times New Roman" panose="02020603050405020304" pitchFamily="18" charset="0"/>
              </a:rPr>
              <a:t>The </a:t>
            </a:r>
            <a:r>
              <a:rPr lang="en-US" sz="1800" dirty="0">
                <a:solidFill>
                  <a:schemeClr val="tx1"/>
                </a:solidFill>
                <a:latin typeface="Proxima Nova" panose="020B0604020202020204" charset="0"/>
                <a:cs typeface="Times New Roman" panose="02020603050405020304" pitchFamily="18" charset="0"/>
              </a:rPr>
              <a:t>term inequality is applied to any statement involving one of the symbols </a:t>
            </a:r>
            <a:endParaRPr lang="en-US" sz="1800" dirty="0" smtClean="0">
              <a:solidFill>
                <a:schemeClr val="tx1"/>
              </a:solidFill>
              <a:latin typeface="Proxima Nova" panose="020B0604020202020204" charset="0"/>
              <a:cs typeface="Times New Roman" panose="02020603050405020304" pitchFamily="18" charset="0"/>
            </a:endParaRPr>
          </a:p>
          <a:p>
            <a:pPr marL="0" lvl="1"/>
            <a:r>
              <a:rPr lang="en-US" sz="1800" dirty="0" smtClean="0">
                <a:solidFill>
                  <a:schemeClr val="tx1"/>
                </a:solidFill>
                <a:latin typeface="Proxima Nova" panose="020B0604020202020204" charset="0"/>
                <a:cs typeface="Times New Roman" panose="02020603050405020304" pitchFamily="18" charset="0"/>
              </a:rPr>
              <a:t> &lt;, </a:t>
            </a:r>
            <a:r>
              <a:rPr lang="en-US" sz="1800" dirty="0">
                <a:solidFill>
                  <a:schemeClr val="tx1"/>
                </a:solidFill>
                <a:latin typeface="Proxima Nova" panose="020B0604020202020204" charset="0"/>
                <a:cs typeface="Times New Roman" panose="02020603050405020304" pitchFamily="18" charset="0"/>
              </a:rPr>
              <a:t>&gt;, ≤</a:t>
            </a:r>
            <a:r>
              <a:rPr lang="en-US" sz="1800" dirty="0" smtClean="0">
                <a:solidFill>
                  <a:schemeClr val="tx1"/>
                </a:solidFill>
                <a:latin typeface="Proxima Nova" panose="020B0604020202020204" charset="0"/>
                <a:cs typeface="Times New Roman" panose="02020603050405020304" pitchFamily="18" charset="0"/>
              </a:rPr>
              <a:t>,  ≥ </a:t>
            </a:r>
            <a:endParaRPr lang="en-US" sz="1800" dirty="0">
              <a:solidFill>
                <a:schemeClr val="tx1"/>
              </a:solidFill>
              <a:latin typeface="Proxima Nova" panose="020B0604020202020204" charset="0"/>
              <a:cs typeface="Times New Roman" panose="02020603050405020304" pitchFamily="18" charset="0"/>
            </a:endParaRPr>
          </a:p>
          <a:p>
            <a:endParaRPr lang="en-US" sz="1800" dirty="0">
              <a:solidFill>
                <a:schemeClr val="tx1"/>
              </a:solidFill>
              <a:latin typeface="Proxima Nova" panose="020B0604020202020204" charset="0"/>
              <a:cs typeface="Times New Roman" panose="02020603050405020304" pitchFamily="18" charset="0"/>
            </a:endParaRPr>
          </a:p>
          <a:p>
            <a:pPr marL="0" lvl="1"/>
            <a:r>
              <a:rPr lang="en-US" sz="1800" dirty="0">
                <a:solidFill>
                  <a:schemeClr val="tx1"/>
                </a:solidFill>
                <a:latin typeface="Proxima Nova" panose="020B0604020202020204" charset="0"/>
                <a:cs typeface="Times New Roman" panose="02020603050405020304" pitchFamily="18" charset="0"/>
              </a:rPr>
              <a:t>Examples of inequalities are: </a:t>
            </a:r>
          </a:p>
          <a:p>
            <a:pPr lvl="1" indent="-457200">
              <a:buClrTx/>
              <a:buFont typeface="+mj-lt"/>
              <a:buAutoNum type="arabicPeriod"/>
            </a:pPr>
            <a:r>
              <a:rPr lang="en-US" sz="1800" dirty="0">
                <a:solidFill>
                  <a:schemeClr val="tx1"/>
                </a:solidFill>
                <a:latin typeface="Proxima Nova" panose="020B0604020202020204" charset="0"/>
                <a:cs typeface="Times New Roman" panose="02020603050405020304" pitchFamily="18" charset="0"/>
              </a:rPr>
              <a:t>x1 ≥ 1</a:t>
            </a:r>
          </a:p>
          <a:p>
            <a:pPr lvl="1" indent="-457200">
              <a:buClrTx/>
              <a:buFont typeface="+mj-lt"/>
              <a:buAutoNum type="arabicPeriod"/>
            </a:pPr>
            <a:r>
              <a:rPr lang="en-US" sz="1800" dirty="0">
                <a:solidFill>
                  <a:schemeClr val="tx1"/>
                </a:solidFill>
                <a:latin typeface="Proxima Nova" panose="020B0604020202020204" charset="0"/>
                <a:cs typeface="Times New Roman" panose="02020603050405020304" pitchFamily="18" charset="0"/>
              </a:rPr>
              <a:t>x + y + 2z &gt; 16 </a:t>
            </a:r>
          </a:p>
          <a:p>
            <a:pPr lvl="1" indent="-457200">
              <a:buClrTx/>
              <a:buFont typeface="+mj-lt"/>
              <a:buAutoNum type="arabicPeriod"/>
            </a:pPr>
            <a:r>
              <a:rPr lang="en-US" sz="1800" dirty="0">
                <a:solidFill>
                  <a:schemeClr val="tx1"/>
                </a:solidFill>
                <a:latin typeface="Proxima Nova" panose="020B0604020202020204" charset="0"/>
                <a:cs typeface="Times New Roman" panose="02020603050405020304" pitchFamily="18" charset="0"/>
              </a:rPr>
              <a:t>p + q ≤ ½ </a:t>
            </a:r>
          </a:p>
          <a:p>
            <a:pPr lvl="1" indent="-457200">
              <a:buClrTx/>
              <a:buFont typeface="+mj-lt"/>
              <a:buAutoNum type="arabicPeriod"/>
            </a:pPr>
            <a:r>
              <a:rPr lang="en-US" sz="1800" dirty="0">
                <a:solidFill>
                  <a:schemeClr val="tx1"/>
                </a:solidFill>
                <a:latin typeface="Proxima Nova" panose="020B0604020202020204" charset="0"/>
                <a:cs typeface="Times New Roman" panose="02020603050405020304" pitchFamily="18" charset="0"/>
              </a:rPr>
              <a:t>ax + by &gt; 1</a:t>
            </a:r>
          </a:p>
          <a:p>
            <a:pPr algn="just">
              <a:defRPr/>
            </a:pPr>
            <a:endParaRPr lang="en-US" sz="1800" dirty="0" smtClean="0">
              <a:solidFill>
                <a:schemeClr val="tx1"/>
              </a:solidFill>
              <a:latin typeface="Proxima Nova" panose="020B0604020202020204" charset="0"/>
              <a:cs typeface="Times New Roman" panose="02020603050405020304" pitchFamily="18" charset="0"/>
            </a:endParaRPr>
          </a:p>
        </p:txBody>
      </p:sp>
    </p:spTree>
    <p:extLst>
      <p:ext uri="{BB962C8B-B14F-4D97-AF65-F5344CB8AC3E}">
        <p14:creationId xmlns:p14="http://schemas.microsoft.com/office/powerpoint/2010/main" val="1216167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53968"/>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LINEAR INEQUALITIES</a:t>
            </a:r>
            <a:endParaRPr lang="en-IN" sz="2300" dirty="0">
              <a:solidFill>
                <a:schemeClr val="bg1"/>
              </a:solidFill>
              <a:latin typeface="Proxima Nova" panose="020B0604020202020204" charset="0"/>
              <a:sym typeface="Proxima Nova"/>
            </a:endParaRPr>
          </a:p>
        </p:txBody>
      </p:sp>
      <p:sp>
        <p:nvSpPr>
          <p:cNvPr id="8" name="Google Shape;99;p17"/>
          <p:cNvSpPr txBox="1"/>
          <p:nvPr/>
        </p:nvSpPr>
        <p:spPr>
          <a:xfrm>
            <a:off x="673099" y="813258"/>
            <a:ext cx="8275692" cy="3785621"/>
          </a:xfrm>
          <a:prstGeom prst="rect">
            <a:avLst/>
          </a:prstGeom>
          <a:noFill/>
          <a:ln>
            <a:noFill/>
          </a:ln>
        </p:spPr>
        <p:txBody>
          <a:bodyPr spcFirstLastPara="1" wrap="square" lIns="91425" tIns="91425" rIns="91425" bIns="91425" anchor="t" anchorCtr="0">
            <a:spAutoFit/>
          </a:bodyPr>
          <a:lstStyle/>
          <a:p>
            <a:pPr marL="285750" lvl="1" indent="-285750">
              <a:buFont typeface="Arial" panose="020B0604020202020204" pitchFamily="34" charset="0"/>
              <a:buChar char="•"/>
            </a:pPr>
            <a:r>
              <a:rPr lang="en-US" sz="1800" dirty="0" smtClean="0">
                <a:solidFill>
                  <a:schemeClr val="tx1"/>
                </a:solidFill>
                <a:latin typeface="Proxima Nova" panose="020B0604020202020204" charset="0"/>
                <a:cs typeface="Times New Roman" panose="02020603050405020304" pitchFamily="18" charset="0"/>
              </a:rPr>
              <a:t>Fundamental </a:t>
            </a:r>
            <a:r>
              <a:rPr lang="en-US" sz="1800" dirty="0">
                <a:solidFill>
                  <a:schemeClr val="tx1"/>
                </a:solidFill>
                <a:latin typeface="Proxima Nova" panose="020B0604020202020204" charset="0"/>
                <a:cs typeface="Times New Roman" panose="02020603050405020304" pitchFamily="18" charset="0"/>
              </a:rPr>
              <a:t>Properties of Inequalities</a:t>
            </a:r>
          </a:p>
          <a:p>
            <a:pPr lvl="1" indent="-285750">
              <a:buFont typeface="Arial" panose="020B0604020202020204" pitchFamily="34" charset="0"/>
              <a:buChar char="•"/>
            </a:pPr>
            <a:endParaRPr lang="en-US" sz="1800" dirty="0">
              <a:solidFill>
                <a:schemeClr val="tx1"/>
              </a:solidFill>
              <a:latin typeface="Proxima Nova" panose="020B0604020202020204" charset="0"/>
              <a:cs typeface="Times New Roman" panose="02020603050405020304" pitchFamily="18" charset="0"/>
            </a:endParaRPr>
          </a:p>
          <a:p>
            <a:pPr marL="285750" lvl="1" indent="-285750">
              <a:buFont typeface="Arial" panose="020B0604020202020204" pitchFamily="34" charset="0"/>
              <a:buChar char="•"/>
            </a:pPr>
            <a:r>
              <a:rPr lang="en-US" sz="1800" dirty="0">
                <a:solidFill>
                  <a:schemeClr val="tx1"/>
                </a:solidFill>
                <a:latin typeface="Proxima Nova" panose="020B0604020202020204" charset="0"/>
                <a:cs typeface="Times New Roman" panose="02020603050405020304" pitchFamily="18" charset="0"/>
              </a:rPr>
              <a:t>If a ≤ b and c is any </a:t>
            </a:r>
            <a:r>
              <a:rPr lang="en-US" sz="1800" u="sng" dirty="0">
                <a:solidFill>
                  <a:schemeClr val="tx1"/>
                </a:solidFill>
                <a:latin typeface="Proxima Nova" panose="020B0604020202020204" charset="0"/>
                <a:cs typeface="Times New Roman" panose="02020603050405020304" pitchFamily="18" charset="0"/>
              </a:rPr>
              <a:t>real number</a:t>
            </a:r>
            <a:r>
              <a:rPr lang="en-US" sz="1800" dirty="0">
                <a:solidFill>
                  <a:schemeClr val="tx1"/>
                </a:solidFill>
                <a:latin typeface="Proxima Nova" panose="020B0604020202020204" charset="0"/>
                <a:cs typeface="Times New Roman" panose="02020603050405020304" pitchFamily="18" charset="0"/>
              </a:rPr>
              <a:t>, then a + c ≤ b + c.</a:t>
            </a:r>
            <a:br>
              <a:rPr lang="en-US" sz="1800" dirty="0">
                <a:solidFill>
                  <a:schemeClr val="tx1"/>
                </a:solidFill>
                <a:latin typeface="Proxima Nova" panose="020B0604020202020204" charset="0"/>
                <a:cs typeface="Times New Roman" panose="02020603050405020304" pitchFamily="18" charset="0"/>
              </a:rPr>
            </a:br>
            <a:r>
              <a:rPr lang="en-US" sz="1800" dirty="0">
                <a:solidFill>
                  <a:schemeClr val="tx1"/>
                </a:solidFill>
                <a:latin typeface="Proxima Nova" panose="020B0604020202020204" charset="0"/>
                <a:cs typeface="Times New Roman" panose="02020603050405020304" pitchFamily="18" charset="0"/>
              </a:rPr>
              <a:t>For example, -3 ≤ -1 implies -3+4 ≤ -1 + 4. </a:t>
            </a:r>
          </a:p>
          <a:p>
            <a:pPr marL="285750" lvl="1" indent="-285750">
              <a:buFont typeface="Arial" panose="020B0604020202020204" pitchFamily="34" charset="0"/>
              <a:buChar char="•"/>
            </a:pPr>
            <a:endParaRPr lang="en-US" sz="1800" dirty="0">
              <a:solidFill>
                <a:schemeClr val="tx1"/>
              </a:solidFill>
              <a:latin typeface="Proxima Nova" panose="020B0604020202020204" charset="0"/>
              <a:cs typeface="Times New Roman" panose="02020603050405020304" pitchFamily="18" charset="0"/>
            </a:endParaRPr>
          </a:p>
          <a:p>
            <a:pPr marL="285750" lvl="1" indent="-285750">
              <a:buFont typeface="Arial" panose="020B0604020202020204" pitchFamily="34" charset="0"/>
              <a:buChar char="•"/>
            </a:pPr>
            <a:r>
              <a:rPr lang="en-US" sz="1800" dirty="0">
                <a:solidFill>
                  <a:schemeClr val="tx1"/>
                </a:solidFill>
                <a:latin typeface="Proxima Nova" panose="020B0604020202020204" charset="0"/>
                <a:cs typeface="Times New Roman" panose="02020603050405020304" pitchFamily="18" charset="0"/>
              </a:rPr>
              <a:t>If a ≤ b and c is </a:t>
            </a:r>
            <a:r>
              <a:rPr lang="en-US" sz="1800" u="sng" dirty="0">
                <a:solidFill>
                  <a:schemeClr val="tx1"/>
                </a:solidFill>
                <a:latin typeface="Proxima Nova" panose="020B0604020202020204" charset="0"/>
                <a:cs typeface="Times New Roman" panose="02020603050405020304" pitchFamily="18" charset="0"/>
              </a:rPr>
              <a:t>positive</a:t>
            </a:r>
            <a:r>
              <a:rPr lang="en-US" sz="1800" dirty="0">
                <a:solidFill>
                  <a:schemeClr val="tx1"/>
                </a:solidFill>
                <a:latin typeface="Proxima Nova" panose="020B0604020202020204" charset="0"/>
                <a:cs typeface="Times New Roman" panose="02020603050405020304" pitchFamily="18" charset="0"/>
              </a:rPr>
              <a:t>, then ac ≤ </a:t>
            </a:r>
            <a:r>
              <a:rPr lang="en-US" sz="1800" dirty="0" err="1">
                <a:solidFill>
                  <a:schemeClr val="tx1"/>
                </a:solidFill>
                <a:latin typeface="Proxima Nova" panose="020B0604020202020204" charset="0"/>
                <a:cs typeface="Times New Roman" panose="02020603050405020304" pitchFamily="18" charset="0"/>
              </a:rPr>
              <a:t>bc</a:t>
            </a:r>
            <a:r>
              <a:rPr lang="en-US" sz="1800" dirty="0">
                <a:solidFill>
                  <a:schemeClr val="tx1"/>
                </a:solidFill>
                <a:latin typeface="Proxima Nova" panose="020B0604020202020204" charset="0"/>
                <a:cs typeface="Times New Roman" panose="02020603050405020304" pitchFamily="18" charset="0"/>
              </a:rPr>
              <a:t>.</a:t>
            </a:r>
            <a:br>
              <a:rPr lang="en-US" sz="1800" dirty="0">
                <a:solidFill>
                  <a:schemeClr val="tx1"/>
                </a:solidFill>
                <a:latin typeface="Proxima Nova" panose="020B0604020202020204" charset="0"/>
                <a:cs typeface="Times New Roman" panose="02020603050405020304" pitchFamily="18" charset="0"/>
              </a:rPr>
            </a:br>
            <a:r>
              <a:rPr lang="en-US" sz="1800" dirty="0">
                <a:solidFill>
                  <a:schemeClr val="tx1"/>
                </a:solidFill>
                <a:latin typeface="Proxima Nova" panose="020B0604020202020204" charset="0"/>
                <a:cs typeface="Times New Roman" panose="02020603050405020304" pitchFamily="18" charset="0"/>
              </a:rPr>
              <a:t>For example, 2 ≤ 3 implies 2(4) ≤ 3(4).</a:t>
            </a:r>
          </a:p>
          <a:p>
            <a:pPr marL="285750" lvl="1" indent="-285750">
              <a:buFont typeface="Arial" panose="020B0604020202020204" pitchFamily="34" charset="0"/>
              <a:buChar char="•"/>
            </a:pPr>
            <a:endParaRPr lang="en-US" sz="1800" dirty="0">
              <a:solidFill>
                <a:schemeClr val="tx1"/>
              </a:solidFill>
              <a:latin typeface="Proxima Nova" panose="020B0604020202020204" charset="0"/>
              <a:cs typeface="Times New Roman" panose="02020603050405020304" pitchFamily="18" charset="0"/>
            </a:endParaRPr>
          </a:p>
          <a:p>
            <a:pPr marL="285750" lvl="1" indent="-285750">
              <a:buFont typeface="Arial" panose="020B0604020202020204" pitchFamily="34" charset="0"/>
              <a:buChar char="•"/>
            </a:pPr>
            <a:r>
              <a:rPr lang="en-US" sz="1800" dirty="0">
                <a:solidFill>
                  <a:schemeClr val="tx1"/>
                </a:solidFill>
                <a:latin typeface="Proxima Nova" panose="020B0604020202020204" charset="0"/>
                <a:cs typeface="Times New Roman" panose="02020603050405020304" pitchFamily="18" charset="0"/>
              </a:rPr>
              <a:t>If a ≤ b and c is </a:t>
            </a:r>
            <a:r>
              <a:rPr lang="en-US" sz="1800" u="sng" dirty="0">
                <a:solidFill>
                  <a:schemeClr val="tx1"/>
                </a:solidFill>
                <a:latin typeface="Proxima Nova" panose="020B0604020202020204" charset="0"/>
                <a:cs typeface="Times New Roman" panose="02020603050405020304" pitchFamily="18" charset="0"/>
              </a:rPr>
              <a:t>negative</a:t>
            </a:r>
            <a:r>
              <a:rPr lang="en-US" sz="1800" dirty="0">
                <a:solidFill>
                  <a:schemeClr val="tx1"/>
                </a:solidFill>
                <a:latin typeface="Proxima Nova" panose="020B0604020202020204" charset="0"/>
                <a:cs typeface="Times New Roman" panose="02020603050405020304" pitchFamily="18" charset="0"/>
              </a:rPr>
              <a:t>, then ac ≥ </a:t>
            </a:r>
            <a:r>
              <a:rPr lang="en-US" sz="1800" dirty="0" err="1">
                <a:solidFill>
                  <a:schemeClr val="tx1"/>
                </a:solidFill>
                <a:latin typeface="Proxima Nova" panose="020B0604020202020204" charset="0"/>
                <a:cs typeface="Times New Roman" panose="02020603050405020304" pitchFamily="18" charset="0"/>
              </a:rPr>
              <a:t>bc</a:t>
            </a:r>
            <a:r>
              <a:rPr lang="en-US" sz="1800" dirty="0">
                <a:solidFill>
                  <a:schemeClr val="tx1"/>
                </a:solidFill>
                <a:latin typeface="Proxima Nova" panose="020B0604020202020204" charset="0"/>
                <a:cs typeface="Times New Roman" panose="02020603050405020304" pitchFamily="18" charset="0"/>
              </a:rPr>
              <a:t>.</a:t>
            </a:r>
            <a:br>
              <a:rPr lang="en-US" sz="1800" dirty="0">
                <a:solidFill>
                  <a:schemeClr val="tx1"/>
                </a:solidFill>
                <a:latin typeface="Proxima Nova" panose="020B0604020202020204" charset="0"/>
                <a:cs typeface="Times New Roman" panose="02020603050405020304" pitchFamily="18" charset="0"/>
              </a:rPr>
            </a:br>
            <a:r>
              <a:rPr lang="en-US" sz="1800" dirty="0">
                <a:solidFill>
                  <a:schemeClr val="tx1"/>
                </a:solidFill>
                <a:latin typeface="Proxima Nova" panose="020B0604020202020204" charset="0"/>
                <a:cs typeface="Times New Roman" panose="02020603050405020304" pitchFamily="18" charset="0"/>
              </a:rPr>
              <a:t>For example, 3 ≤ 9 implies 3(-2) ≥ 9(-2). </a:t>
            </a:r>
          </a:p>
          <a:p>
            <a:pPr marL="285750" lvl="1" indent="-285750">
              <a:buFont typeface="Arial" panose="020B0604020202020204" pitchFamily="34" charset="0"/>
              <a:buChar char="•"/>
            </a:pPr>
            <a:endParaRPr lang="en-US" sz="1800" dirty="0">
              <a:solidFill>
                <a:schemeClr val="tx1"/>
              </a:solidFill>
              <a:latin typeface="Proxima Nova" panose="020B0604020202020204" charset="0"/>
              <a:cs typeface="Times New Roman" panose="02020603050405020304" pitchFamily="18" charset="0"/>
            </a:endParaRPr>
          </a:p>
          <a:p>
            <a:pPr marL="285750" lvl="1" indent="-285750">
              <a:buFont typeface="Arial" panose="020B0604020202020204" pitchFamily="34" charset="0"/>
              <a:buChar char="•"/>
            </a:pPr>
            <a:r>
              <a:rPr lang="en-US" sz="1800" dirty="0">
                <a:solidFill>
                  <a:schemeClr val="tx1"/>
                </a:solidFill>
                <a:latin typeface="Proxima Nova" panose="020B0604020202020204" charset="0"/>
                <a:cs typeface="Times New Roman" panose="02020603050405020304" pitchFamily="18" charset="0"/>
              </a:rPr>
              <a:t>If a ≤ b and b ≤ c, then a ≤ c.</a:t>
            </a:r>
            <a:br>
              <a:rPr lang="en-US" sz="1800" dirty="0">
                <a:solidFill>
                  <a:schemeClr val="tx1"/>
                </a:solidFill>
                <a:latin typeface="Proxima Nova" panose="020B0604020202020204" charset="0"/>
                <a:cs typeface="Times New Roman" panose="02020603050405020304" pitchFamily="18" charset="0"/>
              </a:rPr>
            </a:br>
            <a:r>
              <a:rPr lang="en-US" sz="1800" dirty="0">
                <a:solidFill>
                  <a:schemeClr val="tx1"/>
                </a:solidFill>
                <a:latin typeface="Proxima Nova" panose="020B0604020202020204" charset="0"/>
                <a:cs typeface="Times New Roman" panose="02020603050405020304" pitchFamily="18" charset="0"/>
              </a:rPr>
              <a:t>For example, -1/2 ≤ 2 and 2 ≤ 8/3 imply -1/2 ≤ </a:t>
            </a:r>
            <a:r>
              <a:rPr lang="en-US" sz="1800" dirty="0" smtClean="0">
                <a:solidFill>
                  <a:schemeClr val="tx1"/>
                </a:solidFill>
                <a:latin typeface="Proxima Nova" panose="020B0604020202020204" charset="0"/>
                <a:cs typeface="Times New Roman" panose="02020603050405020304" pitchFamily="18" charset="0"/>
              </a:rPr>
              <a:t>8/3</a:t>
            </a:r>
            <a:endParaRPr lang="en-IN" sz="1800" dirty="0">
              <a:solidFill>
                <a:schemeClr val="tx1"/>
              </a:solidFill>
              <a:latin typeface="Proxima Nova" panose="020B0604020202020204" charset="0"/>
              <a:cs typeface="Times New Roman" panose="02020603050405020304" pitchFamily="18" charset="0"/>
            </a:endParaRPr>
          </a:p>
        </p:txBody>
      </p:sp>
    </p:spTree>
    <p:extLst>
      <p:ext uri="{BB962C8B-B14F-4D97-AF65-F5344CB8AC3E}">
        <p14:creationId xmlns:p14="http://schemas.microsoft.com/office/powerpoint/2010/main" val="1571787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022003"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WHAT IS AN  ALGORITHM?</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645925" y="992003"/>
            <a:ext cx="8035738" cy="2123628"/>
          </a:xfrm>
          <a:prstGeom prst="rect">
            <a:avLst/>
          </a:prstGeom>
          <a:noFill/>
          <a:ln>
            <a:noFill/>
          </a:ln>
        </p:spPr>
        <p:txBody>
          <a:bodyPr spcFirstLastPara="1" wrap="square" lIns="91425" tIns="91425" rIns="91425" bIns="91425" anchor="t" anchorCtr="0">
            <a:spAutoFit/>
          </a:bodyPr>
          <a:lstStyle/>
          <a:p>
            <a:pPr algn="just"/>
            <a:r>
              <a:rPr lang="en-US" altLang="en-US" sz="1800" dirty="0" smtClean="0">
                <a:latin typeface="Proxima Nova" panose="020B0604020202020204" charset="0"/>
              </a:rPr>
              <a:t>Informally</a:t>
            </a:r>
            <a:r>
              <a:rPr lang="en-US" altLang="en-US" sz="1800" dirty="0">
                <a:latin typeface="Proxima Nova" panose="020B0604020202020204" charset="0"/>
              </a:rPr>
              <a:t>, an algorithm </a:t>
            </a:r>
            <a:r>
              <a:rPr lang="en-US" altLang="en-US" sz="1800" dirty="0" smtClean="0">
                <a:latin typeface="Proxima Nova" panose="020B0604020202020204" charset="0"/>
              </a:rPr>
              <a:t>is any </a:t>
            </a:r>
            <a:r>
              <a:rPr lang="en-US" altLang="en-US" sz="1800" dirty="0">
                <a:latin typeface="Proxima Nova" panose="020B0604020202020204" charset="0"/>
              </a:rPr>
              <a:t>well-defined computational </a:t>
            </a:r>
            <a:r>
              <a:rPr lang="en-US" altLang="en-US" sz="1800" dirty="0" smtClean="0">
                <a:latin typeface="Proxima Nova" panose="020B0604020202020204" charset="0"/>
              </a:rPr>
              <a:t>procedure takes </a:t>
            </a:r>
            <a:r>
              <a:rPr lang="en-US" altLang="en-US" sz="1800" dirty="0">
                <a:latin typeface="Proxima Nova" panose="020B0604020202020204" charset="0"/>
              </a:rPr>
              <a:t>some value, or set of values, as </a:t>
            </a:r>
            <a:r>
              <a:rPr lang="en-US" altLang="en-US" sz="1800" dirty="0" smtClean="0">
                <a:latin typeface="Proxima Nova" panose="020B0604020202020204" charset="0"/>
              </a:rPr>
              <a:t>input produces </a:t>
            </a:r>
            <a:r>
              <a:rPr lang="en-US" altLang="en-US" sz="1800" dirty="0">
                <a:latin typeface="Proxima Nova" panose="020B0604020202020204" charset="0"/>
              </a:rPr>
              <a:t>some value, or set of values, as output.</a:t>
            </a:r>
          </a:p>
          <a:p>
            <a:pPr algn="just"/>
            <a:endParaRPr lang="en-US" altLang="en-US" sz="1800" dirty="0">
              <a:latin typeface="Proxima Nova" panose="020B0604020202020204" charset="0"/>
            </a:endParaRPr>
          </a:p>
          <a:p>
            <a:pPr algn="just"/>
            <a:r>
              <a:rPr lang="en-US" sz="1800" dirty="0" smtClean="0">
                <a:latin typeface="Proxima Nova" panose="020B0604020202020204" charset="0"/>
              </a:rPr>
              <a:t>“The </a:t>
            </a:r>
            <a:r>
              <a:rPr lang="en-US" sz="1800" dirty="0">
                <a:latin typeface="Proxima Nova" panose="020B0604020202020204" charset="0"/>
              </a:rPr>
              <a:t>algorithm is defined as a collection of unambiguous instructions occurring in some specific sequence and produce output for given set of input in finite time.”</a:t>
            </a:r>
          </a:p>
        </p:txBody>
      </p:sp>
    </p:spTree>
    <p:extLst>
      <p:ext uri="{BB962C8B-B14F-4D97-AF65-F5344CB8AC3E}">
        <p14:creationId xmlns:p14="http://schemas.microsoft.com/office/powerpoint/2010/main" val="42653571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53968"/>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LINEAR EQUATIONS</a:t>
            </a:r>
            <a:endParaRPr lang="en-IN" sz="2300" dirty="0">
              <a:solidFill>
                <a:schemeClr val="bg1"/>
              </a:solidFill>
              <a:latin typeface="Proxima Nova" panose="020B0604020202020204" charset="0"/>
              <a:sym typeface="Proxima Nova"/>
            </a:endParaRPr>
          </a:p>
        </p:txBody>
      </p:sp>
      <p:sp>
        <p:nvSpPr>
          <p:cNvPr id="8" name="Google Shape;99;p17"/>
          <p:cNvSpPr txBox="1"/>
          <p:nvPr/>
        </p:nvSpPr>
        <p:spPr>
          <a:xfrm>
            <a:off x="673099" y="813258"/>
            <a:ext cx="8275692" cy="4616618"/>
          </a:xfrm>
          <a:prstGeom prst="rect">
            <a:avLst/>
          </a:prstGeom>
          <a:noFill/>
          <a:ln>
            <a:noFill/>
          </a:ln>
        </p:spPr>
        <p:txBody>
          <a:bodyPr spcFirstLastPara="1" wrap="square" lIns="91425" tIns="91425" rIns="91425" bIns="91425" anchor="t" anchorCtr="0">
            <a:spAutoFit/>
          </a:bodyPr>
          <a:lstStyle/>
          <a:p>
            <a:pPr lvl="1" algn="just"/>
            <a:r>
              <a:rPr lang="en-IN" sz="1800" dirty="0">
                <a:solidFill>
                  <a:schemeClr val="tx1"/>
                </a:solidFill>
                <a:latin typeface="Proxima Nova" panose="020B0604020202020204" charset="0"/>
                <a:cs typeface="Times New Roman" panose="02020603050405020304" pitchFamily="18" charset="0"/>
              </a:rPr>
              <a:t>Linear equations explain some of the relationships between what we know and what we want to know and can help us solve a wide range of problems we might encounter in our everyday lives.</a:t>
            </a:r>
          </a:p>
          <a:p>
            <a:pPr lvl="1" algn="just"/>
            <a:endParaRPr lang="en-US" sz="1800" b="1" dirty="0" smtClean="0">
              <a:solidFill>
                <a:schemeClr val="tx1"/>
              </a:solidFill>
              <a:latin typeface="Proxima Nova" panose="020B0604020202020204" charset="0"/>
              <a:cs typeface="Times New Roman" panose="02020603050405020304" pitchFamily="18" charset="0"/>
            </a:endParaRPr>
          </a:p>
          <a:p>
            <a:pPr lvl="1" algn="just"/>
            <a:r>
              <a:rPr lang="en-US" sz="1800" b="1" dirty="0" smtClean="0">
                <a:solidFill>
                  <a:schemeClr val="tx1"/>
                </a:solidFill>
                <a:latin typeface="Proxima Nova" panose="020B0604020202020204" charset="0"/>
                <a:cs typeface="Times New Roman" panose="02020603050405020304" pitchFamily="18" charset="0"/>
              </a:rPr>
              <a:t>One Unknown : </a:t>
            </a:r>
            <a:r>
              <a:rPr lang="en-US" sz="1800" dirty="0" smtClean="0">
                <a:solidFill>
                  <a:schemeClr val="tx1"/>
                </a:solidFill>
                <a:latin typeface="Proxima Nova" panose="020B0604020202020204" charset="0"/>
                <a:cs typeface="Times New Roman" panose="02020603050405020304" pitchFamily="18" charset="0"/>
              </a:rPr>
              <a:t>A </a:t>
            </a:r>
            <a:r>
              <a:rPr lang="en-US" sz="1800" dirty="0">
                <a:solidFill>
                  <a:schemeClr val="tx1"/>
                </a:solidFill>
                <a:latin typeface="Proxima Nova" panose="020B0604020202020204" charset="0"/>
                <a:cs typeface="Times New Roman" panose="02020603050405020304" pitchFamily="18" charset="0"/>
              </a:rPr>
              <a:t>linear equation in one unknown can always be stated into the standard form ax = b, where x is an unknown and a and b are constants</a:t>
            </a:r>
            <a:r>
              <a:rPr lang="en-US" sz="1800" dirty="0" smtClean="0">
                <a:solidFill>
                  <a:schemeClr val="tx1"/>
                </a:solidFill>
                <a:latin typeface="Proxima Nova" panose="020B0604020202020204" charset="0"/>
                <a:cs typeface="Times New Roman" panose="02020603050405020304" pitchFamily="18" charset="0"/>
              </a:rPr>
              <a:t>.</a:t>
            </a:r>
          </a:p>
          <a:p>
            <a:pPr lvl="1" algn="just"/>
            <a:endParaRPr lang="en-US" sz="1800" dirty="0">
              <a:solidFill>
                <a:schemeClr val="tx1"/>
              </a:solidFill>
              <a:latin typeface="Proxima Nova" panose="020B0604020202020204" charset="0"/>
              <a:cs typeface="Times New Roman" panose="02020603050405020304" pitchFamily="18" charset="0"/>
            </a:endParaRPr>
          </a:p>
          <a:p>
            <a:pPr marL="0" lvl="1" algn="just"/>
            <a:r>
              <a:rPr lang="en-US" sz="1800" dirty="0">
                <a:solidFill>
                  <a:schemeClr val="tx1"/>
                </a:solidFill>
                <a:latin typeface="Proxima Nova" panose="020B0604020202020204" charset="0"/>
                <a:cs typeface="Times New Roman" panose="02020603050405020304" pitchFamily="18" charset="0"/>
              </a:rPr>
              <a:t>If a is not equal to zero, this equation has a unique solution</a:t>
            </a:r>
            <a:br>
              <a:rPr lang="en-US" sz="1800" dirty="0">
                <a:solidFill>
                  <a:schemeClr val="tx1"/>
                </a:solidFill>
                <a:latin typeface="Proxima Nova" panose="020B0604020202020204" charset="0"/>
                <a:cs typeface="Times New Roman" panose="02020603050405020304" pitchFamily="18" charset="0"/>
              </a:rPr>
            </a:br>
            <a:r>
              <a:rPr lang="en-US" sz="1800" dirty="0">
                <a:solidFill>
                  <a:schemeClr val="tx1"/>
                </a:solidFill>
                <a:latin typeface="Proxima Nova" panose="020B0604020202020204" charset="0"/>
                <a:cs typeface="Times New Roman" panose="02020603050405020304" pitchFamily="18" charset="0"/>
              </a:rPr>
              <a:t>x = b/a</a:t>
            </a:r>
          </a:p>
          <a:p>
            <a:pPr marL="0" lvl="1" algn="just"/>
            <a:endParaRPr lang="en-US" sz="1800" dirty="0">
              <a:solidFill>
                <a:schemeClr val="tx1"/>
              </a:solidFill>
              <a:latin typeface="Proxima Nova" panose="020B0604020202020204" charset="0"/>
              <a:cs typeface="Times New Roman" panose="02020603050405020304" pitchFamily="18" charset="0"/>
            </a:endParaRPr>
          </a:p>
          <a:p>
            <a:pPr lvl="3" algn="just"/>
            <a:r>
              <a:rPr lang="en-US" sz="1800" dirty="0">
                <a:solidFill>
                  <a:schemeClr val="tx1"/>
                </a:solidFill>
                <a:latin typeface="Proxima Nova" panose="020B0604020202020204" charset="0"/>
                <a:cs typeface="Times New Roman" panose="02020603050405020304" pitchFamily="18" charset="0"/>
              </a:rPr>
              <a:t>Ex. 2x +8 = 20 solve for x.</a:t>
            </a:r>
          </a:p>
          <a:p>
            <a:pPr lvl="3" algn="just"/>
            <a:r>
              <a:rPr lang="en-US" sz="1800" dirty="0">
                <a:solidFill>
                  <a:schemeClr val="tx1"/>
                </a:solidFill>
                <a:latin typeface="Proxima Nova" panose="020B0604020202020204" charset="0"/>
                <a:cs typeface="Times New Roman" panose="02020603050405020304" pitchFamily="18" charset="0"/>
              </a:rPr>
              <a:t>2x = 20-8</a:t>
            </a:r>
          </a:p>
          <a:p>
            <a:pPr lvl="3" algn="just"/>
            <a:r>
              <a:rPr lang="en-US" sz="1800" dirty="0">
                <a:solidFill>
                  <a:schemeClr val="tx1"/>
                </a:solidFill>
                <a:latin typeface="Proxima Nova" panose="020B0604020202020204" charset="0"/>
                <a:cs typeface="Times New Roman" panose="02020603050405020304" pitchFamily="18" charset="0"/>
              </a:rPr>
              <a:t>2x = 12</a:t>
            </a:r>
          </a:p>
          <a:p>
            <a:pPr lvl="3" algn="just"/>
            <a:r>
              <a:rPr lang="en-US" sz="1800" dirty="0">
                <a:solidFill>
                  <a:schemeClr val="tx1"/>
                </a:solidFill>
                <a:latin typeface="Proxima Nova" panose="020B0604020202020204" charset="0"/>
                <a:cs typeface="Times New Roman" panose="02020603050405020304" pitchFamily="18" charset="0"/>
              </a:rPr>
              <a:t>x</a:t>
            </a:r>
            <a:r>
              <a:rPr lang="en-US" sz="1800" dirty="0" smtClean="0">
                <a:solidFill>
                  <a:schemeClr val="tx1"/>
                </a:solidFill>
                <a:latin typeface="Proxima Nova" panose="020B0604020202020204" charset="0"/>
                <a:cs typeface="Times New Roman" panose="02020603050405020304" pitchFamily="18" charset="0"/>
              </a:rPr>
              <a:t> </a:t>
            </a:r>
            <a:r>
              <a:rPr lang="en-US" sz="1800" dirty="0">
                <a:solidFill>
                  <a:schemeClr val="tx1"/>
                </a:solidFill>
                <a:latin typeface="Proxima Nova" panose="020B0604020202020204" charset="0"/>
                <a:cs typeface="Times New Roman" panose="02020603050405020304" pitchFamily="18" charset="0"/>
              </a:rPr>
              <a:t>= 12/2</a:t>
            </a:r>
          </a:p>
          <a:p>
            <a:pPr lvl="3" algn="just"/>
            <a:r>
              <a:rPr lang="en-US" sz="1800" dirty="0">
                <a:solidFill>
                  <a:schemeClr val="tx1"/>
                </a:solidFill>
                <a:latin typeface="Proxima Nova" panose="020B0604020202020204" charset="0"/>
                <a:cs typeface="Times New Roman" panose="02020603050405020304" pitchFamily="18" charset="0"/>
              </a:rPr>
              <a:t>x</a:t>
            </a:r>
            <a:r>
              <a:rPr lang="en-US" sz="1800" dirty="0" smtClean="0">
                <a:solidFill>
                  <a:schemeClr val="tx1"/>
                </a:solidFill>
                <a:latin typeface="Proxima Nova" panose="020B0604020202020204" charset="0"/>
                <a:cs typeface="Times New Roman" panose="02020603050405020304" pitchFamily="18" charset="0"/>
              </a:rPr>
              <a:t>= </a:t>
            </a:r>
            <a:r>
              <a:rPr lang="en-US" sz="1800" dirty="0">
                <a:solidFill>
                  <a:schemeClr val="tx1"/>
                </a:solidFill>
                <a:latin typeface="Proxima Nova" panose="020B0604020202020204" charset="0"/>
                <a:cs typeface="Times New Roman" panose="02020603050405020304" pitchFamily="18" charset="0"/>
              </a:rPr>
              <a:t>6</a:t>
            </a:r>
          </a:p>
          <a:p>
            <a:pPr algn="just">
              <a:defRPr/>
            </a:pPr>
            <a:endParaRPr lang="en-US" sz="1800" dirty="0" smtClean="0">
              <a:solidFill>
                <a:schemeClr val="tx1"/>
              </a:solidFill>
              <a:latin typeface="Proxima Nova" panose="020B0604020202020204" charset="0"/>
              <a:cs typeface="Times New Roman" panose="02020603050405020304" pitchFamily="18" charset="0"/>
            </a:endParaRPr>
          </a:p>
        </p:txBody>
      </p:sp>
    </p:spTree>
    <p:extLst>
      <p:ext uri="{BB962C8B-B14F-4D97-AF65-F5344CB8AC3E}">
        <p14:creationId xmlns:p14="http://schemas.microsoft.com/office/powerpoint/2010/main" val="4543773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53968"/>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LINEAR EQUATIONS</a:t>
            </a:r>
            <a:endParaRPr lang="en-IN" sz="2300" dirty="0">
              <a:solidFill>
                <a:schemeClr val="bg1"/>
              </a:solidFill>
              <a:latin typeface="Proxima Nova" panose="020B0604020202020204" charset="0"/>
              <a:sym typeface="Proxima Nova"/>
            </a:endParaRPr>
          </a:p>
        </p:txBody>
      </p:sp>
      <p:sp>
        <p:nvSpPr>
          <p:cNvPr id="8" name="Google Shape;99;p17"/>
          <p:cNvSpPr txBox="1"/>
          <p:nvPr/>
        </p:nvSpPr>
        <p:spPr>
          <a:xfrm>
            <a:off x="673099" y="813258"/>
            <a:ext cx="8275692" cy="2400627"/>
          </a:xfrm>
          <a:prstGeom prst="rect">
            <a:avLst/>
          </a:prstGeom>
          <a:noFill/>
          <a:ln>
            <a:noFill/>
          </a:ln>
        </p:spPr>
        <p:txBody>
          <a:bodyPr spcFirstLastPara="1" wrap="square" lIns="91425" tIns="91425" rIns="91425" bIns="91425" anchor="t" anchorCtr="0">
            <a:spAutoFit/>
          </a:bodyPr>
          <a:lstStyle/>
          <a:p>
            <a:pPr lvl="1" algn="just"/>
            <a:r>
              <a:rPr lang="en-IN" sz="1800" b="1" dirty="0" smtClean="0">
                <a:solidFill>
                  <a:schemeClr val="tx1"/>
                </a:solidFill>
                <a:latin typeface="Proxima Nova" panose="020B0604020202020204" charset="0"/>
                <a:cs typeface="Times New Roman" panose="02020603050405020304" pitchFamily="18" charset="0"/>
              </a:rPr>
              <a:t>Example :   25x </a:t>
            </a:r>
            <a:r>
              <a:rPr lang="en-IN" sz="1800" b="1" dirty="0">
                <a:solidFill>
                  <a:schemeClr val="tx1"/>
                </a:solidFill>
                <a:latin typeface="Proxima Nova" panose="020B0604020202020204" charset="0"/>
                <a:cs typeface="Times New Roman" panose="02020603050405020304" pitchFamily="18" charset="0"/>
              </a:rPr>
              <a:t>* </a:t>
            </a:r>
            <a:r>
              <a:rPr lang="en-IN" sz="1800" b="1" dirty="0" smtClean="0">
                <a:solidFill>
                  <a:schemeClr val="tx1"/>
                </a:solidFill>
                <a:latin typeface="Proxima Nova" panose="020B0604020202020204" charset="0"/>
                <a:cs typeface="Times New Roman" panose="02020603050405020304" pitchFamily="18" charset="0"/>
              </a:rPr>
              <a:t>35=20x</a:t>
            </a:r>
          </a:p>
          <a:p>
            <a:pPr lvl="1" algn="just"/>
            <a:endParaRPr lang="en-IN" sz="1800" dirty="0">
              <a:solidFill>
                <a:schemeClr val="tx1"/>
              </a:solidFill>
              <a:latin typeface="Proxima Nova" panose="020B0604020202020204" charset="0"/>
              <a:cs typeface="Times New Roman" panose="02020603050405020304" pitchFamily="18" charset="0"/>
            </a:endParaRPr>
          </a:p>
          <a:p>
            <a:pPr lvl="1" algn="just"/>
            <a:r>
              <a:rPr lang="en-IN" sz="1800" dirty="0">
                <a:solidFill>
                  <a:schemeClr val="tx1"/>
                </a:solidFill>
                <a:latin typeface="Proxima Nova" panose="020B0604020202020204" charset="0"/>
                <a:cs typeface="Times New Roman" panose="02020603050405020304" pitchFamily="18" charset="0"/>
              </a:rPr>
              <a:t>(25 * </a:t>
            </a:r>
            <a:r>
              <a:rPr lang="en-IN" sz="1800" dirty="0" smtClean="0">
                <a:solidFill>
                  <a:schemeClr val="tx1"/>
                </a:solidFill>
                <a:latin typeface="Proxima Nova" panose="020B0604020202020204" charset="0"/>
                <a:cs typeface="Times New Roman" panose="02020603050405020304" pitchFamily="18" charset="0"/>
              </a:rPr>
              <a:t>35)x = 20x</a:t>
            </a:r>
            <a:endParaRPr lang="en-IN" sz="1800" dirty="0">
              <a:solidFill>
                <a:schemeClr val="tx1"/>
              </a:solidFill>
              <a:latin typeface="Proxima Nova" panose="020B0604020202020204" charset="0"/>
              <a:cs typeface="Times New Roman" panose="02020603050405020304" pitchFamily="18" charset="0"/>
            </a:endParaRPr>
          </a:p>
          <a:p>
            <a:pPr lvl="1" algn="just"/>
            <a:r>
              <a:rPr lang="en-IN" sz="1800" dirty="0" smtClean="0">
                <a:solidFill>
                  <a:schemeClr val="tx1"/>
                </a:solidFill>
                <a:latin typeface="Proxima Nova" panose="020B0604020202020204" charset="0"/>
                <a:cs typeface="Times New Roman" panose="02020603050405020304" pitchFamily="18" charset="0"/>
              </a:rPr>
              <a:t>875x = 20x</a:t>
            </a:r>
            <a:endParaRPr lang="en-IN" sz="1800" dirty="0">
              <a:solidFill>
                <a:schemeClr val="tx1"/>
              </a:solidFill>
              <a:latin typeface="Proxima Nova" panose="020B0604020202020204" charset="0"/>
              <a:cs typeface="Times New Roman" panose="02020603050405020304" pitchFamily="18" charset="0"/>
            </a:endParaRPr>
          </a:p>
          <a:p>
            <a:pPr lvl="1" algn="just"/>
            <a:r>
              <a:rPr lang="en-IN" sz="1800" dirty="0" smtClean="0">
                <a:solidFill>
                  <a:schemeClr val="tx1"/>
                </a:solidFill>
                <a:latin typeface="Proxima Nova" panose="020B0604020202020204" charset="0"/>
                <a:cs typeface="Times New Roman" panose="02020603050405020304" pitchFamily="18" charset="0"/>
              </a:rPr>
              <a:t>875x - 20x =20x - 20x</a:t>
            </a:r>
            <a:endParaRPr lang="en-IN" sz="1800" dirty="0">
              <a:solidFill>
                <a:schemeClr val="tx1"/>
              </a:solidFill>
              <a:latin typeface="Proxima Nova" panose="020B0604020202020204" charset="0"/>
              <a:cs typeface="Times New Roman" panose="02020603050405020304" pitchFamily="18" charset="0"/>
            </a:endParaRPr>
          </a:p>
          <a:p>
            <a:pPr lvl="1" algn="just"/>
            <a:r>
              <a:rPr lang="en-IN" sz="1800" dirty="0" smtClean="0">
                <a:solidFill>
                  <a:schemeClr val="tx1"/>
                </a:solidFill>
                <a:latin typeface="Proxima Nova" panose="020B0604020202020204" charset="0"/>
                <a:cs typeface="Times New Roman" panose="02020603050405020304" pitchFamily="18" charset="0"/>
              </a:rPr>
              <a:t>855x = 20x - 20x</a:t>
            </a:r>
            <a:endParaRPr lang="en-IN" sz="1800" dirty="0">
              <a:solidFill>
                <a:schemeClr val="tx1"/>
              </a:solidFill>
              <a:latin typeface="Proxima Nova" panose="020B0604020202020204" charset="0"/>
              <a:cs typeface="Times New Roman" panose="02020603050405020304" pitchFamily="18" charset="0"/>
            </a:endParaRPr>
          </a:p>
          <a:p>
            <a:pPr lvl="1" algn="just"/>
            <a:r>
              <a:rPr lang="en-IN" sz="1800" dirty="0" smtClean="0">
                <a:solidFill>
                  <a:schemeClr val="tx1"/>
                </a:solidFill>
                <a:latin typeface="Proxima Nova" panose="020B0604020202020204" charset="0"/>
                <a:cs typeface="Times New Roman" panose="02020603050405020304" pitchFamily="18" charset="0"/>
              </a:rPr>
              <a:t>855x = 0x</a:t>
            </a:r>
            <a:endParaRPr lang="en-IN" sz="1800" dirty="0">
              <a:solidFill>
                <a:schemeClr val="tx1"/>
              </a:solidFill>
              <a:latin typeface="Proxima Nova" panose="020B0604020202020204" charset="0"/>
              <a:cs typeface="Times New Roman" panose="02020603050405020304" pitchFamily="18" charset="0"/>
            </a:endParaRPr>
          </a:p>
          <a:p>
            <a:pPr lvl="1" algn="just"/>
            <a:r>
              <a:rPr lang="en-IN" sz="1800" dirty="0" smtClean="0">
                <a:solidFill>
                  <a:schemeClr val="tx1"/>
                </a:solidFill>
                <a:latin typeface="Proxima Nova" panose="020B0604020202020204" charset="0"/>
                <a:cs typeface="Times New Roman" panose="02020603050405020304" pitchFamily="18" charset="0"/>
              </a:rPr>
              <a:t>x = 0</a:t>
            </a:r>
            <a:endParaRPr lang="en-IN" sz="1800" dirty="0">
              <a:solidFill>
                <a:schemeClr val="tx1"/>
              </a:solidFill>
              <a:latin typeface="Proxima Nova" panose="020B0604020202020204" charset="0"/>
              <a:cs typeface="Times New Roman" panose="02020603050405020304" pitchFamily="18" charset="0"/>
            </a:endParaRPr>
          </a:p>
        </p:txBody>
      </p:sp>
    </p:spTree>
    <p:extLst>
      <p:ext uri="{BB962C8B-B14F-4D97-AF65-F5344CB8AC3E}">
        <p14:creationId xmlns:p14="http://schemas.microsoft.com/office/powerpoint/2010/main" val="27749248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53968"/>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LINEAR EQUATIONS</a:t>
            </a:r>
            <a:endParaRPr lang="en-IN" sz="2300" dirty="0">
              <a:solidFill>
                <a:schemeClr val="bg1"/>
              </a:solidFill>
              <a:latin typeface="Proxima Nova" panose="020B0604020202020204" charset="0"/>
              <a:sym typeface="Proxima Nova"/>
            </a:endParaRPr>
          </a:p>
        </p:txBody>
      </p:sp>
      <p:sp>
        <p:nvSpPr>
          <p:cNvPr id="8" name="Google Shape;99;p17"/>
          <p:cNvSpPr txBox="1"/>
          <p:nvPr/>
        </p:nvSpPr>
        <p:spPr>
          <a:xfrm>
            <a:off x="673099" y="813258"/>
            <a:ext cx="8275692" cy="3785621"/>
          </a:xfrm>
          <a:prstGeom prst="rect">
            <a:avLst/>
          </a:prstGeom>
          <a:noFill/>
          <a:ln>
            <a:noFill/>
          </a:ln>
        </p:spPr>
        <p:txBody>
          <a:bodyPr spcFirstLastPara="1" wrap="square" lIns="91425" tIns="91425" rIns="91425" bIns="91425" anchor="t" anchorCtr="0">
            <a:spAutoFit/>
          </a:bodyPr>
          <a:lstStyle/>
          <a:p>
            <a:pPr algn="just"/>
            <a:r>
              <a:rPr lang="en-US" sz="1800" b="1" dirty="0" smtClean="0">
                <a:solidFill>
                  <a:schemeClr val="tx1"/>
                </a:solidFill>
                <a:latin typeface="Proxima Nova" panose="020B0604020202020204" charset="0"/>
                <a:cs typeface="Times New Roman" panose="02020603050405020304" pitchFamily="18" charset="0"/>
              </a:rPr>
              <a:t>Two Unknowns : </a:t>
            </a:r>
            <a:r>
              <a:rPr lang="en-US" sz="1800" dirty="0" smtClean="0">
                <a:solidFill>
                  <a:schemeClr val="tx1"/>
                </a:solidFill>
                <a:latin typeface="Proxima Nova" panose="020B0604020202020204" charset="0"/>
                <a:cs typeface="Times New Roman" panose="02020603050405020304" pitchFamily="18" charset="0"/>
              </a:rPr>
              <a:t>A </a:t>
            </a:r>
            <a:r>
              <a:rPr lang="en-US" sz="1800" dirty="0">
                <a:solidFill>
                  <a:schemeClr val="tx1"/>
                </a:solidFill>
                <a:latin typeface="Proxima Nova" panose="020B0604020202020204" charset="0"/>
                <a:cs typeface="Times New Roman" panose="02020603050405020304" pitchFamily="18" charset="0"/>
              </a:rPr>
              <a:t>linear equation in two unknown, x and y, can be put into the form ax + by = c, where x and y are two unknowns and a, b, c are real numbers.</a:t>
            </a:r>
          </a:p>
          <a:p>
            <a:pPr lvl="1" algn="just"/>
            <a:r>
              <a:rPr lang="en-US" sz="1800" dirty="0">
                <a:solidFill>
                  <a:schemeClr val="tx1"/>
                </a:solidFill>
                <a:latin typeface="Proxima Nova" panose="020B0604020202020204" charset="0"/>
                <a:cs typeface="Times New Roman" panose="02020603050405020304" pitchFamily="18" charset="0"/>
              </a:rPr>
              <a:t>Also, we assume that a and b are non zero.</a:t>
            </a:r>
          </a:p>
          <a:p>
            <a:pPr marL="0" lvl="1" algn="just"/>
            <a:endParaRPr lang="en-US" sz="1800" b="1" dirty="0">
              <a:solidFill>
                <a:schemeClr val="tx1"/>
              </a:solidFill>
              <a:latin typeface="Proxima Nova" panose="020B0604020202020204" charset="0"/>
              <a:cs typeface="Times New Roman" panose="02020603050405020304" pitchFamily="18" charset="0"/>
            </a:endParaRPr>
          </a:p>
          <a:p>
            <a:pPr algn="just"/>
            <a:r>
              <a:rPr lang="en-US" sz="1800" b="1" dirty="0">
                <a:solidFill>
                  <a:schemeClr val="tx1"/>
                </a:solidFill>
                <a:latin typeface="Proxima Nova" panose="020B0604020202020204" charset="0"/>
                <a:cs typeface="Times New Roman" panose="02020603050405020304" pitchFamily="18" charset="0"/>
              </a:rPr>
              <a:t>Solution of Linear Equation :</a:t>
            </a:r>
          </a:p>
          <a:p>
            <a:pPr marL="285750" lvl="1" indent="-285750" algn="just">
              <a:buFont typeface="Arial" panose="020B0604020202020204" pitchFamily="34" charset="0"/>
              <a:buChar char="•"/>
            </a:pPr>
            <a:r>
              <a:rPr lang="en-US" sz="1800" dirty="0">
                <a:solidFill>
                  <a:schemeClr val="tx1"/>
                </a:solidFill>
                <a:latin typeface="Proxima Nova" panose="020B0604020202020204" charset="0"/>
                <a:cs typeface="Times New Roman" panose="02020603050405020304" pitchFamily="18" charset="0"/>
              </a:rPr>
              <a:t>A solution of the equation consists of a pair of numbers,</a:t>
            </a:r>
            <a:br>
              <a:rPr lang="en-US" sz="1800" dirty="0">
                <a:solidFill>
                  <a:schemeClr val="tx1"/>
                </a:solidFill>
                <a:latin typeface="Proxima Nova" panose="020B0604020202020204" charset="0"/>
                <a:cs typeface="Times New Roman" panose="02020603050405020304" pitchFamily="18" charset="0"/>
              </a:rPr>
            </a:br>
            <a:r>
              <a:rPr lang="en-US" sz="1800" dirty="0">
                <a:solidFill>
                  <a:schemeClr val="tx1"/>
                </a:solidFill>
                <a:latin typeface="Proxima Nova" panose="020B0604020202020204" charset="0"/>
                <a:cs typeface="Times New Roman" panose="02020603050405020304" pitchFamily="18" charset="0"/>
              </a:rPr>
              <a:t>u = </a:t>
            </a:r>
            <a:r>
              <a:rPr lang="en-US" sz="1800" dirty="0" smtClean="0">
                <a:solidFill>
                  <a:schemeClr val="tx1"/>
                </a:solidFill>
                <a:latin typeface="Proxima Nova" panose="020B0604020202020204" charset="0"/>
                <a:cs typeface="Times New Roman" panose="02020603050405020304" pitchFamily="18" charset="0"/>
              </a:rPr>
              <a:t>(</a:t>
            </a:r>
            <a:r>
              <a:rPr lang="en-US" sz="1800" dirty="0">
                <a:solidFill>
                  <a:schemeClr val="tx1"/>
                </a:solidFill>
                <a:latin typeface="Proxima Nova" panose="020B0604020202020204" charset="0"/>
              </a:rPr>
              <a:t>k</a:t>
            </a:r>
            <a:r>
              <a:rPr lang="en-US" sz="1800" baseline="-25000" dirty="0" smtClean="0">
                <a:solidFill>
                  <a:schemeClr val="tx1"/>
                </a:solidFill>
                <a:latin typeface="Proxima Nova" panose="020B0604020202020204" charset="0"/>
              </a:rPr>
              <a:t>1</a:t>
            </a:r>
            <a:r>
              <a:rPr lang="en-US" sz="1800" dirty="0">
                <a:solidFill>
                  <a:schemeClr val="tx1"/>
                </a:solidFill>
                <a:latin typeface="Proxima Nova" panose="020B0604020202020204" charset="0"/>
              </a:rPr>
              <a:t>, k</a:t>
            </a:r>
            <a:r>
              <a:rPr lang="en-US" sz="1800" baseline="-25000" dirty="0" smtClean="0">
                <a:solidFill>
                  <a:schemeClr val="tx1"/>
                </a:solidFill>
                <a:latin typeface="Proxima Nova" panose="020B0604020202020204" charset="0"/>
              </a:rPr>
              <a:t>2</a:t>
            </a:r>
            <a:r>
              <a:rPr lang="en-US" sz="1800" dirty="0" smtClean="0">
                <a:solidFill>
                  <a:schemeClr val="tx1"/>
                </a:solidFill>
                <a:latin typeface="Proxima Nova" panose="020B0604020202020204" charset="0"/>
                <a:cs typeface="Times New Roman" panose="02020603050405020304" pitchFamily="18" charset="0"/>
              </a:rPr>
              <a:t>), </a:t>
            </a:r>
            <a:r>
              <a:rPr lang="en-US" sz="1800" dirty="0">
                <a:solidFill>
                  <a:schemeClr val="tx1"/>
                </a:solidFill>
                <a:latin typeface="Proxima Nova" panose="020B0604020202020204" charset="0"/>
                <a:cs typeface="Times New Roman" panose="02020603050405020304" pitchFamily="18" charset="0"/>
              </a:rPr>
              <a:t>which satisfies the equation ax + by = c.</a:t>
            </a:r>
          </a:p>
          <a:p>
            <a:pPr marL="285750" lvl="1" indent="-285750" algn="just">
              <a:buFont typeface="Arial" panose="020B0604020202020204" pitchFamily="34" charset="0"/>
              <a:buChar char="•"/>
            </a:pPr>
            <a:r>
              <a:rPr lang="en-US" sz="1800" dirty="0">
                <a:solidFill>
                  <a:schemeClr val="tx1"/>
                </a:solidFill>
                <a:latin typeface="Proxima Nova" panose="020B0604020202020204" charset="0"/>
                <a:cs typeface="Times New Roman" panose="02020603050405020304" pitchFamily="18" charset="0"/>
              </a:rPr>
              <a:t>Mathematically speaking, a solution consists of u = </a:t>
            </a:r>
            <a:r>
              <a:rPr lang="en-US" sz="1800" dirty="0" smtClean="0">
                <a:solidFill>
                  <a:schemeClr val="tx1"/>
                </a:solidFill>
                <a:latin typeface="Proxima Nova" panose="020B0604020202020204" charset="0"/>
                <a:cs typeface="Times New Roman" panose="02020603050405020304" pitchFamily="18" charset="0"/>
              </a:rPr>
              <a:t>(</a:t>
            </a:r>
            <a:r>
              <a:rPr lang="en-US" sz="1800" dirty="0" smtClean="0">
                <a:solidFill>
                  <a:schemeClr val="tx1"/>
                </a:solidFill>
                <a:latin typeface="Proxima Nova" panose="020B0604020202020204" charset="0"/>
              </a:rPr>
              <a:t>k</a:t>
            </a:r>
            <a:r>
              <a:rPr lang="en-US" sz="1800" baseline="-25000" dirty="0" smtClean="0">
                <a:solidFill>
                  <a:schemeClr val="tx1"/>
                </a:solidFill>
                <a:latin typeface="Proxima Nova" panose="020B0604020202020204" charset="0"/>
              </a:rPr>
              <a:t>1</a:t>
            </a:r>
            <a:r>
              <a:rPr lang="en-US" sz="1800" dirty="0">
                <a:solidFill>
                  <a:schemeClr val="tx1"/>
                </a:solidFill>
                <a:latin typeface="Proxima Nova" panose="020B0604020202020204" charset="0"/>
              </a:rPr>
              <a:t>, </a:t>
            </a:r>
            <a:r>
              <a:rPr lang="en-US" sz="1800" dirty="0" smtClean="0">
                <a:solidFill>
                  <a:schemeClr val="tx1"/>
                </a:solidFill>
                <a:latin typeface="Proxima Nova" panose="020B0604020202020204" charset="0"/>
              </a:rPr>
              <a:t>k</a:t>
            </a:r>
            <a:r>
              <a:rPr lang="en-US" sz="1800" baseline="-25000" dirty="0" smtClean="0">
                <a:solidFill>
                  <a:schemeClr val="tx1"/>
                </a:solidFill>
                <a:latin typeface="Proxima Nova" panose="020B0604020202020204" charset="0"/>
              </a:rPr>
              <a:t>2</a:t>
            </a:r>
            <a:r>
              <a:rPr lang="en-US" sz="1800" dirty="0" smtClean="0">
                <a:solidFill>
                  <a:schemeClr val="tx1"/>
                </a:solidFill>
                <a:latin typeface="Proxima Nova" panose="020B0604020202020204" charset="0"/>
                <a:cs typeface="Times New Roman" panose="02020603050405020304" pitchFamily="18" charset="0"/>
              </a:rPr>
              <a:t>) </a:t>
            </a:r>
            <a:r>
              <a:rPr lang="en-US" sz="1800" dirty="0">
                <a:solidFill>
                  <a:schemeClr val="tx1"/>
                </a:solidFill>
                <a:latin typeface="Proxima Nova" panose="020B0604020202020204" charset="0"/>
                <a:cs typeface="Times New Roman" panose="02020603050405020304" pitchFamily="18" charset="0"/>
              </a:rPr>
              <a:t>such that </a:t>
            </a:r>
            <a:endParaRPr lang="en-US" sz="1800" dirty="0" smtClean="0">
              <a:solidFill>
                <a:schemeClr val="tx1"/>
              </a:solidFill>
              <a:latin typeface="Proxima Nova" panose="020B0604020202020204" charset="0"/>
              <a:cs typeface="Times New Roman" panose="02020603050405020304" pitchFamily="18" charset="0"/>
            </a:endParaRPr>
          </a:p>
          <a:p>
            <a:pPr lvl="2" algn="just"/>
            <a:r>
              <a:rPr lang="en-US" sz="1800" dirty="0">
                <a:solidFill>
                  <a:schemeClr val="tx1"/>
                </a:solidFill>
                <a:latin typeface="Proxima Nova" panose="020B0604020202020204" charset="0"/>
                <a:cs typeface="Times New Roman" panose="02020603050405020304" pitchFamily="18" charset="0"/>
              </a:rPr>
              <a:t>	</a:t>
            </a:r>
            <a:r>
              <a:rPr lang="en-US" sz="1800" dirty="0" smtClean="0">
                <a:solidFill>
                  <a:schemeClr val="tx1"/>
                </a:solidFill>
                <a:latin typeface="Proxima Nova" panose="020B0604020202020204" charset="0"/>
                <a:cs typeface="Times New Roman" panose="02020603050405020304" pitchFamily="18" charset="0"/>
              </a:rPr>
              <a:t>a</a:t>
            </a:r>
            <a:r>
              <a:rPr lang="en-US" sz="1800" dirty="0" smtClean="0">
                <a:solidFill>
                  <a:schemeClr val="tx1"/>
                </a:solidFill>
                <a:latin typeface="Proxima Nova" panose="020B0604020202020204" charset="0"/>
              </a:rPr>
              <a:t>k</a:t>
            </a:r>
            <a:r>
              <a:rPr lang="en-US" sz="1800" baseline="-25000" dirty="0" smtClean="0">
                <a:solidFill>
                  <a:schemeClr val="tx1"/>
                </a:solidFill>
                <a:latin typeface="Proxima Nova" panose="020B0604020202020204" charset="0"/>
              </a:rPr>
              <a:t>1</a:t>
            </a:r>
            <a:r>
              <a:rPr lang="en-US" sz="1800" dirty="0" smtClean="0">
                <a:solidFill>
                  <a:schemeClr val="tx1"/>
                </a:solidFill>
                <a:latin typeface="Proxima Nova" panose="020B0604020202020204" charset="0"/>
                <a:cs typeface="Times New Roman" panose="02020603050405020304" pitchFamily="18" charset="0"/>
              </a:rPr>
              <a:t> </a:t>
            </a:r>
            <a:r>
              <a:rPr lang="en-US" sz="1800" dirty="0">
                <a:solidFill>
                  <a:schemeClr val="tx1"/>
                </a:solidFill>
                <a:latin typeface="Proxima Nova" panose="020B0604020202020204" charset="0"/>
                <a:cs typeface="Times New Roman" panose="02020603050405020304" pitchFamily="18" charset="0"/>
              </a:rPr>
              <a:t>+ </a:t>
            </a:r>
            <a:r>
              <a:rPr lang="en-US" sz="1800" dirty="0" smtClean="0">
                <a:solidFill>
                  <a:schemeClr val="tx1"/>
                </a:solidFill>
                <a:latin typeface="Proxima Nova" panose="020B0604020202020204" charset="0"/>
                <a:cs typeface="Times New Roman" panose="02020603050405020304" pitchFamily="18" charset="0"/>
              </a:rPr>
              <a:t>b</a:t>
            </a:r>
            <a:r>
              <a:rPr lang="en-US" sz="1800" dirty="0" smtClean="0">
                <a:solidFill>
                  <a:schemeClr val="tx1"/>
                </a:solidFill>
                <a:latin typeface="Proxima Nova" panose="020B0604020202020204" charset="0"/>
              </a:rPr>
              <a:t>k</a:t>
            </a:r>
            <a:r>
              <a:rPr lang="en-US" sz="1800" baseline="-25000" dirty="0" smtClean="0">
                <a:solidFill>
                  <a:schemeClr val="tx1"/>
                </a:solidFill>
                <a:latin typeface="Proxima Nova" panose="020B0604020202020204" charset="0"/>
              </a:rPr>
              <a:t>2</a:t>
            </a:r>
            <a:r>
              <a:rPr lang="en-US" sz="1800" dirty="0" smtClean="0">
                <a:solidFill>
                  <a:schemeClr val="tx1"/>
                </a:solidFill>
                <a:latin typeface="Proxima Nova" panose="020B0604020202020204" charset="0"/>
                <a:cs typeface="Times New Roman" panose="02020603050405020304" pitchFamily="18" charset="0"/>
              </a:rPr>
              <a:t> </a:t>
            </a:r>
            <a:r>
              <a:rPr lang="en-US" sz="1800" dirty="0">
                <a:solidFill>
                  <a:schemeClr val="tx1"/>
                </a:solidFill>
                <a:latin typeface="Proxima Nova" panose="020B0604020202020204" charset="0"/>
                <a:cs typeface="Times New Roman" panose="02020603050405020304" pitchFamily="18" charset="0"/>
              </a:rPr>
              <a:t>= c.</a:t>
            </a:r>
          </a:p>
          <a:p>
            <a:pPr marL="285750" lvl="1" indent="-285750" algn="just">
              <a:buFont typeface="Arial" panose="020B0604020202020204" pitchFamily="34" charset="0"/>
              <a:buChar char="•"/>
            </a:pPr>
            <a:r>
              <a:rPr lang="en-US" sz="1800" dirty="0">
                <a:solidFill>
                  <a:schemeClr val="tx1"/>
                </a:solidFill>
                <a:latin typeface="Proxima Nova" panose="020B0604020202020204" charset="0"/>
                <a:cs typeface="Times New Roman" panose="02020603050405020304" pitchFamily="18" charset="0"/>
              </a:rPr>
              <a:t>Geometrically, any solution u = (</a:t>
            </a:r>
            <a:r>
              <a:rPr lang="en-US" sz="1800" dirty="0">
                <a:solidFill>
                  <a:schemeClr val="tx1"/>
                </a:solidFill>
                <a:latin typeface="Proxima Nova" panose="020B0604020202020204" charset="0"/>
              </a:rPr>
              <a:t>k</a:t>
            </a:r>
            <a:r>
              <a:rPr lang="en-US" sz="1800" baseline="-25000" dirty="0">
                <a:solidFill>
                  <a:schemeClr val="tx1"/>
                </a:solidFill>
                <a:latin typeface="Proxima Nova" panose="020B0604020202020204" charset="0"/>
              </a:rPr>
              <a:t>1</a:t>
            </a:r>
            <a:r>
              <a:rPr lang="en-US" sz="1800" dirty="0">
                <a:solidFill>
                  <a:schemeClr val="tx1"/>
                </a:solidFill>
                <a:latin typeface="Proxima Nova" panose="020B0604020202020204" charset="0"/>
              </a:rPr>
              <a:t>, k</a:t>
            </a:r>
            <a:r>
              <a:rPr lang="en-US" sz="1800" baseline="-25000" dirty="0">
                <a:solidFill>
                  <a:schemeClr val="tx1"/>
                </a:solidFill>
                <a:latin typeface="Proxima Nova" panose="020B0604020202020204" charset="0"/>
              </a:rPr>
              <a:t>2</a:t>
            </a:r>
            <a:r>
              <a:rPr lang="en-US" sz="1800" dirty="0" smtClean="0">
                <a:solidFill>
                  <a:schemeClr val="tx1"/>
                </a:solidFill>
                <a:latin typeface="Proxima Nova" panose="020B0604020202020204" charset="0"/>
                <a:cs typeface="Times New Roman" panose="02020603050405020304" pitchFamily="18" charset="0"/>
              </a:rPr>
              <a:t>) </a:t>
            </a:r>
            <a:r>
              <a:rPr lang="en-US" sz="1800" dirty="0">
                <a:solidFill>
                  <a:schemeClr val="tx1"/>
                </a:solidFill>
                <a:latin typeface="Proxima Nova" panose="020B0604020202020204" charset="0"/>
                <a:cs typeface="Times New Roman" panose="02020603050405020304" pitchFamily="18" charset="0"/>
              </a:rPr>
              <a:t>of the linear equation ax + by = c determine a point in the Cartesian plane.</a:t>
            </a:r>
          </a:p>
          <a:p>
            <a:pPr marL="285750" lvl="1" indent="-285750" algn="just">
              <a:buFont typeface="Arial" panose="020B0604020202020204" pitchFamily="34" charset="0"/>
              <a:buChar char="•"/>
            </a:pPr>
            <a:r>
              <a:rPr lang="en-US" sz="1800" dirty="0">
                <a:solidFill>
                  <a:schemeClr val="tx1"/>
                </a:solidFill>
                <a:latin typeface="Proxima Nova" panose="020B0604020202020204" charset="0"/>
                <a:cs typeface="Times New Roman" panose="02020603050405020304" pitchFamily="18" charset="0"/>
              </a:rPr>
              <a:t>Since a and b are not zero, the solution you correspond precisely to the points on a straight line. </a:t>
            </a:r>
            <a:endParaRPr lang="en-US" sz="1800" dirty="0" smtClean="0">
              <a:solidFill>
                <a:schemeClr val="tx1"/>
              </a:solidFill>
              <a:latin typeface="Proxima Nova" panose="020B0604020202020204" charset="0"/>
              <a:cs typeface="Times New Roman" panose="02020603050405020304" pitchFamily="18" charset="0"/>
            </a:endParaRPr>
          </a:p>
        </p:txBody>
      </p:sp>
    </p:spTree>
    <p:extLst>
      <p:ext uri="{BB962C8B-B14F-4D97-AF65-F5344CB8AC3E}">
        <p14:creationId xmlns:p14="http://schemas.microsoft.com/office/powerpoint/2010/main" val="41186139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53968"/>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LINEAR EQUATIONS</a:t>
            </a:r>
            <a:endParaRPr lang="en-IN" sz="2300" dirty="0">
              <a:solidFill>
                <a:schemeClr val="bg1"/>
              </a:solidFill>
              <a:latin typeface="Proxima Nova" panose="020B0604020202020204" charset="0"/>
              <a:sym typeface="Proxima Nova"/>
            </a:endParaRPr>
          </a:p>
        </p:txBody>
      </p:sp>
      <p:sp>
        <p:nvSpPr>
          <p:cNvPr id="8" name="Google Shape;99;p17"/>
          <p:cNvSpPr txBox="1"/>
          <p:nvPr/>
        </p:nvSpPr>
        <p:spPr>
          <a:xfrm>
            <a:off x="673099" y="813258"/>
            <a:ext cx="8275692" cy="2954625"/>
          </a:xfrm>
          <a:prstGeom prst="rect">
            <a:avLst/>
          </a:prstGeom>
          <a:noFill/>
          <a:ln>
            <a:noFill/>
          </a:ln>
        </p:spPr>
        <p:txBody>
          <a:bodyPr spcFirstLastPara="1" wrap="square" lIns="91425" tIns="91425" rIns="91425" bIns="91425" anchor="t" anchorCtr="0">
            <a:spAutoFit/>
          </a:bodyPr>
          <a:lstStyle/>
          <a:p>
            <a:pPr marL="457200" indent="-457200"/>
            <a:r>
              <a:rPr lang="en-US" sz="1800" b="1" dirty="0" smtClean="0">
                <a:solidFill>
                  <a:schemeClr val="tx1"/>
                </a:solidFill>
                <a:latin typeface="Proxima Nova" panose="020B0604020202020204" charset="0"/>
                <a:cs typeface="Times New Roman" panose="02020603050405020304" pitchFamily="18" charset="0"/>
              </a:rPr>
              <a:t>Two </a:t>
            </a:r>
            <a:r>
              <a:rPr lang="en-US" sz="1800" b="1" dirty="0">
                <a:solidFill>
                  <a:schemeClr val="tx1"/>
                </a:solidFill>
                <a:latin typeface="Proxima Nova" panose="020B0604020202020204" charset="0"/>
                <a:cs typeface="Times New Roman" panose="02020603050405020304" pitchFamily="18" charset="0"/>
              </a:rPr>
              <a:t>Equations in Two </a:t>
            </a:r>
            <a:r>
              <a:rPr lang="en-US" sz="1800" b="1" dirty="0" smtClean="0">
                <a:solidFill>
                  <a:schemeClr val="tx1"/>
                </a:solidFill>
                <a:latin typeface="Proxima Nova" panose="020B0604020202020204" charset="0"/>
                <a:cs typeface="Times New Roman" panose="02020603050405020304" pitchFamily="18" charset="0"/>
              </a:rPr>
              <a:t>Unknowns</a:t>
            </a:r>
            <a:endParaRPr lang="en-US" sz="1800" b="1" dirty="0">
              <a:solidFill>
                <a:schemeClr val="tx1"/>
              </a:solidFill>
              <a:latin typeface="Proxima Nova" panose="020B0604020202020204" charset="0"/>
              <a:cs typeface="Times New Roman" panose="02020603050405020304" pitchFamily="18" charset="0"/>
            </a:endParaRPr>
          </a:p>
          <a:p>
            <a:pPr lvl="1" indent="-457200"/>
            <a:endParaRPr lang="en-US" sz="1800" dirty="0" smtClean="0">
              <a:solidFill>
                <a:schemeClr val="tx1"/>
              </a:solidFill>
              <a:latin typeface="Proxima Nova" panose="020B0604020202020204" charset="0"/>
              <a:cs typeface="Times New Roman" panose="02020603050405020304" pitchFamily="18" charset="0"/>
            </a:endParaRPr>
          </a:p>
          <a:p>
            <a:pPr lvl="1" indent="-457200"/>
            <a:r>
              <a:rPr lang="en-US" sz="1800" dirty="0" smtClean="0">
                <a:solidFill>
                  <a:schemeClr val="tx1"/>
                </a:solidFill>
                <a:latin typeface="Proxima Nova" panose="020B0604020202020204" charset="0"/>
                <a:cs typeface="Times New Roman" panose="02020603050405020304" pitchFamily="18" charset="0"/>
              </a:rPr>
              <a:t>A </a:t>
            </a:r>
            <a:r>
              <a:rPr lang="en-US" sz="1800" dirty="0">
                <a:solidFill>
                  <a:schemeClr val="tx1"/>
                </a:solidFill>
                <a:latin typeface="Proxima Nova" panose="020B0604020202020204" charset="0"/>
                <a:cs typeface="Times New Roman" panose="02020603050405020304" pitchFamily="18" charset="0"/>
              </a:rPr>
              <a:t>system of two linear equations in two unknowns x and y is </a:t>
            </a:r>
          </a:p>
          <a:p>
            <a:pPr lvl="1" indent="-457200"/>
            <a:r>
              <a:rPr lang="en-US" sz="1800" dirty="0">
                <a:solidFill>
                  <a:schemeClr val="tx1"/>
                </a:solidFill>
                <a:latin typeface="Proxima Nova" panose="020B0604020202020204" charset="0"/>
                <a:cs typeface="Times New Roman" panose="02020603050405020304" pitchFamily="18" charset="0"/>
              </a:rPr>
              <a:t>	</a:t>
            </a:r>
            <a:r>
              <a:rPr lang="en-US" sz="1800" dirty="0">
                <a:solidFill>
                  <a:schemeClr val="tx1"/>
                </a:solidFill>
                <a:latin typeface="Proxima Nova" panose="020B0604020202020204" charset="0"/>
              </a:rPr>
              <a:t>a</a:t>
            </a:r>
            <a:r>
              <a:rPr lang="en-US" sz="1800" baseline="-25000" dirty="0">
                <a:solidFill>
                  <a:schemeClr val="tx1"/>
                </a:solidFill>
                <a:latin typeface="Proxima Nova" panose="020B0604020202020204" charset="0"/>
              </a:rPr>
              <a:t>1</a:t>
            </a:r>
            <a:r>
              <a:rPr lang="en-US" sz="1800" dirty="0" smtClean="0">
                <a:solidFill>
                  <a:schemeClr val="tx1"/>
                </a:solidFill>
                <a:latin typeface="Proxima Nova" panose="020B0604020202020204" charset="0"/>
                <a:cs typeface="Times New Roman" panose="02020603050405020304" pitchFamily="18" charset="0"/>
              </a:rPr>
              <a:t>x </a:t>
            </a:r>
            <a:r>
              <a:rPr lang="en-US" sz="1800" dirty="0">
                <a:solidFill>
                  <a:schemeClr val="tx1"/>
                </a:solidFill>
                <a:latin typeface="Proxima Nova" panose="020B0604020202020204" charset="0"/>
                <a:cs typeface="Times New Roman" panose="02020603050405020304" pitchFamily="18" charset="0"/>
              </a:rPr>
              <a:t>+ </a:t>
            </a:r>
            <a:r>
              <a:rPr lang="en-US" sz="1800" dirty="0" smtClean="0">
                <a:solidFill>
                  <a:schemeClr val="tx1"/>
                </a:solidFill>
                <a:latin typeface="Proxima Nova" panose="020B0604020202020204" charset="0"/>
              </a:rPr>
              <a:t>b</a:t>
            </a:r>
            <a:r>
              <a:rPr lang="en-US" sz="1800" baseline="-25000" dirty="0" smtClean="0">
                <a:solidFill>
                  <a:schemeClr val="tx1"/>
                </a:solidFill>
                <a:latin typeface="Proxima Nova" panose="020B0604020202020204" charset="0"/>
              </a:rPr>
              <a:t>1</a:t>
            </a:r>
            <a:r>
              <a:rPr lang="en-US" sz="1800" dirty="0" smtClean="0">
                <a:solidFill>
                  <a:schemeClr val="tx1"/>
                </a:solidFill>
                <a:latin typeface="Proxima Nova" panose="020B0604020202020204" charset="0"/>
                <a:cs typeface="Times New Roman" panose="02020603050405020304" pitchFamily="18" charset="0"/>
              </a:rPr>
              <a:t>y </a:t>
            </a:r>
            <a:r>
              <a:rPr lang="en-US" sz="1800" dirty="0">
                <a:solidFill>
                  <a:schemeClr val="tx1"/>
                </a:solidFill>
                <a:latin typeface="Proxima Nova" panose="020B0604020202020204" charset="0"/>
                <a:cs typeface="Times New Roman" panose="02020603050405020304" pitchFamily="18" charset="0"/>
              </a:rPr>
              <a:t>= </a:t>
            </a:r>
            <a:r>
              <a:rPr lang="en-US" sz="1800" dirty="0">
                <a:solidFill>
                  <a:schemeClr val="tx1"/>
                </a:solidFill>
                <a:latin typeface="Proxima Nova" panose="020B0604020202020204" charset="0"/>
              </a:rPr>
              <a:t>c</a:t>
            </a:r>
            <a:r>
              <a:rPr lang="en-US" sz="1800" baseline="-25000" dirty="0" smtClean="0">
                <a:solidFill>
                  <a:schemeClr val="tx1"/>
                </a:solidFill>
                <a:latin typeface="Proxima Nova" panose="020B0604020202020204" charset="0"/>
              </a:rPr>
              <a:t>1</a:t>
            </a:r>
            <a:r>
              <a:rPr lang="en-US" sz="1800" dirty="0" smtClean="0">
                <a:solidFill>
                  <a:schemeClr val="tx1"/>
                </a:solidFill>
                <a:latin typeface="Proxima Nova" panose="020B0604020202020204" charset="0"/>
                <a:cs typeface="Times New Roman" panose="02020603050405020304" pitchFamily="18" charset="0"/>
              </a:rPr>
              <a:t> </a:t>
            </a:r>
            <a:endParaRPr lang="en-US" sz="1800" dirty="0">
              <a:solidFill>
                <a:schemeClr val="tx1"/>
              </a:solidFill>
              <a:latin typeface="Proxima Nova" panose="020B0604020202020204" charset="0"/>
              <a:cs typeface="Times New Roman" panose="02020603050405020304" pitchFamily="18" charset="0"/>
            </a:endParaRPr>
          </a:p>
          <a:p>
            <a:pPr lvl="1" indent="-457200"/>
            <a:r>
              <a:rPr lang="en-US" sz="1800" dirty="0">
                <a:solidFill>
                  <a:schemeClr val="tx1"/>
                </a:solidFill>
                <a:latin typeface="Proxima Nova" panose="020B0604020202020204" charset="0"/>
                <a:cs typeface="Times New Roman" panose="02020603050405020304" pitchFamily="18" charset="0"/>
              </a:rPr>
              <a:t>	</a:t>
            </a:r>
            <a:r>
              <a:rPr lang="en-US" sz="1800" dirty="0" smtClean="0">
                <a:solidFill>
                  <a:schemeClr val="tx1"/>
                </a:solidFill>
                <a:latin typeface="Proxima Nova" panose="020B0604020202020204" charset="0"/>
              </a:rPr>
              <a:t>a</a:t>
            </a:r>
            <a:r>
              <a:rPr lang="en-US" sz="1800" baseline="-25000" dirty="0" smtClean="0">
                <a:solidFill>
                  <a:schemeClr val="tx1"/>
                </a:solidFill>
                <a:latin typeface="Proxima Nova" panose="020B0604020202020204" charset="0"/>
              </a:rPr>
              <a:t>2</a:t>
            </a:r>
            <a:r>
              <a:rPr lang="en-US" sz="1800" dirty="0" smtClean="0">
                <a:solidFill>
                  <a:schemeClr val="tx1"/>
                </a:solidFill>
                <a:latin typeface="Proxima Nova" panose="020B0604020202020204" charset="0"/>
                <a:cs typeface="Times New Roman" panose="02020603050405020304" pitchFamily="18" charset="0"/>
              </a:rPr>
              <a:t>x </a:t>
            </a:r>
            <a:r>
              <a:rPr lang="en-US" sz="1800" dirty="0">
                <a:solidFill>
                  <a:schemeClr val="tx1"/>
                </a:solidFill>
                <a:latin typeface="Proxima Nova" panose="020B0604020202020204" charset="0"/>
                <a:cs typeface="Times New Roman" panose="02020603050405020304" pitchFamily="18" charset="0"/>
              </a:rPr>
              <a:t>+ </a:t>
            </a:r>
            <a:r>
              <a:rPr lang="en-US" sz="1800" dirty="0" smtClean="0">
                <a:solidFill>
                  <a:schemeClr val="tx1"/>
                </a:solidFill>
                <a:latin typeface="Proxima Nova" panose="020B0604020202020204" charset="0"/>
              </a:rPr>
              <a:t>b</a:t>
            </a:r>
            <a:r>
              <a:rPr lang="en-US" sz="1800" baseline="-25000" dirty="0" smtClean="0">
                <a:solidFill>
                  <a:schemeClr val="tx1"/>
                </a:solidFill>
                <a:latin typeface="Proxima Nova" panose="020B0604020202020204" charset="0"/>
              </a:rPr>
              <a:t>2</a:t>
            </a:r>
            <a:r>
              <a:rPr lang="en-US" sz="1800" dirty="0" smtClean="0">
                <a:solidFill>
                  <a:schemeClr val="tx1"/>
                </a:solidFill>
                <a:latin typeface="Proxima Nova" panose="020B0604020202020204" charset="0"/>
                <a:cs typeface="Times New Roman" panose="02020603050405020304" pitchFamily="18" charset="0"/>
              </a:rPr>
              <a:t>y </a:t>
            </a:r>
            <a:r>
              <a:rPr lang="en-US" sz="1800" dirty="0">
                <a:solidFill>
                  <a:schemeClr val="tx1"/>
                </a:solidFill>
                <a:latin typeface="Proxima Nova" panose="020B0604020202020204" charset="0"/>
                <a:cs typeface="Times New Roman" panose="02020603050405020304" pitchFamily="18" charset="0"/>
              </a:rPr>
              <a:t>= </a:t>
            </a:r>
            <a:r>
              <a:rPr lang="en-US" sz="1800" dirty="0" smtClean="0">
                <a:solidFill>
                  <a:schemeClr val="tx1"/>
                </a:solidFill>
                <a:latin typeface="Proxima Nova" panose="020B0604020202020204" charset="0"/>
              </a:rPr>
              <a:t>c</a:t>
            </a:r>
            <a:r>
              <a:rPr lang="en-US" sz="1800" baseline="-25000" dirty="0" smtClean="0">
                <a:solidFill>
                  <a:schemeClr val="tx1"/>
                </a:solidFill>
                <a:latin typeface="Proxima Nova" panose="020B0604020202020204" charset="0"/>
              </a:rPr>
              <a:t>2</a:t>
            </a:r>
            <a:r>
              <a:rPr lang="en-US" sz="1800" dirty="0" smtClean="0">
                <a:solidFill>
                  <a:schemeClr val="tx1"/>
                </a:solidFill>
                <a:latin typeface="Proxima Nova" panose="020B0604020202020204" charset="0"/>
                <a:cs typeface="Times New Roman" panose="02020603050405020304" pitchFamily="18" charset="0"/>
              </a:rPr>
              <a:t> </a:t>
            </a:r>
          </a:p>
          <a:p>
            <a:pPr lvl="1" indent="-457200"/>
            <a:endParaRPr lang="en-US" sz="1800" dirty="0" smtClean="0">
              <a:solidFill>
                <a:schemeClr val="tx1"/>
              </a:solidFill>
              <a:latin typeface="Proxima Nova" panose="020B0604020202020204" charset="0"/>
              <a:cs typeface="Times New Roman" panose="02020603050405020304" pitchFamily="18" charset="0"/>
            </a:endParaRPr>
          </a:p>
          <a:p>
            <a:pPr lvl="1" indent="-457200"/>
            <a:r>
              <a:rPr lang="en-US" sz="1800" dirty="0" smtClean="0">
                <a:solidFill>
                  <a:schemeClr val="tx1"/>
                </a:solidFill>
                <a:latin typeface="Proxima Nova" panose="020B0604020202020204" charset="0"/>
                <a:cs typeface="Times New Roman" panose="02020603050405020304" pitchFamily="18" charset="0"/>
              </a:rPr>
              <a:t>Where </a:t>
            </a:r>
            <a:r>
              <a:rPr lang="en-US" sz="1800" dirty="0">
                <a:solidFill>
                  <a:schemeClr val="tx1"/>
                </a:solidFill>
                <a:latin typeface="Proxima Nova" panose="020B0604020202020204" charset="0"/>
              </a:rPr>
              <a:t>a</a:t>
            </a:r>
            <a:r>
              <a:rPr lang="en-US" sz="1800" baseline="-25000" dirty="0">
                <a:solidFill>
                  <a:schemeClr val="tx1"/>
                </a:solidFill>
                <a:latin typeface="Proxima Nova" panose="020B0604020202020204" charset="0"/>
              </a:rPr>
              <a:t>1</a:t>
            </a:r>
            <a:r>
              <a:rPr lang="en-US" sz="1800" dirty="0" smtClean="0">
                <a:solidFill>
                  <a:schemeClr val="tx1"/>
                </a:solidFill>
                <a:latin typeface="Proxima Nova" panose="020B0604020202020204" charset="0"/>
                <a:cs typeface="Times New Roman" panose="02020603050405020304" pitchFamily="18" charset="0"/>
              </a:rPr>
              <a:t>, </a:t>
            </a:r>
            <a:r>
              <a:rPr lang="en-US" sz="1800" dirty="0" smtClean="0">
                <a:solidFill>
                  <a:schemeClr val="tx1"/>
                </a:solidFill>
                <a:latin typeface="Proxima Nova" panose="020B0604020202020204" charset="0"/>
              </a:rPr>
              <a:t>a</a:t>
            </a:r>
            <a:r>
              <a:rPr lang="en-US" sz="1800" baseline="-25000" dirty="0" smtClean="0">
                <a:solidFill>
                  <a:schemeClr val="tx1"/>
                </a:solidFill>
                <a:latin typeface="Proxima Nova" panose="020B0604020202020204" charset="0"/>
              </a:rPr>
              <a:t>2</a:t>
            </a:r>
            <a:r>
              <a:rPr lang="en-US" sz="1800" dirty="0" smtClean="0">
                <a:solidFill>
                  <a:schemeClr val="tx1"/>
                </a:solidFill>
                <a:latin typeface="Proxima Nova" panose="020B0604020202020204" charset="0"/>
                <a:cs typeface="Times New Roman" panose="02020603050405020304" pitchFamily="18" charset="0"/>
              </a:rPr>
              <a:t>, </a:t>
            </a:r>
            <a:r>
              <a:rPr lang="en-US" sz="1800" dirty="0" smtClean="0">
                <a:solidFill>
                  <a:schemeClr val="tx1"/>
                </a:solidFill>
                <a:latin typeface="Proxima Nova" panose="020B0604020202020204" charset="0"/>
              </a:rPr>
              <a:t>b</a:t>
            </a:r>
            <a:r>
              <a:rPr lang="en-US" sz="1800" baseline="-25000" dirty="0" smtClean="0">
                <a:solidFill>
                  <a:schemeClr val="tx1"/>
                </a:solidFill>
                <a:latin typeface="Proxima Nova" panose="020B0604020202020204" charset="0"/>
              </a:rPr>
              <a:t>1, </a:t>
            </a:r>
            <a:r>
              <a:rPr lang="en-US" sz="1800" dirty="0" smtClean="0">
                <a:solidFill>
                  <a:schemeClr val="tx1"/>
                </a:solidFill>
                <a:latin typeface="Proxima Nova" panose="020B0604020202020204" charset="0"/>
              </a:rPr>
              <a:t>b</a:t>
            </a:r>
            <a:r>
              <a:rPr lang="en-US" sz="1800" baseline="-25000" dirty="0" smtClean="0">
                <a:solidFill>
                  <a:schemeClr val="tx1"/>
                </a:solidFill>
                <a:latin typeface="Proxima Nova" panose="020B0604020202020204" charset="0"/>
              </a:rPr>
              <a:t>2 </a:t>
            </a:r>
            <a:r>
              <a:rPr lang="en-US" sz="1800" dirty="0" smtClean="0">
                <a:solidFill>
                  <a:schemeClr val="tx1"/>
                </a:solidFill>
                <a:latin typeface="Proxima Nova" panose="020B0604020202020204" charset="0"/>
                <a:cs typeface="Times New Roman" panose="02020603050405020304" pitchFamily="18" charset="0"/>
              </a:rPr>
              <a:t>are </a:t>
            </a:r>
            <a:r>
              <a:rPr lang="en-US" sz="1800" dirty="0">
                <a:solidFill>
                  <a:schemeClr val="tx1"/>
                </a:solidFill>
                <a:latin typeface="Proxima Nova" panose="020B0604020202020204" charset="0"/>
                <a:cs typeface="Times New Roman" panose="02020603050405020304" pitchFamily="18" charset="0"/>
              </a:rPr>
              <a:t>not zero.</a:t>
            </a:r>
          </a:p>
          <a:p>
            <a:pPr lvl="1" indent="-457200"/>
            <a:endParaRPr lang="en-US" sz="1800" dirty="0" smtClean="0">
              <a:solidFill>
                <a:schemeClr val="tx1"/>
              </a:solidFill>
              <a:latin typeface="Proxima Nova" panose="020B0604020202020204" charset="0"/>
              <a:cs typeface="Times New Roman" panose="02020603050405020304" pitchFamily="18" charset="0"/>
            </a:endParaRPr>
          </a:p>
          <a:p>
            <a:pPr lvl="1" indent="-457200"/>
            <a:r>
              <a:rPr lang="en-US" sz="1800" dirty="0" smtClean="0">
                <a:solidFill>
                  <a:schemeClr val="tx1"/>
                </a:solidFill>
                <a:latin typeface="Proxima Nova" panose="020B0604020202020204" charset="0"/>
                <a:cs typeface="Times New Roman" panose="02020603050405020304" pitchFamily="18" charset="0"/>
              </a:rPr>
              <a:t>A </a:t>
            </a:r>
            <a:r>
              <a:rPr lang="en-US" sz="1800" dirty="0">
                <a:solidFill>
                  <a:schemeClr val="tx1"/>
                </a:solidFill>
                <a:latin typeface="Proxima Nova" panose="020B0604020202020204" charset="0"/>
                <a:cs typeface="Times New Roman" panose="02020603050405020304" pitchFamily="18" charset="0"/>
              </a:rPr>
              <a:t>pair of numbers which satisfies both equations is called a </a:t>
            </a:r>
            <a:r>
              <a:rPr lang="en-US" sz="1800" dirty="0" smtClean="0">
                <a:solidFill>
                  <a:schemeClr val="tx1"/>
                </a:solidFill>
                <a:latin typeface="Proxima Nova" panose="020B0604020202020204" charset="0"/>
                <a:cs typeface="Times New Roman" panose="02020603050405020304" pitchFamily="18" charset="0"/>
              </a:rPr>
              <a:t>simultaneous solution </a:t>
            </a:r>
            <a:r>
              <a:rPr lang="en-US" sz="1800" dirty="0">
                <a:solidFill>
                  <a:schemeClr val="tx1"/>
                </a:solidFill>
                <a:latin typeface="Proxima Nova" panose="020B0604020202020204" charset="0"/>
                <a:cs typeface="Times New Roman" panose="02020603050405020304" pitchFamily="18" charset="0"/>
              </a:rPr>
              <a:t>of the given equations or a solution of the system of equations. </a:t>
            </a:r>
          </a:p>
        </p:txBody>
      </p:sp>
    </p:spTree>
    <p:extLst>
      <p:ext uri="{BB962C8B-B14F-4D97-AF65-F5344CB8AC3E}">
        <p14:creationId xmlns:p14="http://schemas.microsoft.com/office/powerpoint/2010/main" val="27635089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53968"/>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LINEAR EQUATIONS</a:t>
            </a:r>
            <a:endParaRPr lang="en-IN" sz="2300" dirty="0">
              <a:solidFill>
                <a:schemeClr val="bg1"/>
              </a:solidFill>
              <a:latin typeface="Proxima Nova" panose="020B0604020202020204" charset="0"/>
              <a:sym typeface="Proxima Nova"/>
            </a:endParaRPr>
          </a:p>
        </p:txBody>
      </p:sp>
      <p:sp>
        <p:nvSpPr>
          <p:cNvPr id="8" name="Google Shape;99;p17"/>
          <p:cNvSpPr txBox="1"/>
          <p:nvPr/>
        </p:nvSpPr>
        <p:spPr>
          <a:xfrm>
            <a:off x="673099" y="813258"/>
            <a:ext cx="8275692" cy="3908732"/>
          </a:xfrm>
          <a:prstGeom prst="rect">
            <a:avLst/>
          </a:prstGeom>
          <a:noFill/>
          <a:ln>
            <a:noFill/>
          </a:ln>
        </p:spPr>
        <p:txBody>
          <a:bodyPr spcFirstLastPara="1" wrap="square" lIns="91425" tIns="91425" rIns="91425" bIns="91425" anchor="t" anchorCtr="0">
            <a:spAutoFit/>
          </a:bodyPr>
          <a:lstStyle/>
          <a:p>
            <a:pPr marL="457200" indent="-457200"/>
            <a:r>
              <a:rPr lang="en-US" sz="1800" b="1" dirty="0" smtClean="0">
                <a:solidFill>
                  <a:schemeClr val="tx1"/>
                </a:solidFill>
                <a:latin typeface="Proxima Nova" panose="020B0604020202020204" charset="0"/>
                <a:cs typeface="Times New Roman" panose="02020603050405020304" pitchFamily="18" charset="0"/>
              </a:rPr>
              <a:t>Two </a:t>
            </a:r>
            <a:r>
              <a:rPr lang="en-US" sz="1800" b="1" dirty="0">
                <a:solidFill>
                  <a:schemeClr val="tx1"/>
                </a:solidFill>
                <a:latin typeface="Proxima Nova" panose="020B0604020202020204" charset="0"/>
                <a:cs typeface="Times New Roman" panose="02020603050405020304" pitchFamily="18" charset="0"/>
              </a:rPr>
              <a:t>Equations in Two </a:t>
            </a:r>
            <a:r>
              <a:rPr lang="en-US" sz="1800" b="1" dirty="0" smtClean="0">
                <a:solidFill>
                  <a:schemeClr val="tx1"/>
                </a:solidFill>
                <a:latin typeface="Proxima Nova" panose="020B0604020202020204" charset="0"/>
                <a:cs typeface="Times New Roman" panose="02020603050405020304" pitchFamily="18" charset="0"/>
              </a:rPr>
              <a:t>Unknowns</a:t>
            </a:r>
            <a:endParaRPr lang="en-US" sz="1800" b="1" dirty="0">
              <a:solidFill>
                <a:schemeClr val="tx1"/>
              </a:solidFill>
              <a:latin typeface="Proxima Nova" panose="020B0604020202020204" charset="0"/>
              <a:cs typeface="Times New Roman" panose="02020603050405020304" pitchFamily="18" charset="0"/>
            </a:endParaRPr>
          </a:p>
          <a:p>
            <a:pPr lvl="1" indent="-457200"/>
            <a:r>
              <a:rPr lang="en-US" sz="1600" dirty="0">
                <a:solidFill>
                  <a:schemeClr val="tx1"/>
                </a:solidFill>
                <a:latin typeface="Proxima Nova" panose="020B0604020202020204" charset="0"/>
                <a:cs typeface="Times New Roman" panose="02020603050405020304" pitchFamily="18" charset="0"/>
              </a:rPr>
              <a:t>5x+10y =15   ………(1)</a:t>
            </a:r>
          </a:p>
          <a:p>
            <a:pPr lvl="1" indent="-457200"/>
            <a:r>
              <a:rPr lang="en-US" sz="1600" dirty="0">
                <a:solidFill>
                  <a:schemeClr val="tx1"/>
                </a:solidFill>
                <a:latin typeface="Proxima Nova" panose="020B0604020202020204" charset="0"/>
                <a:cs typeface="Times New Roman" panose="02020603050405020304" pitchFamily="18" charset="0"/>
              </a:rPr>
              <a:t>3x+2y =5  	    ………(2)</a:t>
            </a:r>
          </a:p>
          <a:p>
            <a:pPr lvl="1" indent="-457200"/>
            <a:endParaRPr lang="en-US" sz="1600" dirty="0">
              <a:solidFill>
                <a:schemeClr val="tx1"/>
              </a:solidFill>
              <a:latin typeface="Proxima Nova" panose="020B0604020202020204" charset="0"/>
              <a:cs typeface="Times New Roman" panose="02020603050405020304" pitchFamily="18" charset="0"/>
            </a:endParaRPr>
          </a:p>
          <a:p>
            <a:pPr lvl="1" indent="-457200"/>
            <a:r>
              <a:rPr lang="en-US" sz="1600" dirty="0">
                <a:solidFill>
                  <a:schemeClr val="tx1"/>
                </a:solidFill>
                <a:latin typeface="Proxima Nova" panose="020B0604020202020204" charset="0"/>
                <a:cs typeface="Times New Roman" panose="02020603050405020304" pitchFamily="18" charset="0"/>
              </a:rPr>
              <a:t>Multiply </a:t>
            </a:r>
            <a:r>
              <a:rPr lang="en-US" sz="1600" dirty="0" smtClean="0">
                <a:solidFill>
                  <a:schemeClr val="tx1"/>
                </a:solidFill>
                <a:latin typeface="Proxima Nova" panose="020B0604020202020204" charset="0"/>
                <a:cs typeface="Times New Roman" panose="02020603050405020304" pitchFamily="18" charset="0"/>
              </a:rPr>
              <a:t>equation(1</a:t>
            </a:r>
            <a:r>
              <a:rPr lang="en-US" sz="1600" dirty="0">
                <a:solidFill>
                  <a:schemeClr val="tx1"/>
                </a:solidFill>
                <a:latin typeface="Proxima Nova" panose="020B0604020202020204" charset="0"/>
                <a:cs typeface="Times New Roman" panose="02020603050405020304" pitchFamily="18" charset="0"/>
              </a:rPr>
              <a:t>) with 3 and </a:t>
            </a:r>
            <a:r>
              <a:rPr lang="en-US" sz="1600" dirty="0" smtClean="0">
                <a:solidFill>
                  <a:schemeClr val="tx1"/>
                </a:solidFill>
                <a:latin typeface="Proxima Nova" panose="020B0604020202020204" charset="0"/>
                <a:cs typeface="Times New Roman" panose="02020603050405020304" pitchFamily="18" charset="0"/>
              </a:rPr>
              <a:t>equation(2</a:t>
            </a:r>
            <a:r>
              <a:rPr lang="en-US" sz="1600" dirty="0">
                <a:solidFill>
                  <a:schemeClr val="tx1"/>
                </a:solidFill>
                <a:latin typeface="Proxima Nova" panose="020B0604020202020204" charset="0"/>
                <a:cs typeface="Times New Roman" panose="02020603050405020304" pitchFamily="18" charset="0"/>
              </a:rPr>
              <a:t>) by -5</a:t>
            </a:r>
          </a:p>
          <a:p>
            <a:pPr lvl="1" indent="-457200"/>
            <a:r>
              <a:rPr lang="en-US" sz="1600" dirty="0">
                <a:solidFill>
                  <a:schemeClr val="tx1"/>
                </a:solidFill>
                <a:latin typeface="Proxima Nova" panose="020B0604020202020204" charset="0"/>
                <a:cs typeface="Times New Roman" panose="02020603050405020304" pitchFamily="18" charset="0"/>
              </a:rPr>
              <a:t>15x+30y = 45    ……..(1)</a:t>
            </a:r>
          </a:p>
          <a:p>
            <a:pPr lvl="1" indent="-457200"/>
            <a:r>
              <a:rPr lang="en-US" sz="1600" dirty="0">
                <a:solidFill>
                  <a:schemeClr val="tx1"/>
                </a:solidFill>
                <a:latin typeface="Proxima Nova" panose="020B0604020202020204" charset="0"/>
                <a:cs typeface="Times New Roman" panose="02020603050405020304" pitchFamily="18" charset="0"/>
              </a:rPr>
              <a:t>-15x-10y = -25   …….(2)</a:t>
            </a:r>
          </a:p>
          <a:p>
            <a:pPr lvl="1" indent="-457200"/>
            <a:endParaRPr lang="en-US" sz="1600" dirty="0">
              <a:solidFill>
                <a:schemeClr val="tx1"/>
              </a:solidFill>
              <a:latin typeface="Proxima Nova" panose="020B0604020202020204" charset="0"/>
              <a:cs typeface="Times New Roman" panose="02020603050405020304" pitchFamily="18" charset="0"/>
            </a:endParaRPr>
          </a:p>
          <a:p>
            <a:pPr lvl="1" indent="-457200"/>
            <a:r>
              <a:rPr lang="en-US" sz="1600" dirty="0">
                <a:solidFill>
                  <a:schemeClr val="tx1"/>
                </a:solidFill>
                <a:latin typeface="Proxima Nova" panose="020B0604020202020204" charset="0"/>
                <a:cs typeface="Times New Roman" panose="02020603050405020304" pitchFamily="18" charset="0"/>
              </a:rPr>
              <a:t>Add equation (2) in equation (1)</a:t>
            </a:r>
          </a:p>
          <a:p>
            <a:pPr lvl="1" indent="-457200"/>
            <a:r>
              <a:rPr lang="en-US" sz="1600" dirty="0" smtClean="0">
                <a:solidFill>
                  <a:schemeClr val="tx1"/>
                </a:solidFill>
                <a:latin typeface="Proxima Nova" panose="020B0604020202020204" charset="0"/>
                <a:cs typeface="Times New Roman" panose="02020603050405020304" pitchFamily="18" charset="0"/>
              </a:rPr>
              <a:t>20y = 20</a:t>
            </a:r>
            <a:endParaRPr lang="en-US" sz="1600" dirty="0">
              <a:solidFill>
                <a:schemeClr val="tx1"/>
              </a:solidFill>
              <a:latin typeface="Proxima Nova" panose="020B0604020202020204" charset="0"/>
              <a:cs typeface="Times New Roman" panose="02020603050405020304" pitchFamily="18" charset="0"/>
            </a:endParaRPr>
          </a:p>
          <a:p>
            <a:pPr lvl="1" indent="-457200"/>
            <a:r>
              <a:rPr lang="en-US" sz="1600" dirty="0" smtClean="0">
                <a:solidFill>
                  <a:schemeClr val="tx1"/>
                </a:solidFill>
                <a:latin typeface="Proxima Nova" panose="020B0604020202020204" charset="0"/>
                <a:cs typeface="Times New Roman" panose="02020603050405020304" pitchFamily="18" charset="0"/>
              </a:rPr>
              <a:t>y = </a:t>
            </a:r>
            <a:r>
              <a:rPr lang="en-US" sz="1600" dirty="0">
                <a:solidFill>
                  <a:schemeClr val="tx1"/>
                </a:solidFill>
                <a:latin typeface="Proxima Nova" panose="020B0604020202020204" charset="0"/>
                <a:cs typeface="Times New Roman" panose="02020603050405020304" pitchFamily="18" charset="0"/>
              </a:rPr>
              <a:t>1</a:t>
            </a:r>
          </a:p>
          <a:p>
            <a:pPr lvl="1" indent="-457200"/>
            <a:r>
              <a:rPr lang="en-US" sz="1600" dirty="0">
                <a:solidFill>
                  <a:schemeClr val="tx1"/>
                </a:solidFill>
                <a:latin typeface="Proxima Nova" panose="020B0604020202020204" charset="0"/>
                <a:cs typeface="Times New Roman" panose="02020603050405020304" pitchFamily="18" charset="0"/>
              </a:rPr>
              <a:t>Put </a:t>
            </a:r>
            <a:r>
              <a:rPr lang="en-US" sz="1600" dirty="0" smtClean="0">
                <a:solidFill>
                  <a:schemeClr val="tx1"/>
                </a:solidFill>
                <a:latin typeface="Proxima Nova" panose="020B0604020202020204" charset="0"/>
                <a:cs typeface="Times New Roman" panose="02020603050405020304" pitchFamily="18" charset="0"/>
              </a:rPr>
              <a:t>y = 1 </a:t>
            </a:r>
            <a:r>
              <a:rPr lang="en-US" sz="1600" dirty="0">
                <a:solidFill>
                  <a:schemeClr val="tx1"/>
                </a:solidFill>
                <a:latin typeface="Proxima Nova" panose="020B0604020202020204" charset="0"/>
                <a:cs typeface="Times New Roman" panose="02020603050405020304" pitchFamily="18" charset="0"/>
              </a:rPr>
              <a:t>in equation (1)</a:t>
            </a:r>
          </a:p>
          <a:p>
            <a:pPr lvl="1" indent="-457200"/>
            <a:r>
              <a:rPr lang="en-US" sz="1600" dirty="0">
                <a:solidFill>
                  <a:schemeClr val="tx1"/>
                </a:solidFill>
                <a:latin typeface="Proxima Nova" panose="020B0604020202020204" charset="0"/>
                <a:cs typeface="Times New Roman" panose="02020603050405020304" pitchFamily="18" charset="0"/>
              </a:rPr>
              <a:t>5x+10(1) </a:t>
            </a:r>
            <a:r>
              <a:rPr lang="en-US" sz="1600" dirty="0" smtClean="0">
                <a:solidFill>
                  <a:schemeClr val="tx1"/>
                </a:solidFill>
                <a:latin typeface="Proxima Nova" panose="020B0604020202020204" charset="0"/>
                <a:cs typeface="Times New Roman" panose="02020603050405020304" pitchFamily="18" charset="0"/>
              </a:rPr>
              <a:t>= 15</a:t>
            </a:r>
            <a:endParaRPr lang="en-US" sz="1600" dirty="0">
              <a:solidFill>
                <a:schemeClr val="tx1"/>
              </a:solidFill>
              <a:latin typeface="Proxima Nova" panose="020B0604020202020204" charset="0"/>
              <a:cs typeface="Times New Roman" panose="02020603050405020304" pitchFamily="18" charset="0"/>
            </a:endParaRPr>
          </a:p>
          <a:p>
            <a:pPr lvl="1" indent="-457200"/>
            <a:r>
              <a:rPr lang="en-US" sz="1600" dirty="0">
                <a:solidFill>
                  <a:schemeClr val="tx1"/>
                </a:solidFill>
                <a:latin typeface="Proxima Nova" panose="020B0604020202020204" charset="0"/>
                <a:cs typeface="Times New Roman" panose="02020603050405020304" pitchFamily="18" charset="0"/>
              </a:rPr>
              <a:t>5x =15-10</a:t>
            </a:r>
          </a:p>
          <a:p>
            <a:pPr lvl="1" indent="-457200"/>
            <a:r>
              <a:rPr lang="en-US" sz="1600" dirty="0" smtClean="0">
                <a:solidFill>
                  <a:schemeClr val="tx1"/>
                </a:solidFill>
                <a:latin typeface="Proxima Nova" panose="020B0604020202020204" charset="0"/>
                <a:cs typeface="Times New Roman" panose="02020603050405020304" pitchFamily="18" charset="0"/>
              </a:rPr>
              <a:t>x = 1</a:t>
            </a:r>
            <a:endParaRPr lang="en-US" sz="1600" dirty="0">
              <a:solidFill>
                <a:schemeClr val="tx1"/>
              </a:solidFill>
              <a:latin typeface="Proxima Nova" panose="020B0604020202020204" charset="0"/>
              <a:cs typeface="Times New Roman" panose="02020603050405020304" pitchFamily="18" charset="0"/>
            </a:endParaRPr>
          </a:p>
        </p:txBody>
      </p:sp>
    </p:spTree>
    <p:extLst>
      <p:ext uri="{BB962C8B-B14F-4D97-AF65-F5344CB8AC3E}">
        <p14:creationId xmlns:p14="http://schemas.microsoft.com/office/powerpoint/2010/main" val="1776856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73099" y="122515"/>
            <a:ext cx="6022003"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WHAT IS AN  ALGORITHM</a:t>
            </a:r>
            <a:r>
              <a:rPr lang="en-IN" sz="2300" dirty="0" smtClean="0">
                <a:solidFill>
                  <a:schemeClr val="lt1"/>
                </a:solidFill>
                <a:latin typeface="Proxima Nova" panose="020B0604020202020204" charset="0"/>
                <a:ea typeface="Proxima Nova"/>
                <a:cs typeface="Proxima Nova"/>
                <a:sym typeface="Proxima Nova"/>
              </a:rPr>
              <a:t>?</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673099" y="813258"/>
            <a:ext cx="8275692" cy="4416563"/>
          </a:xfrm>
          <a:prstGeom prst="rect">
            <a:avLst/>
          </a:prstGeom>
          <a:noFill/>
          <a:ln>
            <a:noFill/>
          </a:ln>
        </p:spPr>
        <p:txBody>
          <a:bodyPr spcFirstLastPara="1" wrap="square" lIns="91425" tIns="91425" rIns="91425" bIns="91425" anchor="t" anchorCtr="0">
            <a:spAutoFit/>
          </a:bodyPr>
          <a:lstStyle/>
          <a:p>
            <a:pPr algn="just"/>
            <a:r>
              <a:rPr lang="en" sz="1800" b="1" dirty="0" smtClean="0">
                <a:solidFill>
                  <a:schemeClr val="tx1"/>
                </a:solidFill>
                <a:latin typeface="Proxima Nova" panose="020B0604020202020204" charset="0"/>
                <a:ea typeface="Proxima Nova"/>
                <a:cs typeface="Proxima Nova"/>
                <a:sym typeface="Proxima Nova"/>
              </a:rPr>
              <a:t>EXAMPLE : </a:t>
            </a:r>
            <a:r>
              <a:rPr lang="en-US" sz="1800" b="1" dirty="0" smtClean="0">
                <a:solidFill>
                  <a:schemeClr val="tx1"/>
                </a:solidFill>
                <a:latin typeface="Proxima Nova" panose="020B0604020202020204" charset="0"/>
                <a:ea typeface="Proxima Nova"/>
                <a:cs typeface="Proxima Nova"/>
              </a:rPr>
              <a:t>COFFEE ALGORITHM</a:t>
            </a:r>
          </a:p>
          <a:p>
            <a:pPr algn="just"/>
            <a:endParaRPr lang="en-US" sz="1800" b="1" dirty="0" smtClean="0">
              <a:latin typeface="Proxima Nova" panose="020B0604020202020204" charset="0"/>
            </a:endParaRPr>
          </a:p>
          <a:p>
            <a:pPr algn="just"/>
            <a:r>
              <a:rPr lang="en-US" sz="1800" b="1" dirty="0" smtClean="0">
                <a:latin typeface="Proxima Nova" panose="020B0604020202020204" charset="0"/>
              </a:rPr>
              <a:t>Input</a:t>
            </a:r>
            <a:r>
              <a:rPr lang="en-US" sz="1800" b="1" dirty="0">
                <a:latin typeface="Proxima Nova" panose="020B0604020202020204" charset="0"/>
              </a:rPr>
              <a:t>:</a:t>
            </a:r>
            <a:r>
              <a:rPr lang="en-US" sz="1800" dirty="0">
                <a:latin typeface="Proxima Nova" panose="020B0604020202020204" charset="0"/>
              </a:rPr>
              <a:t> Ingredients</a:t>
            </a:r>
          </a:p>
          <a:p>
            <a:pPr algn="just"/>
            <a:r>
              <a:rPr lang="en-US" sz="1800" b="1" dirty="0">
                <a:latin typeface="Proxima Nova" panose="020B0604020202020204" charset="0"/>
              </a:rPr>
              <a:t>Output:</a:t>
            </a:r>
            <a:r>
              <a:rPr lang="en-US" sz="1800" dirty="0">
                <a:latin typeface="Proxima Nova" panose="020B0604020202020204" charset="0"/>
              </a:rPr>
              <a:t> A cup of coffee</a:t>
            </a:r>
          </a:p>
          <a:p>
            <a:pPr algn="just"/>
            <a:r>
              <a:rPr lang="en-US" sz="1800" b="1" dirty="0">
                <a:latin typeface="Proxima Nova" panose="020B0604020202020204" charset="0"/>
              </a:rPr>
              <a:t>Steps:</a:t>
            </a:r>
          </a:p>
          <a:p>
            <a:pPr marL="457200" lvl="4" indent="-457200" algn="just">
              <a:buFont typeface="Arial"/>
              <a:buAutoNum type="arabicPeriod"/>
            </a:pPr>
            <a:r>
              <a:rPr lang="en-US" sz="1800" dirty="0">
                <a:latin typeface="Proxima Nova" panose="020B0604020202020204" charset="0"/>
              </a:rPr>
              <a:t>Pour drinking water into electric kettle</a:t>
            </a:r>
          </a:p>
          <a:p>
            <a:pPr marL="457200" lvl="4" indent="-457200" algn="just">
              <a:buFont typeface="Arial"/>
              <a:buAutoNum type="arabicPeriod"/>
            </a:pPr>
            <a:r>
              <a:rPr lang="en-US" sz="1800" dirty="0">
                <a:latin typeface="Proxima Nova" panose="020B0604020202020204" charset="0"/>
              </a:rPr>
              <a:t>Plug electric kettle and wait for it to boil</a:t>
            </a:r>
          </a:p>
          <a:p>
            <a:pPr marL="457200" lvl="4" indent="-457200" algn="just">
              <a:buFont typeface="Arial"/>
              <a:buAutoNum type="arabicPeriod"/>
            </a:pPr>
            <a:r>
              <a:rPr lang="en-US" sz="1800" dirty="0">
                <a:latin typeface="Proxima Nova" panose="020B0604020202020204" charset="0"/>
              </a:rPr>
              <a:t>While waiting, prepare coffee cup</a:t>
            </a:r>
          </a:p>
          <a:p>
            <a:pPr marL="457200" lvl="4" indent="-457200" algn="just">
              <a:buFont typeface="Arial"/>
              <a:buAutoNum type="arabicPeriod"/>
            </a:pPr>
            <a:r>
              <a:rPr lang="en-US" sz="1800" dirty="0">
                <a:latin typeface="Proxima Nova" panose="020B0604020202020204" charset="0"/>
              </a:rPr>
              <a:t>Add instant coffee powder into cup</a:t>
            </a:r>
          </a:p>
          <a:p>
            <a:pPr marL="457200" lvl="4" indent="-457200" algn="just">
              <a:buFont typeface="Arial"/>
              <a:buAutoNum type="arabicPeriod"/>
            </a:pPr>
            <a:r>
              <a:rPr lang="en-US" sz="1800" dirty="0">
                <a:latin typeface="Proxima Nova" panose="020B0604020202020204" charset="0"/>
              </a:rPr>
              <a:t>Check boiling water</a:t>
            </a:r>
          </a:p>
          <a:p>
            <a:pPr marL="457200" lvl="4" indent="-457200" algn="just">
              <a:buFont typeface="Arial"/>
              <a:buAutoNum type="arabicPeriod"/>
            </a:pPr>
            <a:r>
              <a:rPr lang="en-US" sz="1800" dirty="0">
                <a:latin typeface="Proxima Nova" panose="020B0604020202020204" charset="0"/>
              </a:rPr>
              <a:t>If water is boiled, unplug kettle and pour water into cup</a:t>
            </a:r>
          </a:p>
          <a:p>
            <a:pPr marL="457200" lvl="4" indent="-457200" algn="just">
              <a:buFont typeface="Arial"/>
              <a:buAutoNum type="arabicPeriod"/>
            </a:pPr>
            <a:r>
              <a:rPr lang="en-US" sz="1800" dirty="0">
                <a:latin typeface="Proxima Nova" panose="020B0604020202020204" charset="0"/>
              </a:rPr>
              <a:t>If water is not boiled, press the “on” switch to continue and wait until boiled</a:t>
            </a:r>
          </a:p>
          <a:p>
            <a:pPr marL="457200" lvl="4" indent="-457200" algn="just">
              <a:buFont typeface="Arial"/>
              <a:buAutoNum type="arabicPeriod"/>
            </a:pPr>
            <a:r>
              <a:rPr lang="en-US" sz="1800" dirty="0">
                <a:latin typeface="Proxima Nova" panose="020B0604020202020204" charset="0"/>
              </a:rPr>
              <a:t>Refer back to step 6</a:t>
            </a:r>
          </a:p>
          <a:p>
            <a:pPr marL="457200" lvl="4" indent="-457200" algn="just">
              <a:buFont typeface="Arial"/>
              <a:buAutoNum type="arabicPeriod"/>
            </a:pPr>
            <a:r>
              <a:rPr lang="en-US" sz="1800" dirty="0">
                <a:latin typeface="Proxima Nova" panose="020B0604020202020204" charset="0"/>
              </a:rPr>
              <a:t>Stir coffee mix</a:t>
            </a:r>
          </a:p>
          <a:p>
            <a:pPr marL="457200" lvl="4" indent="-457200" algn="just">
              <a:buFont typeface="Arial"/>
              <a:buAutoNum type="arabicPeriod"/>
            </a:pPr>
            <a:r>
              <a:rPr lang="en-US" sz="1800" dirty="0">
                <a:latin typeface="Proxima Nova" panose="020B0604020202020204" charset="0"/>
              </a:rPr>
              <a:t>Drink</a:t>
            </a:r>
            <a:r>
              <a:rPr lang="en-US" sz="1800" dirty="0" smtClean="0">
                <a:latin typeface="Proxima Nova" panose="020B0604020202020204" charset="0"/>
              </a:rPr>
              <a:t>!</a:t>
            </a:r>
            <a:endParaRPr lang="en-US" sz="1800" dirty="0">
              <a:latin typeface="Proxima Nova" panose="020B0604020202020204" charset="0"/>
            </a:endParaRPr>
          </a:p>
        </p:txBody>
      </p:sp>
    </p:spTree>
    <p:extLst>
      <p:ext uri="{BB962C8B-B14F-4D97-AF65-F5344CB8AC3E}">
        <p14:creationId xmlns:p14="http://schemas.microsoft.com/office/powerpoint/2010/main" val="2901863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9" name="Google Shape;99;p17"/>
          <p:cNvSpPr txBox="1"/>
          <p:nvPr/>
        </p:nvSpPr>
        <p:spPr>
          <a:xfrm>
            <a:off x="673099" y="813258"/>
            <a:ext cx="8275692" cy="3862566"/>
          </a:xfrm>
          <a:prstGeom prst="rect">
            <a:avLst/>
          </a:prstGeom>
          <a:noFill/>
          <a:ln>
            <a:noFill/>
          </a:ln>
        </p:spPr>
        <p:txBody>
          <a:bodyPr spcFirstLastPara="1" wrap="square" lIns="91425" tIns="91425" rIns="91425" bIns="91425" anchor="t" anchorCtr="0">
            <a:spAutoFit/>
          </a:bodyPr>
          <a:lstStyle/>
          <a:p>
            <a:pPr>
              <a:defRPr/>
            </a:pPr>
            <a:r>
              <a:rPr lang="en-US" sz="1800" b="1" dirty="0">
                <a:solidFill>
                  <a:schemeClr val="tx1"/>
                </a:solidFill>
                <a:latin typeface="Proxima Nova" panose="020B0604020202020204" charset="0"/>
                <a:ea typeface="Proxima Nova"/>
                <a:cs typeface="Proxima Nova"/>
              </a:rPr>
              <a:t>ALGORITHM : DESIGN AND ANALYSIS</a:t>
            </a:r>
            <a:endParaRPr lang="en-US" sz="1800" b="1" dirty="0">
              <a:solidFill>
                <a:schemeClr val="tx1"/>
              </a:solidFill>
              <a:latin typeface="Proxima Nova"/>
              <a:ea typeface="Proxima Nova"/>
              <a:cs typeface="Proxima Nova"/>
              <a:sym typeface="Proxima Nova"/>
            </a:endParaRPr>
          </a:p>
          <a:p>
            <a:pPr>
              <a:defRPr/>
            </a:pPr>
            <a:endParaRPr lang="en-US" sz="1800" dirty="0" smtClean="0">
              <a:solidFill>
                <a:schemeClr val="tx1"/>
              </a:solidFill>
              <a:latin typeface="Proxima Nova" panose="020B0604020202020204" charset="0"/>
            </a:endParaRPr>
          </a:p>
          <a:p>
            <a:pPr>
              <a:defRPr/>
            </a:pPr>
            <a:r>
              <a:rPr lang="en-US" sz="1800" dirty="0" smtClean="0">
                <a:solidFill>
                  <a:schemeClr val="tx1"/>
                </a:solidFill>
                <a:latin typeface="Proxima Nova" panose="020B0604020202020204" charset="0"/>
              </a:rPr>
              <a:t>Algorithmic </a:t>
            </a:r>
            <a:r>
              <a:rPr lang="en-US" sz="1800" dirty="0">
                <a:solidFill>
                  <a:schemeClr val="tx1"/>
                </a:solidFill>
                <a:latin typeface="Proxima Nova" panose="020B0604020202020204" charset="0"/>
              </a:rPr>
              <a:t>is a branch of computer science that consists of designing and analyzing computer algorithms</a:t>
            </a:r>
          </a:p>
          <a:p>
            <a:pPr marL="0" indent="0">
              <a:buNone/>
              <a:defRPr/>
            </a:pPr>
            <a:endParaRPr lang="en-US" sz="1800" dirty="0">
              <a:solidFill>
                <a:schemeClr val="tx1"/>
              </a:solidFill>
              <a:latin typeface="Proxima Nova" panose="020B0604020202020204" charset="0"/>
            </a:endParaRPr>
          </a:p>
          <a:p>
            <a:pPr marL="514350" indent="-514350">
              <a:buFont typeface="+mj-lt"/>
              <a:buAutoNum type="arabicPeriod"/>
              <a:defRPr/>
            </a:pPr>
            <a:r>
              <a:rPr lang="en-US" sz="1800" dirty="0">
                <a:solidFill>
                  <a:schemeClr val="tx1"/>
                </a:solidFill>
                <a:latin typeface="Proxima Nova" panose="020B0604020202020204" charset="0"/>
              </a:rPr>
              <a:t>The “</a:t>
            </a:r>
            <a:r>
              <a:rPr lang="en-US" sz="1800" b="1" dirty="0">
                <a:solidFill>
                  <a:schemeClr val="tx1"/>
                </a:solidFill>
                <a:latin typeface="Proxima Nova" panose="020B0604020202020204" charset="0"/>
              </a:rPr>
              <a:t>design</a:t>
            </a:r>
            <a:r>
              <a:rPr lang="en-US" sz="1800" dirty="0">
                <a:solidFill>
                  <a:schemeClr val="tx1"/>
                </a:solidFill>
                <a:latin typeface="Proxima Nova" panose="020B0604020202020204" charset="0"/>
              </a:rPr>
              <a:t>” pertain to</a:t>
            </a:r>
          </a:p>
          <a:p>
            <a:pPr marL="1028700" lvl="1" indent="-571500">
              <a:buFont typeface="+mj-lt"/>
              <a:buAutoNum type="romanUcPeriod"/>
              <a:defRPr/>
            </a:pPr>
            <a:r>
              <a:rPr lang="en-US" sz="1800" dirty="0">
                <a:solidFill>
                  <a:schemeClr val="tx1"/>
                </a:solidFill>
                <a:latin typeface="Proxima Nova" panose="020B0604020202020204" charset="0"/>
              </a:rPr>
              <a:t>The description of algorithm at an abstract level by means of a pseudo language</a:t>
            </a:r>
          </a:p>
          <a:p>
            <a:pPr marL="1028700" lvl="1" indent="-571500">
              <a:buFont typeface="+mj-lt"/>
              <a:buAutoNum type="romanUcPeriod"/>
              <a:defRPr/>
            </a:pPr>
            <a:r>
              <a:rPr lang="en-US" sz="1800" dirty="0">
                <a:solidFill>
                  <a:schemeClr val="tx1"/>
                </a:solidFill>
                <a:latin typeface="Proxima Nova" panose="020B0604020202020204" charset="0"/>
              </a:rPr>
              <a:t>Proof of correctness that is, the algorithm solves the given problem in all cases.</a:t>
            </a:r>
          </a:p>
          <a:p>
            <a:pPr marL="457200" lvl="1">
              <a:defRPr/>
            </a:pPr>
            <a:endParaRPr lang="en-US" sz="1800" dirty="0">
              <a:solidFill>
                <a:schemeClr val="tx1"/>
              </a:solidFill>
              <a:latin typeface="Proxima Nova" panose="020B0604020202020204" charset="0"/>
            </a:endParaRPr>
          </a:p>
          <a:p>
            <a:pPr marL="514350" indent="-514350">
              <a:buFont typeface="+mj-lt"/>
              <a:buAutoNum type="arabicPeriod"/>
              <a:defRPr/>
            </a:pPr>
            <a:r>
              <a:rPr lang="en-US" sz="1800" dirty="0">
                <a:solidFill>
                  <a:schemeClr val="tx1"/>
                </a:solidFill>
                <a:latin typeface="Proxima Nova" panose="020B0604020202020204" charset="0"/>
              </a:rPr>
              <a:t>The “</a:t>
            </a:r>
            <a:r>
              <a:rPr lang="en-US" sz="1800" b="1" dirty="0">
                <a:solidFill>
                  <a:schemeClr val="tx1"/>
                </a:solidFill>
                <a:latin typeface="Proxima Nova" panose="020B0604020202020204" charset="0"/>
              </a:rPr>
              <a:t>analysis</a:t>
            </a:r>
            <a:r>
              <a:rPr lang="en-US" sz="1800" dirty="0">
                <a:solidFill>
                  <a:schemeClr val="tx1"/>
                </a:solidFill>
                <a:latin typeface="Proxima Nova" panose="020B0604020202020204" charset="0"/>
              </a:rPr>
              <a:t>” deals with performance evaluation (complexity analysis).</a:t>
            </a:r>
          </a:p>
          <a:p>
            <a:pPr algn="just"/>
            <a:endParaRPr lang="en-US" sz="1800" dirty="0">
              <a:solidFill>
                <a:schemeClr val="tx1"/>
              </a:solidFill>
              <a:latin typeface="Proxima Nova" panose="020B0604020202020204" charset="0"/>
            </a:endParaRPr>
          </a:p>
        </p:txBody>
      </p:sp>
      <p:sp>
        <p:nvSpPr>
          <p:cNvPr id="7" name="Google Shape;97;p17"/>
          <p:cNvSpPr txBox="1"/>
          <p:nvPr/>
        </p:nvSpPr>
        <p:spPr>
          <a:xfrm>
            <a:off x="673099" y="122515"/>
            <a:ext cx="6022003"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WHAT IS AN  ALGORITHM</a:t>
            </a:r>
            <a:r>
              <a:rPr lang="en-IN" sz="2300" dirty="0" smtClean="0">
                <a:solidFill>
                  <a:schemeClr val="lt1"/>
                </a:solidFill>
                <a:latin typeface="Proxima Nova" panose="020B0604020202020204" charset="0"/>
                <a:ea typeface="Proxima Nova"/>
                <a:cs typeface="Proxima Nova"/>
                <a:sym typeface="Proxima Nova"/>
              </a:rPr>
              <a:t>?</a:t>
            </a:r>
            <a:endParaRPr lang="en-IN" sz="2300" dirty="0">
              <a:solidFill>
                <a:schemeClr val="lt1"/>
              </a:solidFill>
              <a:latin typeface="Proxima Nova"/>
              <a:ea typeface="Proxima Nova"/>
              <a:cs typeface="Proxima Nova"/>
              <a:sym typeface="Proxima Nova"/>
            </a:endParaRPr>
          </a:p>
        </p:txBody>
      </p:sp>
    </p:spTree>
    <p:extLst>
      <p:ext uri="{BB962C8B-B14F-4D97-AF65-F5344CB8AC3E}">
        <p14:creationId xmlns:p14="http://schemas.microsoft.com/office/powerpoint/2010/main" val="2486079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9" name="Google Shape;99;p17"/>
          <p:cNvSpPr txBox="1"/>
          <p:nvPr/>
        </p:nvSpPr>
        <p:spPr>
          <a:xfrm>
            <a:off x="583183" y="783667"/>
            <a:ext cx="8275692" cy="3631733"/>
          </a:xfrm>
          <a:prstGeom prst="rect">
            <a:avLst/>
          </a:prstGeom>
          <a:noFill/>
          <a:ln>
            <a:noFill/>
          </a:ln>
        </p:spPr>
        <p:txBody>
          <a:bodyPr spcFirstLastPara="1" wrap="square" lIns="91425" tIns="91425" rIns="91425" bIns="91425" anchor="t" anchorCtr="0">
            <a:spAutoFit/>
          </a:bodyPr>
          <a:lstStyle/>
          <a:p>
            <a:pPr lvl="4" algn="just" fontAlgn="auto">
              <a:defRPr/>
            </a:pPr>
            <a:r>
              <a:rPr lang="en-US" altLang="en-US" sz="1600" b="1" dirty="0">
                <a:latin typeface="Proxima Nova" panose="020B0604020202020204" charset="0"/>
              </a:rPr>
              <a:t>Unambiguous</a:t>
            </a:r>
            <a:r>
              <a:rPr lang="en-US" altLang="en-US" sz="1600" dirty="0">
                <a:latin typeface="Proxima Nova" panose="020B0604020202020204" charset="0"/>
              </a:rPr>
              <a:t> :  </a:t>
            </a:r>
            <a:r>
              <a:rPr lang="en-US" altLang="en-US" sz="1600" dirty="0" smtClean="0">
                <a:latin typeface="Proxima Nova" panose="020B0604020202020204" charset="0"/>
              </a:rPr>
              <a:t>Algorithm </a:t>
            </a:r>
            <a:r>
              <a:rPr lang="en-US" altLang="en-US" sz="1600" dirty="0">
                <a:latin typeface="Proxima Nova" panose="020B0604020202020204" charset="0"/>
              </a:rPr>
              <a:t>should be clear and unambiguous. Each of its </a:t>
            </a:r>
            <a:r>
              <a:rPr lang="en-US" altLang="en-US" sz="1600" dirty="0" smtClean="0">
                <a:latin typeface="Proxima Nova" panose="020B0604020202020204" charset="0"/>
              </a:rPr>
              <a:t>step </a:t>
            </a:r>
            <a:r>
              <a:rPr lang="en-US" altLang="en-US" sz="1600" dirty="0">
                <a:latin typeface="Proxima Nova" panose="020B0604020202020204" charset="0"/>
              </a:rPr>
              <a:t>(or phases), and their input/outputs should be clear and  </a:t>
            </a:r>
            <a:r>
              <a:rPr lang="en-US" altLang="en-US" sz="1600" dirty="0" smtClean="0">
                <a:latin typeface="Proxima Nova" panose="020B0604020202020204" charset="0"/>
              </a:rPr>
              <a:t>must </a:t>
            </a:r>
            <a:r>
              <a:rPr lang="en-US" altLang="en-US" sz="1600" dirty="0">
                <a:latin typeface="Proxima Nova" panose="020B0604020202020204" charset="0"/>
              </a:rPr>
              <a:t>lead to only one meaning. </a:t>
            </a:r>
            <a:endParaRPr lang="en-US" altLang="en-US" sz="1600" dirty="0" smtClean="0">
              <a:latin typeface="Proxima Nova" panose="020B0604020202020204" charset="0"/>
            </a:endParaRPr>
          </a:p>
          <a:p>
            <a:pPr lvl="4" algn="just" fontAlgn="auto">
              <a:defRPr/>
            </a:pPr>
            <a:endParaRPr lang="en-US" altLang="en-US" sz="1600" dirty="0">
              <a:latin typeface="Proxima Nova" panose="020B0604020202020204" charset="0"/>
            </a:endParaRPr>
          </a:p>
          <a:p>
            <a:pPr lvl="4" algn="just" fontAlgn="auto">
              <a:defRPr/>
            </a:pPr>
            <a:r>
              <a:rPr lang="en-US" altLang="en-US" sz="1600" b="1" dirty="0" smtClean="0">
                <a:latin typeface="Proxima Nova" panose="020B0604020202020204" charset="0"/>
              </a:rPr>
              <a:t>Input</a:t>
            </a:r>
            <a:r>
              <a:rPr lang="en-US" altLang="en-US" sz="1600" dirty="0">
                <a:latin typeface="Proxima Nova" panose="020B0604020202020204" charset="0"/>
              </a:rPr>
              <a:t> </a:t>
            </a:r>
            <a:r>
              <a:rPr lang="en-US" altLang="en-US" sz="1600" dirty="0" smtClean="0">
                <a:latin typeface="Proxima Nova" panose="020B0604020202020204" charset="0"/>
              </a:rPr>
              <a:t>:  An </a:t>
            </a:r>
            <a:r>
              <a:rPr lang="en-US" altLang="en-US" sz="1600" dirty="0">
                <a:latin typeface="Proxima Nova" panose="020B0604020202020204" charset="0"/>
              </a:rPr>
              <a:t>algorithm should have 0 or more well defined inputs.</a:t>
            </a:r>
          </a:p>
          <a:p>
            <a:pPr lvl="4" algn="just" fontAlgn="auto">
              <a:defRPr/>
            </a:pPr>
            <a:endParaRPr lang="en-US" altLang="en-US" sz="1600" b="1" dirty="0" smtClean="0">
              <a:latin typeface="Proxima Nova" panose="020B0604020202020204" charset="0"/>
            </a:endParaRPr>
          </a:p>
          <a:p>
            <a:pPr lvl="4" algn="just" fontAlgn="auto">
              <a:defRPr/>
            </a:pPr>
            <a:r>
              <a:rPr lang="en-US" altLang="en-US" sz="1600" b="1" dirty="0" smtClean="0">
                <a:latin typeface="Proxima Nova" panose="020B0604020202020204" charset="0"/>
              </a:rPr>
              <a:t>Output</a:t>
            </a:r>
            <a:r>
              <a:rPr lang="en-US" altLang="en-US" sz="1600" dirty="0" smtClean="0">
                <a:latin typeface="Proxima Nova" panose="020B0604020202020204" charset="0"/>
              </a:rPr>
              <a:t> : An </a:t>
            </a:r>
            <a:r>
              <a:rPr lang="en-US" altLang="en-US" sz="1600" dirty="0">
                <a:latin typeface="Proxima Nova" panose="020B0604020202020204" charset="0"/>
              </a:rPr>
              <a:t>algorithm should have 1 or more well defined outputs, and </a:t>
            </a:r>
            <a:r>
              <a:rPr lang="en-US" altLang="en-US" sz="1600" dirty="0" smtClean="0">
                <a:latin typeface="Proxima Nova" panose="020B0604020202020204" charset="0"/>
              </a:rPr>
              <a:t>should </a:t>
            </a:r>
            <a:r>
              <a:rPr lang="en-US" altLang="en-US" sz="1600" dirty="0">
                <a:latin typeface="Proxima Nova" panose="020B0604020202020204" charset="0"/>
              </a:rPr>
              <a:t>match the desired output. </a:t>
            </a:r>
          </a:p>
          <a:p>
            <a:pPr lvl="4" algn="just" fontAlgn="auto">
              <a:defRPr/>
            </a:pPr>
            <a:endParaRPr lang="en-US" altLang="en-US" sz="1600" b="1" dirty="0" smtClean="0">
              <a:latin typeface="Proxima Nova" panose="020B0604020202020204" charset="0"/>
            </a:endParaRPr>
          </a:p>
          <a:p>
            <a:pPr lvl="4" algn="just" fontAlgn="auto">
              <a:defRPr/>
            </a:pPr>
            <a:r>
              <a:rPr lang="en-US" altLang="en-US" sz="1600" b="1" dirty="0" smtClean="0">
                <a:latin typeface="Proxima Nova" panose="020B0604020202020204" charset="0"/>
              </a:rPr>
              <a:t>Finiteness</a:t>
            </a:r>
            <a:r>
              <a:rPr lang="en-US" altLang="en-US" sz="1600" dirty="0" smtClean="0">
                <a:latin typeface="Proxima Nova" panose="020B0604020202020204" charset="0"/>
              </a:rPr>
              <a:t> :  Algorithms </a:t>
            </a:r>
            <a:r>
              <a:rPr lang="en-US" altLang="en-US" sz="1600" dirty="0">
                <a:latin typeface="Proxima Nova" panose="020B0604020202020204" charset="0"/>
              </a:rPr>
              <a:t>must terminate after a finite number of steps. </a:t>
            </a:r>
          </a:p>
          <a:p>
            <a:pPr lvl="4" algn="just" fontAlgn="auto">
              <a:defRPr/>
            </a:pPr>
            <a:endParaRPr lang="en-US" altLang="en-US" sz="1600" b="1" dirty="0" smtClean="0">
              <a:latin typeface="Proxima Nova" panose="020B0604020202020204" charset="0"/>
            </a:endParaRPr>
          </a:p>
          <a:p>
            <a:pPr lvl="4" algn="just" fontAlgn="auto">
              <a:defRPr/>
            </a:pPr>
            <a:r>
              <a:rPr lang="en-US" altLang="en-US" sz="1600" b="1" dirty="0" smtClean="0">
                <a:latin typeface="Proxima Nova" panose="020B0604020202020204" charset="0"/>
              </a:rPr>
              <a:t>Feasibility</a:t>
            </a:r>
            <a:r>
              <a:rPr lang="en-US" altLang="en-US" sz="1600" dirty="0" smtClean="0">
                <a:latin typeface="Proxima Nova" panose="020B0604020202020204" charset="0"/>
              </a:rPr>
              <a:t> :  Should </a:t>
            </a:r>
            <a:r>
              <a:rPr lang="en-US" altLang="en-US" sz="1600" dirty="0">
                <a:latin typeface="Proxima Nova" panose="020B0604020202020204" charset="0"/>
              </a:rPr>
              <a:t>be feasible with the available resources</a:t>
            </a:r>
            <a:r>
              <a:rPr lang="en-US" altLang="en-US" sz="1600" dirty="0" smtClean="0">
                <a:latin typeface="Proxima Nova" panose="020B0604020202020204" charset="0"/>
              </a:rPr>
              <a:t>.</a:t>
            </a:r>
          </a:p>
          <a:p>
            <a:pPr lvl="4" algn="just" fontAlgn="auto">
              <a:defRPr/>
            </a:pPr>
            <a:endParaRPr lang="en-US" altLang="en-US" sz="1600" dirty="0">
              <a:latin typeface="Proxima Nova" panose="020B0604020202020204" charset="0"/>
            </a:endParaRPr>
          </a:p>
          <a:p>
            <a:pPr lvl="4" algn="just" fontAlgn="auto">
              <a:defRPr/>
            </a:pPr>
            <a:r>
              <a:rPr lang="en-US" altLang="en-US" sz="1600" b="1" dirty="0">
                <a:latin typeface="Proxima Nova" panose="020B0604020202020204" charset="0"/>
              </a:rPr>
              <a:t>Independent</a:t>
            </a:r>
            <a:r>
              <a:rPr lang="en-US" altLang="en-US" sz="1600" dirty="0">
                <a:latin typeface="Proxima Nova" panose="020B0604020202020204" charset="0"/>
              </a:rPr>
              <a:t> </a:t>
            </a:r>
            <a:r>
              <a:rPr lang="en-US" altLang="en-US" sz="1600" dirty="0" smtClean="0">
                <a:latin typeface="Proxima Nova" panose="020B0604020202020204" charset="0"/>
              </a:rPr>
              <a:t>: An </a:t>
            </a:r>
            <a:r>
              <a:rPr lang="en-US" altLang="en-US" sz="1600" dirty="0">
                <a:latin typeface="Proxima Nova" panose="020B0604020202020204" charset="0"/>
              </a:rPr>
              <a:t>algorithm should have step-by-step directions </a:t>
            </a:r>
            <a:r>
              <a:rPr lang="en-US" altLang="en-US" sz="1600" dirty="0" smtClean="0">
                <a:latin typeface="Proxima Nova" panose="020B0604020202020204" charset="0"/>
              </a:rPr>
              <a:t>which </a:t>
            </a:r>
            <a:r>
              <a:rPr lang="en-US" altLang="en-US" sz="1600" dirty="0">
                <a:latin typeface="Proxima Nova" panose="020B0604020202020204" charset="0"/>
              </a:rPr>
              <a:t>should be independent of any programming code</a:t>
            </a:r>
            <a:r>
              <a:rPr lang="en-US" altLang="en-US" sz="1600" dirty="0" smtClean="0">
                <a:latin typeface="Proxima Nova" panose="020B0604020202020204" charset="0"/>
              </a:rPr>
              <a:t>.</a:t>
            </a:r>
            <a:endParaRPr lang="en-US" sz="1600" dirty="0">
              <a:solidFill>
                <a:schemeClr val="tx1"/>
              </a:solidFill>
              <a:latin typeface="Proxima Nova" panose="020B0604020202020204" charset="0"/>
            </a:endParaRPr>
          </a:p>
        </p:txBody>
      </p:sp>
      <p:sp>
        <p:nvSpPr>
          <p:cNvPr id="7" name="Google Shape;97;p17"/>
          <p:cNvSpPr txBox="1"/>
          <p:nvPr/>
        </p:nvSpPr>
        <p:spPr>
          <a:xfrm>
            <a:off x="673099" y="101250"/>
            <a:ext cx="6022003"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Characteristics of Algorithm</a:t>
            </a:r>
            <a:endParaRPr lang="en-IN" sz="2300" dirty="0">
              <a:solidFill>
                <a:schemeClr val="lt1"/>
              </a:solidFill>
              <a:latin typeface="Proxima Nova"/>
              <a:ea typeface="Proxima Nova"/>
              <a:cs typeface="Proxima Nova"/>
              <a:sym typeface="Proxima Nova"/>
            </a:endParaRPr>
          </a:p>
        </p:txBody>
      </p:sp>
    </p:spTree>
    <p:extLst>
      <p:ext uri="{BB962C8B-B14F-4D97-AF65-F5344CB8AC3E}">
        <p14:creationId xmlns:p14="http://schemas.microsoft.com/office/powerpoint/2010/main" val="897198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MATHEMATICS FOR ALGORITHMIC SETS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673099" y="813258"/>
            <a:ext cx="8275692" cy="3785621"/>
          </a:xfrm>
          <a:prstGeom prst="rect">
            <a:avLst/>
          </a:prstGeom>
          <a:noFill/>
          <a:ln>
            <a:noFill/>
          </a:ln>
        </p:spPr>
        <p:txBody>
          <a:bodyPr spcFirstLastPara="1" wrap="square" lIns="91425" tIns="91425" rIns="91425" bIns="91425" anchor="t" anchorCtr="0">
            <a:spAutoFit/>
          </a:bodyPr>
          <a:lstStyle/>
          <a:p>
            <a:pPr marL="285750" indent="-285750" algn="just">
              <a:buFont typeface="Arial" panose="020B0604020202020204" pitchFamily="34" charset="0"/>
              <a:buChar char="•"/>
            </a:pPr>
            <a:r>
              <a:rPr lang="en-US" sz="1800" b="1" dirty="0">
                <a:solidFill>
                  <a:schemeClr val="tx1"/>
                </a:solidFill>
                <a:latin typeface="Proxima Nova" panose="020B0604020202020204" charset="0"/>
              </a:rPr>
              <a:t>Set: </a:t>
            </a:r>
            <a:r>
              <a:rPr lang="en-US" sz="1800" dirty="0">
                <a:solidFill>
                  <a:schemeClr val="tx1"/>
                </a:solidFill>
                <a:latin typeface="Proxima Nova" panose="020B0604020202020204" charset="0"/>
              </a:rPr>
              <a:t>A set is a collection of different things (distinguishable objects or distinct objects) represented as a unit</a:t>
            </a:r>
            <a:r>
              <a:rPr lang="en-US" sz="1800" dirty="0" smtClean="0">
                <a:solidFill>
                  <a:schemeClr val="tx1"/>
                </a:solidFill>
                <a:latin typeface="Proxima Nova" panose="020B0604020202020204" charset="0"/>
              </a:rPr>
              <a:t>.</a:t>
            </a:r>
          </a:p>
          <a:p>
            <a:pPr marL="285750" indent="-285750" algn="just">
              <a:buFont typeface="Arial" panose="020B0604020202020204" pitchFamily="34" charset="0"/>
              <a:buChar char="•"/>
            </a:pPr>
            <a:endParaRPr lang="en-US" sz="1800" dirty="0">
              <a:solidFill>
                <a:schemeClr val="tx1"/>
              </a:solidFill>
              <a:latin typeface="Proxima Nova" panose="020B0604020202020204" charset="0"/>
            </a:endParaRPr>
          </a:p>
          <a:p>
            <a:pPr marL="285750" indent="-285750" algn="just">
              <a:buFont typeface="Arial" panose="020B0604020202020204" pitchFamily="34" charset="0"/>
              <a:buChar char="•"/>
            </a:pPr>
            <a:r>
              <a:rPr lang="en-US" sz="1800" dirty="0">
                <a:solidFill>
                  <a:schemeClr val="tx1"/>
                </a:solidFill>
                <a:latin typeface="Proxima Nova" panose="020B0604020202020204" charset="0"/>
              </a:rPr>
              <a:t>The objects in a set are called its elements or members. </a:t>
            </a:r>
          </a:p>
          <a:p>
            <a:pPr marL="285750" indent="-285750" algn="just">
              <a:buFont typeface="Arial" panose="020B0604020202020204" pitchFamily="34" charset="0"/>
              <a:buChar char="•"/>
            </a:pPr>
            <a:endParaRPr lang="en-US" sz="1800" dirty="0" smtClean="0">
              <a:solidFill>
                <a:schemeClr val="tx1"/>
              </a:solidFill>
              <a:latin typeface="Proxima Nova" panose="020B0604020202020204" charset="0"/>
            </a:endParaRPr>
          </a:p>
          <a:p>
            <a:pPr marL="285750" indent="-285750" algn="just">
              <a:buFont typeface="Arial" panose="020B0604020202020204" pitchFamily="34" charset="0"/>
              <a:buChar char="•"/>
            </a:pPr>
            <a:r>
              <a:rPr lang="en-US" sz="1800" dirty="0" smtClean="0">
                <a:solidFill>
                  <a:schemeClr val="tx1"/>
                </a:solidFill>
                <a:latin typeface="Proxima Nova" panose="020B0604020202020204" charset="0"/>
              </a:rPr>
              <a:t>Set </a:t>
            </a:r>
            <a:r>
              <a:rPr lang="en-US" sz="1800" dirty="0">
                <a:solidFill>
                  <a:schemeClr val="tx1"/>
                </a:solidFill>
                <a:latin typeface="Proxima Nova" panose="020B0604020202020204" charset="0"/>
              </a:rPr>
              <a:t>is represent by Capital Letter and { , }, curly braces. Every element is separated by comma.</a:t>
            </a:r>
          </a:p>
          <a:p>
            <a:pPr marL="285750" indent="-285750" algn="just">
              <a:buFont typeface="Arial" panose="020B0604020202020204" pitchFamily="34" charset="0"/>
              <a:buChar char="•"/>
            </a:pPr>
            <a:endParaRPr lang="en-US" sz="1800" dirty="0" smtClean="0">
              <a:solidFill>
                <a:schemeClr val="tx1"/>
              </a:solidFill>
              <a:latin typeface="Proxima Nova" panose="020B0604020202020204" charset="0"/>
            </a:endParaRPr>
          </a:p>
          <a:p>
            <a:pPr marL="285750" indent="-285750" algn="just">
              <a:buFont typeface="Arial" panose="020B0604020202020204" pitchFamily="34" charset="0"/>
              <a:buChar char="•"/>
            </a:pPr>
            <a:r>
              <a:rPr lang="en-US" sz="1800" dirty="0" smtClean="0">
                <a:solidFill>
                  <a:schemeClr val="tx1"/>
                </a:solidFill>
                <a:latin typeface="Proxima Nova" panose="020B0604020202020204" charset="0"/>
              </a:rPr>
              <a:t>If </a:t>
            </a:r>
            <a:r>
              <a:rPr lang="en-US" sz="1800" dirty="0">
                <a:solidFill>
                  <a:schemeClr val="tx1"/>
                </a:solidFill>
                <a:latin typeface="Proxima Nova" panose="020B0604020202020204" charset="0"/>
              </a:rPr>
              <a:t>an object x is a member of a set </a:t>
            </a:r>
            <a:r>
              <a:rPr lang="en-US" sz="1800" dirty="0" smtClean="0">
                <a:solidFill>
                  <a:schemeClr val="tx1"/>
                </a:solidFill>
                <a:latin typeface="Proxima Nova" panose="020B0604020202020204" charset="0"/>
              </a:rPr>
              <a:t>S, we </a:t>
            </a:r>
            <a:r>
              <a:rPr lang="en-US" sz="1800" dirty="0">
                <a:solidFill>
                  <a:schemeClr val="tx1"/>
                </a:solidFill>
                <a:latin typeface="Proxima Nova" panose="020B0604020202020204" charset="0"/>
              </a:rPr>
              <a:t>write x ∈ S.</a:t>
            </a:r>
          </a:p>
          <a:p>
            <a:pPr marL="285750" indent="-285750" algn="just">
              <a:buFont typeface="Arial" panose="020B0604020202020204" pitchFamily="34" charset="0"/>
              <a:buChar char="•"/>
            </a:pPr>
            <a:endParaRPr lang="en-US" sz="1800" dirty="0" smtClean="0">
              <a:solidFill>
                <a:schemeClr val="tx1"/>
              </a:solidFill>
              <a:latin typeface="Proxima Nova" panose="020B0604020202020204" charset="0"/>
            </a:endParaRPr>
          </a:p>
          <a:p>
            <a:pPr marL="285750" indent="-285750" algn="just">
              <a:buFont typeface="Arial" panose="020B0604020202020204" pitchFamily="34" charset="0"/>
              <a:buChar char="•"/>
            </a:pPr>
            <a:r>
              <a:rPr lang="en-US" sz="1800" dirty="0" smtClean="0">
                <a:solidFill>
                  <a:schemeClr val="tx1"/>
                </a:solidFill>
                <a:latin typeface="Proxima Nova" panose="020B0604020202020204" charset="0"/>
              </a:rPr>
              <a:t>On </a:t>
            </a:r>
            <a:r>
              <a:rPr lang="en-US" sz="1800" dirty="0">
                <a:solidFill>
                  <a:schemeClr val="tx1"/>
                </a:solidFill>
                <a:latin typeface="Proxima Nova" panose="020B0604020202020204" charset="0"/>
              </a:rPr>
              <a:t>other hand, if x is not a member of </a:t>
            </a:r>
            <a:r>
              <a:rPr lang="en-US" sz="1800" dirty="0" smtClean="0">
                <a:solidFill>
                  <a:schemeClr val="tx1"/>
                </a:solidFill>
                <a:latin typeface="Proxima Nova" panose="020B0604020202020204" charset="0"/>
              </a:rPr>
              <a:t>S, we </a:t>
            </a:r>
            <a:r>
              <a:rPr lang="en-US" sz="1800" dirty="0">
                <a:solidFill>
                  <a:schemeClr val="tx1"/>
                </a:solidFill>
                <a:latin typeface="Proxima Nova" panose="020B0604020202020204" charset="0"/>
              </a:rPr>
              <a:t>write x ∉ S.</a:t>
            </a:r>
          </a:p>
          <a:p>
            <a:pPr marL="285750" lvl="1" indent="-285750" algn="just">
              <a:buFont typeface="Arial" panose="020B0604020202020204" pitchFamily="34" charset="0"/>
              <a:buChar char="•"/>
            </a:pPr>
            <a:endParaRPr lang="en-US" sz="1800" dirty="0" smtClean="0">
              <a:solidFill>
                <a:schemeClr val="tx1"/>
              </a:solidFill>
              <a:latin typeface="Proxima Nova" panose="020B0604020202020204" charset="0"/>
            </a:endParaRPr>
          </a:p>
          <a:p>
            <a:pPr marL="285750" lvl="1" indent="-285750" algn="just">
              <a:buFont typeface="Arial" panose="020B0604020202020204" pitchFamily="34" charset="0"/>
              <a:buChar char="•"/>
            </a:pPr>
            <a:r>
              <a:rPr lang="en-US" sz="1800" dirty="0" smtClean="0">
                <a:solidFill>
                  <a:schemeClr val="tx1"/>
                </a:solidFill>
                <a:latin typeface="Proxima Nova" panose="020B0604020202020204" charset="0"/>
              </a:rPr>
              <a:t>Set </a:t>
            </a:r>
            <a:r>
              <a:rPr lang="en-US" sz="1800" dirty="0">
                <a:solidFill>
                  <a:schemeClr val="tx1"/>
                </a:solidFill>
                <a:latin typeface="Proxima Nova" panose="020B0604020202020204" charset="0"/>
              </a:rPr>
              <a:t>of </a:t>
            </a:r>
            <a:r>
              <a:rPr lang="en-US" sz="1800" dirty="0" err="1">
                <a:solidFill>
                  <a:schemeClr val="tx1"/>
                </a:solidFill>
                <a:latin typeface="Proxima Nova" panose="020B0604020202020204" charset="0"/>
              </a:rPr>
              <a:t>vovles</a:t>
            </a:r>
            <a:r>
              <a:rPr lang="en-US" sz="1800" dirty="0">
                <a:solidFill>
                  <a:schemeClr val="tx1"/>
                </a:solidFill>
                <a:latin typeface="Proxima Nova" panose="020B0604020202020204" charset="0"/>
              </a:rPr>
              <a:t>- {a, e, </a:t>
            </a:r>
            <a:r>
              <a:rPr lang="en-US" sz="1800" dirty="0" err="1">
                <a:solidFill>
                  <a:schemeClr val="tx1"/>
                </a:solidFill>
                <a:latin typeface="Proxima Nova" panose="020B0604020202020204" charset="0"/>
              </a:rPr>
              <a:t>i</a:t>
            </a:r>
            <a:r>
              <a:rPr lang="en-US" sz="1800" dirty="0">
                <a:solidFill>
                  <a:schemeClr val="tx1"/>
                </a:solidFill>
                <a:latin typeface="Proxima Nova" panose="020B0604020202020204" charset="0"/>
              </a:rPr>
              <a:t>, o, u</a:t>
            </a:r>
            <a:r>
              <a:rPr lang="en-US" sz="1800" dirty="0" smtClean="0">
                <a:solidFill>
                  <a:schemeClr val="tx1"/>
                </a:solidFill>
                <a:latin typeface="Proxima Nova" panose="020B0604020202020204" charset="0"/>
              </a:rPr>
              <a:t>}</a:t>
            </a:r>
            <a:endParaRPr lang="en-US" sz="1800" dirty="0">
              <a:solidFill>
                <a:schemeClr val="tx1"/>
              </a:solidFill>
              <a:latin typeface="Proxima Nova" panose="020B0604020202020204" charset="0"/>
            </a:endParaRPr>
          </a:p>
        </p:txBody>
      </p:sp>
    </p:spTree>
    <p:extLst>
      <p:ext uri="{BB962C8B-B14F-4D97-AF65-F5344CB8AC3E}">
        <p14:creationId xmlns:p14="http://schemas.microsoft.com/office/powerpoint/2010/main" val="1918197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15798"/>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7" name="Google Shape;97;p17"/>
          <p:cNvSpPr txBox="1"/>
          <p:nvPr/>
        </p:nvSpPr>
        <p:spPr>
          <a:xfrm>
            <a:off x="673099" y="122515"/>
            <a:ext cx="6508538" cy="538579"/>
          </a:xfrm>
          <a:prstGeom prst="rect">
            <a:avLst/>
          </a:prstGeom>
          <a:noFill/>
          <a:ln>
            <a:noFill/>
          </a:ln>
        </p:spPr>
        <p:txBody>
          <a:bodyPr spcFirstLastPara="1" wrap="square" lIns="91425" tIns="91425" rIns="91425" bIns="91425" anchor="t" anchorCtr="0">
            <a:spAutoFit/>
          </a:bodyPr>
          <a:lstStyle/>
          <a:p>
            <a:pPr lvl="0"/>
            <a:r>
              <a:rPr lang="en-US" sz="2300" dirty="0" smtClean="0">
                <a:solidFill>
                  <a:schemeClr val="bg1"/>
                </a:solidFill>
                <a:latin typeface="Proxima Nova" panose="020B0604020202020204" charset="0"/>
              </a:rPr>
              <a:t>MATHEMATICS FOR ALGORITHMIC SETS</a:t>
            </a:r>
            <a:endParaRPr lang="en-IN" sz="2300" dirty="0">
              <a:solidFill>
                <a:schemeClr val="lt1"/>
              </a:solidFill>
              <a:latin typeface="Proxima Nova" panose="020B0604020202020204" charset="0"/>
              <a:ea typeface="Proxima Nova"/>
              <a:cs typeface="Proxima Nova"/>
              <a:sym typeface="Proxima Nova"/>
            </a:endParaRPr>
          </a:p>
        </p:txBody>
      </p:sp>
      <p:sp>
        <p:nvSpPr>
          <p:cNvPr id="8" name="Google Shape;99;p17"/>
          <p:cNvSpPr txBox="1"/>
          <p:nvPr/>
        </p:nvSpPr>
        <p:spPr>
          <a:xfrm>
            <a:off x="673099" y="813258"/>
            <a:ext cx="8275692" cy="3447067"/>
          </a:xfrm>
          <a:prstGeom prst="rect">
            <a:avLst/>
          </a:prstGeom>
          <a:noFill/>
          <a:ln>
            <a:noFill/>
          </a:ln>
        </p:spPr>
        <p:txBody>
          <a:bodyPr spcFirstLastPara="1" wrap="square" lIns="91425" tIns="91425" rIns="91425" bIns="91425" anchor="t" anchorCtr="0">
            <a:spAutoFit/>
          </a:bodyPr>
          <a:lstStyle/>
          <a:p>
            <a:pPr marL="285750" indent="-285750" algn="just">
              <a:buFont typeface="Arial" panose="020B0604020202020204" pitchFamily="34" charset="0"/>
              <a:buChar char="•"/>
            </a:pPr>
            <a:r>
              <a:rPr lang="en-US" sz="1800" dirty="0">
                <a:solidFill>
                  <a:schemeClr val="tx1"/>
                </a:solidFill>
                <a:latin typeface="Proxima Nova" panose="020B0604020202020204" charset="0"/>
              </a:rPr>
              <a:t>A set cannot contain the same object more than </a:t>
            </a:r>
            <a:r>
              <a:rPr lang="en-US" sz="1800" dirty="0" smtClean="0">
                <a:solidFill>
                  <a:schemeClr val="tx1"/>
                </a:solidFill>
                <a:latin typeface="Proxima Nova" panose="020B0604020202020204" charset="0"/>
              </a:rPr>
              <a:t>once</a:t>
            </a:r>
            <a:endParaRPr lang="en-US" sz="1800" dirty="0">
              <a:solidFill>
                <a:schemeClr val="tx1"/>
              </a:solidFill>
              <a:latin typeface="Proxima Nova" panose="020B0604020202020204" charset="0"/>
            </a:endParaRPr>
          </a:p>
          <a:p>
            <a:pPr marL="285750" indent="-285750" algn="just">
              <a:buFont typeface="Arial" panose="020B0604020202020204" pitchFamily="34" charset="0"/>
              <a:buChar char="•"/>
            </a:pPr>
            <a:endParaRPr lang="en-US" sz="1800" dirty="0">
              <a:solidFill>
                <a:schemeClr val="tx1"/>
              </a:solidFill>
              <a:latin typeface="Proxima Nova" panose="020B0604020202020204" charset="0"/>
            </a:endParaRPr>
          </a:p>
          <a:p>
            <a:pPr marL="285750" indent="-285750" algn="just">
              <a:buFont typeface="Arial" panose="020B0604020202020204" pitchFamily="34" charset="0"/>
              <a:buChar char="•"/>
            </a:pPr>
            <a:r>
              <a:rPr lang="en-US" sz="1800" dirty="0">
                <a:solidFill>
                  <a:schemeClr val="tx1"/>
                </a:solidFill>
                <a:latin typeface="Proxima Nova" panose="020B0604020202020204" charset="0"/>
              </a:rPr>
              <a:t>i.e. consider the set S= {7, 21, 57} then</a:t>
            </a:r>
          </a:p>
          <a:p>
            <a:pPr marL="285750" lvl="1" indent="-285750" algn="just">
              <a:buFont typeface="Arial" panose="020B0604020202020204" pitchFamily="34" charset="0"/>
              <a:buChar char="•"/>
            </a:pPr>
            <a:r>
              <a:rPr lang="en-US" sz="1800" dirty="0">
                <a:solidFill>
                  <a:schemeClr val="tx1"/>
                </a:solidFill>
                <a:latin typeface="Proxima Nova" panose="020B0604020202020204" charset="0"/>
              </a:rPr>
              <a:t>7 ∈ {7, 21, 57} and 8 ∉ {7, 21, 57} or </a:t>
            </a:r>
          </a:p>
          <a:p>
            <a:pPr marL="285750" lvl="1" indent="-285750" algn="just">
              <a:buFont typeface="Arial" panose="020B0604020202020204" pitchFamily="34" charset="0"/>
              <a:buChar char="•"/>
            </a:pPr>
            <a:r>
              <a:rPr lang="en-US" sz="1800" dirty="0">
                <a:solidFill>
                  <a:schemeClr val="tx1"/>
                </a:solidFill>
                <a:latin typeface="Proxima Nova" panose="020B0604020202020204" charset="0"/>
              </a:rPr>
              <a:t>7 ∈ S and 8 ∉ S. </a:t>
            </a:r>
          </a:p>
          <a:p>
            <a:pPr marL="285750" indent="-285750" algn="just">
              <a:buFont typeface="Arial" panose="020B0604020202020204" pitchFamily="34" charset="0"/>
              <a:buChar char="•"/>
            </a:pPr>
            <a:endParaRPr lang="en-US" sz="1800" dirty="0">
              <a:solidFill>
                <a:schemeClr val="tx1"/>
              </a:solidFill>
              <a:latin typeface="Proxima Nova" panose="020B0604020202020204" charset="0"/>
            </a:endParaRPr>
          </a:p>
          <a:p>
            <a:pPr marL="285750" indent="-285750" algn="just">
              <a:buFont typeface="Arial" panose="020B0604020202020204" pitchFamily="34" charset="0"/>
              <a:buChar char="•"/>
            </a:pPr>
            <a:r>
              <a:rPr lang="en-US" sz="1800" dirty="0">
                <a:solidFill>
                  <a:schemeClr val="tx1"/>
                </a:solidFill>
                <a:latin typeface="Proxima Nova" panose="020B0604020202020204" charset="0"/>
              </a:rPr>
              <a:t>We can also describe a set containing elements according to some rule</a:t>
            </a:r>
            <a:r>
              <a:rPr lang="en-US" sz="1800" dirty="0" smtClean="0">
                <a:solidFill>
                  <a:schemeClr val="tx1"/>
                </a:solidFill>
                <a:latin typeface="Proxima Nova" panose="020B0604020202020204" charset="0"/>
              </a:rPr>
              <a:t>.</a:t>
            </a:r>
          </a:p>
          <a:p>
            <a:pPr marL="285750" indent="-285750" algn="just">
              <a:buFont typeface="Arial" panose="020B0604020202020204" pitchFamily="34" charset="0"/>
              <a:buChar char="•"/>
            </a:pPr>
            <a:endParaRPr lang="en-US" sz="1800" dirty="0">
              <a:solidFill>
                <a:schemeClr val="tx1"/>
              </a:solidFill>
              <a:latin typeface="Proxima Nova" panose="020B0604020202020204" charset="0"/>
            </a:endParaRPr>
          </a:p>
          <a:p>
            <a:pPr marL="285750" lvl="1" indent="-285750" algn="just">
              <a:buFont typeface="Arial" panose="020B0604020202020204" pitchFamily="34" charset="0"/>
              <a:buChar char="•"/>
            </a:pPr>
            <a:r>
              <a:rPr lang="en-US" sz="1800" dirty="0">
                <a:solidFill>
                  <a:schemeClr val="tx1"/>
                </a:solidFill>
                <a:latin typeface="Proxima Nova" panose="020B0604020202020204" charset="0"/>
              </a:rPr>
              <a:t>We write {n : rule about n} </a:t>
            </a:r>
          </a:p>
          <a:p>
            <a:pPr marL="285750" lvl="1" indent="-285750" algn="just">
              <a:buFont typeface="Arial" panose="020B0604020202020204" pitchFamily="34" charset="0"/>
              <a:buChar char="•"/>
            </a:pPr>
            <a:endParaRPr lang="en-US" sz="1800" dirty="0" smtClean="0">
              <a:solidFill>
                <a:schemeClr val="tx1"/>
              </a:solidFill>
              <a:latin typeface="Proxima Nova" panose="020B0604020202020204" charset="0"/>
            </a:endParaRPr>
          </a:p>
          <a:p>
            <a:pPr marL="285750" lvl="1" indent="-285750" algn="just">
              <a:buFont typeface="Arial" panose="020B0604020202020204" pitchFamily="34" charset="0"/>
              <a:buChar char="•"/>
            </a:pPr>
            <a:r>
              <a:rPr lang="en-US" sz="1800" dirty="0" smtClean="0">
                <a:solidFill>
                  <a:schemeClr val="tx1"/>
                </a:solidFill>
                <a:latin typeface="Proxima Nova" panose="020B0604020202020204" charset="0"/>
              </a:rPr>
              <a:t>Thus</a:t>
            </a:r>
            <a:r>
              <a:rPr lang="en-US" sz="1800" dirty="0">
                <a:solidFill>
                  <a:schemeClr val="tx1"/>
                </a:solidFill>
                <a:latin typeface="Proxima Nova" panose="020B0604020202020204" charset="0"/>
              </a:rPr>
              <a:t>, {n : n = </a:t>
            </a:r>
            <a:r>
              <a:rPr lang="en-US" sz="1800" dirty="0" smtClean="0">
                <a:solidFill>
                  <a:schemeClr val="tx1"/>
                </a:solidFill>
                <a:latin typeface="Proxima Nova" panose="020B0604020202020204" charset="0"/>
              </a:rPr>
              <a:t>m</a:t>
            </a:r>
            <a:r>
              <a:rPr lang="en-US" sz="1800" baseline="30000" dirty="0" smtClean="0">
                <a:solidFill>
                  <a:schemeClr val="tx1"/>
                </a:solidFill>
                <a:latin typeface="Proxima Nova" panose="020B0604020202020204" charset="0"/>
              </a:rPr>
              <a:t>2</a:t>
            </a:r>
            <a:r>
              <a:rPr lang="en-US" sz="1800" dirty="0" smtClean="0">
                <a:solidFill>
                  <a:schemeClr val="tx1"/>
                </a:solidFill>
                <a:latin typeface="Proxima Nova" panose="020B0604020202020204" charset="0"/>
              </a:rPr>
              <a:t>  </a:t>
            </a:r>
            <a:r>
              <a:rPr lang="en-US" sz="1800" dirty="0">
                <a:solidFill>
                  <a:schemeClr val="tx1"/>
                </a:solidFill>
                <a:latin typeface="Proxima Nova" panose="020B0604020202020204" charset="0"/>
              </a:rPr>
              <a:t>for some m ∈ N } means that a set of perfect squares.</a:t>
            </a:r>
          </a:p>
          <a:p>
            <a:pPr algn="just"/>
            <a:endParaRPr lang="en-IN" dirty="0"/>
          </a:p>
        </p:txBody>
      </p:sp>
    </p:spTree>
    <p:extLst>
      <p:ext uri="{BB962C8B-B14F-4D97-AF65-F5344CB8AC3E}">
        <p14:creationId xmlns:p14="http://schemas.microsoft.com/office/powerpoint/2010/main" val="2785510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1834</TotalTime>
  <Words>2809</Words>
  <Application>Microsoft Office PowerPoint</Application>
  <PresentationFormat>On-screen Show (16:9)</PresentationFormat>
  <Paragraphs>440</Paragraphs>
  <Slides>44</Slides>
  <Notes>44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0" baseType="lpstr">
      <vt:lpstr>Times New Roman</vt:lpstr>
      <vt:lpstr>Segoe UI Light</vt:lpstr>
      <vt:lpstr>Arial</vt:lpstr>
      <vt:lpstr>Proxima Nova</vt:lpstr>
      <vt:lpstr>Simple Light</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369</cp:revision>
  <dcterms:modified xsi:type="dcterms:W3CDTF">2022-07-07T04:59:26Z</dcterms:modified>
</cp:coreProperties>
</file>