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7" r:id="rId2"/>
    <p:sldId id="265" r:id="rId3"/>
    <p:sldId id="296"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Lst>
  <p:sldSz cx="9144000" cy="5143500" type="screen16x9"/>
  <p:notesSz cx="6858000" cy="9144000"/>
  <p:embeddedFontLst>
    <p:embeddedFont>
      <p:font typeface="Proxima Nova"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snapToGrid="0">
      <p:cViewPr varScale="1">
        <p:scale>
          <a:sx n="93" d="100"/>
          <a:sy n="93" d="100"/>
        </p:scale>
        <p:origin x="708"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314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605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92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465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505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466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97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887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61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0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72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913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5678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40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55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682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17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sp>
        <p:nvSpPr>
          <p:cNvPr id="99" name="Google Shape;99;p17"/>
          <p:cNvSpPr txBox="1"/>
          <p:nvPr/>
        </p:nvSpPr>
        <p:spPr>
          <a:xfrm>
            <a:off x="390418" y="992003"/>
            <a:ext cx="8468457" cy="1569630"/>
          </a:xfrm>
          <a:prstGeom prst="rect">
            <a:avLst/>
          </a:prstGeom>
          <a:noFill/>
          <a:ln>
            <a:noFill/>
          </a:ln>
        </p:spPr>
        <p:txBody>
          <a:bodyPr spcFirstLastPara="1" wrap="square" lIns="91425" tIns="91425" rIns="91425" bIns="91425" anchor="t" anchorCtr="0">
            <a:spAutoFit/>
          </a:bodyPr>
          <a:lstStyle/>
          <a:p>
            <a:pPr algn="just" fontAlgn="base"/>
            <a:r>
              <a:rPr lang="en-IN" sz="1800" dirty="0" smtClean="0">
                <a:solidFill>
                  <a:srgbClr val="666666"/>
                </a:solidFill>
                <a:latin typeface="Proxima Nova"/>
                <a:ea typeface="Proxima Nova"/>
                <a:cs typeface="Proxima Nova"/>
              </a:rPr>
              <a:t>Greedy </a:t>
            </a:r>
            <a:r>
              <a:rPr lang="en-IN" sz="1800" dirty="0">
                <a:solidFill>
                  <a:srgbClr val="666666"/>
                </a:solidFill>
                <a:latin typeface="Proxima Nova"/>
                <a:ea typeface="Proxima Nova"/>
                <a:cs typeface="Proxima Nova"/>
              </a:rPr>
              <a:t>approach </a:t>
            </a:r>
            <a:r>
              <a:rPr lang="en-IN" sz="1800" b="1" dirty="0">
                <a:solidFill>
                  <a:srgbClr val="666666"/>
                </a:solidFill>
                <a:latin typeface="Proxima Nova"/>
                <a:ea typeface="Proxima Nova"/>
                <a:cs typeface="Proxima Nova"/>
              </a:rPr>
              <a:t>sort activities by their finishing time in increasing order</a:t>
            </a:r>
            <a:r>
              <a:rPr lang="en-IN" sz="1800" dirty="0">
                <a:solidFill>
                  <a:srgbClr val="666666"/>
                </a:solidFill>
                <a:latin typeface="Proxima Nova"/>
                <a:ea typeface="Proxima Nova"/>
                <a:cs typeface="Proxima Nova"/>
              </a:rPr>
              <a:t>, so that f1 ≤ f2 ≤ f3 ≤ . . . ≤ fn. By default it schedules the first activity in sorted list. </a:t>
            </a:r>
            <a:endParaRPr lang="en-IN" sz="1800" dirty="0" smtClean="0">
              <a:solidFill>
                <a:srgbClr val="666666"/>
              </a:solidFill>
              <a:latin typeface="Proxima Nova"/>
              <a:ea typeface="Proxima Nova"/>
              <a:cs typeface="Proxima Nova"/>
            </a:endParaRPr>
          </a:p>
          <a:p>
            <a:pPr algn="just" fontAlgn="base"/>
            <a:endParaRPr lang="en-IN" sz="1800" dirty="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Subsequent </a:t>
            </a:r>
            <a:r>
              <a:rPr lang="en-IN" sz="1800" dirty="0">
                <a:solidFill>
                  <a:srgbClr val="666666"/>
                </a:solidFill>
                <a:latin typeface="Proxima Nova"/>
                <a:ea typeface="Proxima Nova"/>
                <a:cs typeface="Proxima Nova"/>
              </a:rPr>
              <a:t>next activities are scheduled whose start time is larger than finish time of previous activity. Run through all possible activities and do the same.</a:t>
            </a:r>
            <a:endParaRPr lang="en-IN" sz="18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2101185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pic>
        <p:nvPicPr>
          <p:cNvPr id="2" name="Picture 1"/>
          <p:cNvPicPr>
            <a:picLocks noChangeAspect="1"/>
          </p:cNvPicPr>
          <p:nvPr/>
        </p:nvPicPr>
        <p:blipFill>
          <a:blip r:embed="rId6"/>
          <a:stretch>
            <a:fillRect/>
          </a:stretch>
        </p:blipFill>
        <p:spPr>
          <a:xfrm>
            <a:off x="1500029" y="1028360"/>
            <a:ext cx="5496672" cy="3502200"/>
          </a:xfrm>
          <a:prstGeom prst="rect">
            <a:avLst/>
          </a:prstGeom>
        </p:spPr>
      </p:pic>
    </p:spTree>
    <p:extLst>
      <p:ext uri="{BB962C8B-B14F-4D97-AF65-F5344CB8AC3E}">
        <p14:creationId xmlns:p14="http://schemas.microsoft.com/office/powerpoint/2010/main" val="1658558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sp>
        <p:nvSpPr>
          <p:cNvPr id="99" name="Google Shape;99;p17"/>
          <p:cNvSpPr txBox="1"/>
          <p:nvPr/>
        </p:nvSpPr>
        <p:spPr>
          <a:xfrm>
            <a:off x="390418" y="992003"/>
            <a:ext cx="8468457" cy="2400627"/>
          </a:xfrm>
          <a:prstGeom prst="rect">
            <a:avLst/>
          </a:prstGeom>
          <a:noFill/>
          <a:ln>
            <a:noFill/>
          </a:ln>
        </p:spPr>
        <p:txBody>
          <a:bodyPr spcFirstLastPara="1" wrap="square" lIns="91425" tIns="91425" rIns="91425" bIns="91425" anchor="t" anchorCtr="0">
            <a:spAutoFit/>
          </a:bodyPr>
          <a:lstStyle/>
          <a:p>
            <a:pPr algn="just" fontAlgn="base"/>
            <a:r>
              <a:rPr lang="en-IN" sz="1800" dirty="0" smtClean="0">
                <a:solidFill>
                  <a:srgbClr val="666666"/>
                </a:solidFill>
                <a:latin typeface="Proxima Nova"/>
                <a:ea typeface="Proxima Nova"/>
                <a:cs typeface="Proxima Nova"/>
              </a:rPr>
              <a:t>Consider </a:t>
            </a:r>
            <a:r>
              <a:rPr lang="en-IN" sz="1800" dirty="0">
                <a:solidFill>
                  <a:srgbClr val="666666"/>
                </a:solidFill>
                <a:latin typeface="Proxima Nova"/>
                <a:ea typeface="Proxima Nova"/>
                <a:cs typeface="Proxima Nova"/>
              </a:rPr>
              <a:t>the activity set A = {A1, A2, A3, A4, A5, A6, A7, A8, A9}, their start time S = {1, 4, 5, 2, 6, 3, 10, 12, 11} and finish time F = {4, 5, 7, 9, 10, 14, 15, 16, 17}. If we first select activity A4 for scheduling, we will end up with two activities {A4, A7}.</a:t>
            </a:r>
          </a:p>
          <a:p>
            <a:pPr algn="just" fontAlgn="base"/>
            <a:endParaRPr lang="en-IN" sz="1800" dirty="0" smtClean="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If </a:t>
            </a:r>
            <a:r>
              <a:rPr lang="en-IN" sz="1800" dirty="0">
                <a:solidFill>
                  <a:srgbClr val="666666"/>
                </a:solidFill>
                <a:latin typeface="Proxima Nova"/>
                <a:ea typeface="Proxima Nova"/>
                <a:cs typeface="Proxima Nova"/>
              </a:rPr>
              <a:t>we select A1 followed by A6, we end up with {A1, A6} only.</a:t>
            </a:r>
          </a:p>
          <a:p>
            <a:pPr algn="just" fontAlgn="base"/>
            <a:endParaRPr lang="en-IN" sz="1800" dirty="0" smtClean="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Whereas</a:t>
            </a:r>
            <a:r>
              <a:rPr lang="en-IN" sz="1800" dirty="0">
                <a:solidFill>
                  <a:srgbClr val="666666"/>
                </a:solidFill>
                <a:latin typeface="Proxima Nova"/>
                <a:ea typeface="Proxima Nova"/>
                <a:cs typeface="Proxima Nova"/>
              </a:rPr>
              <a:t>, greedy algorithm schedules {A1, A2, A3, A7}, which is the largest possible set.</a:t>
            </a:r>
            <a:endParaRPr lang="en-IN" sz="18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1743197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sp>
        <p:nvSpPr>
          <p:cNvPr id="99" name="Google Shape;99;p17"/>
          <p:cNvSpPr txBox="1"/>
          <p:nvPr/>
        </p:nvSpPr>
        <p:spPr>
          <a:xfrm>
            <a:off x="337746" y="735967"/>
            <a:ext cx="8468457" cy="4339619"/>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Algorithm for Activity Selection </a:t>
            </a:r>
            <a:r>
              <a:rPr lang="en-IN" sz="1800" b="1" dirty="0" smtClean="0">
                <a:solidFill>
                  <a:srgbClr val="666666"/>
                </a:solidFill>
                <a:latin typeface="Proxima Nova"/>
                <a:ea typeface="Proxima Nova"/>
                <a:cs typeface="Proxima Nova"/>
              </a:rPr>
              <a:t>Problem</a:t>
            </a:r>
          </a:p>
          <a:p>
            <a:pPr algn="just" fontAlgn="base"/>
            <a:endParaRPr lang="en-IN" sz="1800" dirty="0" smtClean="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Algorithm ACTIVITY</a:t>
            </a:r>
            <a:r>
              <a:rPr lang="en-IN" sz="1800" dirty="0" smtClean="0">
                <a:solidFill>
                  <a:srgbClr val="666666"/>
                </a:solidFill>
                <a:latin typeface="Calibri" panose="020F0502020204030204" pitchFamily="34" charset="0"/>
                <a:ea typeface="Proxima Nova"/>
                <a:cs typeface="Proxima Nova"/>
              </a:rPr>
              <a:t>_</a:t>
            </a:r>
            <a:r>
              <a:rPr lang="en-IN" sz="1800" dirty="0" smtClean="0">
                <a:solidFill>
                  <a:srgbClr val="666666"/>
                </a:solidFill>
                <a:latin typeface="Proxima Nova"/>
                <a:ea typeface="Proxima Nova"/>
                <a:cs typeface="Proxima Nova"/>
              </a:rPr>
              <a:t>SELECTION(A</a:t>
            </a:r>
            <a:r>
              <a:rPr lang="en-IN" sz="1800" dirty="0">
                <a:solidFill>
                  <a:srgbClr val="666666"/>
                </a:solidFill>
                <a:latin typeface="Proxima Nova"/>
                <a:ea typeface="Proxima Nova"/>
                <a:cs typeface="Proxima Nova"/>
              </a:rPr>
              <a:t>, S)</a:t>
            </a:r>
          </a:p>
          <a:p>
            <a:pPr algn="just" fontAlgn="base"/>
            <a:r>
              <a:rPr lang="en-IN" sz="1800" dirty="0">
                <a:solidFill>
                  <a:srgbClr val="666666"/>
                </a:solidFill>
                <a:latin typeface="Proxima Nova"/>
                <a:ea typeface="Proxima Nova"/>
                <a:cs typeface="Proxima Nova"/>
              </a:rPr>
              <a:t>// A is Set of n activities sorted by finishing time.</a:t>
            </a:r>
          </a:p>
          <a:p>
            <a:pPr algn="just" fontAlgn="base"/>
            <a:r>
              <a:rPr lang="en-IN" sz="1800" dirty="0">
                <a:solidFill>
                  <a:srgbClr val="666666"/>
                </a:solidFill>
                <a:latin typeface="Proxima Nova"/>
                <a:ea typeface="Proxima Nova"/>
                <a:cs typeface="Proxima Nova"/>
              </a:rPr>
              <a:t>// S = { A[1] }, solution set, initially which contains first activity</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j ← 2</a:t>
            </a:r>
          </a:p>
          <a:p>
            <a:pPr algn="just" fontAlgn="base"/>
            <a:r>
              <a:rPr lang="en-IN" sz="1800" dirty="0">
                <a:solidFill>
                  <a:srgbClr val="666666"/>
                </a:solidFill>
                <a:latin typeface="Proxima Nova"/>
                <a:ea typeface="Proxima Nova"/>
                <a:cs typeface="Proxima Nova"/>
              </a:rPr>
              <a:t>while j  ≤  n do</a:t>
            </a:r>
          </a:p>
          <a:p>
            <a:pPr algn="just" fontAlgn="base"/>
            <a:r>
              <a:rPr lang="en-IN" sz="1800" dirty="0">
                <a:solidFill>
                  <a:srgbClr val="666666"/>
                </a:solidFill>
                <a:latin typeface="Proxima Nova"/>
                <a:ea typeface="Proxima Nova"/>
                <a:cs typeface="Proxima Nova"/>
              </a:rPr>
              <a:t>    if fi  ≤  </a:t>
            </a:r>
            <a:r>
              <a:rPr lang="en-IN" sz="1800" dirty="0" err="1">
                <a:solidFill>
                  <a:srgbClr val="666666"/>
                </a:solidFill>
                <a:latin typeface="Proxima Nova"/>
                <a:ea typeface="Proxima Nova"/>
                <a:cs typeface="Proxima Nova"/>
              </a:rPr>
              <a:t>si</a:t>
            </a:r>
            <a:r>
              <a:rPr lang="en-IN" sz="1800" dirty="0">
                <a:solidFill>
                  <a:srgbClr val="666666"/>
                </a:solidFill>
                <a:latin typeface="Proxima Nova"/>
                <a:ea typeface="Proxima Nova"/>
                <a:cs typeface="Proxima Nova"/>
              </a:rPr>
              <a:t> then</a:t>
            </a:r>
          </a:p>
          <a:p>
            <a:pPr algn="just" fontAlgn="base"/>
            <a:r>
              <a:rPr lang="en-IN" sz="1800" dirty="0">
                <a:solidFill>
                  <a:srgbClr val="666666"/>
                </a:solidFill>
                <a:latin typeface="Proxima Nova"/>
                <a:ea typeface="Proxima Nova"/>
                <a:cs typeface="Proxima Nova"/>
              </a:rPr>
              <a:t>        S ← S union A[ j ]</a:t>
            </a:r>
          </a:p>
          <a:p>
            <a:pPr algn="just" fontAlgn="base"/>
            <a:r>
              <a:rPr lang="en-IN" sz="1800" dirty="0">
                <a:solidFill>
                  <a:srgbClr val="666666"/>
                </a:solidFill>
                <a:latin typeface="Proxima Nova"/>
                <a:ea typeface="Proxima Nova"/>
                <a:cs typeface="Proxima Nova"/>
              </a:rPr>
              <a:t>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 j</a:t>
            </a:r>
          </a:p>
          <a:p>
            <a:pPr algn="just" fontAlgn="base"/>
            <a:r>
              <a:rPr lang="en-IN" sz="1800" dirty="0">
                <a:solidFill>
                  <a:srgbClr val="666666"/>
                </a:solidFill>
                <a:latin typeface="Proxima Nova"/>
                <a:ea typeface="Proxima Nova"/>
                <a:cs typeface="Proxima Nova"/>
              </a:rPr>
              <a:t>    end</a:t>
            </a:r>
          </a:p>
          <a:p>
            <a:pPr algn="just" fontAlgn="base"/>
            <a:r>
              <a:rPr lang="en-IN" sz="1800" dirty="0">
                <a:solidFill>
                  <a:srgbClr val="666666"/>
                </a:solidFill>
                <a:latin typeface="Proxima Nova"/>
                <a:ea typeface="Proxima Nova"/>
                <a:cs typeface="Proxima Nova"/>
              </a:rPr>
              <a:t>    j ← j + 1</a:t>
            </a:r>
          </a:p>
          <a:p>
            <a:pPr algn="just" fontAlgn="base"/>
            <a:r>
              <a:rPr lang="en-IN" sz="1800" dirty="0">
                <a:solidFill>
                  <a:srgbClr val="666666"/>
                </a:solidFill>
                <a:latin typeface="Proxima Nova"/>
                <a:ea typeface="Proxima Nova"/>
                <a:cs typeface="Proxima Nova"/>
              </a:rPr>
              <a:t>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 1</a:t>
            </a:r>
          </a:p>
          <a:p>
            <a:pPr algn="just" fontAlgn="base"/>
            <a:r>
              <a:rPr lang="en-IN" sz="1800" dirty="0">
                <a:solidFill>
                  <a:srgbClr val="666666"/>
                </a:solidFill>
                <a:latin typeface="Proxima Nova"/>
                <a:ea typeface="Proxima Nova"/>
                <a:cs typeface="Proxima Nova"/>
              </a:rPr>
              <a:t>end</a:t>
            </a:r>
            <a:endParaRPr lang="en-IN" sz="18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3157015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sp>
        <p:nvSpPr>
          <p:cNvPr id="99" name="Google Shape;99;p17"/>
          <p:cNvSpPr txBox="1"/>
          <p:nvPr/>
        </p:nvSpPr>
        <p:spPr>
          <a:xfrm>
            <a:off x="390418" y="992003"/>
            <a:ext cx="8468457" cy="2123628"/>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Example: Given following data, determine the optimal schedule using greedy approach. A = &lt;A1, A2, A3, A4, A5, A6&gt;, S = &lt;1, 2, 3, 4, 5, 6&gt;, F = &lt;3, 6, 4, 5, 7, 9</a:t>
            </a:r>
            <a:r>
              <a:rPr lang="en-IN" sz="1800" b="1" dirty="0" smtClean="0">
                <a:solidFill>
                  <a:srgbClr val="666666"/>
                </a:solidFill>
                <a:latin typeface="Proxima Nova"/>
                <a:ea typeface="Proxima Nova"/>
                <a:cs typeface="Proxima Nova"/>
              </a:rPr>
              <a:t>&gt;</a:t>
            </a:r>
          </a:p>
          <a:p>
            <a:pPr algn="just" fontAlgn="base"/>
            <a:endParaRPr lang="en-IN" sz="1800" b="1" dirty="0">
              <a:solidFill>
                <a:srgbClr val="666666"/>
              </a:solidFill>
              <a:latin typeface="Proxima Nova"/>
              <a:ea typeface="Proxima Nova"/>
              <a:cs typeface="Proxima Nova"/>
            </a:endParaRPr>
          </a:p>
          <a:p>
            <a:pPr fontAlgn="base"/>
            <a:r>
              <a:rPr lang="en-IN" sz="1800" b="1" dirty="0"/>
              <a:t>Solution:</a:t>
            </a:r>
          </a:p>
          <a:p>
            <a:pPr fontAlgn="base"/>
            <a:r>
              <a:rPr lang="en-IN" sz="1800" dirty="0"/>
              <a:t>First of all, sort all activities by their finishing time.</a:t>
            </a:r>
          </a:p>
          <a:p>
            <a:pPr algn="just" fontAlgn="base"/>
            <a:endParaRPr lang="en-IN" sz="1800" b="1" dirty="0" smtClean="0">
              <a:solidFill>
                <a:srgbClr val="666666"/>
              </a:solidFill>
              <a:latin typeface="Proxima Nova"/>
              <a:ea typeface="Proxima Nova"/>
              <a:cs typeface="Proxima Nova"/>
            </a:endParaRPr>
          </a:p>
          <a:p>
            <a:pPr algn="just" fontAlgn="base"/>
            <a:endParaRPr lang="en-IN" sz="1800" b="1" dirty="0" smtClean="0">
              <a:solidFill>
                <a:srgbClr val="666666"/>
              </a:solidFill>
              <a:latin typeface="Proxima Nova"/>
              <a:ea typeface="Proxima Nova"/>
              <a:cs typeface="Proxima Nova"/>
            </a:endParaRPr>
          </a:p>
        </p:txBody>
      </p:sp>
      <p:graphicFrame>
        <p:nvGraphicFramePr>
          <p:cNvPr id="2" name="Table 1"/>
          <p:cNvGraphicFramePr>
            <a:graphicFrameLocks noGrp="1"/>
          </p:cNvGraphicFramePr>
          <p:nvPr>
            <p:extLst>
              <p:ext uri="{D42A27DB-BD31-4B8C-83A1-F6EECF244321}">
                <p14:modId xmlns:p14="http://schemas.microsoft.com/office/powerpoint/2010/main" val="3945380069"/>
              </p:ext>
            </p:extLst>
          </p:nvPr>
        </p:nvGraphicFramePr>
        <p:xfrm>
          <a:off x="645924" y="2788178"/>
          <a:ext cx="7748062" cy="1568064"/>
        </p:xfrm>
        <a:graphic>
          <a:graphicData uri="http://schemas.openxmlformats.org/drawingml/2006/table">
            <a:tbl>
              <a:tblPr/>
              <a:tblGrid>
                <a:gridCol w="1106866"/>
                <a:gridCol w="1106866"/>
                <a:gridCol w="1106866"/>
                <a:gridCol w="1106866"/>
                <a:gridCol w="1106866"/>
                <a:gridCol w="1106866"/>
                <a:gridCol w="1106866"/>
              </a:tblGrid>
              <a:tr h="522688">
                <a:tc>
                  <a:txBody>
                    <a:bodyPr/>
                    <a:lstStyle/>
                    <a:p>
                      <a:pPr algn="ctr" fontAlgn="ctr"/>
                      <a:r>
                        <a:rPr lang="en-IN" b="1" dirty="0">
                          <a:effectLst/>
                          <a:latin typeface="inherit"/>
                        </a:rPr>
                        <a:t>Activity</a:t>
                      </a:r>
                      <a:endParaRPr lang="en-IN"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1</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3</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4</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2</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5</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6</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r>
              <a:tr h="522688">
                <a:tc>
                  <a:txBody>
                    <a:bodyPr/>
                    <a:lstStyle/>
                    <a:p>
                      <a:pPr algn="ctr" fontAlgn="ctr"/>
                      <a:r>
                        <a:rPr lang="en-IN">
                          <a:effectLst/>
                        </a:rPr>
                        <a:t>f</a:t>
                      </a:r>
                      <a:r>
                        <a:rPr lang="en-IN" baseline="-25000">
                          <a:effectLst/>
                          <a:latin typeface="inherit"/>
                        </a:rPr>
                        <a:t>i</a:t>
                      </a:r>
                      <a:endParaRPr lang="en-IN">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dirty="0">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7</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9</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522688">
                <a:tc>
                  <a:txBody>
                    <a:bodyPr/>
                    <a:lstStyle/>
                    <a:p>
                      <a:pPr algn="ctr" fontAlgn="ctr"/>
                      <a:r>
                        <a:rPr lang="en-IN">
                          <a:effectLst/>
                        </a:rPr>
                        <a:t>s</a:t>
                      </a:r>
                      <a:r>
                        <a:rPr lang="en-IN" baseline="-25000">
                          <a:effectLst/>
                          <a:latin typeface="inherit"/>
                        </a:rPr>
                        <a:t>i</a:t>
                      </a:r>
                      <a:endParaRPr lang="en-IN">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1</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2</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dirty="0">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85416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pic>
        <p:nvPicPr>
          <p:cNvPr id="4" name="Picture 3"/>
          <p:cNvPicPr>
            <a:picLocks noChangeAspect="1"/>
          </p:cNvPicPr>
          <p:nvPr/>
        </p:nvPicPr>
        <p:blipFill>
          <a:blip r:embed="rId6"/>
          <a:stretch>
            <a:fillRect/>
          </a:stretch>
        </p:blipFill>
        <p:spPr>
          <a:xfrm>
            <a:off x="1643919" y="902178"/>
            <a:ext cx="5095875" cy="4007198"/>
          </a:xfrm>
          <a:prstGeom prst="rect">
            <a:avLst/>
          </a:prstGeom>
        </p:spPr>
      </p:pic>
    </p:spTree>
    <p:extLst>
      <p:ext uri="{BB962C8B-B14F-4D97-AF65-F5344CB8AC3E}">
        <p14:creationId xmlns:p14="http://schemas.microsoft.com/office/powerpoint/2010/main" val="134525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sp>
        <p:nvSpPr>
          <p:cNvPr id="99" name="Google Shape;99;p17"/>
          <p:cNvSpPr txBox="1"/>
          <p:nvPr/>
        </p:nvSpPr>
        <p:spPr>
          <a:xfrm>
            <a:off x="337746" y="798084"/>
            <a:ext cx="8468457" cy="4062620"/>
          </a:xfrm>
          <a:prstGeom prst="rect">
            <a:avLst/>
          </a:prstGeom>
          <a:noFill/>
          <a:ln>
            <a:noFill/>
          </a:ln>
        </p:spPr>
        <p:txBody>
          <a:bodyPr spcFirstLastPara="1" wrap="square" lIns="91425" tIns="91425" rIns="91425" bIns="91425" anchor="t" anchorCtr="0">
            <a:spAutoFit/>
          </a:bodyPr>
          <a:lstStyle/>
          <a:p>
            <a:pPr algn="just" fontAlgn="base"/>
            <a:r>
              <a:rPr lang="en-IN" sz="1800" dirty="0" smtClean="0">
                <a:solidFill>
                  <a:srgbClr val="666666"/>
                </a:solidFill>
                <a:latin typeface="Proxima Nova"/>
                <a:ea typeface="Proxima Nova"/>
                <a:cs typeface="Proxima Nova"/>
              </a:rPr>
              <a:t>Let </a:t>
            </a:r>
            <a:r>
              <a:rPr lang="en-IN" sz="1800" dirty="0">
                <a:solidFill>
                  <a:srgbClr val="666666"/>
                </a:solidFill>
                <a:latin typeface="Proxima Nova"/>
                <a:ea typeface="Proxima Nova"/>
                <a:cs typeface="Proxima Nova"/>
              </a:rPr>
              <a:t>us now check the feasible set of activities.</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A1 is already selected, so S = &lt; A1&gt;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f1 &gt; s2, so A1 and A2 are not compatible. Do check for next activity</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f1 ≤ s3, so A1 and A3 are compatible. Schedule A3, S = &lt;A1, A3</a:t>
            </a:r>
            <a:r>
              <a:rPr lang="en-IN" sz="1800" dirty="0" smtClean="0">
                <a:solidFill>
                  <a:srgbClr val="666666"/>
                </a:solidFill>
                <a:latin typeface="Proxima Nova"/>
                <a:ea typeface="Proxima Nova"/>
                <a:cs typeface="Proxima Nova"/>
              </a:rPr>
              <a:t>&gt;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f3 ≤ s4, so A3 and A4 are compatible. Schedule A4, S = &lt;A1, A3, A4&gt;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f4 ≤ s5, so A4 and A5 are compatible. Schedule A5, S = &lt;A1, A3, A4, A5&gt;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 f5 &gt; s6, so A5 and A6 are not compatible.  And there is no more activity left to check. Hence final schedule is, S = &lt;A1, A3, A4, A5&gt;</a:t>
            </a:r>
            <a:endParaRPr lang="en-IN" sz="18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464695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sp>
        <p:nvSpPr>
          <p:cNvPr id="99" name="Google Shape;99;p17"/>
          <p:cNvSpPr txBox="1"/>
          <p:nvPr/>
        </p:nvSpPr>
        <p:spPr>
          <a:xfrm>
            <a:off x="337746" y="798084"/>
            <a:ext cx="8468457" cy="2677626"/>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Example: </a:t>
            </a:r>
            <a:r>
              <a:rPr lang="en-IN" sz="1800" dirty="0">
                <a:solidFill>
                  <a:srgbClr val="666666"/>
                </a:solidFill>
                <a:latin typeface="Proxima Nova"/>
                <a:ea typeface="Proxima Nova"/>
                <a:cs typeface="Proxima Nova"/>
              </a:rPr>
              <a:t>Given following data, determine the optimal schedule for activity selection using greedy algorithm. A = &lt;A1, A2, A3, A4, A5, A6, A7, A8&gt;, S = &lt;1, 2, 3, 4, 5, 6, 7, 8&gt;, F = &lt;4, 3, 7, 5, 6, 8, 10, 9</a:t>
            </a:r>
            <a:r>
              <a:rPr lang="en-IN" sz="1800" dirty="0" smtClean="0">
                <a:solidFill>
                  <a:srgbClr val="666666"/>
                </a:solidFill>
                <a:latin typeface="Proxima Nova"/>
                <a:ea typeface="Proxima Nova"/>
                <a:cs typeface="Proxima Nova"/>
              </a:rPr>
              <a:t>&gt;</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Solution:</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First of all sort all activities by their finishing time</a:t>
            </a:r>
            <a:r>
              <a:rPr lang="en-IN" sz="1800" dirty="0" smtClean="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endParaRPr lang="en-IN" sz="1800" dirty="0" smtClean="0">
              <a:solidFill>
                <a:srgbClr val="666666"/>
              </a:solidFill>
              <a:latin typeface="Proxima Nova"/>
              <a:ea typeface="Proxima Nova"/>
              <a:cs typeface="Proxima Nova"/>
            </a:endParaRPr>
          </a:p>
        </p:txBody>
      </p:sp>
      <p:graphicFrame>
        <p:nvGraphicFramePr>
          <p:cNvPr id="2" name="Table 1"/>
          <p:cNvGraphicFramePr>
            <a:graphicFrameLocks noGrp="1"/>
          </p:cNvGraphicFramePr>
          <p:nvPr>
            <p:extLst>
              <p:ext uri="{D42A27DB-BD31-4B8C-83A1-F6EECF244321}">
                <p14:modId xmlns:p14="http://schemas.microsoft.com/office/powerpoint/2010/main" val="328731378"/>
              </p:ext>
            </p:extLst>
          </p:nvPr>
        </p:nvGraphicFramePr>
        <p:xfrm>
          <a:off x="284499" y="3137499"/>
          <a:ext cx="8521704" cy="1383129"/>
        </p:xfrm>
        <a:graphic>
          <a:graphicData uri="http://schemas.openxmlformats.org/drawingml/2006/table">
            <a:tbl>
              <a:tblPr/>
              <a:tblGrid>
                <a:gridCol w="946856"/>
                <a:gridCol w="946856"/>
                <a:gridCol w="946856"/>
                <a:gridCol w="946856"/>
                <a:gridCol w="946856"/>
                <a:gridCol w="946856"/>
                <a:gridCol w="946856"/>
                <a:gridCol w="946856"/>
                <a:gridCol w="946856"/>
              </a:tblGrid>
              <a:tr h="461043">
                <a:tc>
                  <a:txBody>
                    <a:bodyPr/>
                    <a:lstStyle/>
                    <a:p>
                      <a:pPr algn="ctr" fontAlgn="ctr"/>
                      <a:r>
                        <a:rPr lang="en-IN" sz="1400" b="1" dirty="0">
                          <a:effectLst/>
                          <a:latin typeface="inherit"/>
                        </a:rPr>
                        <a:t>Activity</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2</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1</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4</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5</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3</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6</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8</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7</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r>
              <a:tr h="461043">
                <a:tc>
                  <a:txBody>
                    <a:bodyPr/>
                    <a:lstStyle/>
                    <a:p>
                      <a:pPr algn="ctr" fontAlgn="ctr"/>
                      <a:r>
                        <a:rPr lang="en-IN" sz="1400" dirty="0">
                          <a:effectLst/>
                        </a:rPr>
                        <a:t>f</a:t>
                      </a:r>
                      <a:r>
                        <a:rPr lang="en-IN" sz="1400" baseline="-25000" dirty="0">
                          <a:effectLst/>
                          <a:latin typeface="inherit"/>
                        </a:rPr>
                        <a:t>i</a:t>
                      </a:r>
                      <a:endParaRPr lang="en-IN" sz="1400" dirty="0">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7</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8</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9</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10</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461043">
                <a:tc>
                  <a:txBody>
                    <a:bodyPr/>
                    <a:lstStyle/>
                    <a:p>
                      <a:pPr algn="ctr" fontAlgn="ctr"/>
                      <a:r>
                        <a:rPr lang="en-IN" sz="1400" dirty="0" err="1">
                          <a:effectLst/>
                        </a:rPr>
                        <a:t>s</a:t>
                      </a:r>
                      <a:r>
                        <a:rPr lang="en-IN" sz="1400" baseline="-25000" dirty="0" err="1">
                          <a:effectLst/>
                          <a:latin typeface="inherit"/>
                        </a:rPr>
                        <a:t>i</a:t>
                      </a:r>
                      <a:endParaRPr lang="en-IN" sz="1400" dirty="0">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2</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1</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dirty="0">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8</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dirty="0">
                          <a:effectLst/>
                        </a:rPr>
                        <a:t>7</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2277776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pic>
        <p:nvPicPr>
          <p:cNvPr id="2" name="Picture 1"/>
          <p:cNvPicPr>
            <a:picLocks noChangeAspect="1"/>
          </p:cNvPicPr>
          <p:nvPr/>
        </p:nvPicPr>
        <p:blipFill>
          <a:blip r:embed="rId6"/>
          <a:stretch>
            <a:fillRect/>
          </a:stretch>
        </p:blipFill>
        <p:spPr>
          <a:xfrm>
            <a:off x="1895018" y="1028901"/>
            <a:ext cx="4718460" cy="3770778"/>
          </a:xfrm>
          <a:prstGeom prst="rect">
            <a:avLst/>
          </a:prstGeom>
        </p:spPr>
      </p:pic>
    </p:spTree>
    <p:extLst>
      <p:ext uri="{BB962C8B-B14F-4D97-AF65-F5344CB8AC3E}">
        <p14:creationId xmlns:p14="http://schemas.microsoft.com/office/powerpoint/2010/main" val="1838652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sp>
        <p:nvSpPr>
          <p:cNvPr id="99" name="Google Shape;99;p17"/>
          <p:cNvSpPr txBox="1"/>
          <p:nvPr/>
        </p:nvSpPr>
        <p:spPr>
          <a:xfrm>
            <a:off x="337746" y="720578"/>
            <a:ext cx="8468457" cy="4370397"/>
          </a:xfrm>
          <a:prstGeom prst="rect">
            <a:avLst/>
          </a:prstGeom>
          <a:noFill/>
          <a:ln>
            <a:noFill/>
          </a:ln>
        </p:spPr>
        <p:txBody>
          <a:bodyPr spcFirstLastPara="1" wrap="square" lIns="91425" tIns="91425" rIns="91425" bIns="91425" anchor="t" anchorCtr="0">
            <a:spAutoFit/>
          </a:bodyPr>
          <a:lstStyle/>
          <a:p>
            <a:pPr algn="just" fontAlgn="base"/>
            <a:r>
              <a:rPr lang="en-IN" sz="1600" dirty="0">
                <a:solidFill>
                  <a:srgbClr val="666666"/>
                </a:solidFill>
                <a:latin typeface="Proxima Nova"/>
                <a:ea typeface="Proxima Nova"/>
                <a:cs typeface="Proxima Nova"/>
              </a:rPr>
              <a:t>A2 is already selected, so S = &lt; A2&gt;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f2 &gt; s1, so A1 and A2 are not compatible. Do check for next activity</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f2 ≤ s4, so A2 and A4 are compatible. Schedule A3, S = &lt;A2, A4</a:t>
            </a:r>
            <a:r>
              <a:rPr lang="en-IN" sz="1600" dirty="0" smtClean="0">
                <a:solidFill>
                  <a:srgbClr val="666666"/>
                </a:solidFill>
                <a:latin typeface="Proxima Nova"/>
                <a:ea typeface="Proxima Nova"/>
                <a:cs typeface="Proxima Nova"/>
              </a:rPr>
              <a:t>&gt;</a:t>
            </a:r>
          </a:p>
          <a:p>
            <a:pPr algn="just" fontAlgn="base"/>
            <a:endParaRPr lang="en-IN" sz="1600" dirty="0" smtClean="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f4 ≤ s5, so A4 and A5 are compatible. Schedule A5, S = &lt;A2, A4, A5&gt;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f5 &gt; s3, so A3 and A5 are not compatible. Do check for next activity</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f5 ≤ s6, so A5 and A6 are compatible. Schedule A6, S = &lt;A2, A4, A5, A6&gt;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f6 ≤ s8, so A6 and A6 are compatible. Schedule A8, S = &lt;A2, A4, A5, A6, A8&gt;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f8 &gt; s7, so A8 and A7 are not compatible. And there is no more activity left to check.</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So final schedule is, S = &lt;A2, A4, A5, A6, A8&gt;</a:t>
            </a:r>
          </a:p>
        </p:txBody>
      </p:sp>
    </p:spTree>
    <p:extLst>
      <p:ext uri="{BB962C8B-B14F-4D97-AF65-F5344CB8AC3E}">
        <p14:creationId xmlns:p14="http://schemas.microsoft.com/office/powerpoint/2010/main" val="1419090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095794"/>
            <a:ext cx="4830903" cy="923299"/>
          </a:xfrm>
          <a:prstGeom prst="rect">
            <a:avLst/>
          </a:prstGeom>
          <a:noFill/>
          <a:ln>
            <a:noFill/>
          </a:ln>
        </p:spPr>
        <p:txBody>
          <a:bodyPr spcFirstLastPara="1" wrap="square" lIns="91425" tIns="91425" rIns="91425" bIns="91425" anchor="t" anchorCtr="0">
            <a:spAutoFit/>
          </a:bodyPr>
          <a:lstStyle/>
          <a:p>
            <a:pPr lvl="0"/>
            <a:r>
              <a:rPr lang="en-US" sz="2400" dirty="0" smtClean="0">
                <a:solidFill>
                  <a:schemeClr val="tx1"/>
                </a:solidFill>
                <a:latin typeface="Proxima Nova" panose="020B0604020202020204" charset="0"/>
                <a:ea typeface="Proxima Nova"/>
                <a:cs typeface="Proxima Nova"/>
                <a:sym typeface="Proxima Nova"/>
              </a:rPr>
              <a:t>Unit - </a:t>
            </a:r>
            <a:r>
              <a:rPr lang="en-US" sz="2400" dirty="0">
                <a:solidFill>
                  <a:schemeClr val="tx1"/>
                </a:solidFill>
                <a:latin typeface="Proxima Nova" panose="020B0604020202020204" charset="0"/>
                <a:ea typeface="Proxima Nova"/>
                <a:cs typeface="Proxima Nova"/>
                <a:sym typeface="Proxima Nova"/>
              </a:rPr>
              <a:t>5</a:t>
            </a:r>
            <a:endParaRPr lang="en-IN" sz="2400" dirty="0" smtClean="0">
              <a:solidFill>
                <a:schemeClr val="tx1"/>
              </a:solidFill>
              <a:latin typeface="Proxima Nova" panose="020B0604020202020204" charset="0"/>
              <a:ea typeface="Proxima Nova"/>
              <a:cs typeface="Proxima Nova"/>
              <a:sym typeface="Proxima Nova"/>
            </a:endParaRPr>
          </a:p>
          <a:p>
            <a:r>
              <a:rPr lang="en-IN" sz="2400" dirty="0" smtClean="0">
                <a:solidFill>
                  <a:schemeClr val="tx1"/>
                </a:solidFill>
                <a:latin typeface="Proxima Nova" panose="020B0604020202020204" charset="0"/>
              </a:rPr>
              <a:t>Greedy Algorithm</a:t>
            </a:r>
            <a:endParaRPr lang="en-IN" sz="2400" dirty="0">
              <a:solidFill>
                <a:schemeClr val="tx1"/>
              </a:solidFill>
              <a:latin typeface="Proxima Nova" panose="020B0604020202020204" charset="0"/>
            </a:endParaRP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a:t>
            </a:r>
            <a:r>
              <a:rPr lang="en-US" dirty="0" smtClean="0">
                <a:solidFill>
                  <a:schemeClr val="tx1"/>
                </a:solidFill>
              </a:rPr>
              <a:t>Jaydeep K. Ratanpara</a:t>
            </a:r>
            <a:endParaRPr lang="en-US" dirty="0">
              <a:solidFill>
                <a:schemeClr val="tx1"/>
              </a:solidFill>
            </a:endParaRPr>
          </a:p>
          <a:p>
            <a:pPr lvl="0"/>
            <a:r>
              <a:rPr lang="en-US" dirty="0">
                <a:solidFill>
                  <a:schemeClr val="tx1"/>
                </a:solidFill>
              </a:rPr>
              <a:t>Computer Engineering Department</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01CE0503 - </a:t>
            </a:r>
            <a:r>
              <a:rPr lang="en-IN" sz="1700" dirty="0">
                <a:solidFill>
                  <a:schemeClr val="tx1"/>
                </a:solidFill>
                <a:latin typeface="Proxima Nova"/>
                <a:ea typeface="Proxima Nova"/>
                <a:cs typeface="Proxima Nova"/>
              </a:rPr>
              <a:t>Design and Analysis </a:t>
            </a:r>
            <a:r>
              <a:rPr lang="en-IN" sz="1700" dirty="0" smtClean="0">
                <a:solidFill>
                  <a:schemeClr val="tx1"/>
                </a:solidFill>
                <a:latin typeface="Proxima Nova"/>
                <a:ea typeface="Proxima Nova"/>
                <a:cs typeface="Proxima Nova"/>
              </a:rPr>
              <a:t>of Algorithm</a:t>
            </a:r>
            <a:endParaRPr lang="en-IN" sz="1700" dirty="0">
              <a:solidFill>
                <a:schemeClr val="tx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645925" y="992003"/>
            <a:ext cx="6268583" cy="2893069"/>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IN" sz="1600" b="1" dirty="0" smtClean="0">
                <a:solidFill>
                  <a:srgbClr val="666666"/>
                </a:solidFill>
                <a:latin typeface="Proxima Nova"/>
                <a:ea typeface="Proxima Nova"/>
                <a:cs typeface="Proxima Nova"/>
              </a:rPr>
              <a:t>Introduction</a:t>
            </a:r>
          </a:p>
          <a:p>
            <a:pPr marL="285750" indent="-285750">
              <a:buFont typeface="Arial" panose="020B0604020202020204" pitchFamily="34" charset="0"/>
              <a:buChar char="•"/>
            </a:pPr>
            <a:endParaRPr lang="en-IN" sz="1600" b="1" dirty="0" smtClean="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smtClean="0">
                <a:solidFill>
                  <a:srgbClr val="666666"/>
                </a:solidFill>
                <a:latin typeface="Proxima Nova"/>
                <a:ea typeface="Proxima Nova"/>
                <a:cs typeface="Proxima Nova"/>
              </a:rPr>
              <a:t>General </a:t>
            </a:r>
            <a:r>
              <a:rPr lang="en-IN" sz="1600" b="1" dirty="0">
                <a:solidFill>
                  <a:srgbClr val="666666"/>
                </a:solidFill>
                <a:latin typeface="Proxima Nova"/>
                <a:ea typeface="Proxima Nova"/>
                <a:cs typeface="Proxima Nova"/>
              </a:rPr>
              <a:t>Characteristics of greedy </a:t>
            </a:r>
            <a:r>
              <a:rPr lang="en-IN" sz="1600" b="1" dirty="0" smtClean="0">
                <a:solidFill>
                  <a:srgbClr val="666666"/>
                </a:solidFill>
                <a:latin typeface="Proxima Nova"/>
                <a:ea typeface="Proxima Nova"/>
                <a:cs typeface="Proxima Nova"/>
              </a:rPr>
              <a:t>algorithms</a:t>
            </a: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endParaRPr lang="en-IN" sz="1600" b="1" dirty="0" smtClean="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smtClean="0">
                <a:solidFill>
                  <a:srgbClr val="666666"/>
                </a:solidFill>
                <a:latin typeface="Proxima Nova"/>
                <a:ea typeface="Proxima Nova"/>
                <a:cs typeface="Proxima Nova"/>
              </a:rPr>
              <a:t>Elements </a:t>
            </a:r>
            <a:r>
              <a:rPr lang="en-IN" sz="1600" b="1" dirty="0">
                <a:solidFill>
                  <a:srgbClr val="666666"/>
                </a:solidFill>
                <a:latin typeface="Proxima Nova"/>
                <a:ea typeface="Proxima Nova"/>
                <a:cs typeface="Proxima Nova"/>
              </a:rPr>
              <a:t>of </a:t>
            </a:r>
            <a:r>
              <a:rPr lang="en-IN" sz="1600" b="1" dirty="0" smtClean="0">
                <a:solidFill>
                  <a:srgbClr val="666666"/>
                </a:solidFill>
                <a:latin typeface="Proxima Nova"/>
                <a:ea typeface="Proxima Nova"/>
                <a:cs typeface="Proxima Nova"/>
              </a:rPr>
              <a:t>greedy strategy</a:t>
            </a: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endParaRPr lang="en-IN" sz="1600" b="1" dirty="0" smtClean="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smtClean="0">
                <a:solidFill>
                  <a:srgbClr val="666666"/>
                </a:solidFill>
                <a:latin typeface="Proxima Nova"/>
                <a:ea typeface="Proxima Nova"/>
                <a:cs typeface="Proxima Nova"/>
              </a:rPr>
              <a:t>Activity </a:t>
            </a:r>
            <a:r>
              <a:rPr lang="en-IN" sz="1600" b="1" dirty="0">
                <a:solidFill>
                  <a:srgbClr val="666666"/>
                </a:solidFill>
                <a:latin typeface="Proxima Nova"/>
                <a:ea typeface="Proxima Nova"/>
                <a:cs typeface="Proxima Nova"/>
              </a:rPr>
              <a:t>selection problem</a:t>
            </a:r>
          </a:p>
          <a:p>
            <a:pPr marL="285750" indent="-285750">
              <a:buFont typeface="Arial" panose="020B0604020202020204" pitchFamily="34" charset="0"/>
              <a:buChar char="•"/>
            </a:pPr>
            <a:endParaRPr lang="en-IN" sz="1600" b="1" dirty="0" smtClean="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smtClean="0">
                <a:solidFill>
                  <a:srgbClr val="666666"/>
                </a:solidFill>
                <a:latin typeface="Proxima Nova"/>
                <a:ea typeface="Proxima Nova"/>
                <a:cs typeface="Proxima Nova"/>
              </a:rPr>
              <a:t>Fractional Knapsack Problem</a:t>
            </a:r>
            <a:endParaRPr lang="en-IN" sz="1600" b="1" dirty="0">
              <a:solidFill>
                <a:srgbClr val="666666"/>
              </a:solidFill>
              <a:latin typeface="Proxima Nova"/>
              <a:ea typeface="Proxima Nova"/>
              <a:cs typeface="Proxima Nova"/>
            </a:endParaRPr>
          </a:p>
          <a:p>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smtClean="0">
                <a:solidFill>
                  <a:srgbClr val="666666"/>
                </a:solidFill>
                <a:latin typeface="Proxima Nova"/>
                <a:ea typeface="Proxima Nova"/>
                <a:cs typeface="Proxima Nova"/>
              </a:rPr>
              <a:t>Job </a:t>
            </a:r>
            <a:r>
              <a:rPr lang="en-IN" sz="1600" b="1" dirty="0">
                <a:solidFill>
                  <a:srgbClr val="666666"/>
                </a:solidFill>
                <a:latin typeface="Proxima Nova"/>
                <a:ea typeface="Proxima Nova"/>
                <a:cs typeface="Proxima Nova"/>
              </a:rPr>
              <a:t>Scheduling Problem</a:t>
            </a:r>
          </a:p>
        </p:txBody>
      </p:sp>
    </p:spTree>
    <p:extLst>
      <p:ext uri="{BB962C8B-B14F-4D97-AF65-F5344CB8AC3E}">
        <p14:creationId xmlns:p14="http://schemas.microsoft.com/office/powerpoint/2010/main" val="1089402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328773" y="992003"/>
            <a:ext cx="8530102" cy="3231624"/>
          </a:xfrm>
          <a:prstGeom prst="rect">
            <a:avLst/>
          </a:prstGeom>
          <a:noFill/>
          <a:ln>
            <a:noFill/>
          </a:ln>
        </p:spPr>
        <p:txBody>
          <a:bodyPr spcFirstLastPara="1" wrap="square" lIns="91425" tIns="91425" rIns="91425" bIns="91425" anchor="t" anchorCtr="0">
            <a:spAutoFit/>
          </a:bodyPr>
          <a:lstStyle/>
          <a:p>
            <a:pPr algn="just" fontAlgn="base"/>
            <a:r>
              <a:rPr lang="en-IN" sz="1800" b="1" dirty="0" smtClean="0">
                <a:solidFill>
                  <a:srgbClr val="666666"/>
                </a:solidFill>
                <a:latin typeface="Proxima Nova"/>
                <a:ea typeface="Proxima Nova"/>
                <a:cs typeface="Proxima Nova"/>
              </a:rPr>
              <a:t>What </a:t>
            </a:r>
            <a:r>
              <a:rPr lang="en-IN" sz="1800" b="1" dirty="0">
                <a:solidFill>
                  <a:srgbClr val="666666"/>
                </a:solidFill>
                <a:latin typeface="Proxima Nova"/>
                <a:ea typeface="Proxima Nova"/>
                <a:cs typeface="Proxima Nova"/>
              </a:rPr>
              <a:t>is Greedy Algorithm?</a:t>
            </a:r>
          </a:p>
          <a:p>
            <a:pPr algn="just" fontAlgn="base"/>
            <a:endParaRPr lang="en-IN" sz="1800" dirty="0" smtClean="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Greedy </a:t>
            </a:r>
            <a:r>
              <a:rPr lang="en-IN" sz="1800" dirty="0">
                <a:solidFill>
                  <a:srgbClr val="666666"/>
                </a:solidFill>
                <a:latin typeface="Proxima Nova"/>
                <a:ea typeface="Proxima Nova"/>
                <a:cs typeface="Proxima Nova"/>
              </a:rPr>
              <a:t>Algorithm is optimization method. When the problem has many feasible solutions with different cost or benefit, finding the best solution is known as an optimization problem and the best solution is known as the optimal solution</a:t>
            </a:r>
            <a:r>
              <a:rPr lang="en-IN" sz="1800" dirty="0" smtClean="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There are numerous optimization problems in the real world, such as make a change, knapsack, shortest path, </a:t>
            </a:r>
            <a:r>
              <a:rPr lang="en-IN" sz="1800" dirty="0" smtClean="0">
                <a:solidFill>
                  <a:srgbClr val="666666"/>
                </a:solidFill>
                <a:latin typeface="Proxima Nova"/>
                <a:ea typeface="Proxima Nova"/>
                <a:cs typeface="Proxima Nova"/>
              </a:rPr>
              <a:t>job scheduling ( or job sequencing), </a:t>
            </a:r>
            <a:r>
              <a:rPr lang="en-IN" sz="1800" dirty="0">
                <a:solidFill>
                  <a:srgbClr val="666666"/>
                </a:solidFill>
                <a:latin typeface="Proxima Nova"/>
                <a:ea typeface="Proxima Nova"/>
                <a:cs typeface="Proxima Nova"/>
              </a:rPr>
              <a:t>and so on</a:t>
            </a:r>
            <a:r>
              <a:rPr lang="en-IN" sz="1800" dirty="0" smtClean="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Greedy algorithms, like dynamic programming and many other techniques, are used to tackle optimization problems.</a:t>
            </a:r>
          </a:p>
        </p:txBody>
      </p:sp>
    </p:spTree>
    <p:extLst>
      <p:ext uri="{BB962C8B-B14F-4D97-AF65-F5344CB8AC3E}">
        <p14:creationId xmlns:p14="http://schemas.microsoft.com/office/powerpoint/2010/main" val="545985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390418" y="992003"/>
            <a:ext cx="8468457" cy="3508623"/>
          </a:xfrm>
          <a:prstGeom prst="rect">
            <a:avLst/>
          </a:prstGeom>
          <a:noFill/>
          <a:ln>
            <a:noFill/>
          </a:ln>
        </p:spPr>
        <p:txBody>
          <a:bodyPr spcFirstLastPara="1" wrap="square" lIns="91425" tIns="91425" rIns="91425" bIns="91425" anchor="t" anchorCtr="0">
            <a:spAutoFit/>
          </a:bodyPr>
          <a:lstStyle/>
          <a:p>
            <a:pPr algn="just" fontAlgn="base"/>
            <a:r>
              <a:rPr lang="en-IN" sz="1800" dirty="0" smtClean="0">
                <a:solidFill>
                  <a:srgbClr val="666666"/>
                </a:solidFill>
                <a:latin typeface="Proxima Nova"/>
                <a:ea typeface="Proxima Nova"/>
                <a:cs typeface="Proxima Nova"/>
              </a:rPr>
              <a:t>The </a:t>
            </a:r>
            <a:r>
              <a:rPr lang="en-IN" sz="1800" dirty="0">
                <a:solidFill>
                  <a:srgbClr val="666666"/>
                </a:solidFill>
                <a:latin typeface="Proxima Nova"/>
                <a:ea typeface="Proxima Nova"/>
                <a:cs typeface="Proxima Nova"/>
              </a:rPr>
              <a:t>greedy algorithm derives the solution step by step, by looking at the information available at the current moment. It does not look at future prospects. </a:t>
            </a:r>
            <a:endParaRPr lang="en-IN" sz="1800" dirty="0" smtClean="0">
              <a:solidFill>
                <a:srgbClr val="666666"/>
              </a:solidFill>
              <a:latin typeface="Proxima Nova"/>
              <a:ea typeface="Proxima Nova"/>
              <a:cs typeface="Proxima Nova"/>
            </a:endParaRPr>
          </a:p>
          <a:p>
            <a:pPr algn="just" fontAlgn="base"/>
            <a:endParaRPr lang="en-IN" sz="1800" dirty="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Decisions </a:t>
            </a:r>
            <a:r>
              <a:rPr lang="en-IN" sz="1800" dirty="0">
                <a:solidFill>
                  <a:srgbClr val="666666"/>
                </a:solidFill>
                <a:latin typeface="Proxima Nova"/>
                <a:ea typeface="Proxima Nova"/>
                <a:cs typeface="Proxima Nova"/>
              </a:rPr>
              <a:t>are completely locally optimal. </a:t>
            </a:r>
            <a:endParaRPr lang="en-IN" sz="1800" dirty="0" smtClean="0">
              <a:solidFill>
                <a:srgbClr val="666666"/>
              </a:solidFill>
              <a:latin typeface="Proxima Nova"/>
              <a:ea typeface="Proxima Nova"/>
              <a:cs typeface="Proxima Nova"/>
            </a:endParaRPr>
          </a:p>
          <a:p>
            <a:pPr algn="just" fontAlgn="base"/>
            <a:endParaRPr lang="en-IN" sz="1800" dirty="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This </a:t>
            </a:r>
            <a:r>
              <a:rPr lang="en-IN" sz="1800" dirty="0">
                <a:solidFill>
                  <a:srgbClr val="666666"/>
                </a:solidFill>
                <a:latin typeface="Proxima Nova"/>
                <a:ea typeface="Proxima Nova"/>
                <a:cs typeface="Proxima Nova"/>
              </a:rPr>
              <a:t>method constructs the solution simply by looking at current benefit without exploring future possibilities and hence they are known as </a:t>
            </a:r>
            <a:r>
              <a:rPr lang="en-IN" sz="1800" b="1" dirty="0">
                <a:solidFill>
                  <a:srgbClr val="666666"/>
                </a:solidFill>
                <a:latin typeface="Proxima Nova"/>
                <a:ea typeface="Proxima Nova"/>
                <a:cs typeface="Proxima Nova"/>
              </a:rPr>
              <a:t>greedy</a:t>
            </a:r>
            <a:r>
              <a:rPr lang="en-IN" sz="1800" dirty="0" smtClean="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The choice made under greedy solution procedure are irrevocable, means once we have selected the local best solution, it cannot be backtracked. </a:t>
            </a:r>
            <a:endParaRPr lang="en-IN" sz="1800" dirty="0" smtClean="0">
              <a:solidFill>
                <a:srgbClr val="666666"/>
              </a:solidFill>
              <a:latin typeface="Proxima Nova"/>
              <a:ea typeface="Proxima Nova"/>
              <a:cs typeface="Proxima Nova"/>
            </a:endParaRPr>
          </a:p>
          <a:p>
            <a:pPr algn="just" fontAlgn="base"/>
            <a:endParaRPr lang="en-IN" sz="1800" dirty="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Thus</a:t>
            </a:r>
            <a:r>
              <a:rPr lang="en-IN" sz="1800" dirty="0">
                <a:solidFill>
                  <a:srgbClr val="666666"/>
                </a:solidFill>
                <a:latin typeface="Proxima Nova"/>
                <a:ea typeface="Proxima Nova"/>
                <a:cs typeface="Proxima Nova"/>
              </a:rPr>
              <a:t>, a choice made at each step in the greedy method should be:</a:t>
            </a:r>
          </a:p>
        </p:txBody>
      </p:sp>
    </p:spTree>
    <p:extLst>
      <p:ext uri="{BB962C8B-B14F-4D97-AF65-F5344CB8AC3E}">
        <p14:creationId xmlns:p14="http://schemas.microsoft.com/office/powerpoint/2010/main" val="314115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390418" y="992003"/>
            <a:ext cx="8468457" cy="2400627"/>
          </a:xfrm>
          <a:prstGeom prst="rect">
            <a:avLst/>
          </a:prstGeom>
          <a:noFill/>
          <a:ln>
            <a:noFill/>
          </a:ln>
        </p:spPr>
        <p:txBody>
          <a:bodyPr spcFirstLastPara="1" wrap="square" lIns="91425" tIns="91425" rIns="91425" bIns="91425" anchor="t" anchorCtr="0">
            <a:spAutoFit/>
          </a:bodyPr>
          <a:lstStyle/>
          <a:p>
            <a:pPr algn="just" fontAlgn="base"/>
            <a:r>
              <a:rPr lang="en-IN" sz="1800" b="1" dirty="0" smtClean="0">
                <a:solidFill>
                  <a:srgbClr val="666666"/>
                </a:solidFill>
                <a:latin typeface="Proxima Nova"/>
                <a:ea typeface="Proxima Nova"/>
                <a:cs typeface="Proxima Nova"/>
              </a:rPr>
              <a:t>Feasible </a:t>
            </a:r>
            <a:r>
              <a:rPr lang="en-IN" sz="1800" b="1" dirty="0">
                <a:solidFill>
                  <a:srgbClr val="666666"/>
                </a:solidFill>
                <a:latin typeface="Proxima Nova"/>
                <a:ea typeface="Proxima Nova"/>
                <a:cs typeface="Proxima Nova"/>
              </a:rPr>
              <a:t>: </a:t>
            </a:r>
            <a:r>
              <a:rPr lang="en-IN" sz="1800" dirty="0">
                <a:solidFill>
                  <a:srgbClr val="666666"/>
                </a:solidFill>
                <a:latin typeface="Proxima Nova"/>
                <a:ea typeface="Proxima Nova"/>
                <a:cs typeface="Proxima Nova"/>
              </a:rPr>
              <a:t>choice should satisfy problem constraints.</a:t>
            </a:r>
          </a:p>
          <a:p>
            <a:pPr algn="just" fontAlgn="base"/>
            <a:endParaRPr lang="en-IN" sz="1800" dirty="0" smtClean="0">
              <a:solidFill>
                <a:srgbClr val="666666"/>
              </a:solidFill>
              <a:latin typeface="Proxima Nova"/>
              <a:ea typeface="Proxima Nova"/>
              <a:cs typeface="Proxima Nova"/>
            </a:endParaRPr>
          </a:p>
          <a:p>
            <a:pPr algn="just" fontAlgn="base"/>
            <a:r>
              <a:rPr lang="en-IN" sz="1800" b="1" dirty="0" smtClean="0">
                <a:solidFill>
                  <a:srgbClr val="666666"/>
                </a:solidFill>
                <a:latin typeface="Proxima Nova"/>
                <a:ea typeface="Proxima Nova"/>
                <a:cs typeface="Proxima Nova"/>
              </a:rPr>
              <a:t>Locally </a:t>
            </a:r>
            <a:r>
              <a:rPr lang="en-IN" sz="1800" b="1" dirty="0">
                <a:solidFill>
                  <a:srgbClr val="666666"/>
                </a:solidFill>
                <a:latin typeface="Proxima Nova"/>
                <a:ea typeface="Proxima Nova"/>
                <a:cs typeface="Proxima Nova"/>
              </a:rPr>
              <a:t>optimal : </a:t>
            </a:r>
            <a:r>
              <a:rPr lang="en-IN" sz="1800" dirty="0">
                <a:solidFill>
                  <a:srgbClr val="666666"/>
                </a:solidFill>
                <a:latin typeface="Proxima Nova"/>
                <a:ea typeface="Proxima Nova"/>
                <a:cs typeface="Proxima Nova"/>
              </a:rPr>
              <a:t>Best solution from all feasible solution at the current stage should be selected.</a:t>
            </a:r>
          </a:p>
          <a:p>
            <a:pPr algn="just" fontAlgn="base"/>
            <a:endParaRPr lang="en-IN" sz="1800" dirty="0" smtClean="0">
              <a:solidFill>
                <a:srgbClr val="666666"/>
              </a:solidFill>
              <a:latin typeface="Proxima Nova"/>
              <a:ea typeface="Proxima Nova"/>
              <a:cs typeface="Proxima Nova"/>
            </a:endParaRPr>
          </a:p>
          <a:p>
            <a:pPr algn="just" fontAlgn="base"/>
            <a:r>
              <a:rPr lang="en-IN" sz="1800" b="1" dirty="0" smtClean="0">
                <a:solidFill>
                  <a:srgbClr val="666666"/>
                </a:solidFill>
                <a:latin typeface="Proxima Nova"/>
                <a:ea typeface="Proxima Nova"/>
                <a:cs typeface="Proxima Nova"/>
              </a:rPr>
              <a:t>Irrevocable </a:t>
            </a:r>
            <a:r>
              <a:rPr lang="en-IN" sz="1800" b="1" dirty="0">
                <a:solidFill>
                  <a:srgbClr val="666666"/>
                </a:solidFill>
                <a:latin typeface="Proxima Nova"/>
                <a:ea typeface="Proxima Nova"/>
                <a:cs typeface="Proxima Nova"/>
              </a:rPr>
              <a:t>: </a:t>
            </a:r>
            <a:r>
              <a:rPr lang="en-IN" sz="1800" dirty="0">
                <a:solidFill>
                  <a:srgbClr val="666666"/>
                </a:solidFill>
                <a:latin typeface="Proxima Nova"/>
                <a:ea typeface="Proxima Nova"/>
                <a:cs typeface="Proxima Nova"/>
              </a:rPr>
              <a:t>Once the choice is made, it cannot be altered, i.e. if a feasible solution is selected (rejected) in step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it cannot be rejected (selected) in subsequent stages.</a:t>
            </a:r>
          </a:p>
        </p:txBody>
      </p:sp>
    </p:spTree>
    <p:extLst>
      <p:ext uri="{BB962C8B-B14F-4D97-AF65-F5344CB8AC3E}">
        <p14:creationId xmlns:p14="http://schemas.microsoft.com/office/powerpoint/2010/main" val="2116654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CHARACTERISTICS OF GREEDY ALGORITHMS</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337746" y="735967"/>
            <a:ext cx="8468457" cy="4062620"/>
          </a:xfrm>
          <a:prstGeom prst="rect">
            <a:avLst/>
          </a:prstGeom>
          <a:noFill/>
          <a:ln>
            <a:noFill/>
          </a:ln>
        </p:spPr>
        <p:txBody>
          <a:bodyPr spcFirstLastPara="1" wrap="square" lIns="91425" tIns="91425" rIns="91425" bIns="91425" anchor="t" anchorCtr="0">
            <a:spAutoFit/>
          </a:bodyPr>
          <a:lstStyle/>
          <a:p>
            <a:pPr algn="just" fontAlgn="base"/>
            <a:r>
              <a:rPr lang="en-IN" sz="1800" dirty="0" smtClean="0">
                <a:solidFill>
                  <a:srgbClr val="666666"/>
                </a:solidFill>
                <a:latin typeface="Proxima Nova"/>
                <a:ea typeface="Proxima Nova"/>
                <a:cs typeface="Proxima Nova"/>
              </a:rPr>
              <a:t>Problems </a:t>
            </a:r>
            <a:r>
              <a:rPr lang="en-IN" sz="1800" dirty="0">
                <a:solidFill>
                  <a:srgbClr val="666666"/>
                </a:solidFill>
                <a:latin typeface="Proxima Nova"/>
                <a:ea typeface="Proxima Nova"/>
                <a:cs typeface="Proxima Nova"/>
              </a:rPr>
              <a:t>which can be solved using the greedy method generally possess the following two interesting properties</a:t>
            </a:r>
            <a:r>
              <a:rPr lang="en-IN" sz="1800" dirty="0" smtClean="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1. Greedy choice property:</a:t>
            </a:r>
          </a:p>
          <a:p>
            <a:pPr algn="just" fontAlgn="base"/>
            <a:r>
              <a:rPr lang="en-IN" sz="1800" dirty="0">
                <a:solidFill>
                  <a:srgbClr val="666666"/>
                </a:solidFill>
                <a:latin typeface="Proxima Nova"/>
                <a:ea typeface="Proxima Nova"/>
                <a:cs typeface="Proxima Nova"/>
              </a:rPr>
              <a:t>The global optimal solution is found by selecting locally optimal choices, or the ones that appear to be the best at the time. If the choice is feasible, include it in the solution set and reduce the problem by the same amount. The current decision may be influenced by prior decisions, but it is independent by future decisions</a:t>
            </a:r>
            <a:r>
              <a:rPr lang="en-IN" sz="1800" dirty="0" smtClean="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r>
              <a:rPr lang="en-IN" sz="1800" b="1" dirty="0" smtClean="0">
                <a:solidFill>
                  <a:srgbClr val="666666"/>
                </a:solidFill>
                <a:latin typeface="Proxima Nova"/>
                <a:ea typeface="Proxima Nova"/>
                <a:cs typeface="Proxima Nova"/>
              </a:rPr>
              <a:t>2. Optimal </a:t>
            </a:r>
            <a:r>
              <a:rPr lang="en-IN" sz="1800" b="1" dirty="0">
                <a:solidFill>
                  <a:srgbClr val="666666"/>
                </a:solidFill>
                <a:latin typeface="Proxima Nova"/>
                <a:ea typeface="Proxima Nova"/>
                <a:cs typeface="Proxima Nova"/>
              </a:rPr>
              <a:t>substructure</a:t>
            </a:r>
            <a:r>
              <a:rPr lang="en-IN" sz="1800" b="1" dirty="0" smtClean="0">
                <a:solidFill>
                  <a:srgbClr val="666666"/>
                </a:solidFill>
                <a:latin typeface="Proxima Nova"/>
                <a:ea typeface="Proxima Nova"/>
                <a:cs typeface="Proxima Nova"/>
              </a:rPr>
              <a:t>:</a:t>
            </a:r>
            <a:endParaRPr lang="en-IN" sz="1800" b="1"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We say given problem exhibits optimal substructure if the optimal solution to the given problem contains the optimal solution to its </a:t>
            </a:r>
            <a:r>
              <a:rPr lang="en-IN" sz="1800" dirty="0" smtClean="0">
                <a:solidFill>
                  <a:srgbClr val="666666"/>
                </a:solidFill>
                <a:latin typeface="Proxima Nova"/>
                <a:ea typeface="Proxima Nova"/>
                <a:cs typeface="Proxima Nova"/>
              </a:rPr>
              <a:t>sub problems </a:t>
            </a:r>
            <a:r>
              <a:rPr lang="en-IN" sz="1800" dirty="0">
                <a:solidFill>
                  <a:srgbClr val="666666"/>
                </a:solidFill>
                <a:latin typeface="Proxima Nova"/>
                <a:ea typeface="Proxima Nova"/>
                <a:cs typeface="Proxima Nova"/>
              </a:rPr>
              <a:t>too. In the problem which possesses the optimal substructure, best next choice always leads to an optimal solution.</a:t>
            </a:r>
          </a:p>
        </p:txBody>
      </p:sp>
    </p:spTree>
    <p:extLst>
      <p:ext uri="{BB962C8B-B14F-4D97-AF65-F5344CB8AC3E}">
        <p14:creationId xmlns:p14="http://schemas.microsoft.com/office/powerpoint/2010/main" val="2127213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sp>
        <p:nvSpPr>
          <p:cNvPr id="99" name="Google Shape;99;p17"/>
          <p:cNvSpPr txBox="1"/>
          <p:nvPr/>
        </p:nvSpPr>
        <p:spPr>
          <a:xfrm>
            <a:off x="390418" y="992003"/>
            <a:ext cx="8468457" cy="2954625"/>
          </a:xfrm>
          <a:prstGeom prst="rect">
            <a:avLst/>
          </a:prstGeom>
          <a:noFill/>
          <a:ln>
            <a:noFill/>
          </a:ln>
        </p:spPr>
        <p:txBody>
          <a:bodyPr spcFirstLastPara="1" wrap="square" lIns="91425" tIns="91425" rIns="91425" bIns="91425" anchor="t" anchorCtr="0">
            <a:spAutoFit/>
          </a:bodyPr>
          <a:lstStyle/>
          <a:p>
            <a:pPr algn="just" fontAlgn="base"/>
            <a:r>
              <a:rPr lang="en-IN" sz="1800" b="1" dirty="0" smtClean="0">
                <a:solidFill>
                  <a:srgbClr val="666666"/>
                </a:solidFill>
                <a:latin typeface="Proxima Nova"/>
                <a:ea typeface="Proxima Nova"/>
                <a:cs typeface="Proxima Nova"/>
              </a:rPr>
              <a:t>Activity </a:t>
            </a:r>
            <a:r>
              <a:rPr lang="en-IN" sz="1800" b="1" dirty="0">
                <a:solidFill>
                  <a:srgbClr val="666666"/>
                </a:solidFill>
                <a:latin typeface="Proxima Nova"/>
                <a:ea typeface="Proxima Nova"/>
                <a:cs typeface="Proxima Nova"/>
              </a:rPr>
              <a:t>Selection Problem : </a:t>
            </a:r>
            <a:r>
              <a:rPr lang="en-IN" sz="1800" dirty="0">
                <a:solidFill>
                  <a:srgbClr val="666666"/>
                </a:solidFill>
                <a:latin typeface="Proxima Nova"/>
                <a:ea typeface="Proxima Nova"/>
                <a:cs typeface="Proxima Nova"/>
              </a:rPr>
              <a:t>“Schedule maximum number of compatible activities that need exclusive access to resources likes processor, class room, event venue etc</a:t>
            </a:r>
            <a:r>
              <a:rPr lang="en-IN" sz="1800" dirty="0" smtClean="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Span of activity is defined by its start time and finishing time. Suppose we have such n activities</a:t>
            </a:r>
            <a:r>
              <a:rPr lang="en-IN" sz="1800" dirty="0" smtClean="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Aim of algorithm is to find optimal schedule with maximum number of activities to be carried out with limited resources. Suppose S = {a1, a2, a3, .. an} is the set of activities that we want to schedule.</a:t>
            </a:r>
          </a:p>
        </p:txBody>
      </p:sp>
    </p:spTree>
    <p:extLst>
      <p:ext uri="{BB962C8B-B14F-4D97-AF65-F5344CB8AC3E}">
        <p14:creationId xmlns:p14="http://schemas.microsoft.com/office/powerpoint/2010/main" val="3397693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ACTIVITY SELECTION PROBLEM</a:t>
            </a:r>
            <a:endParaRPr lang="en-IN" sz="2300" dirty="0">
              <a:solidFill>
                <a:schemeClr val="lt1"/>
              </a:solidFill>
              <a:latin typeface="Proxima Nova" panose="020B0604020202020204" charset="0"/>
              <a:ea typeface="Proxima Nova"/>
              <a:cs typeface="Proxima Nova"/>
            </a:endParaRPr>
          </a:p>
        </p:txBody>
      </p:sp>
      <p:sp>
        <p:nvSpPr>
          <p:cNvPr id="99" name="Google Shape;99;p17"/>
          <p:cNvSpPr txBox="1"/>
          <p:nvPr/>
        </p:nvSpPr>
        <p:spPr>
          <a:xfrm>
            <a:off x="390418" y="992003"/>
            <a:ext cx="8468457" cy="2954625"/>
          </a:xfrm>
          <a:prstGeom prst="rect">
            <a:avLst/>
          </a:prstGeom>
          <a:noFill/>
          <a:ln>
            <a:noFill/>
          </a:ln>
        </p:spPr>
        <p:txBody>
          <a:bodyPr spcFirstLastPara="1" wrap="square" lIns="91425" tIns="91425" rIns="91425" bIns="91425" anchor="t" anchorCtr="0">
            <a:spAutoFit/>
          </a:bodyPr>
          <a:lstStyle/>
          <a:p>
            <a:pPr algn="just" fontAlgn="base"/>
            <a:r>
              <a:rPr lang="en-IN" sz="1800" dirty="0" smtClean="0">
                <a:solidFill>
                  <a:srgbClr val="666666"/>
                </a:solidFill>
                <a:latin typeface="Proxima Nova"/>
                <a:ea typeface="Proxima Nova"/>
                <a:cs typeface="Proxima Nova"/>
              </a:rPr>
              <a:t>Scheduled </a:t>
            </a:r>
            <a:r>
              <a:rPr lang="en-IN" sz="1800" dirty="0">
                <a:solidFill>
                  <a:srgbClr val="666666"/>
                </a:solidFill>
                <a:latin typeface="Proxima Nova"/>
                <a:ea typeface="Proxima Nova"/>
                <a:cs typeface="Proxima Nova"/>
              </a:rPr>
              <a:t>activities must be compatible with each other. Start time of activities is let’s say </a:t>
            </a:r>
            <a:r>
              <a:rPr lang="en-IN" sz="1800" dirty="0" err="1">
                <a:solidFill>
                  <a:srgbClr val="666666"/>
                </a:solidFill>
                <a:latin typeface="Proxima Nova"/>
                <a:ea typeface="Proxima Nova"/>
                <a:cs typeface="Proxima Nova"/>
              </a:rPr>
              <a:t>si</a:t>
            </a:r>
            <a:r>
              <a:rPr lang="en-IN" sz="1800" dirty="0">
                <a:solidFill>
                  <a:srgbClr val="666666"/>
                </a:solidFill>
                <a:latin typeface="Proxima Nova"/>
                <a:ea typeface="Proxima Nova"/>
                <a:cs typeface="Proxima Nova"/>
              </a:rPr>
              <a:t> and finishing time is fi, then activities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and j are called compatible if and only if fi &lt; </a:t>
            </a:r>
            <a:r>
              <a:rPr lang="en-IN" sz="1800" dirty="0" err="1">
                <a:solidFill>
                  <a:srgbClr val="666666"/>
                </a:solidFill>
                <a:latin typeface="Proxima Nova"/>
                <a:ea typeface="Proxima Nova"/>
                <a:cs typeface="Proxima Nova"/>
              </a:rPr>
              <a:t>sj</a:t>
            </a:r>
            <a:r>
              <a:rPr lang="en-IN" sz="1800" dirty="0">
                <a:solidFill>
                  <a:srgbClr val="666666"/>
                </a:solidFill>
                <a:latin typeface="Proxima Nova"/>
                <a:ea typeface="Proxima Nova"/>
                <a:cs typeface="Proxima Nova"/>
              </a:rPr>
              <a:t> or </a:t>
            </a:r>
            <a:r>
              <a:rPr lang="en-IN" sz="1800" dirty="0" err="1">
                <a:solidFill>
                  <a:srgbClr val="666666"/>
                </a:solidFill>
                <a:latin typeface="Proxima Nova"/>
                <a:ea typeface="Proxima Nova"/>
                <a:cs typeface="Proxima Nova"/>
              </a:rPr>
              <a:t>fj</a:t>
            </a:r>
            <a:r>
              <a:rPr lang="en-IN" sz="1800" dirty="0">
                <a:solidFill>
                  <a:srgbClr val="666666"/>
                </a:solidFill>
                <a:latin typeface="Proxima Nova"/>
                <a:ea typeface="Proxima Nova"/>
                <a:cs typeface="Proxima Nova"/>
              </a:rPr>
              <a:t> &lt; </a:t>
            </a:r>
            <a:r>
              <a:rPr lang="en-IN" sz="1800" dirty="0" err="1">
                <a:solidFill>
                  <a:srgbClr val="666666"/>
                </a:solidFill>
                <a:latin typeface="Proxima Nova"/>
                <a:ea typeface="Proxima Nova"/>
                <a:cs typeface="Proxima Nova"/>
              </a:rPr>
              <a:t>si</a:t>
            </a:r>
            <a:r>
              <a:rPr lang="en-IN" sz="1800" dirty="0">
                <a:solidFill>
                  <a:srgbClr val="666666"/>
                </a:solidFill>
                <a:latin typeface="Proxima Nova"/>
                <a:ea typeface="Proxima Nova"/>
                <a:cs typeface="Proxima Nova"/>
              </a:rPr>
              <a:t>. In other words, two activities are compatible if their time durations do not overlap.</a:t>
            </a:r>
          </a:p>
          <a:p>
            <a:pPr algn="just" fontAlgn="base"/>
            <a:endParaRPr lang="en-IN" sz="1800" dirty="0" smtClean="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Consider </a:t>
            </a:r>
            <a:r>
              <a:rPr lang="en-IN" sz="1800" dirty="0">
                <a:solidFill>
                  <a:srgbClr val="666666"/>
                </a:solidFill>
                <a:latin typeface="Proxima Nova"/>
                <a:ea typeface="Proxima Nova"/>
                <a:cs typeface="Proxima Nova"/>
              </a:rPr>
              <a:t>the below time line. Activities {A1, A3} and {A2, A3} are compatible set of activities.</a:t>
            </a:r>
          </a:p>
          <a:p>
            <a:pPr algn="just" fontAlgn="base"/>
            <a:endParaRPr lang="en-IN" sz="1800" dirty="0" smtClean="0">
              <a:solidFill>
                <a:srgbClr val="666666"/>
              </a:solidFill>
              <a:latin typeface="Proxima Nova"/>
              <a:ea typeface="Proxima Nova"/>
              <a:cs typeface="Proxima Nova"/>
            </a:endParaRPr>
          </a:p>
          <a:p>
            <a:pPr algn="just" fontAlgn="base"/>
            <a:r>
              <a:rPr lang="en-IN" sz="1800" dirty="0" smtClean="0">
                <a:solidFill>
                  <a:srgbClr val="666666"/>
                </a:solidFill>
                <a:latin typeface="Proxima Nova"/>
                <a:ea typeface="Proxima Nova"/>
                <a:cs typeface="Proxima Nova"/>
              </a:rPr>
              <a:t>For </a:t>
            </a:r>
            <a:r>
              <a:rPr lang="en-IN" sz="1800" dirty="0">
                <a:solidFill>
                  <a:srgbClr val="666666"/>
                </a:solidFill>
                <a:latin typeface="Proxima Nova"/>
                <a:ea typeface="Proxima Nova"/>
                <a:cs typeface="Proxima Nova"/>
              </a:rPr>
              <a:t>given n activities, there may exist multiple such schedules. Aim of activity selection algorithm is to find out the longest schedule without overlap.</a:t>
            </a:r>
            <a:endParaRPr lang="en-IN" sz="18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1733903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4047</TotalTime>
  <Words>1313</Words>
  <Application>Microsoft Office PowerPoint</Application>
  <PresentationFormat>On-screen Show (16:9)</PresentationFormat>
  <Paragraphs>181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inherit</vt:lpstr>
      <vt:lpstr>Proxima Nova</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835</cp:revision>
  <dcterms:modified xsi:type="dcterms:W3CDTF">2022-11-18T04:46:55Z</dcterms:modified>
</cp:coreProperties>
</file>