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6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93" d="100"/>
          <a:sy n="93" d="100"/>
        </p:scale>
        <p:origin x="708"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7274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9627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770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773272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2467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2343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702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5070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88518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693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75183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smtClean="0">
                <a:solidFill>
                  <a:srgbClr val="666666"/>
                </a:solidFill>
                <a:latin typeface="Proxima Nova"/>
                <a:ea typeface="Proxima Nova"/>
                <a:cs typeface="Proxima Nova"/>
              </a:rPr>
              <a:t>Multi Graph : </a:t>
            </a:r>
            <a:r>
              <a:rPr lang="en-IN" sz="1600" dirty="0">
                <a:solidFill>
                  <a:srgbClr val="666666"/>
                </a:solidFill>
                <a:latin typeface="Proxima Nova"/>
                <a:ea typeface="Proxima Nova"/>
                <a:cs typeface="Proxima Nova"/>
              </a:rPr>
              <a:t>Any graph which contains some parallel edges but doesn’t contain any self-loop is called a M</a:t>
            </a:r>
            <a:r>
              <a:rPr lang="en-IN" sz="1600" dirty="0" smtClean="0">
                <a:solidFill>
                  <a:srgbClr val="666666"/>
                </a:solidFill>
                <a:latin typeface="Proxima Nova"/>
                <a:ea typeface="Proxima Nova"/>
                <a:cs typeface="Proxima Nova"/>
              </a:rPr>
              <a:t>ulti graph</a:t>
            </a:r>
            <a:r>
              <a:rPr lang="en-IN" sz="1600" dirty="0">
                <a:solidFill>
                  <a:srgbClr val="666666"/>
                </a:solidFill>
                <a:latin typeface="Proxima Nova"/>
                <a:ea typeface="Proxima Nova"/>
                <a:cs typeface="Proxima Nova"/>
              </a:rPr>
              <a:t>. </a:t>
            </a:r>
            <a:endParaRPr lang="en-IN" sz="1600"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Parallel </a:t>
            </a:r>
            <a:r>
              <a:rPr lang="en-IN" sz="1600" b="1" dirty="0">
                <a:solidFill>
                  <a:srgbClr val="666666"/>
                </a:solidFill>
                <a:latin typeface="Proxima Nova"/>
                <a:ea typeface="Proxima Nova"/>
                <a:cs typeface="Proxima Nova"/>
              </a:rPr>
              <a:t>Edges: </a:t>
            </a:r>
            <a:r>
              <a:rPr lang="en-IN" sz="1600" dirty="0">
                <a:solidFill>
                  <a:srgbClr val="666666"/>
                </a:solidFill>
                <a:latin typeface="Proxima Nova"/>
                <a:ea typeface="Proxima Nova"/>
                <a:cs typeface="Proxima Nova"/>
              </a:rPr>
              <a:t>If two vertices are connected with more than one edge then such edges are called parallel edges that are many routes but one destination.</a:t>
            </a:r>
            <a:endParaRPr lang="en-IN" sz="1600" dirty="0" smtClean="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1714475" y="2922734"/>
            <a:ext cx="5715000" cy="1743075"/>
          </a:xfrm>
          <a:prstGeom prst="rect">
            <a:avLst/>
          </a:prstGeom>
        </p:spPr>
      </p:pic>
    </p:spTree>
    <p:extLst>
      <p:ext uri="{BB962C8B-B14F-4D97-AF65-F5344CB8AC3E}">
        <p14:creationId xmlns:p14="http://schemas.microsoft.com/office/powerpoint/2010/main" val="1015451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smtClean="0">
                <a:solidFill>
                  <a:srgbClr val="666666"/>
                </a:solidFill>
                <a:latin typeface="Proxima Nova"/>
                <a:ea typeface="Proxima Nova"/>
                <a:cs typeface="Proxima Nova"/>
              </a:rPr>
              <a:t>Dense Graph : </a:t>
            </a:r>
            <a:r>
              <a:rPr lang="en-IN" sz="1600" dirty="0" smtClean="0">
                <a:solidFill>
                  <a:srgbClr val="666666"/>
                </a:solidFill>
                <a:latin typeface="Proxima Nova"/>
                <a:ea typeface="Proxima Nova"/>
                <a:cs typeface="Proxima Nova"/>
              </a:rPr>
              <a:t>The graph which contains maximum number  of edges for connecting vertices of a graph is called dense graph.</a:t>
            </a:r>
          </a:p>
          <a:p>
            <a:pPr>
              <a:lnSpc>
                <a:spcPct val="150000"/>
              </a:lnSpc>
            </a:pPr>
            <a:r>
              <a:rPr lang="en-IN" sz="1600" b="1" dirty="0" smtClean="0">
                <a:solidFill>
                  <a:srgbClr val="666666"/>
                </a:solidFill>
                <a:latin typeface="Proxima Nova"/>
                <a:ea typeface="Proxima Nova"/>
                <a:cs typeface="Proxima Nova"/>
              </a:rPr>
              <a:t>Sparse Graph: </a:t>
            </a:r>
            <a:r>
              <a:rPr lang="en-IN" sz="1600" dirty="0" smtClean="0">
                <a:solidFill>
                  <a:srgbClr val="666666"/>
                </a:solidFill>
                <a:latin typeface="Proxima Nova"/>
                <a:ea typeface="Proxima Nova"/>
                <a:cs typeface="Proxima Nova"/>
              </a:rPr>
              <a:t>The sparse is a kind of graph having minimum number of  edges within it.</a:t>
            </a:r>
          </a:p>
        </p:txBody>
      </p:sp>
      <p:pic>
        <p:nvPicPr>
          <p:cNvPr id="2" name="Picture 1"/>
          <p:cNvPicPr>
            <a:picLocks noChangeAspect="1"/>
          </p:cNvPicPr>
          <p:nvPr/>
        </p:nvPicPr>
        <p:blipFill>
          <a:blip r:embed="rId6"/>
          <a:stretch>
            <a:fillRect/>
          </a:stretch>
        </p:blipFill>
        <p:spPr>
          <a:xfrm>
            <a:off x="1975854" y="2400636"/>
            <a:ext cx="4959201" cy="2514524"/>
          </a:xfrm>
          <a:prstGeom prst="rect">
            <a:avLst/>
          </a:prstGeom>
        </p:spPr>
      </p:pic>
    </p:spTree>
    <p:extLst>
      <p:ext uri="{BB962C8B-B14F-4D97-AF65-F5344CB8AC3E}">
        <p14:creationId xmlns:p14="http://schemas.microsoft.com/office/powerpoint/2010/main" val="2660609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129263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smtClean="0">
                <a:solidFill>
                  <a:srgbClr val="666666"/>
                </a:solidFill>
                <a:latin typeface="Proxima Nova"/>
                <a:ea typeface="Proxima Nova"/>
                <a:cs typeface="Proxima Nova"/>
              </a:rPr>
              <a:t>Sub Graph </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A graph G1 = (V1, E1) is called a </a:t>
            </a:r>
            <a:r>
              <a:rPr lang="en-IN" sz="1600" dirty="0" err="1">
                <a:solidFill>
                  <a:srgbClr val="666666"/>
                </a:solidFill>
                <a:latin typeface="Proxima Nova"/>
                <a:ea typeface="Proxima Nova"/>
                <a:cs typeface="Proxima Nova"/>
              </a:rPr>
              <a:t>subgraph</a:t>
            </a:r>
            <a:r>
              <a:rPr lang="en-IN" sz="1600" dirty="0">
                <a:solidFill>
                  <a:srgbClr val="666666"/>
                </a:solidFill>
                <a:latin typeface="Proxima Nova"/>
                <a:ea typeface="Proxima Nova"/>
                <a:cs typeface="Proxima Nova"/>
              </a:rPr>
              <a:t> of a graph G(V, E) if V1(G) is a subset of V(G) and E1(G) is a subset of E(G) such that each edge of G1 has same end vertices as in G. </a:t>
            </a:r>
            <a:endParaRPr lang="en-IN" sz="1600" dirty="0" smtClean="0">
              <a:solidFill>
                <a:srgbClr val="666666"/>
              </a:solidFill>
              <a:latin typeface="Proxima Nova"/>
              <a:ea typeface="Proxima Nova"/>
              <a:cs typeface="Proxima Nova"/>
            </a:endParaRPr>
          </a:p>
        </p:txBody>
      </p:sp>
      <p:pic>
        <p:nvPicPr>
          <p:cNvPr id="4" name="Picture 3"/>
          <p:cNvPicPr>
            <a:picLocks noChangeAspect="1"/>
          </p:cNvPicPr>
          <p:nvPr/>
        </p:nvPicPr>
        <p:blipFill>
          <a:blip r:embed="rId6"/>
          <a:stretch>
            <a:fillRect/>
          </a:stretch>
        </p:blipFill>
        <p:spPr>
          <a:xfrm>
            <a:off x="2285304" y="2184070"/>
            <a:ext cx="4162425" cy="2076450"/>
          </a:xfrm>
          <a:prstGeom prst="rect">
            <a:avLst/>
          </a:prstGeom>
        </p:spPr>
      </p:pic>
    </p:spTree>
    <p:extLst>
      <p:ext uri="{BB962C8B-B14F-4D97-AF65-F5344CB8AC3E}">
        <p14:creationId xmlns:p14="http://schemas.microsoft.com/office/powerpoint/2010/main" val="4088156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2031295"/>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Connected Graph : </a:t>
            </a:r>
            <a:r>
              <a:rPr lang="en-IN" sz="1600" dirty="0">
                <a:solidFill>
                  <a:srgbClr val="666666"/>
                </a:solidFill>
                <a:latin typeface="Proxima Nova"/>
                <a:ea typeface="Proxima Nova"/>
                <a:cs typeface="Proxima Nova"/>
              </a:rPr>
              <a:t>A graph in which we can visit from any one vertex to any other vertex is called as a connected graph.</a:t>
            </a:r>
          </a:p>
          <a:p>
            <a:pPr algn="just">
              <a:lnSpc>
                <a:spcPct val="150000"/>
              </a:lnSpc>
            </a:pPr>
            <a:r>
              <a:rPr lang="en-IN" sz="1600" dirty="0">
                <a:solidFill>
                  <a:srgbClr val="666666"/>
                </a:solidFill>
                <a:latin typeface="Proxima Nova"/>
                <a:ea typeface="Proxima Nova"/>
                <a:cs typeface="Proxima Nova"/>
              </a:rPr>
              <a:t>In connected graph, at least one path exists between every pair of vertices</a:t>
            </a:r>
            <a:r>
              <a:rPr lang="en-IN" sz="1600" dirty="0" smtClean="0">
                <a:solidFill>
                  <a:srgbClr val="666666"/>
                </a:solidFill>
                <a:latin typeface="Proxima Nova"/>
                <a:ea typeface="Proxima Nova"/>
                <a:cs typeface="Proxima Nova"/>
              </a:rPr>
              <a:t>.</a:t>
            </a:r>
          </a:p>
          <a:p>
            <a:pPr algn="just">
              <a:lnSpc>
                <a:spcPct val="150000"/>
              </a:lnSpc>
            </a:pPr>
            <a:endParaRPr lang="en-IN" sz="1600" dirty="0" smtClean="0">
              <a:solidFill>
                <a:srgbClr val="666666"/>
              </a:solidFill>
              <a:latin typeface="Proxima Nova"/>
              <a:ea typeface="Proxima Nova"/>
              <a:cs typeface="Proxima Nova"/>
            </a:endParaRPr>
          </a:p>
        </p:txBody>
      </p:sp>
      <p:pic>
        <p:nvPicPr>
          <p:cNvPr id="3" name="Picture 2"/>
          <p:cNvPicPr>
            <a:picLocks noChangeAspect="1"/>
          </p:cNvPicPr>
          <p:nvPr/>
        </p:nvPicPr>
        <p:blipFill>
          <a:blip r:embed="rId6"/>
          <a:stretch>
            <a:fillRect/>
          </a:stretch>
        </p:blipFill>
        <p:spPr>
          <a:xfrm>
            <a:off x="2039113" y="2571737"/>
            <a:ext cx="4676775" cy="2181225"/>
          </a:xfrm>
          <a:prstGeom prst="rect">
            <a:avLst/>
          </a:prstGeom>
        </p:spPr>
      </p:pic>
    </p:spTree>
    <p:extLst>
      <p:ext uri="{BB962C8B-B14F-4D97-AF65-F5344CB8AC3E}">
        <p14:creationId xmlns:p14="http://schemas.microsoft.com/office/powerpoint/2010/main" val="22163533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499" y="705751"/>
            <a:ext cx="8503839"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err="1" smtClean="0">
                <a:solidFill>
                  <a:srgbClr val="666666"/>
                </a:solidFill>
                <a:latin typeface="Proxima Nova"/>
                <a:ea typeface="Proxima Nova"/>
                <a:cs typeface="Proxima Nova"/>
              </a:rPr>
              <a:t>DisConnected</a:t>
            </a:r>
            <a:r>
              <a:rPr lang="en-IN" sz="1600" b="1" dirty="0" smtClean="0">
                <a:solidFill>
                  <a:srgbClr val="666666"/>
                </a:solidFill>
                <a:latin typeface="Proxima Nova"/>
                <a:ea typeface="Proxima Nova"/>
                <a:cs typeface="Proxima Nova"/>
              </a:rPr>
              <a:t> Graph : </a:t>
            </a:r>
            <a:r>
              <a:rPr lang="en-IN" sz="1600" dirty="0">
                <a:solidFill>
                  <a:srgbClr val="666666"/>
                </a:solidFill>
                <a:latin typeface="Proxima Nova"/>
                <a:ea typeface="Proxima Nova"/>
                <a:cs typeface="Proxima Nova"/>
              </a:rPr>
              <a:t>A graph in which there does not exist any path between at least one pair of vertices is called as a disconnected graph.</a:t>
            </a:r>
          </a:p>
          <a:p>
            <a:pPr algn="just">
              <a:lnSpc>
                <a:spcPct val="150000"/>
              </a:lnSpc>
            </a:pPr>
            <a:r>
              <a:rPr lang="en-IN" sz="1600" dirty="0">
                <a:solidFill>
                  <a:srgbClr val="666666"/>
                </a:solidFill>
                <a:latin typeface="Proxima Nova"/>
                <a:ea typeface="Proxima Nova"/>
                <a:cs typeface="Proxima Nova"/>
              </a:rPr>
              <a:t> </a:t>
            </a:r>
            <a:endParaRPr lang="en-IN" sz="1600" dirty="0" smtClean="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645924" y="2195566"/>
            <a:ext cx="4838700" cy="2190750"/>
          </a:xfrm>
          <a:prstGeom prst="rect">
            <a:avLst/>
          </a:prstGeom>
        </p:spPr>
      </p:pic>
    </p:spTree>
    <p:extLst>
      <p:ext uri="{BB962C8B-B14F-4D97-AF65-F5344CB8AC3E}">
        <p14:creationId xmlns:p14="http://schemas.microsoft.com/office/powerpoint/2010/main" val="3872124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1233825" y="1376737"/>
            <a:ext cx="6556287" cy="2628953"/>
          </a:xfrm>
          <a:prstGeom prst="rect">
            <a:avLst/>
          </a:prstGeom>
        </p:spPr>
      </p:pic>
    </p:spTree>
    <p:extLst>
      <p:ext uri="{BB962C8B-B14F-4D97-AF65-F5344CB8AC3E}">
        <p14:creationId xmlns:p14="http://schemas.microsoft.com/office/powerpoint/2010/main" val="11926631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a:t>
            </a:r>
            <a:r>
              <a:rPr lang="en-US" sz="2400" dirty="0">
                <a:solidFill>
                  <a:schemeClr val="tx1"/>
                </a:solidFill>
                <a:latin typeface="Proxima Nova" panose="020B0604020202020204" charset="0"/>
                <a:ea typeface="Proxima Nova"/>
                <a:cs typeface="Proxima Nova"/>
                <a:sym typeface="Proxima Nova"/>
              </a:rPr>
              <a:t>6</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smtClean="0">
                <a:solidFill>
                  <a:schemeClr val="tx1"/>
                </a:solidFill>
                <a:latin typeface="Proxima Nova" panose="020B0604020202020204" charset="0"/>
              </a:rPr>
              <a:t>Graph Algorithms</a:t>
            </a:r>
            <a:endParaRPr lang="en-IN" sz="2400" dirty="0">
              <a:solidFill>
                <a:schemeClr val="tx1"/>
              </a:solidFill>
              <a:latin typeface="Proxima Nova" panose="020B0604020202020204" charset="0"/>
            </a:endParaRP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4247286"/>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Introduction</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Representation </a:t>
            </a:r>
            <a:r>
              <a:rPr lang="en-IN" sz="1600" b="1" dirty="0">
                <a:solidFill>
                  <a:srgbClr val="666666"/>
                </a:solidFill>
                <a:latin typeface="Proxima Nova"/>
                <a:ea typeface="Proxima Nova"/>
                <a:cs typeface="Proxima Nova"/>
              </a:rPr>
              <a:t>of Undirected &amp; Directed </a:t>
            </a:r>
            <a:r>
              <a:rPr lang="en-IN" sz="1600" b="1" dirty="0" smtClean="0">
                <a:solidFill>
                  <a:srgbClr val="666666"/>
                </a:solidFill>
                <a:latin typeface="Proxima Nova"/>
                <a:ea typeface="Proxima Nova"/>
                <a:cs typeface="Proxima Nova"/>
              </a:rPr>
              <a:t>Graph</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Traversing Graphs</a:t>
            </a:r>
            <a:endParaRPr lang="en-IN" sz="1600" b="1" dirty="0">
              <a:solidFill>
                <a:srgbClr val="666666"/>
              </a:solidFill>
              <a:latin typeface="Proxima Nova"/>
              <a:ea typeface="Proxima Nova"/>
              <a:cs typeface="Proxima Nova"/>
            </a:endParaRPr>
          </a:p>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Depth First </a:t>
            </a:r>
            <a:r>
              <a:rPr lang="en-IN" sz="1600" b="1" dirty="0" smtClean="0">
                <a:solidFill>
                  <a:srgbClr val="666666"/>
                </a:solidFill>
                <a:latin typeface="Proxima Nova"/>
                <a:ea typeface="Proxima Nova"/>
                <a:cs typeface="Proxima Nova"/>
              </a:rPr>
              <a:t>Search</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Breath </a:t>
            </a:r>
            <a:r>
              <a:rPr lang="en-IN" sz="1600" b="1" dirty="0">
                <a:solidFill>
                  <a:srgbClr val="666666"/>
                </a:solidFill>
                <a:latin typeface="Proxima Nova"/>
                <a:ea typeface="Proxima Nova"/>
                <a:cs typeface="Proxima Nova"/>
              </a:rPr>
              <a:t>First </a:t>
            </a:r>
            <a:r>
              <a:rPr lang="en-IN" sz="1600" b="1" dirty="0" smtClean="0">
                <a:solidFill>
                  <a:srgbClr val="666666"/>
                </a:solidFill>
                <a:latin typeface="Proxima Nova"/>
                <a:ea typeface="Proxima Nova"/>
                <a:cs typeface="Proxima Nova"/>
              </a:rPr>
              <a:t>Search</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Topological sort </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Strongly Connected components</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Single Pair Shortest Path</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Minimum Spanning </a:t>
            </a:r>
            <a:r>
              <a:rPr lang="en-IN" sz="1600" b="1" dirty="0">
                <a:solidFill>
                  <a:srgbClr val="666666"/>
                </a:solidFill>
                <a:latin typeface="Proxima Nova"/>
                <a:ea typeface="Proxima Nova"/>
                <a:cs typeface="Proxima Nova"/>
              </a:rPr>
              <a:t>trees </a:t>
            </a:r>
            <a:r>
              <a:rPr lang="en-IN" sz="1600" b="1" dirty="0" smtClean="0">
                <a:solidFill>
                  <a:srgbClr val="666666"/>
                </a:solidFill>
                <a:latin typeface="Proxima Nova"/>
                <a:ea typeface="Proxima Nova"/>
                <a:cs typeface="Proxima Nova"/>
              </a:rPr>
              <a:t>(</a:t>
            </a:r>
            <a:r>
              <a:rPr lang="en-IN" sz="1600" b="1" dirty="0" err="1">
                <a:solidFill>
                  <a:srgbClr val="666666"/>
                </a:solidFill>
                <a:latin typeface="Proxima Nova"/>
                <a:ea typeface="Proxima Nova"/>
                <a:cs typeface="Proxima Nova"/>
              </a:rPr>
              <a:t>Kruskal’s</a:t>
            </a:r>
            <a:r>
              <a:rPr lang="en-IN" sz="1600" b="1" dirty="0">
                <a:solidFill>
                  <a:srgbClr val="666666"/>
                </a:solidFill>
                <a:latin typeface="Proxima Nova"/>
                <a:ea typeface="Proxima Nova"/>
                <a:cs typeface="Proxima Nova"/>
              </a:rPr>
              <a:t> algorithm, Prim’s algorithm) using </a:t>
            </a:r>
            <a:r>
              <a:rPr lang="en-IN" sz="1600" b="1" dirty="0" smtClean="0">
                <a:solidFill>
                  <a:srgbClr val="666666"/>
                </a:solidFill>
                <a:latin typeface="Proxima Nova"/>
                <a:ea typeface="Proxima Nova"/>
                <a:cs typeface="Proxima Nova"/>
              </a:rPr>
              <a:t>greedy approach</a:t>
            </a:r>
            <a:r>
              <a:rPr lang="en-IN" sz="1600" b="1" dirty="0">
                <a:solidFill>
                  <a:srgbClr val="666666"/>
                </a:solidFill>
                <a:latin typeface="Proxima Nova"/>
                <a:ea typeface="Proxima Nova"/>
                <a:cs typeface="Proxima Nova"/>
              </a:rPr>
              <a:t>, </a:t>
            </a:r>
            <a:endParaRPr lang="en-IN" sz="1600" b="1" dirty="0" smtClean="0">
              <a:solidFill>
                <a:srgbClr val="666666"/>
              </a:solidFill>
              <a:latin typeface="Proxima Nova"/>
              <a:ea typeface="Proxima Nova"/>
              <a:cs typeface="Proxima Nova"/>
            </a:endParaRP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All </a:t>
            </a:r>
            <a:r>
              <a:rPr lang="en-IN" sz="1600" b="1" dirty="0">
                <a:solidFill>
                  <a:srgbClr val="666666"/>
                </a:solidFill>
                <a:latin typeface="Proxima Nova"/>
                <a:ea typeface="Proxima Nova"/>
                <a:cs typeface="Proxima Nova"/>
              </a:rPr>
              <a:t>Points Shortest path using Dynamic </a:t>
            </a:r>
            <a:r>
              <a:rPr lang="en-IN" sz="1600" b="1" dirty="0" smtClean="0">
                <a:solidFill>
                  <a:srgbClr val="666666"/>
                </a:solidFill>
                <a:latin typeface="Proxima Nova"/>
                <a:ea typeface="Proxima Nova"/>
                <a:cs typeface="Proxima Nova"/>
              </a:rPr>
              <a:t>Programming</a:t>
            </a:r>
            <a:endParaRPr lang="en-IN" sz="1600"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66390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Graph</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G(E, V</a:t>
            </a:r>
            <a:r>
              <a:rPr lang="en-IN" sz="1600" dirty="0" smtClean="0">
                <a:solidFill>
                  <a:srgbClr val="666666"/>
                </a:solidFill>
                <a:latin typeface="Proxima Nova"/>
                <a:ea typeface="Proxima Nova"/>
                <a:cs typeface="Proxima Nova"/>
              </a:rPr>
              <a:t>).</a:t>
            </a:r>
          </a:p>
        </p:txBody>
      </p:sp>
      <p:pic>
        <p:nvPicPr>
          <p:cNvPr id="2" name="Picture 1"/>
          <p:cNvPicPr>
            <a:picLocks noChangeAspect="1"/>
          </p:cNvPicPr>
          <p:nvPr/>
        </p:nvPicPr>
        <p:blipFill>
          <a:blip r:embed="rId6"/>
          <a:stretch>
            <a:fillRect/>
          </a:stretch>
        </p:blipFill>
        <p:spPr>
          <a:xfrm>
            <a:off x="465500" y="2517857"/>
            <a:ext cx="3790950" cy="2428875"/>
          </a:xfrm>
          <a:prstGeom prst="rect">
            <a:avLst/>
          </a:prstGeom>
        </p:spPr>
      </p:pic>
      <p:pic>
        <p:nvPicPr>
          <p:cNvPr id="3" name="Picture 2"/>
          <p:cNvPicPr>
            <a:picLocks noChangeAspect="1"/>
          </p:cNvPicPr>
          <p:nvPr/>
        </p:nvPicPr>
        <p:blipFill>
          <a:blip r:embed="rId7"/>
          <a:stretch>
            <a:fillRect/>
          </a:stretch>
        </p:blipFill>
        <p:spPr>
          <a:xfrm>
            <a:off x="4717200" y="2517857"/>
            <a:ext cx="3738456" cy="2389146"/>
          </a:xfrm>
          <a:prstGeom prst="rect">
            <a:avLst/>
          </a:prstGeom>
        </p:spPr>
      </p:pic>
    </p:spTree>
    <p:extLst>
      <p:ext uri="{BB962C8B-B14F-4D97-AF65-F5344CB8AC3E}">
        <p14:creationId xmlns:p14="http://schemas.microsoft.com/office/powerpoint/2010/main" val="3248632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INTRODUCTION</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Applications of Graph</a:t>
            </a:r>
            <a:endParaRPr lang="en-IN" sz="1600" b="1"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to determine the shortest </a:t>
            </a:r>
            <a:r>
              <a:rPr lang="en-IN" sz="1600" dirty="0" smtClean="0">
                <a:solidFill>
                  <a:srgbClr val="666666"/>
                </a:solidFill>
                <a:latin typeface="Proxima Nova"/>
                <a:ea typeface="Proxima Nova"/>
                <a:cs typeface="Proxima Nova"/>
              </a:rPr>
              <a:t>paths.</a:t>
            </a: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Used </a:t>
            </a:r>
            <a:r>
              <a:rPr lang="en-IN" sz="1600" dirty="0">
                <a:solidFill>
                  <a:srgbClr val="666666"/>
                </a:solidFill>
                <a:latin typeface="Proxima Nova"/>
                <a:ea typeface="Proxima Nova"/>
                <a:cs typeface="Proxima Nova"/>
              </a:rPr>
              <a:t>by search engine crawlers to build indexes of web pages.</a:t>
            </a: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Used </a:t>
            </a:r>
            <a:r>
              <a:rPr lang="en-IN" sz="1600" dirty="0">
                <a:solidFill>
                  <a:srgbClr val="666666"/>
                </a:solidFill>
                <a:latin typeface="Proxima Nova"/>
                <a:ea typeface="Proxima Nova"/>
                <a:cs typeface="Proxima Nova"/>
              </a:rPr>
              <a:t>to find available neighbour nodes in peer-to-peer networks such as </a:t>
            </a:r>
            <a:r>
              <a:rPr lang="en-IN" sz="1600" dirty="0" err="1">
                <a:solidFill>
                  <a:srgbClr val="666666"/>
                </a:solidFill>
                <a:latin typeface="Proxima Nova"/>
                <a:ea typeface="Proxima Nova"/>
                <a:cs typeface="Proxima Nova"/>
              </a:rPr>
              <a:t>BitTorrent</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Used to find locations </a:t>
            </a:r>
            <a:r>
              <a:rPr lang="en-IN" sz="1600" dirty="0">
                <a:solidFill>
                  <a:srgbClr val="666666"/>
                </a:solidFill>
                <a:latin typeface="Proxima Nova"/>
                <a:ea typeface="Proxima Nova"/>
                <a:cs typeface="Proxima Nova"/>
              </a:rPr>
              <a:t>and routes in GPS</a:t>
            </a:r>
            <a:r>
              <a:rPr lang="en-IN" sz="1600" dirty="0" smtClean="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Graphs are used in Google maps to find the shortest route</a:t>
            </a:r>
            <a:r>
              <a:rPr lang="en-IN" sz="1600" dirty="0" smtClean="0">
                <a:solidFill>
                  <a:srgbClr val="666666"/>
                </a:solidFill>
                <a:latin typeface="Proxima Nova"/>
                <a:ea typeface="Proxima Nova"/>
                <a:cs typeface="Proxima Nova"/>
              </a:rPr>
              <a:t>.)</a:t>
            </a:r>
            <a:endParaRPr lang="en-IN" sz="1600"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Graphs are used in social networking sites where users act as nodes and connection between them acts as edges</a:t>
            </a:r>
            <a:r>
              <a:rPr lang="en-IN" sz="1600" dirty="0" smtClean="0">
                <a:solidFill>
                  <a:srgbClr val="666666"/>
                </a:solidFill>
                <a:latin typeface="Proxima Nova"/>
                <a:ea typeface="Proxima Nova"/>
                <a:cs typeface="Proxima Nova"/>
              </a:rPr>
              <a:t>.</a:t>
            </a:r>
          </a:p>
        </p:txBody>
      </p:sp>
    </p:spTree>
    <p:extLst>
      <p:ext uri="{BB962C8B-B14F-4D97-AF65-F5344CB8AC3E}">
        <p14:creationId xmlns:p14="http://schemas.microsoft.com/office/powerpoint/2010/main" val="36608183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437187" cy="538579"/>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Representation </a:t>
            </a:r>
            <a:r>
              <a:rPr lang="en-IN" sz="2300" dirty="0">
                <a:solidFill>
                  <a:schemeClr val="lt1"/>
                </a:solidFill>
                <a:latin typeface="Proxima Nova" panose="020B0604020202020204" charset="0"/>
                <a:ea typeface="Proxima Nova"/>
                <a:cs typeface="Proxima Nova"/>
                <a:sym typeface="Proxima Nova"/>
              </a:rPr>
              <a:t>of Undirected &amp; Directed </a:t>
            </a:r>
            <a:r>
              <a:rPr lang="en-IN" sz="2300" dirty="0" smtClean="0">
                <a:solidFill>
                  <a:schemeClr val="lt1"/>
                </a:solidFill>
                <a:latin typeface="Proxima Nova" panose="020B0604020202020204" charset="0"/>
                <a:ea typeface="Proxima Nova"/>
                <a:cs typeface="Proxima Nova"/>
                <a:sym typeface="Proxima Nova"/>
              </a:rPr>
              <a:t>Graph</a:t>
            </a: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760288" y="1127963"/>
            <a:ext cx="7435921" cy="3108628"/>
          </a:xfrm>
          <a:prstGeom prst="rect">
            <a:avLst/>
          </a:prstGeom>
        </p:spPr>
      </p:pic>
    </p:spTree>
    <p:extLst>
      <p:ext uri="{BB962C8B-B14F-4D97-AF65-F5344CB8AC3E}">
        <p14:creationId xmlns:p14="http://schemas.microsoft.com/office/powerpoint/2010/main" val="2925140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4247286"/>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a:solidFill>
                  <a:srgbClr val="666666"/>
                </a:solidFill>
                <a:latin typeface="Proxima Nova"/>
                <a:ea typeface="Proxima Nova"/>
                <a:cs typeface="Proxima Nova"/>
              </a:rPr>
              <a:t>Adjacent Vertices : </a:t>
            </a:r>
            <a:r>
              <a:rPr lang="en-IN" sz="1600" dirty="0">
                <a:solidFill>
                  <a:srgbClr val="666666"/>
                </a:solidFill>
                <a:latin typeface="Proxima Nova"/>
                <a:ea typeface="Proxima Nova"/>
                <a:cs typeface="Proxima Nova"/>
              </a:rPr>
              <a:t>Two vertices are said to be adjacent if they are connected to each other by the same edge</a:t>
            </a:r>
            <a:r>
              <a:rPr lang="en-IN" sz="1600" dirty="0" smtClean="0">
                <a:solidFill>
                  <a:srgbClr val="666666"/>
                </a:solidFill>
                <a:latin typeface="Proxima Nova"/>
                <a:ea typeface="Proxima Nova"/>
                <a:cs typeface="Proxima Nova"/>
              </a:rPr>
              <a:t>.</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Order or graph: </a:t>
            </a:r>
            <a:r>
              <a:rPr lang="en-IN" sz="1600" dirty="0">
                <a:solidFill>
                  <a:srgbClr val="666666"/>
                </a:solidFill>
                <a:latin typeface="Proxima Nova"/>
                <a:ea typeface="Proxima Nova"/>
                <a:cs typeface="Proxima Nova"/>
              </a:rPr>
              <a:t>The number of vertices in the graph</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Size of graph: </a:t>
            </a:r>
            <a:r>
              <a:rPr lang="en-IN" sz="1600" dirty="0">
                <a:solidFill>
                  <a:srgbClr val="666666"/>
                </a:solidFill>
                <a:latin typeface="Proxima Nova"/>
                <a:ea typeface="Proxima Nova"/>
                <a:cs typeface="Proxima Nova"/>
              </a:rPr>
              <a:t>The number of edges in the graph</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Vertex </a:t>
            </a:r>
            <a:r>
              <a:rPr lang="en-IN" sz="1600" b="1" dirty="0">
                <a:solidFill>
                  <a:srgbClr val="666666"/>
                </a:solidFill>
                <a:latin typeface="Proxima Nova"/>
                <a:ea typeface="Proxima Nova"/>
                <a:cs typeface="Proxima Nova"/>
              </a:rPr>
              <a:t>degree: </a:t>
            </a:r>
            <a:r>
              <a:rPr lang="en-IN" sz="1600" dirty="0">
                <a:solidFill>
                  <a:srgbClr val="666666"/>
                </a:solidFill>
                <a:latin typeface="Proxima Nova"/>
                <a:ea typeface="Proxima Nova"/>
                <a:cs typeface="Proxima Nova"/>
              </a:rPr>
              <a:t>The number of edges that are incident to a vertex</a:t>
            </a:r>
          </a:p>
          <a:p>
            <a:pPr algn="just">
              <a:lnSpc>
                <a:spcPct val="150000"/>
              </a:lnSpc>
            </a:pPr>
            <a:endParaRPr lang="en-IN" sz="1600" dirty="0" smtClean="0">
              <a:solidFill>
                <a:srgbClr val="666666"/>
              </a:solidFill>
              <a:latin typeface="Proxima Nova"/>
              <a:ea typeface="Proxima Nova"/>
              <a:cs typeface="Proxima Nova"/>
            </a:endParaRPr>
          </a:p>
          <a:p>
            <a:pPr algn="just">
              <a:lnSpc>
                <a:spcPct val="150000"/>
              </a:lnSpc>
            </a:pPr>
            <a:r>
              <a:rPr lang="en-IN" sz="1600" b="1" dirty="0" smtClean="0">
                <a:solidFill>
                  <a:srgbClr val="666666"/>
                </a:solidFill>
                <a:latin typeface="Proxima Nova"/>
                <a:ea typeface="Proxima Nova"/>
                <a:cs typeface="Proxima Nova"/>
              </a:rPr>
              <a:t>Isolated </a:t>
            </a:r>
            <a:r>
              <a:rPr lang="en-IN" sz="1600" b="1" dirty="0">
                <a:solidFill>
                  <a:srgbClr val="666666"/>
                </a:solidFill>
                <a:latin typeface="Proxima Nova"/>
                <a:ea typeface="Proxima Nova"/>
                <a:cs typeface="Proxima Nova"/>
              </a:rPr>
              <a:t>vertex: </a:t>
            </a:r>
            <a:r>
              <a:rPr lang="en-IN" sz="1600" dirty="0">
                <a:solidFill>
                  <a:srgbClr val="666666"/>
                </a:solidFill>
                <a:latin typeface="Proxima Nova"/>
                <a:ea typeface="Proxima Nova"/>
                <a:cs typeface="Proxima Nova"/>
              </a:rPr>
              <a:t>A vertex that is not connected to any other vertices in the </a:t>
            </a:r>
            <a:r>
              <a:rPr lang="en-IN" sz="1600" dirty="0" smtClean="0">
                <a:solidFill>
                  <a:srgbClr val="666666"/>
                </a:solidFill>
                <a:latin typeface="Proxima Nova"/>
                <a:ea typeface="Proxima Nova"/>
                <a:cs typeface="Proxima Nova"/>
              </a:rPr>
              <a:t>graph</a:t>
            </a:r>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1685240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3385512"/>
          </a:xfrm>
          <a:prstGeom prst="rect">
            <a:avLst/>
          </a:prstGeom>
          <a:noFill/>
          <a:ln>
            <a:noFill/>
          </a:ln>
        </p:spPr>
        <p:txBody>
          <a:bodyPr spcFirstLastPara="1" wrap="square" lIns="91425" tIns="91425" rIns="91425" bIns="91425" anchor="t" anchorCtr="0">
            <a:spAutoFit/>
          </a:bodyPr>
          <a:lstStyle/>
          <a:p>
            <a:pPr algn="just"/>
            <a:r>
              <a:rPr lang="en-IN" sz="1600" b="1" dirty="0" smtClean="0">
                <a:solidFill>
                  <a:srgbClr val="666666"/>
                </a:solidFill>
                <a:latin typeface="Proxima Nova"/>
                <a:ea typeface="Proxima Nova"/>
                <a:cs typeface="Proxima Nova"/>
              </a:rPr>
              <a:t>Important Definitions</a:t>
            </a:r>
          </a:p>
          <a:p>
            <a:pPr algn="just"/>
            <a:endParaRPr lang="en-IN" sz="1600" b="1" dirty="0" smtClean="0">
              <a:solidFill>
                <a:srgbClr val="666666"/>
              </a:solidFill>
              <a:latin typeface="Proxima Nova"/>
              <a:ea typeface="Proxima Nova"/>
              <a:cs typeface="Proxima Nova"/>
            </a:endParaRPr>
          </a:p>
          <a:p>
            <a:pPr algn="just"/>
            <a:r>
              <a:rPr lang="en-IN" sz="1600" b="1" dirty="0" smtClean="0">
                <a:solidFill>
                  <a:srgbClr val="666666"/>
                </a:solidFill>
                <a:latin typeface="Proxima Nova"/>
                <a:ea typeface="Proxima Nova"/>
                <a:cs typeface="Proxima Nova"/>
              </a:rPr>
              <a:t>Self-loop</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An edge from a vertex to </a:t>
            </a:r>
            <a:r>
              <a:rPr lang="en-IN" sz="1600" dirty="0" smtClean="0">
                <a:solidFill>
                  <a:srgbClr val="666666"/>
                </a:solidFill>
                <a:latin typeface="Proxima Nova"/>
                <a:ea typeface="Proxima Nova"/>
                <a:cs typeface="Proxima Nova"/>
              </a:rPr>
              <a:t>itself.</a:t>
            </a:r>
          </a:p>
          <a:p>
            <a:pPr algn="just"/>
            <a:endParaRPr lang="en-IN" sz="1600" dirty="0" smtClean="0">
              <a:solidFill>
                <a:srgbClr val="666666"/>
              </a:solidFill>
              <a:latin typeface="Proxima Nova"/>
              <a:ea typeface="Proxima Nova"/>
              <a:cs typeface="Proxima Nova"/>
            </a:endParaRPr>
          </a:p>
          <a:p>
            <a:pPr algn="just"/>
            <a:r>
              <a:rPr lang="en-IN" sz="1600" b="1" dirty="0" smtClean="0">
                <a:solidFill>
                  <a:srgbClr val="666666"/>
                </a:solidFill>
                <a:latin typeface="Proxima Nova"/>
                <a:ea typeface="Proxima Nova"/>
                <a:cs typeface="Proxima Nova"/>
              </a:rPr>
              <a:t>Directed </a:t>
            </a:r>
            <a:r>
              <a:rPr lang="en-IN" sz="1600" b="1" dirty="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A graph where all the edges have a direction indicating what is the start vertex and what is the end </a:t>
            </a:r>
            <a:r>
              <a:rPr lang="en-IN" sz="1600" dirty="0" smtClean="0">
                <a:solidFill>
                  <a:srgbClr val="666666"/>
                </a:solidFill>
                <a:latin typeface="Proxima Nova"/>
                <a:ea typeface="Proxima Nova"/>
                <a:cs typeface="Proxima Nova"/>
              </a:rPr>
              <a:t>vertex.</a:t>
            </a:r>
            <a:endParaRPr lang="en-IN" sz="1600" dirty="0">
              <a:solidFill>
                <a:srgbClr val="666666"/>
              </a:solidFill>
              <a:latin typeface="Proxima Nova"/>
              <a:ea typeface="Proxima Nova"/>
              <a:cs typeface="Proxima Nova"/>
            </a:endParaRPr>
          </a:p>
          <a:p>
            <a:pPr algn="just"/>
            <a:endParaRPr lang="en-IN" sz="1600" b="1" dirty="0" smtClean="0">
              <a:solidFill>
                <a:srgbClr val="666666"/>
              </a:solidFill>
              <a:latin typeface="Proxima Nova"/>
              <a:ea typeface="Proxima Nova"/>
              <a:cs typeface="Proxima Nova"/>
            </a:endParaRPr>
          </a:p>
          <a:p>
            <a:pPr algn="just"/>
            <a:r>
              <a:rPr lang="en-IN" sz="1600" b="1" dirty="0" smtClean="0">
                <a:solidFill>
                  <a:srgbClr val="666666"/>
                </a:solidFill>
                <a:latin typeface="Proxima Nova"/>
                <a:ea typeface="Proxima Nova"/>
                <a:cs typeface="Proxima Nova"/>
              </a:rPr>
              <a:t>Undirected </a:t>
            </a:r>
            <a:r>
              <a:rPr lang="en-IN" sz="1600" b="1" dirty="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A graph with edges that have no </a:t>
            </a:r>
            <a:r>
              <a:rPr lang="en-IN" sz="1600" dirty="0" smtClean="0">
                <a:solidFill>
                  <a:srgbClr val="666666"/>
                </a:solidFill>
                <a:latin typeface="Proxima Nova"/>
                <a:ea typeface="Proxima Nova"/>
                <a:cs typeface="Proxima Nova"/>
              </a:rPr>
              <a:t>direction.  Here edges are not ordered.</a:t>
            </a:r>
            <a:endParaRPr lang="en-IN" sz="1600" dirty="0">
              <a:solidFill>
                <a:srgbClr val="666666"/>
              </a:solidFill>
              <a:latin typeface="Proxima Nova"/>
              <a:ea typeface="Proxima Nova"/>
              <a:cs typeface="Proxima Nova"/>
            </a:endParaRPr>
          </a:p>
          <a:p>
            <a:pPr algn="just"/>
            <a:endParaRPr lang="en-IN" sz="1600" b="1" dirty="0" smtClean="0">
              <a:solidFill>
                <a:srgbClr val="666666"/>
              </a:solidFill>
              <a:latin typeface="Proxima Nova"/>
              <a:ea typeface="Proxima Nova"/>
              <a:cs typeface="Proxima Nova"/>
            </a:endParaRPr>
          </a:p>
          <a:p>
            <a:pPr algn="just"/>
            <a:r>
              <a:rPr lang="en-IN" sz="1600" b="1" dirty="0" smtClean="0">
                <a:solidFill>
                  <a:srgbClr val="666666"/>
                </a:solidFill>
                <a:latin typeface="Proxima Nova"/>
                <a:ea typeface="Proxima Nova"/>
                <a:cs typeface="Proxima Nova"/>
              </a:rPr>
              <a:t>Weighted </a:t>
            </a:r>
            <a:r>
              <a:rPr lang="en-IN" sz="1600" b="1" dirty="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Edges of the graph has weights</a:t>
            </a:r>
          </a:p>
          <a:p>
            <a:pPr algn="just"/>
            <a:endParaRPr lang="en-IN" sz="1600" b="1" dirty="0" smtClean="0">
              <a:solidFill>
                <a:srgbClr val="666666"/>
              </a:solidFill>
              <a:latin typeface="Proxima Nova"/>
              <a:ea typeface="Proxima Nova"/>
              <a:cs typeface="Proxima Nova"/>
            </a:endParaRPr>
          </a:p>
          <a:p>
            <a:pPr algn="just"/>
            <a:r>
              <a:rPr lang="en-IN" sz="1600" b="1" dirty="0" err="1" smtClean="0">
                <a:solidFill>
                  <a:srgbClr val="666666"/>
                </a:solidFill>
                <a:latin typeface="Proxima Nova"/>
                <a:ea typeface="Proxima Nova"/>
                <a:cs typeface="Proxima Nova"/>
              </a:rPr>
              <a:t>Unweighted</a:t>
            </a:r>
            <a:r>
              <a:rPr lang="en-IN" sz="1600" b="1" dirty="0" smtClean="0">
                <a:solidFill>
                  <a:srgbClr val="666666"/>
                </a:solidFill>
                <a:latin typeface="Proxima Nova"/>
                <a:ea typeface="Proxima Nova"/>
                <a:cs typeface="Proxima Nova"/>
              </a:rPr>
              <a:t> </a:t>
            </a:r>
            <a:r>
              <a:rPr lang="en-IN" sz="1600" b="1" dirty="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Edges of the graph has no weights</a:t>
            </a:r>
          </a:p>
        </p:txBody>
      </p:sp>
    </p:spTree>
    <p:extLst>
      <p:ext uri="{BB962C8B-B14F-4D97-AF65-F5344CB8AC3E}">
        <p14:creationId xmlns:p14="http://schemas.microsoft.com/office/powerpoint/2010/main" val="40927952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717513"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sym typeface="Proxima Nova"/>
              </a:rPr>
              <a:t>Representation of Undirected &amp; Directed Graph</a:t>
            </a:r>
            <a:endParaRPr lang="en-IN"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05751"/>
            <a:ext cx="8212950"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n-IN" sz="1600" b="1" dirty="0" smtClean="0">
                <a:solidFill>
                  <a:srgbClr val="666666"/>
                </a:solidFill>
                <a:latin typeface="Proxima Nova"/>
                <a:ea typeface="Proxima Nova"/>
                <a:cs typeface="Proxima Nova"/>
              </a:rPr>
              <a:t>Important Definitions</a:t>
            </a:r>
          </a:p>
          <a:p>
            <a:pPr algn="just">
              <a:lnSpc>
                <a:spcPct val="150000"/>
              </a:lnSpc>
            </a:pPr>
            <a:r>
              <a:rPr lang="en-IN" sz="1600" b="1" dirty="0" smtClean="0">
                <a:solidFill>
                  <a:srgbClr val="666666"/>
                </a:solidFill>
                <a:latin typeface="Proxima Nova"/>
                <a:ea typeface="Proxima Nova"/>
                <a:cs typeface="Proxima Nova"/>
              </a:rPr>
              <a:t>Complete Graph </a:t>
            </a:r>
            <a:r>
              <a:rPr lang="en-IN" sz="1600" b="1" dirty="0">
                <a:solidFill>
                  <a:srgbClr val="666666"/>
                </a:solidFill>
                <a:latin typeface="Proxima Nova"/>
                <a:ea typeface="Proxima Nova"/>
                <a:cs typeface="Proxima Nova"/>
              </a:rPr>
              <a:t>: </a:t>
            </a:r>
            <a:r>
              <a:rPr lang="en-IN" sz="1600" dirty="0">
                <a:solidFill>
                  <a:srgbClr val="666666"/>
                </a:solidFill>
                <a:latin typeface="Proxima Nova"/>
                <a:ea typeface="Proxima Nova"/>
                <a:cs typeface="Proxima Nova"/>
              </a:rPr>
              <a:t>A </a:t>
            </a:r>
            <a:r>
              <a:rPr lang="en-IN" sz="1600" dirty="0" smtClean="0">
                <a:solidFill>
                  <a:srgbClr val="666666"/>
                </a:solidFill>
                <a:latin typeface="Proxima Nova"/>
                <a:ea typeface="Proxima Nova"/>
                <a:cs typeface="Proxima Nova"/>
              </a:rPr>
              <a:t>graph </a:t>
            </a:r>
            <a:r>
              <a:rPr lang="en-IN" sz="1600" dirty="0">
                <a:solidFill>
                  <a:srgbClr val="666666"/>
                </a:solidFill>
                <a:latin typeface="Proxima Nova"/>
                <a:ea typeface="Proxima Nova"/>
                <a:cs typeface="Proxima Nova"/>
              </a:rPr>
              <a:t>with n vertices is called a complete graph if the degree of each vertex is n-1, that </a:t>
            </a:r>
            <a:r>
              <a:rPr lang="en-IN" sz="1600" dirty="0" smtClean="0">
                <a:solidFill>
                  <a:srgbClr val="666666"/>
                </a:solidFill>
                <a:latin typeface="Proxima Nova"/>
                <a:ea typeface="Proxima Nova"/>
                <a:cs typeface="Proxima Nova"/>
              </a:rPr>
              <a:t>is, every </a:t>
            </a:r>
            <a:r>
              <a:rPr lang="en-IN" sz="1600" dirty="0">
                <a:solidFill>
                  <a:srgbClr val="666666"/>
                </a:solidFill>
                <a:latin typeface="Proxima Nova"/>
                <a:ea typeface="Proxima Nova"/>
                <a:cs typeface="Proxima Nova"/>
              </a:rPr>
              <a:t>vertex is attached with </a:t>
            </a:r>
            <a:r>
              <a:rPr lang="en-IN" sz="1600" dirty="0" smtClean="0">
                <a:solidFill>
                  <a:srgbClr val="666666"/>
                </a:solidFill>
                <a:latin typeface="Proxima Nova"/>
                <a:ea typeface="Proxima Nova"/>
                <a:cs typeface="Proxima Nova"/>
              </a:rPr>
              <a:t>rest </a:t>
            </a:r>
            <a:r>
              <a:rPr lang="en-IN" sz="1600" dirty="0">
                <a:solidFill>
                  <a:srgbClr val="666666"/>
                </a:solidFill>
                <a:latin typeface="Proxima Nova"/>
                <a:ea typeface="Proxima Nova"/>
                <a:cs typeface="Proxima Nova"/>
              </a:rPr>
              <a:t>of the vertices in the graph. A complete graph is also called Full Graph. </a:t>
            </a:r>
            <a:r>
              <a:rPr lang="en-IN" sz="1600" dirty="0" smtClean="0">
                <a:solidFill>
                  <a:srgbClr val="666666"/>
                </a:solidFill>
                <a:latin typeface="Proxima Nova"/>
                <a:ea typeface="Proxima Nova"/>
                <a:cs typeface="Proxima Nova"/>
              </a:rPr>
              <a:t> </a:t>
            </a:r>
            <a:r>
              <a:rPr lang="en-IN" sz="1600" b="1" dirty="0" smtClean="0">
                <a:solidFill>
                  <a:srgbClr val="666666"/>
                </a:solidFill>
                <a:latin typeface="Proxima Nova"/>
                <a:ea typeface="Proxima Nova"/>
                <a:cs typeface="Proxima Nova"/>
              </a:rPr>
              <a:t>Total edges = (n*(n-1))/2</a:t>
            </a:r>
          </a:p>
        </p:txBody>
      </p:sp>
      <p:pic>
        <p:nvPicPr>
          <p:cNvPr id="2" name="Picture 1"/>
          <p:cNvPicPr>
            <a:picLocks noChangeAspect="1"/>
          </p:cNvPicPr>
          <p:nvPr/>
        </p:nvPicPr>
        <p:blipFill>
          <a:blip r:embed="rId6"/>
          <a:stretch>
            <a:fillRect/>
          </a:stretch>
        </p:blipFill>
        <p:spPr>
          <a:xfrm>
            <a:off x="1680580" y="2400636"/>
            <a:ext cx="4979532" cy="2295891"/>
          </a:xfrm>
          <a:prstGeom prst="rect">
            <a:avLst/>
          </a:prstGeom>
        </p:spPr>
      </p:pic>
    </p:spTree>
    <p:extLst>
      <p:ext uri="{BB962C8B-B14F-4D97-AF65-F5344CB8AC3E}">
        <p14:creationId xmlns:p14="http://schemas.microsoft.com/office/powerpoint/2010/main" val="908775229"/>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4178</TotalTime>
  <Words>706</Words>
  <Application>Microsoft Office PowerPoint</Application>
  <PresentationFormat>On-screen Show (16:9)</PresentationFormat>
  <Paragraphs>72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858</cp:revision>
  <dcterms:modified xsi:type="dcterms:W3CDTF">2022-10-10T06:11:18Z</dcterms:modified>
</cp:coreProperties>
</file>