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7" r:id="rId2"/>
    <p:sldId id="265" r:id="rId3"/>
    <p:sldId id="296" r:id="rId4"/>
    <p:sldId id="298" r:id="rId5"/>
    <p:sldId id="299" r:id="rId6"/>
    <p:sldId id="300" r:id="rId7"/>
    <p:sldId id="301" r:id="rId8"/>
    <p:sldId id="304" r:id="rId9"/>
    <p:sldId id="302" r:id="rId10"/>
    <p:sldId id="332" r:id="rId11"/>
    <p:sldId id="333" r:id="rId12"/>
    <p:sldId id="334" r:id="rId13"/>
    <p:sldId id="341" r:id="rId14"/>
    <p:sldId id="335" r:id="rId15"/>
    <p:sldId id="336" r:id="rId16"/>
    <p:sldId id="342" r:id="rId17"/>
    <p:sldId id="337" r:id="rId18"/>
    <p:sldId id="338" r:id="rId19"/>
    <p:sldId id="343" r:id="rId20"/>
    <p:sldId id="339" r:id="rId21"/>
    <p:sldId id="344" r:id="rId22"/>
    <p:sldId id="340" r:id="rId23"/>
    <p:sldId id="345" r:id="rId24"/>
    <p:sldId id="346" r:id="rId25"/>
    <p:sldId id="307" r:id="rId26"/>
    <p:sldId id="305" r:id="rId27"/>
    <p:sldId id="306" r:id="rId28"/>
    <p:sldId id="308" r:id="rId29"/>
    <p:sldId id="310" r:id="rId30"/>
    <p:sldId id="309" r:id="rId31"/>
    <p:sldId id="311" r:id="rId32"/>
    <p:sldId id="313" r:id="rId33"/>
    <p:sldId id="314" r:id="rId34"/>
    <p:sldId id="315" r:id="rId35"/>
    <p:sldId id="316" r:id="rId36"/>
    <p:sldId id="317" r:id="rId37"/>
    <p:sldId id="318" r:id="rId38"/>
    <p:sldId id="319" r:id="rId39"/>
    <p:sldId id="320" r:id="rId40"/>
    <p:sldId id="321" r:id="rId41"/>
    <p:sldId id="322" r:id="rId42"/>
    <p:sldId id="324" r:id="rId43"/>
    <p:sldId id="323" r:id="rId44"/>
    <p:sldId id="325" r:id="rId45"/>
    <p:sldId id="326" r:id="rId46"/>
    <p:sldId id="327" r:id="rId47"/>
    <p:sldId id="328" r:id="rId48"/>
    <p:sldId id="329" r:id="rId49"/>
    <p:sldId id="330" r:id="rId50"/>
    <p:sldId id="331" r:id="rId51"/>
  </p:sldIdLst>
  <p:sldSz cx="9144000" cy="5143500" type="screen16x9"/>
  <p:notesSz cx="6858000" cy="9144000"/>
  <p:embeddedFontLst>
    <p:embeddedFont>
      <p:font typeface="Calibri" panose="020F0502020204030204" pitchFamily="34" charset="0"/>
      <p:regular r:id="rId53"/>
      <p:bold r:id="rId54"/>
      <p:italic r:id="rId55"/>
      <p:boldItalic r:id="rId56"/>
    </p:embeddedFont>
    <p:embeddedFont>
      <p:font typeface="Proxima Nova" panose="020B060402020202020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7B6D"/>
    <a:srgbClr val="EB2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snapToGrid="0">
      <p:cViewPr varScale="1">
        <p:scale>
          <a:sx n="93" d="100"/>
          <a:sy n="93" d="100"/>
        </p:scale>
        <p:origin x="708" y="7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87370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6c834fc2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6c834fc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8369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4747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0448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8117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3929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3538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7347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2495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882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143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3408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6c834fc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6c834fc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103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61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9132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9579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0268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8011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547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7076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07087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5615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4285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3724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6842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43485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10418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54564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79931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83240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4993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7180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09690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8208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42703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86487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4728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48070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56578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85374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26729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35442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43094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52738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1721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73164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308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901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7244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7688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858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8.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8.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8.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8.pn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8.pn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8.pn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57626"/>
            <a:ext cx="9143999" cy="5138135"/>
          </a:xfrm>
          <a:prstGeom prst="rect">
            <a:avLst/>
          </a:prstGeom>
          <a:noFill/>
          <a:ln>
            <a:noFill/>
          </a:ln>
        </p:spPr>
      </p:pic>
      <p:pic>
        <p:nvPicPr>
          <p:cNvPr id="61" name="Google Shape;61;p14"/>
          <p:cNvPicPr preferRelativeResize="0"/>
          <p:nvPr/>
        </p:nvPicPr>
        <p:blipFill>
          <a:blip r:embed="rId4">
            <a:alphaModFix/>
          </a:blip>
          <a:stretch>
            <a:fillRect/>
          </a:stretch>
        </p:blipFill>
        <p:spPr>
          <a:xfrm>
            <a:off x="1198063" y="2262163"/>
            <a:ext cx="2486025" cy="6191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4185731"/>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Consider </a:t>
            </a:r>
            <a:r>
              <a:rPr lang="en-IN" sz="1600" b="1" dirty="0">
                <a:solidFill>
                  <a:srgbClr val="666666"/>
                </a:solidFill>
                <a:latin typeface="Proxima Nova"/>
                <a:ea typeface="Proxima Nova"/>
                <a:cs typeface="Proxima Nova"/>
              </a:rPr>
              <a:t>the problem with n =4, </a:t>
            </a:r>
            <a:r>
              <a:rPr lang="en-IN" sz="1600" b="1" dirty="0" smtClean="0">
                <a:solidFill>
                  <a:srgbClr val="666666"/>
                </a:solidFill>
                <a:latin typeface="Proxima Nova"/>
                <a:ea typeface="Proxima Nova"/>
                <a:cs typeface="Proxima Nova"/>
              </a:rPr>
              <a:t>P </a:t>
            </a:r>
            <a:r>
              <a:rPr lang="en-IN" sz="1600" b="1" dirty="0">
                <a:solidFill>
                  <a:srgbClr val="666666"/>
                </a:solidFill>
                <a:latin typeface="Proxima Nova"/>
                <a:ea typeface="Proxima Nova"/>
                <a:cs typeface="Proxima Nova"/>
              </a:rPr>
              <a:t>= {10, 10, 12, 18}, w = {2, 4, 6, 9} and </a:t>
            </a:r>
            <a:r>
              <a:rPr lang="en-IN" sz="1600" b="1" dirty="0" smtClean="0">
                <a:solidFill>
                  <a:srgbClr val="666666"/>
                </a:solidFill>
                <a:latin typeface="Proxima Nova"/>
                <a:ea typeface="Proxima Nova"/>
                <a:cs typeface="Proxima Nova"/>
              </a:rPr>
              <a:t>M= </a:t>
            </a:r>
            <a:r>
              <a:rPr lang="en-IN" sz="1600" b="1" dirty="0">
                <a:solidFill>
                  <a:srgbClr val="666666"/>
                </a:solidFill>
                <a:latin typeface="Proxima Nova"/>
                <a:ea typeface="Proxima Nova"/>
                <a:cs typeface="Proxima Nova"/>
              </a:rPr>
              <a:t>15</a:t>
            </a:r>
            <a:r>
              <a:rPr lang="en-IN" sz="1600" b="1" dirty="0" smtClean="0">
                <a:solidFill>
                  <a:srgbClr val="666666"/>
                </a:solidFill>
                <a:latin typeface="Proxima Nova"/>
                <a:ea typeface="Proxima Nova"/>
                <a:cs typeface="Proxima Nova"/>
              </a:rPr>
              <a:t>.</a:t>
            </a:r>
          </a:p>
          <a:p>
            <a:pPr algn="just">
              <a:lnSpc>
                <a:spcPct val="150000"/>
              </a:lnSpc>
            </a:pPr>
            <a:r>
              <a:rPr lang="en-IN" sz="1600" dirty="0" smtClean="0">
                <a:solidFill>
                  <a:srgbClr val="666666"/>
                </a:solidFill>
                <a:latin typeface="Proxima Nova"/>
                <a:ea typeface="Proxima Nova"/>
                <a:cs typeface="Proxima Nova"/>
              </a:rPr>
              <a:t>Here</a:t>
            </a:r>
            <a:r>
              <a:rPr lang="en-IN" sz="1600" dirty="0">
                <a:solidFill>
                  <a:srgbClr val="666666"/>
                </a:solidFill>
                <a:latin typeface="Proxima Nova"/>
                <a:ea typeface="Proxima Nova"/>
                <a:cs typeface="Proxima Nova"/>
              </a:rPr>
              <a:t>, we calculate the </a:t>
            </a:r>
            <a:r>
              <a:rPr lang="en-IN" sz="1600" dirty="0" smtClean="0">
                <a:solidFill>
                  <a:srgbClr val="666666"/>
                </a:solidFill>
                <a:latin typeface="Proxima Nova"/>
                <a:ea typeface="Proxima Nova"/>
                <a:cs typeface="Proxima Nova"/>
              </a:rPr>
              <a:t>initial </a:t>
            </a:r>
            <a:r>
              <a:rPr lang="en-IN" sz="1600" dirty="0">
                <a:solidFill>
                  <a:srgbClr val="666666"/>
                </a:solidFill>
                <a:latin typeface="Proxima Nova"/>
                <a:ea typeface="Proxima Nova"/>
                <a:cs typeface="Proxima Nova"/>
              </a:rPr>
              <a:t>upper bound to be U = 10 + 10 + 12 = 32</a:t>
            </a:r>
            <a:r>
              <a:rPr lang="en-IN" sz="1600" dirty="0" smtClean="0">
                <a:solidFill>
                  <a:srgbClr val="666666"/>
                </a:solidFill>
                <a:latin typeface="Proxima Nova"/>
                <a:ea typeface="Proxima Nova"/>
                <a:cs typeface="Proxima Nova"/>
              </a:rPr>
              <a:t>.</a:t>
            </a:r>
          </a:p>
          <a:p>
            <a:pPr algn="just">
              <a:lnSpc>
                <a:spcPct val="150000"/>
              </a:lnSpc>
            </a:pPr>
            <a:r>
              <a:rPr lang="en-IN" sz="1600" dirty="0">
                <a:solidFill>
                  <a:srgbClr val="666666"/>
                </a:solidFill>
                <a:latin typeface="Proxima Nova"/>
                <a:ea typeface="Proxima Nova"/>
                <a:cs typeface="Proxima Nova"/>
              </a:rPr>
              <a:t>Note that the 4th object cannot be included here, since that would exceed W. </a:t>
            </a:r>
            <a:endParaRPr lang="en-IN" sz="1600" dirty="0" smtClean="0">
              <a:solidFill>
                <a:srgbClr val="666666"/>
              </a:solidFill>
              <a:latin typeface="Proxima Nova"/>
              <a:ea typeface="Proxima Nova"/>
              <a:cs typeface="Proxima Nova"/>
            </a:endParaRPr>
          </a:p>
          <a:p>
            <a:pPr algn="just">
              <a:lnSpc>
                <a:spcPct val="150000"/>
              </a:lnSpc>
            </a:pPr>
            <a:r>
              <a:rPr lang="en-IN" sz="1600" dirty="0" smtClean="0">
                <a:solidFill>
                  <a:srgbClr val="666666"/>
                </a:solidFill>
                <a:latin typeface="Proxima Nova"/>
                <a:ea typeface="Proxima Nova"/>
                <a:cs typeface="Proxima Nova"/>
              </a:rPr>
              <a:t>For </a:t>
            </a:r>
            <a:r>
              <a:rPr lang="en-IN" sz="1600" dirty="0">
                <a:solidFill>
                  <a:srgbClr val="666666"/>
                </a:solidFill>
                <a:latin typeface="Proxima Nova"/>
                <a:ea typeface="Proxima Nova"/>
                <a:cs typeface="Proxima Nova"/>
              </a:rPr>
              <a:t>the cost, we add </a:t>
            </a:r>
            <a:r>
              <a:rPr lang="en-IN" sz="1600" dirty="0" smtClean="0">
                <a:solidFill>
                  <a:srgbClr val="666666"/>
                </a:solidFill>
                <a:latin typeface="Proxima Nova"/>
                <a:ea typeface="Proxima Nova"/>
                <a:cs typeface="Proxima Nova"/>
              </a:rPr>
              <a:t>3/9th </a:t>
            </a:r>
            <a:r>
              <a:rPr lang="en-IN" sz="1600" dirty="0">
                <a:solidFill>
                  <a:srgbClr val="666666"/>
                </a:solidFill>
                <a:latin typeface="Proxima Nova"/>
                <a:ea typeface="Proxima Nova"/>
                <a:cs typeface="Proxima Nova"/>
              </a:rPr>
              <a:t>of the final value, and hence the cost function is 38. Remember to negate the values after calculation before comparison</a:t>
            </a:r>
            <a:r>
              <a:rPr lang="en-IN" sz="1600" dirty="0" smtClean="0">
                <a:solidFill>
                  <a:srgbClr val="666666"/>
                </a:solidFill>
                <a:latin typeface="Proxima Nova"/>
                <a:ea typeface="Proxima Nova"/>
                <a:cs typeface="Proxima Nova"/>
              </a:rPr>
              <a:t>.</a:t>
            </a:r>
          </a:p>
          <a:p>
            <a:pPr algn="just">
              <a:lnSpc>
                <a:spcPct val="150000"/>
              </a:lnSpc>
            </a:pPr>
            <a:endParaRPr lang="en-IN" sz="1600" dirty="0" smtClean="0">
              <a:solidFill>
                <a:srgbClr val="666666"/>
              </a:solidFill>
              <a:latin typeface="Proxima Nova"/>
              <a:ea typeface="Proxima Nova"/>
              <a:cs typeface="Proxima Nova"/>
            </a:endParaRPr>
          </a:p>
          <a:p>
            <a:pPr algn="just"/>
            <a:r>
              <a:rPr lang="en-IN" sz="1600" b="1" dirty="0" smtClean="0">
                <a:solidFill>
                  <a:srgbClr val="666666"/>
                </a:solidFill>
                <a:latin typeface="Proxima Nova"/>
                <a:ea typeface="Proxima Nova"/>
                <a:cs typeface="Proxima Nova"/>
              </a:rPr>
              <a:t>Upper bound is calculated as :</a:t>
            </a:r>
          </a:p>
          <a:p>
            <a:pPr lvl="8" algn="just"/>
            <a:r>
              <a:rPr lang="en-IN" sz="1100" dirty="0" smtClean="0">
                <a:solidFill>
                  <a:srgbClr val="666666"/>
                </a:solidFill>
                <a:latin typeface="Proxima Nova"/>
                <a:ea typeface="Proxima Nova"/>
                <a:cs typeface="Proxima Nova"/>
              </a:rPr>
              <a:t>	n</a:t>
            </a:r>
            <a:endParaRPr lang="en-IN" sz="1100" dirty="0">
              <a:solidFill>
                <a:srgbClr val="666666"/>
              </a:solidFill>
              <a:latin typeface="Proxima Nova"/>
              <a:ea typeface="Proxima Nova"/>
              <a:cs typeface="Proxima Nova"/>
            </a:endParaRPr>
          </a:p>
          <a:p>
            <a:pPr lvl="8" algn="just"/>
            <a:r>
              <a:rPr lang="en-IN" sz="1600" dirty="0" smtClean="0">
                <a:solidFill>
                  <a:srgbClr val="666666"/>
                </a:solidFill>
                <a:latin typeface="Proxima Nova"/>
                <a:ea typeface="Proxima Nova"/>
                <a:cs typeface="Proxima Nova"/>
              </a:rPr>
              <a:t>	∑ </a:t>
            </a:r>
            <a:r>
              <a:rPr lang="en-IN" sz="1600" dirty="0" err="1">
                <a:solidFill>
                  <a:srgbClr val="666666"/>
                </a:solidFill>
                <a:latin typeface="Proxima Nova"/>
                <a:ea typeface="Proxima Nova"/>
                <a:cs typeface="Proxima Nova"/>
              </a:rPr>
              <a:t>pixi</a:t>
            </a:r>
            <a:r>
              <a:rPr lang="en-IN" sz="1600" dirty="0">
                <a:solidFill>
                  <a:srgbClr val="666666"/>
                </a:solidFill>
                <a:latin typeface="Proxima Nova"/>
                <a:ea typeface="Proxima Nova"/>
                <a:cs typeface="Proxima Nova"/>
              </a:rPr>
              <a:t>  &lt;= M</a:t>
            </a:r>
          </a:p>
          <a:p>
            <a:pPr lvl="8" algn="just"/>
            <a:r>
              <a:rPr lang="en-IN" sz="1100" dirty="0" smtClean="0">
                <a:solidFill>
                  <a:srgbClr val="666666"/>
                </a:solidFill>
                <a:latin typeface="Proxima Nova"/>
                <a:ea typeface="Proxima Nova"/>
                <a:cs typeface="Proxima Nova"/>
              </a:rPr>
              <a:t>	</a:t>
            </a:r>
            <a:r>
              <a:rPr lang="en-IN" sz="1100" dirty="0" err="1" smtClean="0">
                <a:solidFill>
                  <a:srgbClr val="666666"/>
                </a:solidFill>
                <a:latin typeface="Proxima Nova"/>
                <a:ea typeface="Proxima Nova"/>
                <a:cs typeface="Proxima Nova"/>
              </a:rPr>
              <a:t>i</a:t>
            </a:r>
            <a:r>
              <a:rPr lang="en-IN" sz="1100" dirty="0" smtClean="0">
                <a:solidFill>
                  <a:srgbClr val="666666"/>
                </a:solidFill>
                <a:latin typeface="Proxima Nova"/>
                <a:ea typeface="Proxima Nova"/>
                <a:cs typeface="Proxima Nova"/>
              </a:rPr>
              <a:t>=1</a:t>
            </a:r>
            <a:endParaRPr lang="en-IN" sz="1100" dirty="0">
              <a:solidFill>
                <a:srgbClr val="666666"/>
              </a:solidFill>
              <a:latin typeface="Proxima Nova"/>
              <a:ea typeface="Proxima Nova"/>
              <a:cs typeface="Proxima Nova"/>
            </a:endParaRPr>
          </a:p>
          <a:p>
            <a:pPr algn="just">
              <a:lnSpc>
                <a:spcPct val="150000"/>
              </a:lnSpc>
            </a:pPr>
            <a:r>
              <a:rPr lang="en-IN" sz="1600" b="1" dirty="0" smtClean="0">
                <a:solidFill>
                  <a:srgbClr val="666666"/>
                </a:solidFill>
                <a:latin typeface="Proxima Nova"/>
                <a:ea typeface="Proxima Nova"/>
                <a:cs typeface="Proxima Nova"/>
              </a:rPr>
              <a:t>Cost is calculated as : </a:t>
            </a:r>
          </a:p>
          <a:p>
            <a:pPr algn="just"/>
            <a:r>
              <a:rPr lang="en-IN" sz="1100" dirty="0" smtClean="0">
                <a:solidFill>
                  <a:srgbClr val="666666"/>
                </a:solidFill>
                <a:latin typeface="Proxima Nova"/>
                <a:ea typeface="Proxima Nova"/>
                <a:cs typeface="Proxima Nova"/>
              </a:rPr>
              <a:t>	n</a:t>
            </a:r>
            <a:endParaRPr lang="en-IN" sz="1100" dirty="0">
              <a:solidFill>
                <a:srgbClr val="666666"/>
              </a:solidFill>
              <a:latin typeface="Proxima Nova"/>
              <a:ea typeface="Proxima Nova"/>
              <a:cs typeface="Proxima Nova"/>
            </a:endParaRPr>
          </a:p>
          <a:p>
            <a:pPr algn="just"/>
            <a:r>
              <a:rPr lang="en-IN" sz="1600" dirty="0" smtClean="0">
                <a:solidFill>
                  <a:srgbClr val="666666"/>
                </a:solidFill>
                <a:latin typeface="Proxima Nova"/>
                <a:ea typeface="Proxima Nova"/>
                <a:cs typeface="Proxima Nova"/>
              </a:rPr>
              <a:t>	∑ </a:t>
            </a:r>
            <a:r>
              <a:rPr lang="en-IN" sz="1600" dirty="0" err="1">
                <a:solidFill>
                  <a:srgbClr val="666666"/>
                </a:solidFill>
                <a:latin typeface="Proxima Nova"/>
                <a:ea typeface="Proxima Nova"/>
                <a:cs typeface="Proxima Nova"/>
              </a:rPr>
              <a:t>pixi</a:t>
            </a:r>
            <a:r>
              <a:rPr lang="en-IN" sz="1600" dirty="0">
                <a:solidFill>
                  <a:srgbClr val="666666"/>
                </a:solidFill>
                <a:latin typeface="Proxima Nova"/>
                <a:ea typeface="Proxima Nova"/>
                <a:cs typeface="Proxima Nova"/>
              </a:rPr>
              <a:t>  &lt;= </a:t>
            </a:r>
            <a:r>
              <a:rPr lang="en-IN" sz="1600" dirty="0" smtClean="0">
                <a:solidFill>
                  <a:srgbClr val="666666"/>
                </a:solidFill>
                <a:latin typeface="Proxima Nova"/>
                <a:ea typeface="Proxima Nova"/>
                <a:cs typeface="Proxima Nova"/>
              </a:rPr>
              <a:t>M  (with fraction)</a:t>
            </a:r>
            <a:endParaRPr lang="en-IN" sz="1600" dirty="0">
              <a:solidFill>
                <a:srgbClr val="666666"/>
              </a:solidFill>
              <a:latin typeface="Proxima Nova"/>
              <a:ea typeface="Proxima Nova"/>
              <a:cs typeface="Proxima Nova"/>
            </a:endParaRPr>
          </a:p>
          <a:p>
            <a:pPr algn="just"/>
            <a:r>
              <a:rPr lang="en-IN" sz="1100" dirty="0" smtClean="0">
                <a:solidFill>
                  <a:srgbClr val="666666"/>
                </a:solidFill>
                <a:latin typeface="Proxima Nova"/>
                <a:ea typeface="Proxima Nova"/>
                <a:cs typeface="Proxima Nova"/>
              </a:rPr>
              <a:t>	</a:t>
            </a:r>
            <a:r>
              <a:rPr lang="en-IN" sz="1100" dirty="0" err="1" smtClean="0">
                <a:solidFill>
                  <a:srgbClr val="666666"/>
                </a:solidFill>
                <a:latin typeface="Proxima Nova"/>
                <a:ea typeface="Proxima Nova"/>
                <a:cs typeface="Proxima Nova"/>
              </a:rPr>
              <a:t>i</a:t>
            </a:r>
            <a:r>
              <a:rPr lang="en-IN" sz="1100" dirty="0" smtClean="0">
                <a:solidFill>
                  <a:srgbClr val="666666"/>
                </a:solidFill>
                <a:latin typeface="Proxima Nova"/>
                <a:ea typeface="Proxima Nova"/>
                <a:cs typeface="Proxima Nova"/>
              </a:rPr>
              <a:t>=1</a:t>
            </a:r>
            <a:endParaRPr lang="en-IN" sz="1100" dirty="0">
              <a:solidFill>
                <a:srgbClr val="666666"/>
              </a:solidFill>
              <a:latin typeface="Proxima Nova"/>
              <a:ea typeface="Proxima Nova"/>
              <a:cs typeface="Proxima Nova"/>
            </a:endParaRPr>
          </a:p>
        </p:txBody>
      </p:sp>
    </p:spTree>
    <p:extLst>
      <p:ext uri="{BB962C8B-B14F-4D97-AF65-F5344CB8AC3E}">
        <p14:creationId xmlns:p14="http://schemas.microsoft.com/office/powerpoint/2010/main" val="2593193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2523738"/>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dirty="0" smtClean="0">
                <a:solidFill>
                  <a:srgbClr val="666666"/>
                </a:solidFill>
                <a:latin typeface="Calibri" panose="020F0502020204030204" pitchFamily="34" charset="0"/>
                <a:ea typeface="Proxima Nova"/>
                <a:cs typeface="Proxima Nova"/>
              </a:rPr>
              <a:t>Solution:</a:t>
            </a:r>
            <a:endParaRPr lang="en-IN" sz="1600" dirty="0">
              <a:solidFill>
                <a:srgbClr val="666666"/>
              </a:solidFill>
              <a:latin typeface="Calibri" panose="020F0502020204030204" pitchFamily="34" charset="0"/>
              <a:ea typeface="Proxima Nova"/>
              <a:cs typeface="Proxima Nova"/>
            </a:endParaRPr>
          </a:p>
          <a:p>
            <a:pPr marL="285750" indent="-285750" algn="just">
              <a:lnSpc>
                <a:spcPct val="150000"/>
              </a:lnSpc>
              <a:buFont typeface="Arial" panose="020B0604020202020204" pitchFamily="34" charset="0"/>
              <a:buChar char="•"/>
            </a:pPr>
            <a:r>
              <a:rPr lang="en-IN" sz="1600" dirty="0">
                <a:solidFill>
                  <a:srgbClr val="666666"/>
                </a:solidFill>
                <a:latin typeface="Calibri" panose="020F0502020204030204" pitchFamily="34" charset="0"/>
                <a:ea typeface="Proxima Nova"/>
                <a:cs typeface="Proxima Nova"/>
              </a:rPr>
              <a:t>Let us compute u(1) and c</a:t>
            </a:r>
            <a:r>
              <a:rPr lang="en-IN" sz="1600" dirty="0" smtClean="0">
                <a:solidFill>
                  <a:srgbClr val="666666"/>
                </a:solidFill>
                <a:latin typeface="Calibri" panose="020F0502020204030204" pitchFamily="34" charset="0"/>
                <a:ea typeface="Proxima Nova"/>
                <a:cs typeface="Proxima Nova"/>
              </a:rPr>
              <a:t>(1</a:t>
            </a:r>
            <a:r>
              <a:rPr lang="en-IN" sz="1600" dirty="0">
                <a:solidFill>
                  <a:srgbClr val="666666"/>
                </a:solidFill>
                <a:latin typeface="Calibri" panose="020F0502020204030204" pitchFamily="34" charset="0"/>
                <a:ea typeface="Proxima Nova"/>
                <a:cs typeface="Proxima Nova"/>
              </a:rPr>
              <a:t>). If we include first three item then </a:t>
            </a:r>
            <a:r>
              <a:rPr lang="en-IN" sz="1600" i="1" dirty="0" smtClean="0">
                <a:solidFill>
                  <a:srgbClr val="666666"/>
                </a:solidFill>
                <a:latin typeface="Calibri" panose="020F0502020204030204" pitchFamily="34" charset="0"/>
              </a:rPr>
              <a:t>sum</a:t>
            </a:r>
            <a:r>
              <a:rPr lang="en-IN" sz="1600" dirty="0" smtClean="0">
                <a:solidFill>
                  <a:srgbClr val="666666"/>
                </a:solidFill>
                <a:latin typeface="Calibri" panose="020F0502020204030204" pitchFamily="34" charset="0"/>
              </a:rPr>
              <a:t>​(</a:t>
            </a:r>
            <a:r>
              <a:rPr lang="en-IN" sz="1600" i="1" dirty="0" err="1" smtClean="0">
                <a:solidFill>
                  <a:srgbClr val="666666"/>
                </a:solidFill>
                <a:latin typeface="Calibri" panose="020F0502020204030204" pitchFamily="34" charset="0"/>
              </a:rPr>
              <a:t>wi</a:t>
            </a:r>
            <a:r>
              <a:rPr lang="en-IN" sz="1600" i="1" dirty="0" smtClean="0">
                <a:solidFill>
                  <a:srgbClr val="666666"/>
                </a:solidFill>
                <a:latin typeface="Calibri" panose="020F0502020204030204" pitchFamily="34" charset="0"/>
              </a:rPr>
              <a:t>)</a:t>
            </a:r>
            <a:r>
              <a:rPr lang="en-IN" sz="1600" dirty="0" smtClean="0">
                <a:solidFill>
                  <a:srgbClr val="666666"/>
                </a:solidFill>
                <a:latin typeface="Calibri" panose="020F0502020204030204" pitchFamily="34" charset="0"/>
              </a:rPr>
              <a:t>​</a:t>
            </a:r>
            <a:r>
              <a:rPr lang="en-IN" sz="1600" i="1" dirty="0" smtClean="0">
                <a:solidFill>
                  <a:srgbClr val="666666"/>
                </a:solidFill>
                <a:latin typeface="Calibri" panose="020F0502020204030204" pitchFamily="34" charset="0"/>
              </a:rPr>
              <a:t>&lt;=</a:t>
            </a:r>
            <a:r>
              <a:rPr lang="en-IN" sz="1600" i="1" dirty="0" smtClean="0">
                <a:solidFill>
                  <a:srgbClr val="666666"/>
                </a:solidFill>
                <a:latin typeface="Calibri" panose="020F0502020204030204" pitchFamily="34" charset="0"/>
              </a:rPr>
              <a:t>M</a:t>
            </a:r>
            <a:r>
              <a:rPr lang="en-IN" sz="1600" dirty="0" smtClean="0">
                <a:solidFill>
                  <a:srgbClr val="666666"/>
                </a:solidFill>
                <a:latin typeface="Calibri" panose="020F0502020204030204" pitchFamily="34" charset="0"/>
                <a:ea typeface="Proxima Nova"/>
                <a:cs typeface="Proxima Nova"/>
              </a:rPr>
              <a:t> </a:t>
            </a:r>
            <a:endParaRPr lang="en-IN" sz="1600" dirty="0">
              <a:solidFill>
                <a:srgbClr val="666666"/>
              </a:solidFill>
              <a:latin typeface="Calibri" panose="020F0502020204030204" pitchFamily="34" charset="0"/>
              <a:ea typeface="Proxima Nova"/>
              <a:cs typeface="Proxima Nova"/>
            </a:endParaRPr>
          </a:p>
          <a:p>
            <a:pPr marL="285750" indent="-285750" algn="just">
              <a:lnSpc>
                <a:spcPct val="150000"/>
              </a:lnSpc>
              <a:buFont typeface="Arial" panose="020B0604020202020204" pitchFamily="34" charset="0"/>
              <a:buChar char="•"/>
            </a:pPr>
            <a:r>
              <a:rPr lang="en-IN" sz="1600" dirty="0" smtClean="0">
                <a:solidFill>
                  <a:srgbClr val="666666"/>
                </a:solidFill>
                <a:latin typeface="Calibri" panose="020F0502020204030204" pitchFamily="34" charset="0"/>
                <a:ea typeface="Proxima Nova"/>
                <a:cs typeface="Proxima Nova"/>
              </a:rPr>
              <a:t>but </a:t>
            </a:r>
            <a:r>
              <a:rPr lang="en-IN" sz="1600" dirty="0">
                <a:solidFill>
                  <a:srgbClr val="666666"/>
                </a:solidFill>
                <a:latin typeface="Calibri" panose="020F0502020204030204" pitchFamily="34" charset="0"/>
                <a:ea typeface="Proxima Nova"/>
                <a:cs typeface="Proxima Nova"/>
              </a:rPr>
              <a:t>if we include 4th item, it exceeds knapsack capacity. </a:t>
            </a:r>
            <a:endParaRPr lang="en-IN" sz="1600" dirty="0" smtClean="0">
              <a:solidFill>
                <a:srgbClr val="666666"/>
              </a:solidFill>
              <a:latin typeface="Calibri" panose="020F0502020204030204" pitchFamily="34" charset="0"/>
              <a:ea typeface="Proxima Nova"/>
              <a:cs typeface="Proxima Nova"/>
            </a:endParaRPr>
          </a:p>
          <a:p>
            <a:pPr fontAlgn="base"/>
            <a:endParaRPr lang="en-IN" sz="1600" dirty="0" smtClean="0">
              <a:solidFill>
                <a:srgbClr val="666666"/>
              </a:solidFill>
              <a:latin typeface="Roboto Condensed"/>
            </a:endParaRPr>
          </a:p>
          <a:p>
            <a:pPr fontAlgn="base"/>
            <a:endParaRPr lang="en-IN" sz="1600" dirty="0">
              <a:solidFill>
                <a:srgbClr val="666666"/>
              </a:solidFill>
              <a:latin typeface="Roboto Condensed"/>
            </a:endParaRPr>
          </a:p>
          <a:p>
            <a:pPr marL="285750" indent="-285750" algn="just">
              <a:lnSpc>
                <a:spcPct val="150000"/>
              </a:lnSpc>
              <a:buFont typeface="Arial" panose="020B0604020202020204" pitchFamily="34" charset="0"/>
              <a:buChar char="•"/>
            </a:pPr>
            <a:endParaRPr lang="en-IN" sz="1600"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endParaRPr lang="en-IN" sz="1600" dirty="0" smtClean="0">
              <a:solidFill>
                <a:srgbClr val="666666"/>
              </a:solidFill>
              <a:latin typeface="Proxima Nova"/>
              <a:ea typeface="Proxima Nova"/>
              <a:cs typeface="Proxima Nova"/>
            </a:endParaRPr>
          </a:p>
        </p:txBody>
      </p:sp>
      <p:pic>
        <p:nvPicPr>
          <p:cNvPr id="6" name="Picture 5"/>
          <p:cNvPicPr>
            <a:picLocks noChangeAspect="1"/>
          </p:cNvPicPr>
          <p:nvPr/>
        </p:nvPicPr>
        <p:blipFill>
          <a:blip r:embed="rId6"/>
          <a:stretch>
            <a:fillRect/>
          </a:stretch>
        </p:blipFill>
        <p:spPr>
          <a:xfrm>
            <a:off x="645924" y="4016553"/>
            <a:ext cx="2581275" cy="685800"/>
          </a:xfrm>
          <a:prstGeom prst="rect">
            <a:avLst/>
          </a:prstGeom>
        </p:spPr>
      </p:pic>
      <p:pic>
        <p:nvPicPr>
          <p:cNvPr id="8" name="Picture 7"/>
          <p:cNvPicPr>
            <a:picLocks noChangeAspect="1"/>
          </p:cNvPicPr>
          <p:nvPr/>
        </p:nvPicPr>
        <p:blipFill>
          <a:blip r:embed="rId7"/>
          <a:stretch>
            <a:fillRect/>
          </a:stretch>
        </p:blipFill>
        <p:spPr>
          <a:xfrm>
            <a:off x="465488" y="2059967"/>
            <a:ext cx="3048000" cy="1895475"/>
          </a:xfrm>
          <a:prstGeom prst="rect">
            <a:avLst/>
          </a:prstGeom>
        </p:spPr>
      </p:pic>
      <p:pic>
        <p:nvPicPr>
          <p:cNvPr id="9" name="Picture 8"/>
          <p:cNvPicPr>
            <a:picLocks noChangeAspect="1"/>
          </p:cNvPicPr>
          <p:nvPr/>
        </p:nvPicPr>
        <p:blipFill>
          <a:blip r:embed="rId8"/>
          <a:stretch>
            <a:fillRect/>
          </a:stretch>
        </p:blipFill>
        <p:spPr>
          <a:xfrm>
            <a:off x="3716500" y="2258076"/>
            <a:ext cx="5219700" cy="1857108"/>
          </a:xfrm>
          <a:prstGeom prst="rect">
            <a:avLst/>
          </a:prstGeom>
        </p:spPr>
      </p:pic>
    </p:spTree>
    <p:extLst>
      <p:ext uri="{BB962C8B-B14F-4D97-AF65-F5344CB8AC3E}">
        <p14:creationId xmlns:p14="http://schemas.microsoft.com/office/powerpoint/2010/main" val="1871212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6" name="Picture 5"/>
          <p:cNvPicPr>
            <a:picLocks noChangeAspect="1"/>
          </p:cNvPicPr>
          <p:nvPr/>
        </p:nvPicPr>
        <p:blipFill>
          <a:blip r:embed="rId6"/>
          <a:stretch>
            <a:fillRect/>
          </a:stretch>
        </p:blipFill>
        <p:spPr>
          <a:xfrm>
            <a:off x="394751" y="2516829"/>
            <a:ext cx="2581275" cy="685800"/>
          </a:xfrm>
          <a:prstGeom prst="rect">
            <a:avLst/>
          </a:prstGeom>
        </p:spPr>
      </p:pic>
      <p:pic>
        <p:nvPicPr>
          <p:cNvPr id="2" name="Picture 1"/>
          <p:cNvPicPr>
            <a:picLocks noChangeAspect="1"/>
          </p:cNvPicPr>
          <p:nvPr/>
        </p:nvPicPr>
        <p:blipFill>
          <a:blip r:embed="rId7"/>
          <a:stretch>
            <a:fillRect/>
          </a:stretch>
        </p:blipFill>
        <p:spPr>
          <a:xfrm>
            <a:off x="292437" y="802329"/>
            <a:ext cx="3114675" cy="1714500"/>
          </a:xfrm>
          <a:prstGeom prst="rect">
            <a:avLst/>
          </a:prstGeom>
        </p:spPr>
      </p:pic>
      <p:pic>
        <p:nvPicPr>
          <p:cNvPr id="14" name="Picture 13"/>
          <p:cNvPicPr>
            <a:picLocks noChangeAspect="1"/>
          </p:cNvPicPr>
          <p:nvPr/>
        </p:nvPicPr>
        <p:blipFill>
          <a:blip r:embed="rId8"/>
          <a:stretch>
            <a:fillRect/>
          </a:stretch>
        </p:blipFill>
        <p:spPr>
          <a:xfrm>
            <a:off x="3639175" y="1345521"/>
            <a:ext cx="5219700" cy="1857108"/>
          </a:xfrm>
          <a:prstGeom prst="rect">
            <a:avLst/>
          </a:prstGeom>
        </p:spPr>
      </p:pic>
    </p:spTree>
    <p:extLst>
      <p:ext uri="{BB962C8B-B14F-4D97-AF65-F5344CB8AC3E}">
        <p14:creationId xmlns:p14="http://schemas.microsoft.com/office/powerpoint/2010/main" val="3670378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7" name="Picture 6"/>
          <p:cNvPicPr>
            <a:picLocks noChangeAspect="1"/>
          </p:cNvPicPr>
          <p:nvPr/>
        </p:nvPicPr>
        <p:blipFill>
          <a:blip r:embed="rId6"/>
          <a:stretch>
            <a:fillRect/>
          </a:stretch>
        </p:blipFill>
        <p:spPr>
          <a:xfrm>
            <a:off x="350534" y="981053"/>
            <a:ext cx="3324225" cy="2543175"/>
          </a:xfrm>
          <a:prstGeom prst="rect">
            <a:avLst/>
          </a:prstGeom>
        </p:spPr>
      </p:pic>
      <p:pic>
        <p:nvPicPr>
          <p:cNvPr id="9" name="Picture 8"/>
          <p:cNvPicPr>
            <a:picLocks noChangeAspect="1"/>
          </p:cNvPicPr>
          <p:nvPr/>
        </p:nvPicPr>
        <p:blipFill>
          <a:blip r:embed="rId7"/>
          <a:stretch>
            <a:fillRect/>
          </a:stretch>
        </p:blipFill>
        <p:spPr>
          <a:xfrm>
            <a:off x="3797136" y="1324086"/>
            <a:ext cx="5219700" cy="1857108"/>
          </a:xfrm>
          <a:prstGeom prst="rect">
            <a:avLst/>
          </a:prstGeom>
        </p:spPr>
      </p:pic>
    </p:spTree>
    <p:extLst>
      <p:ext uri="{BB962C8B-B14F-4D97-AF65-F5344CB8AC3E}">
        <p14:creationId xmlns:p14="http://schemas.microsoft.com/office/powerpoint/2010/main" val="2130395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3" name="Picture 2"/>
          <p:cNvPicPr>
            <a:picLocks noChangeAspect="1"/>
          </p:cNvPicPr>
          <p:nvPr/>
        </p:nvPicPr>
        <p:blipFill>
          <a:blip r:embed="rId6"/>
          <a:stretch>
            <a:fillRect/>
          </a:stretch>
        </p:blipFill>
        <p:spPr>
          <a:xfrm>
            <a:off x="182358" y="802329"/>
            <a:ext cx="3108254" cy="2571750"/>
          </a:xfrm>
          <a:prstGeom prst="rect">
            <a:avLst/>
          </a:prstGeom>
        </p:spPr>
      </p:pic>
      <p:pic>
        <p:nvPicPr>
          <p:cNvPr id="4" name="Picture 3"/>
          <p:cNvPicPr>
            <a:picLocks noChangeAspect="1"/>
          </p:cNvPicPr>
          <p:nvPr/>
        </p:nvPicPr>
        <p:blipFill>
          <a:blip r:embed="rId7"/>
          <a:stretch>
            <a:fillRect/>
          </a:stretch>
        </p:blipFill>
        <p:spPr>
          <a:xfrm>
            <a:off x="3468219" y="863329"/>
            <a:ext cx="5456915" cy="2381250"/>
          </a:xfrm>
          <a:prstGeom prst="rect">
            <a:avLst/>
          </a:prstGeom>
        </p:spPr>
      </p:pic>
    </p:spTree>
    <p:extLst>
      <p:ext uri="{BB962C8B-B14F-4D97-AF65-F5344CB8AC3E}">
        <p14:creationId xmlns:p14="http://schemas.microsoft.com/office/powerpoint/2010/main" val="2532589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266606" y="1032284"/>
            <a:ext cx="2939757" cy="2524125"/>
          </a:xfrm>
          <a:prstGeom prst="rect">
            <a:avLst/>
          </a:prstGeom>
        </p:spPr>
      </p:pic>
      <p:pic>
        <p:nvPicPr>
          <p:cNvPr id="8" name="Picture 7"/>
          <p:cNvPicPr>
            <a:picLocks noChangeAspect="1"/>
          </p:cNvPicPr>
          <p:nvPr/>
        </p:nvPicPr>
        <p:blipFill>
          <a:blip r:embed="rId7"/>
          <a:stretch>
            <a:fillRect/>
          </a:stretch>
        </p:blipFill>
        <p:spPr>
          <a:xfrm>
            <a:off x="3401960" y="1032284"/>
            <a:ext cx="5456915" cy="2381250"/>
          </a:xfrm>
          <a:prstGeom prst="rect">
            <a:avLst/>
          </a:prstGeom>
        </p:spPr>
      </p:pic>
    </p:spTree>
    <p:extLst>
      <p:ext uri="{BB962C8B-B14F-4D97-AF65-F5344CB8AC3E}">
        <p14:creationId xmlns:p14="http://schemas.microsoft.com/office/powerpoint/2010/main" val="3150925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3" name="Picture 2"/>
          <p:cNvPicPr>
            <a:picLocks noChangeAspect="1"/>
          </p:cNvPicPr>
          <p:nvPr/>
        </p:nvPicPr>
        <p:blipFill>
          <a:blip r:embed="rId6"/>
          <a:stretch>
            <a:fillRect/>
          </a:stretch>
        </p:blipFill>
        <p:spPr>
          <a:xfrm>
            <a:off x="1881561" y="1107254"/>
            <a:ext cx="3933612" cy="3282727"/>
          </a:xfrm>
          <a:prstGeom prst="rect">
            <a:avLst/>
          </a:prstGeom>
        </p:spPr>
      </p:pic>
    </p:spTree>
    <p:extLst>
      <p:ext uri="{BB962C8B-B14F-4D97-AF65-F5344CB8AC3E}">
        <p14:creationId xmlns:p14="http://schemas.microsoft.com/office/powerpoint/2010/main" val="3418206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4" name="Picture 3"/>
          <p:cNvPicPr>
            <a:picLocks noChangeAspect="1"/>
          </p:cNvPicPr>
          <p:nvPr/>
        </p:nvPicPr>
        <p:blipFill>
          <a:blip r:embed="rId6"/>
          <a:stretch>
            <a:fillRect/>
          </a:stretch>
        </p:blipFill>
        <p:spPr>
          <a:xfrm>
            <a:off x="529143" y="766987"/>
            <a:ext cx="8085714" cy="3876931"/>
          </a:xfrm>
          <a:prstGeom prst="rect">
            <a:avLst/>
          </a:prstGeom>
        </p:spPr>
      </p:pic>
    </p:spTree>
    <p:extLst>
      <p:ext uri="{BB962C8B-B14F-4D97-AF65-F5344CB8AC3E}">
        <p14:creationId xmlns:p14="http://schemas.microsoft.com/office/powerpoint/2010/main" val="3957070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1321405" y="1203020"/>
            <a:ext cx="4658155" cy="3123387"/>
          </a:xfrm>
          <a:prstGeom prst="rect">
            <a:avLst/>
          </a:prstGeom>
        </p:spPr>
      </p:pic>
    </p:spTree>
    <p:extLst>
      <p:ext uri="{BB962C8B-B14F-4D97-AF65-F5344CB8AC3E}">
        <p14:creationId xmlns:p14="http://schemas.microsoft.com/office/powerpoint/2010/main" val="30970456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7" name="Picture 6"/>
          <p:cNvPicPr>
            <a:picLocks noChangeAspect="1"/>
          </p:cNvPicPr>
          <p:nvPr/>
        </p:nvPicPr>
        <p:blipFill>
          <a:blip r:embed="rId6"/>
          <a:stretch>
            <a:fillRect/>
          </a:stretch>
        </p:blipFill>
        <p:spPr>
          <a:xfrm>
            <a:off x="529143" y="766987"/>
            <a:ext cx="8085714" cy="3876931"/>
          </a:xfrm>
          <a:prstGeom prst="rect">
            <a:avLst/>
          </a:prstGeom>
        </p:spPr>
      </p:pic>
    </p:spTree>
    <p:extLst>
      <p:ext uri="{BB962C8B-B14F-4D97-AF65-F5344CB8AC3E}">
        <p14:creationId xmlns:p14="http://schemas.microsoft.com/office/powerpoint/2010/main" val="4191581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66" name="Google Shape;166;p22"/>
          <p:cNvPicPr preferRelativeResize="0"/>
          <p:nvPr/>
        </p:nvPicPr>
        <p:blipFill>
          <a:blip r:embed="rId4">
            <a:alphaModFix/>
          </a:blip>
          <a:stretch>
            <a:fillRect/>
          </a:stretch>
        </p:blipFill>
        <p:spPr>
          <a:xfrm>
            <a:off x="4763" y="4750"/>
            <a:ext cx="9134475" cy="5133975"/>
          </a:xfrm>
          <a:prstGeom prst="rect">
            <a:avLst/>
          </a:prstGeom>
          <a:noFill/>
          <a:ln>
            <a:noFill/>
          </a:ln>
        </p:spPr>
      </p:pic>
      <p:pic>
        <p:nvPicPr>
          <p:cNvPr id="171" name="Google Shape;171;p22"/>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1" name="Google Shape;71;p15"/>
          <p:cNvSpPr txBox="1"/>
          <p:nvPr/>
        </p:nvSpPr>
        <p:spPr>
          <a:xfrm>
            <a:off x="333812" y="2110087"/>
            <a:ext cx="5275878" cy="923299"/>
          </a:xfrm>
          <a:prstGeom prst="rect">
            <a:avLst/>
          </a:prstGeom>
          <a:noFill/>
          <a:ln>
            <a:noFill/>
          </a:ln>
        </p:spPr>
        <p:txBody>
          <a:bodyPr spcFirstLastPara="1" wrap="square" lIns="91425" tIns="91425" rIns="91425" bIns="91425" anchor="t" anchorCtr="0">
            <a:spAutoFit/>
          </a:bodyPr>
          <a:lstStyle/>
          <a:p>
            <a:pPr lvl="0"/>
            <a:r>
              <a:rPr lang="en-US" sz="2400" dirty="0" smtClean="0">
                <a:solidFill>
                  <a:schemeClr val="tx1"/>
                </a:solidFill>
                <a:latin typeface="Proxima Nova" panose="020B0604020202020204" charset="0"/>
                <a:ea typeface="Proxima Nova"/>
                <a:cs typeface="Proxima Nova"/>
                <a:sym typeface="Proxima Nova"/>
              </a:rPr>
              <a:t>Unit - </a:t>
            </a:r>
            <a:r>
              <a:rPr lang="en-US" sz="2400" dirty="0">
                <a:solidFill>
                  <a:schemeClr val="tx1"/>
                </a:solidFill>
                <a:latin typeface="Proxima Nova" panose="020B0604020202020204" charset="0"/>
                <a:ea typeface="Proxima Nova"/>
                <a:cs typeface="Proxima Nova"/>
                <a:sym typeface="Proxima Nova"/>
              </a:rPr>
              <a:t>7</a:t>
            </a:r>
            <a:endParaRPr lang="en-IN" sz="2400" dirty="0" smtClean="0">
              <a:solidFill>
                <a:schemeClr val="tx1"/>
              </a:solidFill>
              <a:latin typeface="Proxima Nova" panose="020B0604020202020204" charset="0"/>
              <a:ea typeface="Proxima Nova"/>
              <a:cs typeface="Proxima Nova"/>
              <a:sym typeface="Proxima Nova"/>
            </a:endParaRPr>
          </a:p>
          <a:p>
            <a:r>
              <a:rPr lang="en-IN" sz="2400" dirty="0">
                <a:solidFill>
                  <a:schemeClr val="tx1"/>
                </a:solidFill>
                <a:latin typeface="Proxima Nova" panose="020B0604020202020204" charset="0"/>
                <a:ea typeface="Proxima Nova"/>
                <a:cs typeface="Proxima Nova"/>
              </a:rPr>
              <a:t>Backtracking and </a:t>
            </a:r>
            <a:r>
              <a:rPr lang="en-IN" sz="2400" dirty="0" smtClean="0">
                <a:solidFill>
                  <a:schemeClr val="tx1"/>
                </a:solidFill>
                <a:latin typeface="Proxima Nova" panose="020B0604020202020204" charset="0"/>
                <a:ea typeface="Proxima Nova"/>
                <a:cs typeface="Proxima Nova"/>
              </a:rPr>
              <a:t>Branch </a:t>
            </a:r>
            <a:r>
              <a:rPr lang="en-IN" sz="2400" dirty="0">
                <a:solidFill>
                  <a:schemeClr val="tx1"/>
                </a:solidFill>
                <a:latin typeface="Proxima Nova" panose="020B0604020202020204" charset="0"/>
                <a:ea typeface="Proxima Nova"/>
                <a:cs typeface="Proxima Nova"/>
              </a:rPr>
              <a:t>and Bound</a:t>
            </a:r>
          </a:p>
        </p:txBody>
      </p:sp>
      <p:sp>
        <p:nvSpPr>
          <p:cNvPr id="12" name="Google Shape;73;p15"/>
          <p:cNvSpPr txBox="1"/>
          <p:nvPr/>
        </p:nvSpPr>
        <p:spPr>
          <a:xfrm>
            <a:off x="333812" y="4253501"/>
            <a:ext cx="3570368" cy="615523"/>
          </a:xfrm>
          <a:prstGeom prst="rect">
            <a:avLst/>
          </a:prstGeom>
          <a:noFill/>
          <a:ln>
            <a:noFill/>
          </a:ln>
        </p:spPr>
        <p:txBody>
          <a:bodyPr spcFirstLastPara="1" wrap="square" lIns="91425" tIns="91425" rIns="91425" bIns="91425" anchor="t" anchorCtr="0">
            <a:spAutoFit/>
          </a:bodyPr>
          <a:lstStyle/>
          <a:p>
            <a:pPr lvl="0"/>
            <a:r>
              <a:rPr lang="en-US" dirty="0">
                <a:solidFill>
                  <a:schemeClr val="tx1"/>
                </a:solidFill>
              </a:rPr>
              <a:t>Prof. </a:t>
            </a:r>
            <a:r>
              <a:rPr lang="en-US" dirty="0" smtClean="0">
                <a:solidFill>
                  <a:schemeClr val="tx1"/>
                </a:solidFill>
              </a:rPr>
              <a:t>Jaydeep K. Ratanpara</a:t>
            </a:r>
            <a:endParaRPr lang="en-US" dirty="0">
              <a:solidFill>
                <a:schemeClr val="tx1"/>
              </a:solidFill>
            </a:endParaRPr>
          </a:p>
          <a:p>
            <a:pPr lvl="0"/>
            <a:r>
              <a:rPr lang="en-US" dirty="0">
                <a:solidFill>
                  <a:schemeClr val="tx1"/>
                </a:solidFill>
              </a:rPr>
              <a:t>Computer Engineering Department</a:t>
            </a:r>
            <a:endParaRPr dirty="0">
              <a:solidFill>
                <a:schemeClr val="tx1"/>
              </a:solidFill>
            </a:endParaRPr>
          </a:p>
        </p:txBody>
      </p:sp>
      <p:sp>
        <p:nvSpPr>
          <p:cNvPr id="13" name="Google Shape;71;p15"/>
          <p:cNvSpPr txBox="1"/>
          <p:nvPr/>
        </p:nvSpPr>
        <p:spPr>
          <a:xfrm>
            <a:off x="333812" y="784473"/>
            <a:ext cx="4751896" cy="446246"/>
          </a:xfrm>
          <a:prstGeom prst="rect">
            <a:avLst/>
          </a:prstGeom>
          <a:noFill/>
          <a:ln>
            <a:noFill/>
          </a:ln>
        </p:spPr>
        <p:txBody>
          <a:bodyPr spcFirstLastPara="1" wrap="square" lIns="91425" tIns="91425" rIns="91425" bIns="91425" anchor="t" anchorCtr="0">
            <a:spAutoFit/>
          </a:bodyPr>
          <a:lstStyle/>
          <a:p>
            <a:pPr lvl="0"/>
            <a:r>
              <a:rPr lang="en-IN" sz="1700" dirty="0">
                <a:solidFill>
                  <a:schemeClr val="tx1"/>
                </a:solidFill>
                <a:latin typeface="Proxima Nova"/>
                <a:ea typeface="Proxima Nova"/>
                <a:cs typeface="Proxima Nova"/>
                <a:sym typeface="Proxima Nova"/>
              </a:rPr>
              <a:t>01CE0503 - </a:t>
            </a:r>
            <a:r>
              <a:rPr lang="en-IN" sz="1700" dirty="0">
                <a:solidFill>
                  <a:schemeClr val="tx1"/>
                </a:solidFill>
                <a:latin typeface="Proxima Nova"/>
                <a:ea typeface="Proxima Nova"/>
                <a:cs typeface="Proxima Nova"/>
              </a:rPr>
              <a:t>Design and Analysis </a:t>
            </a:r>
            <a:r>
              <a:rPr lang="en-IN" sz="1700" dirty="0" smtClean="0">
                <a:solidFill>
                  <a:schemeClr val="tx1"/>
                </a:solidFill>
                <a:latin typeface="Proxima Nova"/>
                <a:ea typeface="Proxima Nova"/>
                <a:cs typeface="Proxima Nova"/>
              </a:rPr>
              <a:t>of Algorithm</a:t>
            </a:r>
            <a:endParaRPr lang="en-IN" sz="1700" dirty="0">
              <a:solidFill>
                <a:schemeClr val="tx1"/>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3" name="Picture 2"/>
          <p:cNvPicPr>
            <a:picLocks noChangeAspect="1"/>
          </p:cNvPicPr>
          <p:nvPr/>
        </p:nvPicPr>
        <p:blipFill>
          <a:blip r:embed="rId6"/>
          <a:stretch>
            <a:fillRect/>
          </a:stretch>
        </p:blipFill>
        <p:spPr>
          <a:xfrm>
            <a:off x="369228" y="802329"/>
            <a:ext cx="2857500" cy="2238375"/>
          </a:xfrm>
          <a:prstGeom prst="rect">
            <a:avLst/>
          </a:prstGeom>
        </p:spPr>
      </p:pic>
    </p:spTree>
    <p:extLst>
      <p:ext uri="{BB962C8B-B14F-4D97-AF65-F5344CB8AC3E}">
        <p14:creationId xmlns:p14="http://schemas.microsoft.com/office/powerpoint/2010/main" val="7020986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1150706" y="796606"/>
            <a:ext cx="6565186" cy="4165811"/>
          </a:xfrm>
          <a:prstGeom prst="rect">
            <a:avLst/>
          </a:prstGeom>
        </p:spPr>
      </p:pic>
    </p:spTree>
    <p:extLst>
      <p:ext uri="{BB962C8B-B14F-4D97-AF65-F5344CB8AC3E}">
        <p14:creationId xmlns:p14="http://schemas.microsoft.com/office/powerpoint/2010/main" val="7188356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3" name="Picture 2"/>
          <p:cNvPicPr>
            <a:picLocks noChangeAspect="1"/>
          </p:cNvPicPr>
          <p:nvPr/>
        </p:nvPicPr>
        <p:blipFill>
          <a:blip r:embed="rId6"/>
          <a:stretch>
            <a:fillRect/>
          </a:stretch>
        </p:blipFill>
        <p:spPr>
          <a:xfrm>
            <a:off x="337121" y="894011"/>
            <a:ext cx="3086100" cy="2143125"/>
          </a:xfrm>
          <a:prstGeom prst="rect">
            <a:avLst/>
          </a:prstGeom>
        </p:spPr>
      </p:pic>
    </p:spTree>
    <p:extLst>
      <p:ext uri="{BB962C8B-B14F-4D97-AF65-F5344CB8AC3E}">
        <p14:creationId xmlns:p14="http://schemas.microsoft.com/office/powerpoint/2010/main" val="2968435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pic>
        <p:nvPicPr>
          <p:cNvPr id="6" name="Picture 5"/>
          <p:cNvPicPr>
            <a:picLocks noChangeAspect="1"/>
          </p:cNvPicPr>
          <p:nvPr/>
        </p:nvPicPr>
        <p:blipFill>
          <a:blip r:embed="rId6"/>
          <a:stretch>
            <a:fillRect/>
          </a:stretch>
        </p:blipFill>
        <p:spPr>
          <a:xfrm>
            <a:off x="1119883" y="777048"/>
            <a:ext cx="6596009" cy="4185369"/>
          </a:xfrm>
          <a:prstGeom prst="rect">
            <a:avLst/>
          </a:prstGeom>
        </p:spPr>
      </p:pic>
    </p:spTree>
    <p:extLst>
      <p:ext uri="{BB962C8B-B14F-4D97-AF65-F5344CB8AC3E}">
        <p14:creationId xmlns:p14="http://schemas.microsoft.com/office/powerpoint/2010/main" val="3156892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3877954"/>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dirty="0" smtClean="0">
                <a:solidFill>
                  <a:srgbClr val="666666"/>
                </a:solidFill>
                <a:latin typeface="Proxima Nova"/>
                <a:ea typeface="Proxima Nova"/>
                <a:cs typeface="Proxima Nova"/>
              </a:rPr>
              <a:t>Note </a:t>
            </a:r>
            <a:r>
              <a:rPr lang="en-IN" sz="1600" dirty="0">
                <a:solidFill>
                  <a:srgbClr val="666666"/>
                </a:solidFill>
                <a:latin typeface="Proxima Nova"/>
                <a:ea typeface="Proxima Nova"/>
                <a:cs typeface="Proxima Nova"/>
              </a:rPr>
              <a:t>here that node 3 and node 5 have been killed after updating U at node 7. </a:t>
            </a:r>
            <a:endParaRPr lang="en-IN" sz="1600" dirty="0" smtClean="0">
              <a:solidFill>
                <a:srgbClr val="666666"/>
              </a:solidFill>
              <a:latin typeface="Proxima Nova"/>
              <a:ea typeface="Proxima Nova"/>
              <a:cs typeface="Proxima Nova"/>
            </a:endParaRP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smtClean="0">
                <a:solidFill>
                  <a:srgbClr val="666666"/>
                </a:solidFill>
                <a:latin typeface="Proxima Nova"/>
                <a:ea typeface="Proxima Nova"/>
                <a:cs typeface="Proxima Nova"/>
              </a:rPr>
              <a:t>Also</a:t>
            </a:r>
            <a:r>
              <a:rPr lang="en-IN" sz="1600" dirty="0">
                <a:solidFill>
                  <a:srgbClr val="666666"/>
                </a:solidFill>
                <a:latin typeface="Proxima Nova"/>
                <a:ea typeface="Proxima Nova"/>
                <a:cs typeface="Proxima Nova"/>
              </a:rPr>
              <a:t>, node 6 is not explored further, since adding any more weight exceeds the threshold. </a:t>
            </a:r>
            <a:endParaRPr lang="en-IN" sz="1600" dirty="0" smtClean="0">
              <a:solidFill>
                <a:srgbClr val="666666"/>
              </a:solidFill>
              <a:latin typeface="Proxima Nova"/>
              <a:ea typeface="Proxima Nova"/>
              <a:cs typeface="Proxima Nova"/>
            </a:endParaRP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smtClean="0">
                <a:solidFill>
                  <a:srgbClr val="666666"/>
                </a:solidFill>
                <a:latin typeface="Proxima Nova"/>
                <a:ea typeface="Proxima Nova"/>
                <a:cs typeface="Proxima Nova"/>
              </a:rPr>
              <a:t>At </a:t>
            </a:r>
            <a:r>
              <a:rPr lang="en-IN" sz="1600" dirty="0">
                <a:solidFill>
                  <a:srgbClr val="666666"/>
                </a:solidFill>
                <a:latin typeface="Proxima Nova"/>
                <a:ea typeface="Proxima Nova"/>
                <a:cs typeface="Proxima Nova"/>
              </a:rPr>
              <a:t>the end, only nodes 6 and 8 remain. </a:t>
            </a:r>
            <a:endParaRPr lang="en-IN" sz="1600" dirty="0" smtClean="0">
              <a:solidFill>
                <a:srgbClr val="666666"/>
              </a:solidFill>
              <a:latin typeface="Proxima Nova"/>
              <a:ea typeface="Proxima Nova"/>
              <a:cs typeface="Proxima Nova"/>
            </a:endParaRP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smtClean="0">
                <a:solidFill>
                  <a:srgbClr val="666666"/>
                </a:solidFill>
                <a:latin typeface="Proxima Nova"/>
                <a:ea typeface="Proxima Nova"/>
                <a:cs typeface="Proxima Nova"/>
              </a:rPr>
              <a:t>Since </a:t>
            </a:r>
            <a:r>
              <a:rPr lang="en-IN" sz="1600" dirty="0">
                <a:solidFill>
                  <a:srgbClr val="666666"/>
                </a:solidFill>
                <a:latin typeface="Proxima Nova"/>
                <a:ea typeface="Proxima Nova"/>
                <a:cs typeface="Proxima Nova"/>
              </a:rPr>
              <a:t>the value of U is less for node 8, we select </a:t>
            </a:r>
            <a:r>
              <a:rPr lang="en-IN" sz="1600" dirty="0" smtClean="0">
                <a:solidFill>
                  <a:srgbClr val="666666"/>
                </a:solidFill>
                <a:latin typeface="Proxima Nova"/>
                <a:ea typeface="Proxima Nova"/>
                <a:cs typeface="Proxima Nova"/>
              </a:rPr>
              <a:t>this </a:t>
            </a:r>
            <a:r>
              <a:rPr lang="en-IN" sz="1600" dirty="0">
                <a:solidFill>
                  <a:srgbClr val="666666"/>
                </a:solidFill>
                <a:latin typeface="Proxima Nova"/>
                <a:ea typeface="Proxima Nova"/>
                <a:cs typeface="Proxima Nova"/>
              </a:rPr>
              <a:t>node. </a:t>
            </a:r>
            <a:endParaRPr lang="en-IN" sz="1600" dirty="0" smtClean="0">
              <a:solidFill>
                <a:srgbClr val="666666"/>
              </a:solidFill>
              <a:latin typeface="Proxima Nova"/>
              <a:ea typeface="Proxima Nova"/>
              <a:cs typeface="Proxima Nova"/>
            </a:endParaRP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smtClean="0">
                <a:solidFill>
                  <a:srgbClr val="666666"/>
                </a:solidFill>
                <a:latin typeface="Proxima Nova"/>
                <a:ea typeface="Proxima Nova"/>
                <a:cs typeface="Proxima Nova"/>
              </a:rPr>
              <a:t>Hence </a:t>
            </a:r>
            <a:r>
              <a:rPr lang="en-IN" sz="1600" dirty="0">
                <a:solidFill>
                  <a:srgbClr val="666666"/>
                </a:solidFill>
                <a:latin typeface="Proxima Nova"/>
                <a:ea typeface="Proxima Nova"/>
                <a:cs typeface="Proxima Nova"/>
              </a:rPr>
              <a:t>the solution is {1, 1, 0, 1}, and we can see here that the total weight is exactly equal to the threshold value in this case.</a:t>
            </a:r>
            <a:endParaRPr lang="en-IN" sz="1600" dirty="0" smtClean="0">
              <a:solidFill>
                <a:srgbClr val="666666"/>
              </a:solidFill>
              <a:latin typeface="Proxima Nova"/>
              <a:ea typeface="Proxima Nova"/>
              <a:cs typeface="Proxima Nova"/>
            </a:endParaRPr>
          </a:p>
        </p:txBody>
      </p:sp>
    </p:spTree>
    <p:extLst>
      <p:ext uri="{BB962C8B-B14F-4D97-AF65-F5344CB8AC3E}">
        <p14:creationId xmlns:p14="http://schemas.microsoft.com/office/powerpoint/2010/main" val="2740389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3877954"/>
          </a:xfrm>
          <a:prstGeom prst="rect">
            <a:avLst/>
          </a:prstGeom>
          <a:noFill/>
          <a:ln>
            <a:noFill/>
          </a:ln>
        </p:spPr>
        <p:txBody>
          <a:bodyPr spcFirstLastPara="1" wrap="square" lIns="91425" tIns="91425" rIns="91425" bIns="91425" anchor="t" anchorCtr="0">
            <a:spAutoFit/>
          </a:bodyPr>
          <a:lstStyle/>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Problem </a:t>
            </a:r>
            <a:r>
              <a:rPr lang="en-IN" sz="1600" dirty="0">
                <a:solidFill>
                  <a:srgbClr val="666666"/>
                </a:solidFill>
                <a:latin typeface="Proxima Nova"/>
                <a:ea typeface="Proxima Nova"/>
                <a:cs typeface="Proxima Nova"/>
              </a:rPr>
              <a:t>is defined as </a:t>
            </a:r>
            <a:r>
              <a:rPr lang="en-IN" sz="1600" b="1" dirty="0">
                <a:solidFill>
                  <a:srgbClr val="666666"/>
                </a:solidFill>
                <a:latin typeface="Proxima Nova"/>
                <a:ea typeface="Proxima Nova"/>
                <a:cs typeface="Proxima Nova"/>
              </a:rPr>
              <a:t>“given n cities and distance between each pair of cities, find out the path which visits each city exactly once and come back to starting city, with the constraint of minimizing the travelling distance</a:t>
            </a:r>
            <a:r>
              <a:rPr lang="en-IN" sz="1600" b="1" dirty="0" smtClean="0">
                <a:solidFill>
                  <a:srgbClr val="666666"/>
                </a:solidFill>
                <a:latin typeface="Proxima Nova"/>
                <a:ea typeface="Proxima Nova"/>
                <a:cs typeface="Proxima Nova"/>
              </a:rPr>
              <a:t>.”</a:t>
            </a:r>
          </a:p>
          <a:p>
            <a:pPr marL="285750" indent="-285750" algn="just">
              <a:lnSpc>
                <a:spcPct val="150000"/>
              </a:lnSpc>
              <a:buFont typeface="Arial" panose="020B0604020202020204" pitchFamily="34" charset="0"/>
              <a:buChar char="•"/>
            </a:pPr>
            <a:endParaRPr lang="en-IN" sz="1600"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TSP </a:t>
            </a:r>
            <a:r>
              <a:rPr lang="en-IN" sz="1600" dirty="0">
                <a:solidFill>
                  <a:srgbClr val="666666"/>
                </a:solidFill>
                <a:latin typeface="Proxima Nova"/>
                <a:ea typeface="Proxima Nova"/>
                <a:cs typeface="Proxima Nova"/>
              </a:rPr>
              <a:t>has many practical applications. </a:t>
            </a:r>
          </a:p>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It </a:t>
            </a:r>
            <a:r>
              <a:rPr lang="en-IN" sz="1600" dirty="0">
                <a:solidFill>
                  <a:srgbClr val="666666"/>
                </a:solidFill>
                <a:latin typeface="Proxima Nova"/>
                <a:ea typeface="Proxima Nova"/>
                <a:cs typeface="Proxima Nova"/>
              </a:rPr>
              <a:t>is used in network design, and transportation route design. </a:t>
            </a:r>
            <a:endParaRPr lang="en-IN" sz="1600"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The </a:t>
            </a:r>
            <a:r>
              <a:rPr lang="en-IN" sz="1600" dirty="0">
                <a:solidFill>
                  <a:srgbClr val="666666"/>
                </a:solidFill>
                <a:latin typeface="Proxima Nova"/>
                <a:ea typeface="Proxima Nova"/>
                <a:cs typeface="Proxima Nova"/>
              </a:rPr>
              <a:t>objective is to minimize the distance. We can start tour from any random city and visit other cities in any order. </a:t>
            </a:r>
            <a:endParaRPr lang="en-IN" sz="1600"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With </a:t>
            </a:r>
            <a:r>
              <a:rPr lang="en-IN" sz="1600" dirty="0">
                <a:solidFill>
                  <a:srgbClr val="666666"/>
                </a:solidFill>
                <a:latin typeface="Proxima Nova"/>
                <a:ea typeface="Proxima Nova"/>
                <a:cs typeface="Proxima Nova"/>
              </a:rPr>
              <a:t>n cities, n! different permutations are possible. </a:t>
            </a:r>
            <a:endParaRPr lang="en-IN" sz="1600"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Exploring </a:t>
            </a:r>
            <a:r>
              <a:rPr lang="en-IN" sz="1600" dirty="0">
                <a:solidFill>
                  <a:srgbClr val="666666"/>
                </a:solidFill>
                <a:latin typeface="Proxima Nova"/>
                <a:ea typeface="Proxima Nova"/>
                <a:cs typeface="Proxima Nova"/>
              </a:rPr>
              <a:t>all paths using brute force attacks may not be useful in real life applications.</a:t>
            </a:r>
            <a:endParaRPr lang="en-IN" sz="1600" dirty="0" smtClean="0">
              <a:solidFill>
                <a:srgbClr val="666666"/>
              </a:solidFill>
              <a:latin typeface="Proxima Nova"/>
              <a:ea typeface="Proxima Nova"/>
              <a:cs typeface="Proxima Nova"/>
            </a:endParaRPr>
          </a:p>
        </p:txBody>
      </p:sp>
    </p:spTree>
    <p:extLst>
      <p:ext uri="{BB962C8B-B14F-4D97-AF65-F5344CB8AC3E}">
        <p14:creationId xmlns:p14="http://schemas.microsoft.com/office/powerpoint/2010/main" val="37785392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Travelling Salesman Problem</a:t>
            </a:r>
            <a:endParaRPr sz="2300" dirty="0">
              <a:solidFill>
                <a:schemeClr val="lt1"/>
              </a:solidFill>
              <a:latin typeface="Proxima Nova"/>
              <a:ea typeface="Proxima Nova"/>
              <a:cs typeface="Proxima Nova"/>
              <a:sym typeface="Proxima Nova"/>
            </a:endParaRPr>
          </a:p>
        </p:txBody>
      </p:sp>
      <p:pic>
        <p:nvPicPr>
          <p:cNvPr id="3" name="Picture 2"/>
          <p:cNvPicPr>
            <a:picLocks noChangeAspect="1"/>
          </p:cNvPicPr>
          <p:nvPr/>
        </p:nvPicPr>
        <p:blipFill>
          <a:blip r:embed="rId6"/>
          <a:stretch>
            <a:fillRect/>
          </a:stretch>
        </p:blipFill>
        <p:spPr>
          <a:xfrm>
            <a:off x="1142572" y="816667"/>
            <a:ext cx="6324600" cy="4105275"/>
          </a:xfrm>
          <a:prstGeom prst="rect">
            <a:avLst/>
          </a:prstGeom>
        </p:spPr>
      </p:pic>
    </p:spTree>
    <p:extLst>
      <p:ext uri="{BB962C8B-B14F-4D97-AF65-F5344CB8AC3E}">
        <p14:creationId xmlns:p14="http://schemas.microsoft.com/office/powerpoint/2010/main" val="334758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1292631"/>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Example</a:t>
            </a:r>
            <a:r>
              <a:rPr lang="en-IN" sz="1600" b="1" dirty="0">
                <a:solidFill>
                  <a:srgbClr val="666666"/>
                </a:solidFill>
                <a:latin typeface="Proxima Nova"/>
                <a:ea typeface="Proxima Nova"/>
                <a:cs typeface="Proxima Nova"/>
              </a:rPr>
              <a:t>: </a:t>
            </a:r>
            <a:r>
              <a:rPr lang="en-IN" sz="1600" dirty="0">
                <a:solidFill>
                  <a:srgbClr val="666666"/>
                </a:solidFill>
                <a:latin typeface="Proxima Nova"/>
                <a:ea typeface="Proxima Nova"/>
                <a:cs typeface="Proxima Nova"/>
              </a:rPr>
              <a:t>Find the solution of following travelling salesman problem using branch and bound method.</a:t>
            </a:r>
          </a:p>
          <a:p>
            <a:pPr algn="just">
              <a:lnSpc>
                <a:spcPct val="150000"/>
              </a:lnSpc>
            </a:pPr>
            <a:endParaRPr lang="en-IN" sz="1600" dirty="0">
              <a:solidFill>
                <a:srgbClr val="666666"/>
              </a:solidFill>
              <a:latin typeface="Proxima Nova"/>
              <a:ea typeface="Proxima Nova"/>
              <a:cs typeface="Proxima Nova"/>
            </a:endParaRPr>
          </a:p>
        </p:txBody>
      </p:sp>
      <p:pic>
        <p:nvPicPr>
          <p:cNvPr id="2" name="Picture 1"/>
          <p:cNvPicPr>
            <a:picLocks noChangeAspect="1"/>
          </p:cNvPicPr>
          <p:nvPr/>
        </p:nvPicPr>
        <p:blipFill>
          <a:blip r:embed="rId6"/>
          <a:stretch>
            <a:fillRect/>
          </a:stretch>
        </p:blipFill>
        <p:spPr>
          <a:xfrm>
            <a:off x="2350802" y="1745070"/>
            <a:ext cx="4313373" cy="2765286"/>
          </a:xfrm>
          <a:prstGeom prst="rect">
            <a:avLst/>
          </a:prstGeom>
        </p:spPr>
      </p:pic>
    </p:spTree>
    <p:extLst>
      <p:ext uri="{BB962C8B-B14F-4D97-AF65-F5344CB8AC3E}">
        <p14:creationId xmlns:p14="http://schemas.microsoft.com/office/powerpoint/2010/main" val="1939931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923299"/>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Solution : </a:t>
            </a:r>
            <a:r>
              <a:rPr lang="en-IN" sz="1600" b="1" dirty="0">
                <a:solidFill>
                  <a:srgbClr val="666666"/>
                </a:solidFill>
                <a:latin typeface="Proxima Nova"/>
                <a:ea typeface="Proxima Nova"/>
                <a:cs typeface="Proxima Nova"/>
              </a:rPr>
              <a:t>Row Reduction : </a:t>
            </a:r>
            <a:r>
              <a:rPr lang="en-IN" sz="1600" dirty="0">
                <a:solidFill>
                  <a:srgbClr val="666666"/>
                </a:solidFill>
                <a:latin typeface="Proxima Nova"/>
                <a:ea typeface="Proxima Nova"/>
                <a:cs typeface="Proxima Nova"/>
              </a:rPr>
              <a:t>Reduce above cost matrix by subtracting minimum value from each row</a:t>
            </a:r>
          </a:p>
        </p:txBody>
      </p:sp>
      <p:pic>
        <p:nvPicPr>
          <p:cNvPr id="3" name="Picture 2"/>
          <p:cNvPicPr>
            <a:picLocks noChangeAspect="1"/>
          </p:cNvPicPr>
          <p:nvPr/>
        </p:nvPicPr>
        <p:blipFill>
          <a:blip r:embed="rId6"/>
          <a:stretch>
            <a:fillRect/>
          </a:stretch>
        </p:blipFill>
        <p:spPr>
          <a:xfrm>
            <a:off x="645924" y="1721397"/>
            <a:ext cx="3289078" cy="2672332"/>
          </a:xfrm>
          <a:prstGeom prst="rect">
            <a:avLst/>
          </a:prstGeom>
        </p:spPr>
      </p:pic>
      <p:pic>
        <p:nvPicPr>
          <p:cNvPr id="4" name="Picture 3"/>
          <p:cNvPicPr>
            <a:picLocks noChangeAspect="1"/>
          </p:cNvPicPr>
          <p:nvPr/>
        </p:nvPicPr>
        <p:blipFill>
          <a:blip r:embed="rId7"/>
          <a:stretch>
            <a:fillRect/>
          </a:stretch>
        </p:blipFill>
        <p:spPr>
          <a:xfrm>
            <a:off x="4520887" y="1721396"/>
            <a:ext cx="3760084" cy="2684279"/>
          </a:xfrm>
          <a:prstGeom prst="rect">
            <a:avLst/>
          </a:prstGeom>
        </p:spPr>
      </p:pic>
    </p:spTree>
    <p:extLst>
      <p:ext uri="{BB962C8B-B14F-4D97-AF65-F5344CB8AC3E}">
        <p14:creationId xmlns:p14="http://schemas.microsoft.com/office/powerpoint/2010/main" val="1454589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923299"/>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Solution : Column </a:t>
            </a:r>
            <a:r>
              <a:rPr lang="en-IN" sz="1600" b="1" dirty="0">
                <a:solidFill>
                  <a:srgbClr val="666666"/>
                </a:solidFill>
                <a:latin typeface="Proxima Nova"/>
                <a:ea typeface="Proxima Nova"/>
                <a:cs typeface="Proxima Nova"/>
              </a:rPr>
              <a:t>Reduction : </a:t>
            </a:r>
            <a:r>
              <a:rPr lang="en-IN" sz="1600" dirty="0">
                <a:solidFill>
                  <a:srgbClr val="666666"/>
                </a:solidFill>
                <a:latin typeface="Proxima Nova"/>
                <a:ea typeface="Proxima Nova"/>
                <a:cs typeface="Proxima Nova"/>
              </a:rPr>
              <a:t>Reduce above cost matrix by subtracting minimum value from </a:t>
            </a:r>
            <a:r>
              <a:rPr lang="en-IN" sz="1600" dirty="0" smtClean="0">
                <a:solidFill>
                  <a:srgbClr val="666666"/>
                </a:solidFill>
                <a:latin typeface="Proxima Nova"/>
                <a:ea typeface="Proxima Nova"/>
                <a:cs typeface="Proxima Nova"/>
              </a:rPr>
              <a:t>each column</a:t>
            </a:r>
            <a:endParaRPr lang="en-IN" sz="1600" dirty="0">
              <a:solidFill>
                <a:srgbClr val="666666"/>
              </a:solidFill>
              <a:latin typeface="Proxima Nova"/>
              <a:ea typeface="Proxima Nova"/>
              <a:cs typeface="Proxima Nova"/>
            </a:endParaRPr>
          </a:p>
        </p:txBody>
      </p:sp>
      <p:pic>
        <p:nvPicPr>
          <p:cNvPr id="2" name="Picture 1"/>
          <p:cNvPicPr>
            <a:picLocks noChangeAspect="1"/>
          </p:cNvPicPr>
          <p:nvPr/>
        </p:nvPicPr>
        <p:blipFill>
          <a:blip r:embed="rId6"/>
          <a:stretch>
            <a:fillRect/>
          </a:stretch>
        </p:blipFill>
        <p:spPr>
          <a:xfrm>
            <a:off x="734922" y="1721397"/>
            <a:ext cx="3569949" cy="3167206"/>
          </a:xfrm>
          <a:prstGeom prst="rect">
            <a:avLst/>
          </a:prstGeom>
        </p:spPr>
      </p:pic>
      <p:pic>
        <p:nvPicPr>
          <p:cNvPr id="3" name="Picture 2"/>
          <p:cNvPicPr>
            <a:picLocks noChangeAspect="1"/>
          </p:cNvPicPr>
          <p:nvPr/>
        </p:nvPicPr>
        <p:blipFill>
          <a:blip r:embed="rId7"/>
          <a:stretch>
            <a:fillRect/>
          </a:stretch>
        </p:blipFill>
        <p:spPr>
          <a:xfrm>
            <a:off x="4765621" y="1721397"/>
            <a:ext cx="3719270" cy="2723037"/>
          </a:xfrm>
          <a:prstGeom prst="rect">
            <a:avLst/>
          </a:prstGeom>
        </p:spPr>
      </p:pic>
    </p:spTree>
    <p:extLst>
      <p:ext uri="{BB962C8B-B14F-4D97-AF65-F5344CB8AC3E}">
        <p14:creationId xmlns:p14="http://schemas.microsoft.com/office/powerpoint/2010/main" val="2089567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1743600"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OUTLINE</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663901"/>
            <a:ext cx="8212950" cy="2031295"/>
          </a:xfrm>
          <a:prstGeom prst="rect">
            <a:avLst/>
          </a:prstGeom>
          <a:noFill/>
          <a:ln>
            <a:noFill/>
          </a:ln>
        </p:spPr>
        <p:txBody>
          <a:bodyPr spcFirstLastPara="1" wrap="square" lIns="91425" tIns="91425" rIns="91425" bIns="91425" anchor="t" anchorCtr="0">
            <a:spAutoFit/>
          </a:bodyPr>
          <a:lstStyle/>
          <a:p>
            <a:pPr marL="285750"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Introduction </a:t>
            </a:r>
            <a:endParaRPr lang="en-IN" sz="1600" b="1" dirty="0">
              <a:solidFill>
                <a:srgbClr val="666666"/>
              </a:solidFill>
              <a:latin typeface="Proxima Nova"/>
              <a:ea typeface="Proxima Nova"/>
              <a:cs typeface="Proxima Nova"/>
            </a:endParaRPr>
          </a:p>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The Eight queens problem</a:t>
            </a:r>
          </a:p>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Knapsack problem</a:t>
            </a:r>
          </a:p>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Travelling Salesman problem</a:t>
            </a:r>
          </a:p>
          <a:p>
            <a:pPr marL="285750" indent="-285750">
              <a:lnSpc>
                <a:spcPct val="150000"/>
              </a:lnSpc>
              <a:buFont typeface="Arial" panose="020B0604020202020204" pitchFamily="34" charset="0"/>
              <a:buChar char="•"/>
            </a:pPr>
            <a:r>
              <a:rPr lang="en-IN" sz="1600" b="1" dirty="0" err="1">
                <a:solidFill>
                  <a:srgbClr val="666666"/>
                </a:solidFill>
                <a:latin typeface="Proxima Nova"/>
                <a:ea typeface="Proxima Nova"/>
                <a:cs typeface="Proxima Nova"/>
              </a:rPr>
              <a:t>Minimax</a:t>
            </a:r>
            <a:r>
              <a:rPr lang="en-IN" sz="1600" b="1" dirty="0">
                <a:solidFill>
                  <a:srgbClr val="666666"/>
                </a:solidFill>
                <a:latin typeface="Proxima Nova"/>
                <a:ea typeface="Proxima Nova"/>
                <a:cs typeface="Proxima Nova"/>
              </a:rPr>
              <a:t> principle.</a:t>
            </a:r>
          </a:p>
        </p:txBody>
      </p:sp>
    </p:spTree>
    <p:extLst>
      <p:ext uri="{BB962C8B-B14F-4D97-AF65-F5344CB8AC3E}">
        <p14:creationId xmlns:p14="http://schemas.microsoft.com/office/powerpoint/2010/main" val="10894024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2400627"/>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Total Reduction : </a:t>
            </a:r>
            <a:endParaRPr lang="en-IN" sz="1600" b="1" dirty="0" smtClean="0">
              <a:solidFill>
                <a:srgbClr val="666666"/>
              </a:solidFill>
              <a:latin typeface="Proxima Nova"/>
              <a:ea typeface="Proxima Nova"/>
              <a:cs typeface="Proxima Nova"/>
            </a:endParaRPr>
          </a:p>
          <a:p>
            <a:pPr algn="just">
              <a:lnSpc>
                <a:spcPct val="150000"/>
              </a:lnSpc>
            </a:pPr>
            <a:r>
              <a:rPr lang="en-IN" sz="1600" dirty="0" smtClean="0">
                <a:solidFill>
                  <a:srgbClr val="666666"/>
                </a:solidFill>
                <a:latin typeface="Proxima Nova"/>
                <a:ea typeface="Proxima Nova"/>
                <a:cs typeface="Proxima Nova"/>
              </a:rPr>
              <a:t>Cost </a:t>
            </a:r>
            <a:r>
              <a:rPr lang="en-IN" sz="1600" dirty="0">
                <a:solidFill>
                  <a:srgbClr val="666666"/>
                </a:solidFill>
                <a:latin typeface="Proxima Nova"/>
                <a:ea typeface="Proxima Nova"/>
                <a:cs typeface="Proxima Nova"/>
              </a:rPr>
              <a:t>of M1 = C(1</a:t>
            </a:r>
            <a:r>
              <a:rPr lang="en-IN" sz="1600" dirty="0" smtClean="0">
                <a:solidFill>
                  <a:srgbClr val="666666"/>
                </a:solidFill>
                <a:latin typeface="Proxima Nova"/>
                <a:ea typeface="Proxima Nova"/>
                <a:cs typeface="Proxima Nova"/>
              </a:rPr>
              <a:t>) =   </a:t>
            </a:r>
            <a:r>
              <a:rPr lang="en-IN" sz="1600" dirty="0">
                <a:solidFill>
                  <a:srgbClr val="666666"/>
                </a:solidFill>
                <a:latin typeface="Proxima Nova"/>
                <a:ea typeface="Proxima Nova"/>
                <a:cs typeface="Proxima Nova"/>
              </a:rPr>
              <a:t>Row reduction cost + Column reduction cost</a:t>
            </a:r>
          </a:p>
          <a:p>
            <a:pPr algn="just">
              <a:lnSpc>
                <a:spcPct val="150000"/>
              </a:lnSpc>
            </a:pPr>
            <a:r>
              <a:rPr lang="en-IN" sz="1600" dirty="0" smtClean="0">
                <a:solidFill>
                  <a:srgbClr val="666666"/>
                </a:solidFill>
                <a:latin typeface="Proxima Nova"/>
                <a:ea typeface="Proxima Nova"/>
                <a:cs typeface="Proxima Nova"/>
              </a:rPr>
              <a:t>	           =   </a:t>
            </a:r>
            <a:r>
              <a:rPr lang="en-IN" sz="1600" dirty="0">
                <a:solidFill>
                  <a:srgbClr val="666666"/>
                </a:solidFill>
                <a:latin typeface="Proxima Nova"/>
                <a:ea typeface="Proxima Nova"/>
                <a:cs typeface="Proxima Nova"/>
              </a:rPr>
              <a:t>(10 + 2 + 2 + 3 + 4) + (1 + 3</a:t>
            </a:r>
            <a:r>
              <a:rPr lang="en-IN" sz="1600" dirty="0" smtClean="0">
                <a:solidFill>
                  <a:srgbClr val="666666"/>
                </a:solidFill>
                <a:latin typeface="Proxima Nova"/>
                <a:ea typeface="Proxima Nova"/>
                <a:cs typeface="Proxima Nova"/>
              </a:rPr>
              <a:t>)</a:t>
            </a:r>
          </a:p>
          <a:p>
            <a:pPr algn="just">
              <a:lnSpc>
                <a:spcPct val="150000"/>
              </a:lnSpc>
            </a:pPr>
            <a:r>
              <a:rPr lang="en-IN" sz="1600" dirty="0">
                <a:solidFill>
                  <a:srgbClr val="666666"/>
                </a:solidFill>
                <a:latin typeface="Proxima Nova"/>
                <a:ea typeface="Proxima Nova"/>
                <a:cs typeface="Proxima Nova"/>
              </a:rPr>
              <a:t> </a:t>
            </a:r>
            <a:r>
              <a:rPr lang="en-IN" sz="1600" dirty="0" smtClean="0">
                <a:solidFill>
                  <a:srgbClr val="666666"/>
                </a:solidFill>
                <a:latin typeface="Proxima Nova"/>
                <a:ea typeface="Proxima Nova"/>
                <a:cs typeface="Proxima Nova"/>
              </a:rPr>
              <a:t>                           =  25 </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This means all tours in graph has length at least 25. This is the optimal cost of the path.</a:t>
            </a:r>
          </a:p>
        </p:txBody>
      </p:sp>
    </p:spTree>
    <p:extLst>
      <p:ext uri="{BB962C8B-B14F-4D97-AF65-F5344CB8AC3E}">
        <p14:creationId xmlns:p14="http://schemas.microsoft.com/office/powerpoint/2010/main" val="6432468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1292631"/>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Create State </a:t>
            </a:r>
            <a:r>
              <a:rPr lang="en-IN" sz="1600" b="1" dirty="0">
                <a:solidFill>
                  <a:srgbClr val="666666"/>
                </a:solidFill>
                <a:latin typeface="Proxima Nova"/>
                <a:ea typeface="Proxima Nova"/>
                <a:cs typeface="Proxima Nova"/>
              </a:rPr>
              <a:t>space </a:t>
            </a:r>
            <a:r>
              <a:rPr lang="en-IN" sz="1600" b="1" dirty="0" smtClean="0">
                <a:solidFill>
                  <a:srgbClr val="666666"/>
                </a:solidFill>
                <a:latin typeface="Proxima Nova"/>
                <a:ea typeface="Proxima Nova"/>
                <a:cs typeface="Proxima Nova"/>
              </a:rPr>
              <a:t>tree and find </a:t>
            </a:r>
            <a:r>
              <a:rPr lang="en-IN" sz="1600" b="1" dirty="0">
                <a:solidFill>
                  <a:srgbClr val="666666"/>
                </a:solidFill>
                <a:latin typeface="Proxima Nova"/>
                <a:ea typeface="Proxima Nova"/>
                <a:cs typeface="Proxima Nova"/>
              </a:rPr>
              <a:t>cost of edge from node 1 to 2, 3, 4, 5.</a:t>
            </a:r>
          </a:p>
          <a:p>
            <a:pPr algn="just">
              <a:lnSpc>
                <a:spcPct val="150000"/>
              </a:lnSpc>
            </a:pPr>
            <a:endParaRPr lang="en-IN" sz="1600" b="1" dirty="0" smtClean="0">
              <a:solidFill>
                <a:srgbClr val="666666"/>
              </a:solidFill>
              <a:latin typeface="Proxima Nova"/>
              <a:ea typeface="Proxima Nova"/>
              <a:cs typeface="Proxima Nova"/>
            </a:endParaRPr>
          </a:p>
          <a:p>
            <a:pPr algn="just">
              <a:lnSpc>
                <a:spcPct val="150000"/>
              </a:lnSpc>
            </a:pPr>
            <a:endParaRPr lang="en-IN" sz="1600" b="1" dirty="0">
              <a:solidFill>
                <a:srgbClr val="666666"/>
              </a:solidFill>
              <a:latin typeface="Proxima Nova"/>
              <a:ea typeface="Proxima Nova"/>
              <a:cs typeface="Proxima Nova"/>
            </a:endParaRPr>
          </a:p>
        </p:txBody>
      </p:sp>
      <p:pic>
        <p:nvPicPr>
          <p:cNvPr id="2" name="Picture 1"/>
          <p:cNvPicPr>
            <a:picLocks noChangeAspect="1"/>
          </p:cNvPicPr>
          <p:nvPr/>
        </p:nvPicPr>
        <p:blipFill>
          <a:blip r:embed="rId6"/>
          <a:stretch>
            <a:fillRect/>
          </a:stretch>
        </p:blipFill>
        <p:spPr>
          <a:xfrm>
            <a:off x="1768682" y="1710623"/>
            <a:ext cx="5133975" cy="2143125"/>
          </a:xfrm>
          <a:prstGeom prst="rect">
            <a:avLst/>
          </a:prstGeom>
        </p:spPr>
      </p:pic>
    </p:spTree>
    <p:extLst>
      <p:ext uri="{BB962C8B-B14F-4D97-AF65-F5344CB8AC3E}">
        <p14:creationId xmlns:p14="http://schemas.microsoft.com/office/powerpoint/2010/main" val="37724536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4124176"/>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Select </a:t>
            </a:r>
            <a:r>
              <a:rPr lang="en-IN" sz="1600" b="1" dirty="0">
                <a:solidFill>
                  <a:srgbClr val="666666"/>
                </a:solidFill>
                <a:latin typeface="Proxima Nova"/>
                <a:ea typeface="Proxima Nova"/>
                <a:cs typeface="Proxima Nova"/>
              </a:rPr>
              <a:t>edge 1-2</a:t>
            </a:r>
            <a:r>
              <a:rPr lang="en-IN" sz="1600" b="1" dirty="0" smtClean="0">
                <a:solidFill>
                  <a:srgbClr val="666666"/>
                </a:solidFill>
                <a:latin typeface="Proxima Nova"/>
                <a:ea typeface="Proxima Nova"/>
                <a:cs typeface="Proxima Nova"/>
              </a:rPr>
              <a:t>:</a:t>
            </a:r>
            <a:endParaRPr lang="en-IN" sz="1600" b="1" dirty="0">
              <a:solidFill>
                <a:srgbClr val="666666"/>
              </a:solidFill>
              <a:latin typeface="Proxima Nova"/>
              <a:ea typeface="Proxima Nova"/>
              <a:cs typeface="Proxima Nova"/>
            </a:endParaRPr>
          </a:p>
          <a:p>
            <a:pPr algn="just">
              <a:lnSpc>
                <a:spcPct val="150000"/>
              </a:lnSpc>
            </a:pPr>
            <a:endParaRPr lang="en-IN" sz="1600" b="1" dirty="0" smtClean="0">
              <a:solidFill>
                <a:srgbClr val="666666"/>
              </a:solidFill>
              <a:latin typeface="Proxima Nova"/>
              <a:ea typeface="Proxima Nova"/>
              <a:cs typeface="Proxima Nova"/>
            </a:endParaRPr>
          </a:p>
          <a:p>
            <a:pPr algn="just">
              <a:lnSpc>
                <a:spcPct val="150000"/>
              </a:lnSpc>
            </a:pPr>
            <a:r>
              <a:rPr lang="en-IN" sz="1600" b="1" dirty="0" smtClean="0">
                <a:solidFill>
                  <a:srgbClr val="666666"/>
                </a:solidFill>
                <a:latin typeface="Proxima Nova"/>
                <a:ea typeface="Proxima Nova"/>
                <a:cs typeface="Proxima Nova"/>
              </a:rPr>
              <a:t>Set </a:t>
            </a:r>
            <a:r>
              <a:rPr lang="en-IN" sz="1600" b="1" dirty="0">
                <a:solidFill>
                  <a:srgbClr val="666666"/>
                </a:solidFill>
                <a:latin typeface="Proxima Nova"/>
                <a:ea typeface="Proxima Nova"/>
                <a:cs typeface="Proxima Nova"/>
              </a:rPr>
              <a:t>M1 [1] [ ] = M1 [ ] [2] = </a:t>
            </a:r>
            <a:r>
              <a:rPr lang="en-IN" sz="1600" b="1" dirty="0" smtClean="0">
                <a:solidFill>
                  <a:srgbClr val="666666"/>
                </a:solidFill>
                <a:latin typeface="Proxima Nova"/>
                <a:ea typeface="Proxima Nova"/>
                <a:cs typeface="Proxima Nova"/>
              </a:rPr>
              <a:t>∞</a:t>
            </a:r>
            <a:endParaRPr lang="en-IN" sz="1600" b="1" dirty="0">
              <a:solidFill>
                <a:srgbClr val="666666"/>
              </a:solidFill>
              <a:latin typeface="Proxima Nova"/>
              <a:ea typeface="Proxima Nova"/>
              <a:cs typeface="Proxima Nova"/>
            </a:endParaRPr>
          </a:p>
          <a:p>
            <a:pPr algn="just">
              <a:lnSpc>
                <a:spcPct val="150000"/>
              </a:lnSpc>
            </a:pPr>
            <a:r>
              <a:rPr lang="en-IN" sz="1600" b="1" dirty="0">
                <a:solidFill>
                  <a:srgbClr val="666666"/>
                </a:solidFill>
                <a:latin typeface="Proxima Nova"/>
                <a:ea typeface="Proxima Nova"/>
                <a:cs typeface="Proxima Nova"/>
              </a:rPr>
              <a:t>Set M1 [2] [1] = </a:t>
            </a:r>
            <a:r>
              <a:rPr lang="en-IN" sz="1600" b="1" dirty="0" smtClean="0">
                <a:solidFill>
                  <a:srgbClr val="666666"/>
                </a:solidFill>
                <a:latin typeface="Proxima Nova"/>
                <a:ea typeface="Proxima Nova"/>
                <a:cs typeface="Proxima Nova"/>
              </a:rPr>
              <a:t>∞</a:t>
            </a:r>
            <a:endParaRPr lang="en-IN" sz="1600" b="1" dirty="0">
              <a:solidFill>
                <a:srgbClr val="666666"/>
              </a:solidFill>
              <a:latin typeface="Proxima Nova"/>
              <a:ea typeface="Proxima Nova"/>
              <a:cs typeface="Proxima Nova"/>
            </a:endParaRPr>
          </a:p>
          <a:p>
            <a:pPr algn="just">
              <a:lnSpc>
                <a:spcPct val="150000"/>
              </a:lnSpc>
            </a:pPr>
            <a:r>
              <a:rPr lang="en-IN" sz="1600" b="1" dirty="0">
                <a:solidFill>
                  <a:srgbClr val="666666"/>
                </a:solidFill>
                <a:latin typeface="Proxima Nova"/>
                <a:ea typeface="Proxima Nova"/>
                <a:cs typeface="Proxima Nova"/>
              </a:rPr>
              <a:t>Reduce the resultant matrix if required</a:t>
            </a:r>
            <a:r>
              <a:rPr lang="en-IN" sz="1600" b="1" dirty="0" smtClean="0">
                <a:solidFill>
                  <a:srgbClr val="666666"/>
                </a:solidFill>
                <a:latin typeface="Proxima Nova"/>
                <a:ea typeface="Proxima Nova"/>
                <a:cs typeface="Proxima Nova"/>
              </a:rPr>
              <a:t>.</a:t>
            </a:r>
          </a:p>
          <a:p>
            <a:pPr algn="just">
              <a:lnSpc>
                <a:spcPct val="150000"/>
              </a:lnSpc>
            </a:pPr>
            <a:r>
              <a:rPr lang="en-IN" sz="1600" b="1" dirty="0">
                <a:solidFill>
                  <a:srgbClr val="666666"/>
                </a:solidFill>
                <a:latin typeface="Proxima Nova"/>
                <a:ea typeface="Proxima Nova"/>
                <a:cs typeface="Proxima Nova"/>
              </a:rPr>
              <a:t>M2 is already reduced</a:t>
            </a:r>
            <a:r>
              <a:rPr lang="en-IN" sz="1600" b="1" dirty="0" smtClean="0">
                <a:solidFill>
                  <a:srgbClr val="666666"/>
                </a:solidFill>
                <a:latin typeface="Proxima Nova"/>
                <a:ea typeface="Proxima Nova"/>
                <a:cs typeface="Proxima Nova"/>
              </a:rPr>
              <a:t>.</a:t>
            </a:r>
          </a:p>
          <a:p>
            <a:pPr algn="just">
              <a:lnSpc>
                <a:spcPct val="150000"/>
              </a:lnSpc>
            </a:pPr>
            <a:r>
              <a:rPr lang="en-IN" sz="1600" b="1" dirty="0" smtClean="0">
                <a:solidFill>
                  <a:srgbClr val="666666"/>
                </a:solidFill>
                <a:latin typeface="Proxima Nova"/>
                <a:ea typeface="Proxima Nova"/>
                <a:cs typeface="Proxima Nova"/>
              </a:rPr>
              <a:t>So no reduction is required.</a:t>
            </a:r>
          </a:p>
          <a:p>
            <a:pPr algn="just">
              <a:lnSpc>
                <a:spcPct val="150000"/>
              </a:lnSpc>
            </a:pPr>
            <a:endParaRPr lang="en-IN" sz="1600" b="1" dirty="0" smtClean="0">
              <a:solidFill>
                <a:srgbClr val="666666"/>
              </a:solidFill>
              <a:latin typeface="Proxima Nova"/>
              <a:ea typeface="Proxima Nova"/>
              <a:cs typeface="Proxima Nova"/>
            </a:endParaRPr>
          </a:p>
          <a:p>
            <a:pPr fontAlgn="base"/>
            <a:r>
              <a:rPr lang="en-IN" sz="1600" dirty="0"/>
              <a:t>Cost of node 2 :</a:t>
            </a:r>
          </a:p>
          <a:p>
            <a:pPr fontAlgn="base"/>
            <a:r>
              <a:rPr lang="en-IN" sz="1600" dirty="0"/>
              <a:t>C(2) = C(1) + Reduction cost + M</a:t>
            </a:r>
            <a:r>
              <a:rPr lang="en-IN" sz="1600" baseline="-25000" dirty="0"/>
              <a:t>1</a:t>
            </a:r>
            <a:r>
              <a:rPr lang="en-IN" sz="1600" dirty="0"/>
              <a:t> [1] [2] </a:t>
            </a:r>
          </a:p>
          <a:p>
            <a:pPr fontAlgn="base"/>
            <a:r>
              <a:rPr lang="en-IN" sz="1600" dirty="0"/>
              <a:t> </a:t>
            </a:r>
            <a:r>
              <a:rPr lang="en-IN" sz="1600" dirty="0" smtClean="0"/>
              <a:t>       = </a:t>
            </a:r>
            <a:r>
              <a:rPr lang="en-IN" sz="1600" dirty="0"/>
              <a:t>25 + 0 + 10 </a:t>
            </a:r>
            <a:endParaRPr lang="en-IN" sz="1600" dirty="0" smtClean="0"/>
          </a:p>
          <a:p>
            <a:pPr fontAlgn="base"/>
            <a:r>
              <a:rPr lang="en-IN" sz="1600" dirty="0"/>
              <a:t> </a:t>
            </a:r>
            <a:r>
              <a:rPr lang="en-IN" sz="1600" dirty="0" smtClean="0"/>
              <a:t>       = 35</a:t>
            </a:r>
            <a:endParaRPr lang="en-IN" sz="1600" b="1" dirty="0" smtClean="0">
              <a:solidFill>
                <a:srgbClr val="666666"/>
              </a:solidFill>
              <a:latin typeface="Proxima Nova"/>
              <a:ea typeface="Proxima Nova"/>
              <a:cs typeface="Proxima Nova"/>
            </a:endParaRPr>
          </a:p>
        </p:txBody>
      </p:sp>
      <p:pic>
        <p:nvPicPr>
          <p:cNvPr id="3" name="Picture 2"/>
          <p:cNvPicPr>
            <a:picLocks noChangeAspect="1"/>
          </p:cNvPicPr>
          <p:nvPr/>
        </p:nvPicPr>
        <p:blipFill>
          <a:blip r:embed="rId6"/>
          <a:stretch>
            <a:fillRect/>
          </a:stretch>
        </p:blipFill>
        <p:spPr>
          <a:xfrm>
            <a:off x="4658906" y="1577243"/>
            <a:ext cx="4019550" cy="3057525"/>
          </a:xfrm>
          <a:prstGeom prst="rect">
            <a:avLst/>
          </a:prstGeom>
        </p:spPr>
      </p:pic>
    </p:spTree>
    <p:extLst>
      <p:ext uri="{BB962C8B-B14F-4D97-AF65-F5344CB8AC3E}">
        <p14:creationId xmlns:p14="http://schemas.microsoft.com/office/powerpoint/2010/main" val="14796311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3139291"/>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Select </a:t>
            </a:r>
            <a:r>
              <a:rPr lang="en-IN" sz="1600" b="1" dirty="0">
                <a:solidFill>
                  <a:srgbClr val="666666"/>
                </a:solidFill>
                <a:latin typeface="Proxima Nova"/>
                <a:ea typeface="Proxima Nova"/>
                <a:cs typeface="Proxima Nova"/>
              </a:rPr>
              <a:t>edge </a:t>
            </a:r>
            <a:r>
              <a:rPr lang="en-IN" sz="1600" b="1" dirty="0" smtClean="0">
                <a:solidFill>
                  <a:srgbClr val="666666"/>
                </a:solidFill>
                <a:latin typeface="Proxima Nova"/>
                <a:ea typeface="Proxima Nova"/>
                <a:cs typeface="Proxima Nova"/>
              </a:rPr>
              <a:t>1-3:</a:t>
            </a:r>
            <a:endParaRPr lang="en-IN" sz="1600" b="1" dirty="0">
              <a:solidFill>
                <a:srgbClr val="666666"/>
              </a:solidFill>
              <a:latin typeface="Proxima Nova"/>
              <a:ea typeface="Proxima Nova"/>
              <a:cs typeface="Proxima Nova"/>
            </a:endParaRPr>
          </a:p>
          <a:p>
            <a:pPr algn="just">
              <a:lnSpc>
                <a:spcPct val="150000"/>
              </a:lnSpc>
            </a:pPr>
            <a:endParaRPr lang="en-IN" sz="1600" b="1" dirty="0" smtClean="0">
              <a:solidFill>
                <a:srgbClr val="666666"/>
              </a:solidFill>
              <a:latin typeface="Proxima Nova"/>
              <a:ea typeface="Proxima Nova"/>
              <a:cs typeface="Proxima Nova"/>
            </a:endParaRPr>
          </a:p>
          <a:p>
            <a:pPr algn="just">
              <a:lnSpc>
                <a:spcPct val="150000"/>
              </a:lnSpc>
            </a:pPr>
            <a:r>
              <a:rPr lang="da-DK" sz="1600" b="1" dirty="0">
                <a:solidFill>
                  <a:srgbClr val="666666"/>
                </a:solidFill>
                <a:latin typeface="Proxima Nova"/>
                <a:ea typeface="Proxima Nova"/>
                <a:cs typeface="Proxima Nova"/>
              </a:rPr>
              <a:t>Set M1 [1][ ] = M1 [ ] [3] = </a:t>
            </a:r>
            <a:r>
              <a:rPr lang="da-DK" sz="1600" b="1" dirty="0" smtClean="0">
                <a:solidFill>
                  <a:srgbClr val="666666"/>
                </a:solidFill>
                <a:latin typeface="Proxima Nova"/>
                <a:ea typeface="Proxima Nova"/>
                <a:cs typeface="Proxima Nova"/>
              </a:rPr>
              <a:t>∞</a:t>
            </a:r>
          </a:p>
          <a:p>
            <a:pPr algn="just">
              <a:lnSpc>
                <a:spcPct val="150000"/>
              </a:lnSpc>
            </a:pPr>
            <a:endParaRPr lang="da-DK" sz="1600" b="1" dirty="0">
              <a:solidFill>
                <a:srgbClr val="666666"/>
              </a:solidFill>
              <a:latin typeface="Proxima Nova"/>
              <a:ea typeface="Proxima Nova"/>
              <a:cs typeface="Proxima Nova"/>
            </a:endParaRPr>
          </a:p>
          <a:p>
            <a:pPr algn="just">
              <a:lnSpc>
                <a:spcPct val="150000"/>
              </a:lnSpc>
            </a:pPr>
            <a:r>
              <a:rPr lang="da-DK" sz="1600" b="1" dirty="0">
                <a:solidFill>
                  <a:srgbClr val="666666"/>
                </a:solidFill>
                <a:latin typeface="Proxima Nova"/>
                <a:ea typeface="Proxima Nova"/>
                <a:cs typeface="Proxima Nova"/>
              </a:rPr>
              <a:t>Set M1 [3][1] = </a:t>
            </a:r>
            <a:r>
              <a:rPr lang="da-DK" sz="1600" b="1" dirty="0" smtClean="0">
                <a:solidFill>
                  <a:srgbClr val="666666"/>
                </a:solidFill>
                <a:latin typeface="Proxima Nova"/>
                <a:ea typeface="Proxima Nova"/>
                <a:cs typeface="Proxima Nova"/>
              </a:rPr>
              <a:t>∞</a:t>
            </a:r>
          </a:p>
          <a:p>
            <a:pPr algn="just">
              <a:lnSpc>
                <a:spcPct val="150000"/>
              </a:lnSpc>
            </a:pPr>
            <a:endParaRPr lang="en-IN" sz="1600" b="1" dirty="0" smtClean="0">
              <a:solidFill>
                <a:srgbClr val="666666"/>
              </a:solidFill>
              <a:latin typeface="Proxima Nova"/>
              <a:ea typeface="Proxima Nova"/>
              <a:cs typeface="Proxima Nova"/>
            </a:endParaRPr>
          </a:p>
          <a:p>
            <a:pPr algn="just">
              <a:lnSpc>
                <a:spcPct val="150000"/>
              </a:lnSpc>
            </a:pPr>
            <a:r>
              <a:rPr lang="en-IN" sz="1600" b="1" dirty="0" smtClean="0">
                <a:solidFill>
                  <a:srgbClr val="666666"/>
                </a:solidFill>
                <a:latin typeface="Proxima Nova"/>
                <a:ea typeface="Proxima Nova"/>
                <a:cs typeface="Proxima Nova"/>
              </a:rPr>
              <a:t>Reduce </a:t>
            </a:r>
            <a:r>
              <a:rPr lang="en-IN" sz="1600" b="1" dirty="0">
                <a:solidFill>
                  <a:srgbClr val="666666"/>
                </a:solidFill>
                <a:latin typeface="Proxima Nova"/>
                <a:ea typeface="Proxima Nova"/>
                <a:cs typeface="Proxima Nova"/>
              </a:rPr>
              <a:t>the resultant matrix if required</a:t>
            </a:r>
            <a:r>
              <a:rPr lang="en-IN" sz="1600" b="1" dirty="0" smtClean="0">
                <a:solidFill>
                  <a:srgbClr val="666666"/>
                </a:solidFill>
                <a:latin typeface="Proxima Nova"/>
                <a:ea typeface="Proxima Nova"/>
                <a:cs typeface="Proxima Nova"/>
              </a:rPr>
              <a:t>.</a:t>
            </a:r>
          </a:p>
          <a:p>
            <a:pPr algn="just">
              <a:lnSpc>
                <a:spcPct val="150000"/>
              </a:lnSpc>
            </a:pPr>
            <a:endParaRPr lang="en-IN" sz="1600" b="1" dirty="0" smtClean="0">
              <a:solidFill>
                <a:srgbClr val="666666"/>
              </a:solidFill>
              <a:latin typeface="Proxima Nova"/>
              <a:ea typeface="Proxima Nova"/>
              <a:cs typeface="Proxima Nova"/>
            </a:endParaRPr>
          </a:p>
        </p:txBody>
      </p:sp>
    </p:spTree>
    <p:extLst>
      <p:ext uri="{BB962C8B-B14F-4D97-AF65-F5344CB8AC3E}">
        <p14:creationId xmlns:p14="http://schemas.microsoft.com/office/powerpoint/2010/main" val="42033642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541312" y="802329"/>
            <a:ext cx="8061326" cy="3492907"/>
          </a:xfrm>
          <a:prstGeom prst="rect">
            <a:avLst/>
          </a:prstGeom>
        </p:spPr>
      </p:pic>
      <p:sp>
        <p:nvSpPr>
          <p:cNvPr id="3" name="Rectangle 2"/>
          <p:cNvSpPr/>
          <p:nvPr/>
        </p:nvSpPr>
        <p:spPr>
          <a:xfrm>
            <a:off x="4927969" y="3947682"/>
            <a:ext cx="4572000" cy="954107"/>
          </a:xfrm>
          <a:prstGeom prst="rect">
            <a:avLst/>
          </a:prstGeom>
        </p:spPr>
        <p:txBody>
          <a:bodyPr>
            <a:spAutoFit/>
          </a:bodyPr>
          <a:lstStyle/>
          <a:p>
            <a:pPr fontAlgn="base"/>
            <a:r>
              <a:rPr lang="en-IN" dirty="0"/>
              <a:t>Cost of node 3</a:t>
            </a:r>
            <a:r>
              <a:rPr lang="en-IN" dirty="0" smtClean="0"/>
              <a:t>:</a:t>
            </a:r>
            <a:endParaRPr lang="en-IN" dirty="0"/>
          </a:p>
          <a:p>
            <a:pPr fontAlgn="base"/>
            <a:r>
              <a:rPr lang="en-IN" dirty="0"/>
              <a:t>C(3) = C(1) + Reduction cost + M1[1] [3</a:t>
            </a:r>
            <a:r>
              <a:rPr lang="en-IN" dirty="0" smtClean="0"/>
              <a:t>]</a:t>
            </a:r>
            <a:endParaRPr lang="en-IN" dirty="0"/>
          </a:p>
          <a:p>
            <a:pPr fontAlgn="base"/>
            <a:r>
              <a:rPr lang="en-IN" dirty="0"/>
              <a:t> </a:t>
            </a:r>
            <a:r>
              <a:rPr lang="en-IN" dirty="0" smtClean="0"/>
              <a:t>       = </a:t>
            </a:r>
            <a:r>
              <a:rPr lang="en-IN" dirty="0"/>
              <a:t>25 + 11 + 17 </a:t>
            </a:r>
            <a:endParaRPr lang="en-IN" dirty="0" smtClean="0"/>
          </a:p>
          <a:p>
            <a:pPr fontAlgn="base"/>
            <a:r>
              <a:rPr lang="en-IN" dirty="0" smtClean="0"/>
              <a:t>        = </a:t>
            </a:r>
            <a:r>
              <a:rPr lang="en-IN" dirty="0"/>
              <a:t>53</a:t>
            </a:r>
            <a:endParaRPr lang="en-IN" b="1" dirty="0">
              <a:solidFill>
                <a:srgbClr val="666666"/>
              </a:solidFill>
              <a:latin typeface="Proxima Nova"/>
              <a:ea typeface="Proxima Nova"/>
              <a:cs typeface="Proxima Nova"/>
            </a:endParaRPr>
          </a:p>
        </p:txBody>
      </p:sp>
    </p:spTree>
    <p:extLst>
      <p:ext uri="{BB962C8B-B14F-4D97-AF65-F5344CB8AC3E}">
        <p14:creationId xmlns:p14="http://schemas.microsoft.com/office/powerpoint/2010/main" val="4923406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4247286"/>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Select </a:t>
            </a:r>
            <a:r>
              <a:rPr lang="en-IN" sz="1600" b="1" dirty="0">
                <a:solidFill>
                  <a:srgbClr val="666666"/>
                </a:solidFill>
                <a:latin typeface="Proxima Nova"/>
                <a:ea typeface="Proxima Nova"/>
                <a:cs typeface="Proxima Nova"/>
              </a:rPr>
              <a:t>edge 1-4:</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Set M1 [1][ ] = M1[ ][4] = </a:t>
            </a:r>
            <a:r>
              <a:rPr lang="en-IN" sz="1600" dirty="0" smtClean="0">
                <a:solidFill>
                  <a:srgbClr val="666666"/>
                </a:solidFill>
                <a:latin typeface="Proxima Nova"/>
                <a:ea typeface="Proxima Nova"/>
                <a:cs typeface="Proxima Nova"/>
              </a:rPr>
              <a:t>∞</a:t>
            </a: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Set M1 [4][1] = </a:t>
            </a:r>
            <a:r>
              <a:rPr lang="en-IN" sz="1600" dirty="0" smtClean="0">
                <a:solidFill>
                  <a:srgbClr val="666666"/>
                </a:solidFill>
                <a:latin typeface="Proxima Nova"/>
                <a:ea typeface="Proxima Nova"/>
                <a:cs typeface="Proxima Nova"/>
              </a:rPr>
              <a:t>∞</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Reduce resultant matrix if required</a:t>
            </a:r>
            <a:r>
              <a:rPr lang="en-IN" sz="1600" dirty="0" smtClean="0">
                <a:solidFill>
                  <a:srgbClr val="666666"/>
                </a:solidFill>
                <a:latin typeface="Proxima Nova"/>
                <a:ea typeface="Proxima Nova"/>
                <a:cs typeface="Proxima Nova"/>
              </a:rPr>
              <a:t>.</a:t>
            </a:r>
          </a:p>
          <a:p>
            <a:pPr algn="just">
              <a:lnSpc>
                <a:spcPct val="150000"/>
              </a:lnSpc>
            </a:pPr>
            <a:r>
              <a:rPr lang="en-IN" sz="1600" dirty="0">
                <a:solidFill>
                  <a:srgbClr val="666666"/>
                </a:solidFill>
                <a:latin typeface="Proxima Nova"/>
                <a:ea typeface="Proxima Nova"/>
                <a:cs typeface="Proxima Nova"/>
              </a:rPr>
              <a:t>Matrix M4 is already reduced</a:t>
            </a:r>
            <a:r>
              <a:rPr lang="en-IN" sz="1600" dirty="0" smtClean="0">
                <a:solidFill>
                  <a:srgbClr val="666666"/>
                </a:solidFill>
                <a:latin typeface="Proxima Nova"/>
                <a:ea typeface="Proxima Nova"/>
                <a:cs typeface="Proxima Nova"/>
              </a:rPr>
              <a:t>.</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Cost of node 4</a:t>
            </a:r>
            <a:r>
              <a:rPr lang="en-IN" sz="1600" dirty="0" smtClean="0">
                <a:solidFill>
                  <a:srgbClr val="666666"/>
                </a:solidFill>
                <a:latin typeface="Proxima Nova"/>
                <a:ea typeface="Proxima Nova"/>
                <a:cs typeface="Proxima Nova"/>
              </a:rPr>
              <a:t>:</a:t>
            </a: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C(4) = C(1) + Reduction cost + M1 [1] [4</a:t>
            </a:r>
            <a:r>
              <a:rPr lang="en-IN" sz="1600" dirty="0" smtClean="0">
                <a:solidFill>
                  <a:srgbClr val="666666"/>
                </a:solidFill>
                <a:latin typeface="Proxima Nova"/>
                <a:ea typeface="Proxima Nova"/>
                <a:cs typeface="Proxima Nova"/>
              </a:rPr>
              <a:t>]</a:t>
            </a: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   25 + 0 + 0 = 25</a:t>
            </a:r>
            <a:endParaRPr lang="en-IN" sz="1600" dirty="0" smtClean="0">
              <a:solidFill>
                <a:srgbClr val="666666"/>
              </a:solidFill>
              <a:latin typeface="Proxima Nova"/>
              <a:ea typeface="Proxima Nova"/>
              <a:cs typeface="Proxima Nova"/>
            </a:endParaRPr>
          </a:p>
        </p:txBody>
      </p:sp>
      <p:pic>
        <p:nvPicPr>
          <p:cNvPr id="2" name="Picture 1"/>
          <p:cNvPicPr>
            <a:picLocks noChangeAspect="1"/>
          </p:cNvPicPr>
          <p:nvPr/>
        </p:nvPicPr>
        <p:blipFill>
          <a:blip r:embed="rId6"/>
          <a:stretch>
            <a:fillRect/>
          </a:stretch>
        </p:blipFill>
        <p:spPr>
          <a:xfrm>
            <a:off x="4268381" y="1076312"/>
            <a:ext cx="4410075" cy="2990850"/>
          </a:xfrm>
          <a:prstGeom prst="rect">
            <a:avLst/>
          </a:prstGeom>
        </p:spPr>
      </p:pic>
    </p:spTree>
    <p:extLst>
      <p:ext uri="{BB962C8B-B14F-4D97-AF65-F5344CB8AC3E}">
        <p14:creationId xmlns:p14="http://schemas.microsoft.com/office/powerpoint/2010/main" val="25785813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2031295"/>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Select </a:t>
            </a:r>
            <a:r>
              <a:rPr lang="en-IN" sz="1600" b="1" dirty="0">
                <a:solidFill>
                  <a:srgbClr val="666666"/>
                </a:solidFill>
                <a:latin typeface="Proxima Nova"/>
                <a:ea typeface="Proxima Nova"/>
                <a:cs typeface="Proxima Nova"/>
              </a:rPr>
              <a:t>edge </a:t>
            </a:r>
            <a:r>
              <a:rPr lang="en-IN" sz="1600" b="1" dirty="0" smtClean="0">
                <a:solidFill>
                  <a:srgbClr val="666666"/>
                </a:solidFill>
                <a:latin typeface="Proxima Nova"/>
                <a:ea typeface="Proxima Nova"/>
                <a:cs typeface="Proxima Nova"/>
              </a:rPr>
              <a:t>1-5:</a:t>
            </a:r>
            <a:endParaRPr lang="en-IN" sz="1600" b="1" dirty="0">
              <a:solidFill>
                <a:srgbClr val="666666"/>
              </a:solidFill>
              <a:latin typeface="Proxima Nova"/>
              <a:ea typeface="Proxima Nova"/>
              <a:cs typeface="Proxima Nova"/>
            </a:endParaRPr>
          </a:p>
          <a:p>
            <a:pPr algn="just">
              <a:lnSpc>
                <a:spcPct val="150000"/>
              </a:lnSpc>
            </a:pPr>
            <a:r>
              <a:rPr lang="en-IN" sz="1600" dirty="0" smtClean="0">
                <a:solidFill>
                  <a:srgbClr val="666666"/>
                </a:solidFill>
                <a:latin typeface="Proxima Nova"/>
                <a:ea typeface="Proxima Nova"/>
                <a:cs typeface="Proxima Nova"/>
              </a:rPr>
              <a:t>Set </a:t>
            </a:r>
            <a:r>
              <a:rPr lang="en-IN" sz="1600" dirty="0">
                <a:solidFill>
                  <a:srgbClr val="666666"/>
                </a:solidFill>
                <a:latin typeface="Proxima Nova"/>
                <a:ea typeface="Proxima Nova"/>
                <a:cs typeface="Proxima Nova"/>
              </a:rPr>
              <a:t>M1 [1] [ ] = M1 [ ] [5] = </a:t>
            </a:r>
            <a:r>
              <a:rPr lang="en-IN" sz="1600" dirty="0" smtClean="0">
                <a:solidFill>
                  <a:srgbClr val="666666"/>
                </a:solidFill>
                <a:latin typeface="Proxima Nova"/>
                <a:ea typeface="Proxima Nova"/>
                <a:cs typeface="Proxima Nova"/>
              </a:rPr>
              <a:t>∞, </a:t>
            </a:r>
          </a:p>
          <a:p>
            <a:pPr algn="just">
              <a:lnSpc>
                <a:spcPct val="150000"/>
              </a:lnSpc>
            </a:pPr>
            <a:r>
              <a:rPr lang="en-IN" sz="1600" dirty="0" smtClean="0">
                <a:solidFill>
                  <a:srgbClr val="666666"/>
                </a:solidFill>
                <a:latin typeface="Proxima Nova"/>
                <a:ea typeface="Proxima Nova"/>
                <a:cs typeface="Proxima Nova"/>
              </a:rPr>
              <a:t>Set </a:t>
            </a:r>
            <a:r>
              <a:rPr lang="en-IN" sz="1600" dirty="0">
                <a:solidFill>
                  <a:srgbClr val="666666"/>
                </a:solidFill>
                <a:latin typeface="Proxima Nova"/>
                <a:ea typeface="Proxima Nova"/>
                <a:cs typeface="Proxima Nova"/>
              </a:rPr>
              <a:t>M1 [5] [1] = </a:t>
            </a:r>
            <a:r>
              <a:rPr lang="en-IN" sz="1600" dirty="0" smtClean="0">
                <a:solidFill>
                  <a:srgbClr val="666666"/>
                </a:solidFill>
                <a:latin typeface="Proxima Nova"/>
                <a:ea typeface="Proxima Nova"/>
                <a:cs typeface="Proxima Nova"/>
              </a:rPr>
              <a:t>∞</a:t>
            </a: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Reduce the resultant matrix if required</a:t>
            </a:r>
            <a:r>
              <a:rPr lang="en-IN" sz="1600" dirty="0" smtClean="0">
                <a:solidFill>
                  <a:srgbClr val="666666"/>
                </a:solidFill>
                <a:latin typeface="Proxima Nova"/>
                <a:ea typeface="Proxima Nova"/>
                <a:cs typeface="Proxima Nova"/>
              </a:rPr>
              <a:t>.</a:t>
            </a:r>
          </a:p>
          <a:p>
            <a:pPr algn="just">
              <a:lnSpc>
                <a:spcPct val="150000"/>
              </a:lnSpc>
            </a:pPr>
            <a:endParaRPr lang="en-IN" sz="1600" dirty="0">
              <a:solidFill>
                <a:srgbClr val="666666"/>
              </a:solidFill>
              <a:latin typeface="Proxima Nova"/>
              <a:ea typeface="Proxima Nova"/>
              <a:cs typeface="Proxima Nova"/>
            </a:endParaRPr>
          </a:p>
        </p:txBody>
      </p:sp>
    </p:spTree>
    <p:extLst>
      <p:ext uri="{BB962C8B-B14F-4D97-AF65-F5344CB8AC3E}">
        <p14:creationId xmlns:p14="http://schemas.microsoft.com/office/powerpoint/2010/main" val="21196478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609582" y="715085"/>
            <a:ext cx="7054939" cy="2990850"/>
          </a:xfrm>
          <a:prstGeom prst="rect">
            <a:avLst/>
          </a:prstGeom>
        </p:spPr>
      </p:pic>
      <p:sp>
        <p:nvSpPr>
          <p:cNvPr id="3" name="Rectangle 2"/>
          <p:cNvSpPr/>
          <p:nvPr/>
        </p:nvSpPr>
        <p:spPr>
          <a:xfrm>
            <a:off x="1258585" y="3748191"/>
            <a:ext cx="4572000" cy="954107"/>
          </a:xfrm>
          <a:prstGeom prst="rect">
            <a:avLst/>
          </a:prstGeom>
        </p:spPr>
        <p:txBody>
          <a:bodyPr>
            <a:spAutoFit/>
          </a:bodyPr>
          <a:lstStyle/>
          <a:p>
            <a:pPr fontAlgn="base"/>
            <a:r>
              <a:rPr lang="en-IN" b="1" dirty="0">
                <a:solidFill>
                  <a:srgbClr val="666666"/>
                </a:solidFill>
                <a:latin typeface="Roboto Condensed"/>
              </a:rPr>
              <a:t>Cost of node 5:</a:t>
            </a:r>
          </a:p>
          <a:p>
            <a:pPr fontAlgn="base"/>
            <a:r>
              <a:rPr lang="en-IN" dirty="0">
                <a:solidFill>
                  <a:srgbClr val="666666"/>
                </a:solidFill>
                <a:latin typeface="Roboto Condensed"/>
              </a:rPr>
              <a:t>C(5) = C(1) + reduction cost + M</a:t>
            </a:r>
            <a:r>
              <a:rPr lang="en-IN" baseline="-25000" dirty="0">
                <a:solidFill>
                  <a:srgbClr val="666666"/>
                </a:solidFill>
                <a:latin typeface="inherit"/>
              </a:rPr>
              <a:t>1</a:t>
            </a:r>
            <a:r>
              <a:rPr lang="en-IN" dirty="0">
                <a:solidFill>
                  <a:srgbClr val="666666"/>
                </a:solidFill>
                <a:latin typeface="Roboto Condensed"/>
              </a:rPr>
              <a:t> [1] [5]  </a:t>
            </a:r>
          </a:p>
          <a:p>
            <a:pPr fontAlgn="base"/>
            <a:r>
              <a:rPr lang="en-IN" dirty="0" smtClean="0">
                <a:solidFill>
                  <a:srgbClr val="666666"/>
                </a:solidFill>
                <a:latin typeface="Roboto Condensed"/>
              </a:rPr>
              <a:t>        = </a:t>
            </a:r>
            <a:r>
              <a:rPr lang="en-IN" dirty="0">
                <a:solidFill>
                  <a:srgbClr val="666666"/>
                </a:solidFill>
                <a:latin typeface="Roboto Condensed"/>
              </a:rPr>
              <a:t>25 + 5 + 1 </a:t>
            </a:r>
            <a:endParaRPr lang="en-IN" dirty="0" smtClean="0">
              <a:solidFill>
                <a:srgbClr val="666666"/>
              </a:solidFill>
              <a:latin typeface="Roboto Condensed"/>
            </a:endParaRPr>
          </a:p>
          <a:p>
            <a:pPr fontAlgn="base"/>
            <a:r>
              <a:rPr lang="en-IN" dirty="0">
                <a:solidFill>
                  <a:srgbClr val="666666"/>
                </a:solidFill>
                <a:latin typeface="Roboto Condensed"/>
              </a:rPr>
              <a:t> </a:t>
            </a:r>
            <a:r>
              <a:rPr lang="en-IN" dirty="0" smtClean="0">
                <a:solidFill>
                  <a:srgbClr val="666666"/>
                </a:solidFill>
                <a:latin typeface="Roboto Condensed"/>
              </a:rPr>
              <a:t>       = </a:t>
            </a:r>
            <a:r>
              <a:rPr lang="en-IN" dirty="0">
                <a:solidFill>
                  <a:srgbClr val="666666"/>
                </a:solidFill>
                <a:latin typeface="Roboto Condensed"/>
              </a:rPr>
              <a:t>31</a:t>
            </a:r>
          </a:p>
        </p:txBody>
      </p:sp>
    </p:spTree>
    <p:extLst>
      <p:ext uri="{BB962C8B-B14F-4D97-AF65-F5344CB8AC3E}">
        <p14:creationId xmlns:p14="http://schemas.microsoft.com/office/powerpoint/2010/main" val="33022684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4" name="Picture 3"/>
          <p:cNvPicPr>
            <a:picLocks noChangeAspect="1"/>
          </p:cNvPicPr>
          <p:nvPr/>
        </p:nvPicPr>
        <p:blipFill>
          <a:blip r:embed="rId6"/>
          <a:stretch>
            <a:fillRect/>
          </a:stretch>
        </p:blipFill>
        <p:spPr>
          <a:xfrm>
            <a:off x="555071" y="871524"/>
            <a:ext cx="7746448" cy="3662890"/>
          </a:xfrm>
          <a:prstGeom prst="rect">
            <a:avLst/>
          </a:prstGeom>
        </p:spPr>
      </p:pic>
    </p:spTree>
    <p:extLst>
      <p:ext uri="{BB962C8B-B14F-4D97-AF65-F5344CB8AC3E}">
        <p14:creationId xmlns:p14="http://schemas.microsoft.com/office/powerpoint/2010/main" val="33078062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2769959"/>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Select </a:t>
            </a:r>
            <a:r>
              <a:rPr lang="en-IN" sz="1600" b="1" dirty="0">
                <a:solidFill>
                  <a:srgbClr val="666666"/>
                </a:solidFill>
                <a:latin typeface="Proxima Nova"/>
                <a:ea typeface="Proxima Nova"/>
                <a:cs typeface="Proxima Nova"/>
              </a:rPr>
              <a:t>edge </a:t>
            </a:r>
            <a:r>
              <a:rPr lang="en-IN" sz="1600" b="1" dirty="0" smtClean="0">
                <a:solidFill>
                  <a:srgbClr val="666666"/>
                </a:solidFill>
                <a:latin typeface="Proxima Nova"/>
                <a:ea typeface="Proxima Nova"/>
                <a:cs typeface="Proxima Nova"/>
              </a:rPr>
              <a:t>1-4-2 </a:t>
            </a:r>
            <a:r>
              <a:rPr lang="en-IN" sz="1600" b="1" dirty="0"/>
              <a:t>(Add edge 4-2)</a:t>
            </a:r>
            <a:r>
              <a:rPr lang="en-IN" sz="1600" b="1" dirty="0" smtClean="0">
                <a:solidFill>
                  <a:srgbClr val="666666"/>
                </a:solidFill>
                <a:latin typeface="Proxima Nova"/>
                <a:ea typeface="Proxima Nova"/>
                <a:cs typeface="Proxima Nova"/>
              </a:rPr>
              <a:t>:</a:t>
            </a:r>
            <a:endParaRPr lang="en-IN" sz="1600" b="1" dirty="0">
              <a:solidFill>
                <a:srgbClr val="666666"/>
              </a:solidFill>
              <a:latin typeface="Proxima Nova"/>
              <a:ea typeface="Proxima Nova"/>
              <a:cs typeface="Proxima Nova"/>
            </a:endParaRP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Set M4 [1] []   =   M4 [4] [] = M4 [] [2] = </a:t>
            </a:r>
            <a:r>
              <a:rPr lang="en-IN" sz="1600" dirty="0" smtClean="0">
                <a:solidFill>
                  <a:srgbClr val="666666"/>
                </a:solidFill>
                <a:latin typeface="Proxima Nova"/>
                <a:ea typeface="Proxima Nova"/>
                <a:cs typeface="Proxima Nova"/>
              </a:rPr>
              <a:t>∞</a:t>
            </a: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Set M4 [2] [1]   =   ∞</a:t>
            </a:r>
          </a:p>
          <a:p>
            <a:pPr algn="just">
              <a:lnSpc>
                <a:spcPct val="150000"/>
              </a:lnSpc>
            </a:pPr>
            <a:r>
              <a:rPr lang="en-IN" sz="1600" dirty="0" smtClean="0">
                <a:solidFill>
                  <a:srgbClr val="666666"/>
                </a:solidFill>
                <a:latin typeface="Proxima Nova"/>
                <a:ea typeface="Proxima Nova"/>
                <a:cs typeface="Proxima Nova"/>
              </a:rPr>
              <a:t>Reduce </a:t>
            </a:r>
            <a:r>
              <a:rPr lang="en-IN" sz="1600" dirty="0">
                <a:solidFill>
                  <a:srgbClr val="666666"/>
                </a:solidFill>
                <a:latin typeface="Proxima Nova"/>
                <a:ea typeface="Proxima Nova"/>
                <a:cs typeface="Proxima Nova"/>
              </a:rPr>
              <a:t>resultant matrix if required</a:t>
            </a:r>
            <a:r>
              <a:rPr lang="en-IN" sz="1600" dirty="0" smtClean="0">
                <a:solidFill>
                  <a:srgbClr val="666666"/>
                </a:solidFill>
                <a:latin typeface="Proxima Nova"/>
                <a:ea typeface="Proxima Nova"/>
                <a:cs typeface="Proxima Nova"/>
              </a:rPr>
              <a:t>.</a:t>
            </a:r>
          </a:p>
          <a:p>
            <a:pPr algn="just">
              <a:lnSpc>
                <a:spcPct val="150000"/>
              </a:lnSpc>
            </a:pPr>
            <a:r>
              <a:rPr lang="en-IN" sz="1600" dirty="0" smtClean="0">
                <a:solidFill>
                  <a:srgbClr val="666666"/>
                </a:solidFill>
                <a:latin typeface="Proxima Nova"/>
                <a:ea typeface="Proxima Nova"/>
                <a:cs typeface="Proxima Nova"/>
              </a:rPr>
              <a:t>Matrix </a:t>
            </a:r>
            <a:r>
              <a:rPr lang="en-IN" sz="1600" dirty="0">
                <a:solidFill>
                  <a:srgbClr val="666666"/>
                </a:solidFill>
                <a:latin typeface="Proxima Nova"/>
                <a:ea typeface="Proxima Nova"/>
                <a:cs typeface="Proxima Nova"/>
              </a:rPr>
              <a:t>M4 is already reduced</a:t>
            </a:r>
            <a:r>
              <a:rPr lang="en-IN" sz="1600" dirty="0" smtClean="0">
                <a:solidFill>
                  <a:srgbClr val="666666"/>
                </a:solidFill>
                <a:latin typeface="Proxima Nova"/>
                <a:ea typeface="Proxima Nova"/>
                <a:cs typeface="Proxima Nova"/>
              </a:rPr>
              <a:t>.</a:t>
            </a:r>
          </a:p>
          <a:p>
            <a:pPr algn="just">
              <a:lnSpc>
                <a:spcPct val="150000"/>
              </a:lnSpc>
            </a:pPr>
            <a:endParaRPr lang="en-IN" sz="1600" dirty="0">
              <a:solidFill>
                <a:srgbClr val="666666"/>
              </a:solidFill>
              <a:latin typeface="Proxima Nova"/>
              <a:ea typeface="Proxima Nova"/>
              <a:cs typeface="Proxima Nova"/>
            </a:endParaRPr>
          </a:p>
        </p:txBody>
      </p:sp>
      <p:pic>
        <p:nvPicPr>
          <p:cNvPr id="3" name="Picture 2"/>
          <p:cNvPicPr>
            <a:picLocks noChangeAspect="1"/>
          </p:cNvPicPr>
          <p:nvPr/>
        </p:nvPicPr>
        <p:blipFill>
          <a:blip r:embed="rId6"/>
          <a:stretch>
            <a:fillRect/>
          </a:stretch>
        </p:blipFill>
        <p:spPr>
          <a:xfrm>
            <a:off x="4282112" y="1076312"/>
            <a:ext cx="3829050" cy="2990850"/>
          </a:xfrm>
          <a:prstGeom prst="rect">
            <a:avLst/>
          </a:prstGeom>
        </p:spPr>
      </p:pic>
    </p:spTree>
    <p:extLst>
      <p:ext uri="{BB962C8B-B14F-4D97-AF65-F5344CB8AC3E}">
        <p14:creationId xmlns:p14="http://schemas.microsoft.com/office/powerpoint/2010/main" val="4091076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INTRODUCTION</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3877954"/>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Backtracking</a:t>
            </a:r>
            <a:endParaRPr lang="en-IN" sz="1600" b="1"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Backtracking </a:t>
            </a:r>
            <a:r>
              <a:rPr lang="en-IN" sz="1600" dirty="0">
                <a:solidFill>
                  <a:srgbClr val="666666"/>
                </a:solidFill>
                <a:latin typeface="Proxima Nova"/>
                <a:ea typeface="Proxima Nova"/>
                <a:cs typeface="Proxima Nova"/>
              </a:rPr>
              <a:t>is an intelligent way of gradually building the solution. </a:t>
            </a:r>
            <a:endParaRPr lang="en-IN" sz="1600"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Typically</a:t>
            </a:r>
            <a:r>
              <a:rPr lang="en-IN" sz="1600" dirty="0">
                <a:solidFill>
                  <a:srgbClr val="666666"/>
                </a:solidFill>
                <a:latin typeface="Proxima Nova"/>
                <a:ea typeface="Proxima Nova"/>
                <a:cs typeface="Proxima Nova"/>
              </a:rPr>
              <a:t>, it is applied to constraint satisfaction problems like </a:t>
            </a:r>
            <a:r>
              <a:rPr lang="en-IN" sz="1600" dirty="0" smtClean="0">
                <a:solidFill>
                  <a:srgbClr val="666666"/>
                </a:solidFill>
                <a:latin typeface="Proxima Nova"/>
                <a:ea typeface="Proxima Nova"/>
                <a:cs typeface="Proxima Nova"/>
              </a:rPr>
              <a:t>8-queen </a:t>
            </a:r>
            <a:r>
              <a:rPr lang="en-IN" sz="1600" dirty="0">
                <a:solidFill>
                  <a:srgbClr val="666666"/>
                </a:solidFill>
                <a:latin typeface="Proxima Nova"/>
                <a:ea typeface="Proxima Nova"/>
                <a:cs typeface="Proxima Nova"/>
              </a:rPr>
              <a:t>puzzles, chess, crossword, </a:t>
            </a:r>
            <a:r>
              <a:rPr lang="en-IN" sz="1600" dirty="0" smtClean="0">
                <a:solidFill>
                  <a:srgbClr val="666666"/>
                </a:solidFill>
                <a:latin typeface="Proxima Nova"/>
                <a:ea typeface="Proxima Nova"/>
                <a:cs typeface="Proxima Nova"/>
              </a:rPr>
              <a:t>and </a:t>
            </a:r>
            <a:r>
              <a:rPr lang="en-IN" sz="1600" dirty="0">
                <a:solidFill>
                  <a:srgbClr val="666666"/>
                </a:solidFill>
                <a:latin typeface="Proxima Nova"/>
                <a:ea typeface="Proxima Nova"/>
                <a:cs typeface="Proxima Nova"/>
              </a:rPr>
              <a:t>many other games. </a:t>
            </a:r>
            <a:endParaRPr lang="en-IN" sz="1600"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Dynamic </a:t>
            </a:r>
            <a:r>
              <a:rPr lang="en-IN" sz="1600" dirty="0">
                <a:solidFill>
                  <a:srgbClr val="666666"/>
                </a:solidFill>
                <a:latin typeface="Proxima Nova"/>
                <a:ea typeface="Proxima Nova"/>
                <a:cs typeface="Proxima Nova"/>
              </a:rPr>
              <a:t>programming and greedy algorithms are optimization techniques, whereas </a:t>
            </a:r>
            <a:r>
              <a:rPr lang="en-IN" sz="1600" dirty="0" smtClean="0">
                <a:solidFill>
                  <a:srgbClr val="666666"/>
                </a:solidFill>
                <a:latin typeface="Proxima Nova"/>
                <a:ea typeface="Proxima Nova"/>
                <a:cs typeface="Proxima Nova"/>
              </a:rPr>
              <a:t>backtracking </a:t>
            </a:r>
            <a:r>
              <a:rPr lang="en-IN" sz="1600" dirty="0">
                <a:solidFill>
                  <a:srgbClr val="666666"/>
                </a:solidFill>
                <a:latin typeface="Proxima Nova"/>
                <a:ea typeface="Proxima Nova"/>
                <a:cs typeface="Proxima Nova"/>
              </a:rPr>
              <a:t>is s general problem-solving method. </a:t>
            </a:r>
            <a:endParaRPr lang="en-IN" sz="1600"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It </a:t>
            </a:r>
            <a:r>
              <a:rPr lang="en-IN" sz="1600" dirty="0">
                <a:solidFill>
                  <a:srgbClr val="666666"/>
                </a:solidFill>
                <a:latin typeface="Proxima Nova"/>
                <a:ea typeface="Proxima Nova"/>
                <a:cs typeface="Proxima Nova"/>
              </a:rPr>
              <a:t>does not guarantee an optimal solution</a:t>
            </a:r>
            <a:r>
              <a:rPr lang="en-IN" sz="1600" dirty="0" smtClean="0">
                <a:solidFill>
                  <a:srgbClr val="666666"/>
                </a:solidFill>
                <a:latin typeface="Proxima Nova"/>
                <a:ea typeface="Proxima Nova"/>
                <a:cs typeface="Proxima Nova"/>
              </a:rPr>
              <a:t>.</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A solution to many problems can be viewed as the making of a sequence of decisions. For example, TSP can be solved by making the sequence of the decision of which city should be visited next.</a:t>
            </a:r>
            <a:endParaRPr lang="en-IN" sz="1600" dirty="0" smtClean="0">
              <a:solidFill>
                <a:srgbClr val="666666"/>
              </a:solidFill>
              <a:latin typeface="Proxima Nova"/>
              <a:ea typeface="Proxima Nova"/>
              <a:cs typeface="Proxima Nova"/>
            </a:endParaRPr>
          </a:p>
        </p:txBody>
      </p:sp>
    </p:spTree>
    <p:extLst>
      <p:ext uri="{BB962C8B-B14F-4D97-AF65-F5344CB8AC3E}">
        <p14:creationId xmlns:p14="http://schemas.microsoft.com/office/powerpoint/2010/main" val="36608183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923299"/>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Select </a:t>
            </a:r>
            <a:r>
              <a:rPr lang="en-IN" sz="1600" b="1" dirty="0">
                <a:solidFill>
                  <a:srgbClr val="666666"/>
                </a:solidFill>
                <a:latin typeface="Proxima Nova"/>
                <a:ea typeface="Proxima Nova"/>
                <a:cs typeface="Proxima Nova"/>
              </a:rPr>
              <a:t>edge </a:t>
            </a:r>
            <a:r>
              <a:rPr lang="en-IN" sz="1600" b="1" dirty="0" smtClean="0">
                <a:solidFill>
                  <a:srgbClr val="666666"/>
                </a:solidFill>
                <a:latin typeface="Proxima Nova"/>
                <a:ea typeface="Proxima Nova"/>
                <a:cs typeface="Proxima Nova"/>
              </a:rPr>
              <a:t>1-4-2 </a:t>
            </a:r>
            <a:r>
              <a:rPr lang="en-IN" sz="1600" b="1" dirty="0"/>
              <a:t>(Add edge 4-2)</a:t>
            </a:r>
            <a:r>
              <a:rPr lang="en-IN" sz="1600" b="1" dirty="0" smtClean="0">
                <a:solidFill>
                  <a:srgbClr val="666666"/>
                </a:solidFill>
                <a:latin typeface="Proxima Nova"/>
                <a:ea typeface="Proxima Nova"/>
                <a:cs typeface="Proxima Nova"/>
              </a:rPr>
              <a:t>:</a:t>
            </a:r>
            <a:endParaRPr lang="en-IN" sz="1600" b="1" dirty="0">
              <a:solidFill>
                <a:srgbClr val="666666"/>
              </a:solidFill>
              <a:latin typeface="Proxima Nova"/>
              <a:ea typeface="Proxima Nova"/>
              <a:cs typeface="Proxima Nova"/>
            </a:endParaRPr>
          </a:p>
          <a:p>
            <a:pPr algn="just">
              <a:lnSpc>
                <a:spcPct val="150000"/>
              </a:lnSpc>
            </a:pPr>
            <a:endParaRPr lang="en-IN" sz="1600" dirty="0">
              <a:solidFill>
                <a:srgbClr val="666666"/>
              </a:solidFill>
              <a:latin typeface="Proxima Nova"/>
              <a:ea typeface="Proxima Nova"/>
              <a:cs typeface="Proxima Nova"/>
            </a:endParaRPr>
          </a:p>
        </p:txBody>
      </p:sp>
      <p:pic>
        <p:nvPicPr>
          <p:cNvPr id="3" name="Picture 2"/>
          <p:cNvPicPr>
            <a:picLocks noChangeAspect="1"/>
          </p:cNvPicPr>
          <p:nvPr/>
        </p:nvPicPr>
        <p:blipFill>
          <a:blip r:embed="rId6"/>
          <a:stretch>
            <a:fillRect/>
          </a:stretch>
        </p:blipFill>
        <p:spPr>
          <a:xfrm>
            <a:off x="552593" y="1259747"/>
            <a:ext cx="3829050" cy="2990850"/>
          </a:xfrm>
          <a:prstGeom prst="rect">
            <a:avLst/>
          </a:prstGeom>
        </p:spPr>
      </p:pic>
      <p:pic>
        <p:nvPicPr>
          <p:cNvPr id="4" name="Picture 3"/>
          <p:cNvPicPr>
            <a:picLocks noChangeAspect="1"/>
          </p:cNvPicPr>
          <p:nvPr/>
        </p:nvPicPr>
        <p:blipFill>
          <a:blip r:embed="rId7"/>
          <a:stretch>
            <a:fillRect/>
          </a:stretch>
        </p:blipFill>
        <p:spPr>
          <a:xfrm>
            <a:off x="4458359" y="1343440"/>
            <a:ext cx="4143375" cy="2990850"/>
          </a:xfrm>
          <a:prstGeom prst="rect">
            <a:avLst/>
          </a:prstGeom>
        </p:spPr>
      </p:pic>
      <p:sp>
        <p:nvSpPr>
          <p:cNvPr id="5" name="Rectangle 4"/>
          <p:cNvSpPr/>
          <p:nvPr/>
        </p:nvSpPr>
        <p:spPr>
          <a:xfrm>
            <a:off x="1982913" y="4250597"/>
            <a:ext cx="6336034" cy="738664"/>
          </a:xfrm>
          <a:prstGeom prst="rect">
            <a:avLst/>
          </a:prstGeom>
        </p:spPr>
        <p:txBody>
          <a:bodyPr wrap="square">
            <a:spAutoFit/>
          </a:bodyPr>
          <a:lstStyle/>
          <a:p>
            <a:pPr algn="just">
              <a:lnSpc>
                <a:spcPct val="150000"/>
              </a:lnSpc>
            </a:pPr>
            <a:r>
              <a:rPr lang="en-IN" b="1" dirty="0">
                <a:solidFill>
                  <a:srgbClr val="666666"/>
                </a:solidFill>
                <a:latin typeface="Proxima Nova"/>
                <a:ea typeface="Proxima Nova"/>
                <a:cs typeface="Proxima Nova"/>
              </a:rPr>
              <a:t>Cost of node </a:t>
            </a:r>
            <a:r>
              <a:rPr lang="en-IN" b="1" dirty="0" smtClean="0">
                <a:solidFill>
                  <a:srgbClr val="666666"/>
                </a:solidFill>
                <a:latin typeface="Proxima Nova"/>
                <a:ea typeface="Proxima Nova"/>
                <a:cs typeface="Proxima Nova"/>
              </a:rPr>
              <a:t>6: C(6</a:t>
            </a:r>
            <a:r>
              <a:rPr lang="en-IN" b="1" dirty="0">
                <a:solidFill>
                  <a:srgbClr val="666666"/>
                </a:solidFill>
                <a:latin typeface="Proxima Nova"/>
                <a:ea typeface="Proxima Nova"/>
                <a:cs typeface="Proxima Nova"/>
              </a:rPr>
              <a:t>) = C(4) + Reduction cost + M4 [4] [2]</a:t>
            </a:r>
          </a:p>
          <a:p>
            <a:pPr algn="just">
              <a:lnSpc>
                <a:spcPct val="150000"/>
              </a:lnSpc>
            </a:pPr>
            <a:r>
              <a:rPr lang="en-IN" b="1" dirty="0">
                <a:solidFill>
                  <a:srgbClr val="666666"/>
                </a:solidFill>
                <a:latin typeface="Proxima Nova"/>
                <a:ea typeface="Proxima Nova"/>
                <a:cs typeface="Proxima Nova"/>
              </a:rPr>
              <a:t>=   25 + 0 + 3 = 28</a:t>
            </a:r>
          </a:p>
        </p:txBody>
      </p:sp>
    </p:spTree>
    <p:extLst>
      <p:ext uri="{BB962C8B-B14F-4D97-AF65-F5344CB8AC3E}">
        <p14:creationId xmlns:p14="http://schemas.microsoft.com/office/powerpoint/2010/main" val="11781644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6" name="Picture 5"/>
          <p:cNvPicPr>
            <a:picLocks noChangeAspect="1"/>
          </p:cNvPicPr>
          <p:nvPr/>
        </p:nvPicPr>
        <p:blipFill>
          <a:blip r:embed="rId6"/>
          <a:stretch>
            <a:fillRect/>
          </a:stretch>
        </p:blipFill>
        <p:spPr>
          <a:xfrm>
            <a:off x="2116477" y="802329"/>
            <a:ext cx="4647824" cy="4104219"/>
          </a:xfrm>
          <a:prstGeom prst="rect">
            <a:avLst/>
          </a:prstGeom>
        </p:spPr>
      </p:pic>
    </p:spTree>
    <p:extLst>
      <p:ext uri="{BB962C8B-B14F-4D97-AF65-F5344CB8AC3E}">
        <p14:creationId xmlns:p14="http://schemas.microsoft.com/office/powerpoint/2010/main" val="28800293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1661963"/>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Add edge 2-3 (Path 1-4-2-3):</a:t>
            </a:r>
            <a:endParaRPr lang="en-IN" sz="1600" dirty="0" smtClean="0">
              <a:solidFill>
                <a:srgbClr val="666666"/>
              </a:solidFill>
              <a:latin typeface="Proxima Nova"/>
              <a:ea typeface="Proxima Nova"/>
              <a:cs typeface="Proxima Nova"/>
            </a:endParaRPr>
          </a:p>
          <a:p>
            <a:pPr algn="just">
              <a:lnSpc>
                <a:spcPct val="150000"/>
              </a:lnSpc>
            </a:pPr>
            <a:r>
              <a:rPr lang="da-DK" sz="1600" dirty="0">
                <a:solidFill>
                  <a:srgbClr val="666666"/>
                </a:solidFill>
                <a:latin typeface="Proxima Nova"/>
                <a:ea typeface="Proxima Nova"/>
                <a:cs typeface="Proxima Nova"/>
              </a:rPr>
              <a:t>Set M6 [1][ ]   =   M6 [4][ ] = M6 [2][ </a:t>
            </a:r>
            <a:r>
              <a:rPr lang="da-DK" sz="1600" dirty="0" smtClean="0">
                <a:solidFill>
                  <a:srgbClr val="666666"/>
                </a:solidFill>
                <a:latin typeface="Proxima Nova"/>
                <a:ea typeface="Proxima Nova"/>
                <a:cs typeface="Proxima Nova"/>
              </a:rPr>
              <a:t>] =   </a:t>
            </a:r>
            <a:r>
              <a:rPr lang="da-DK" sz="1600" dirty="0">
                <a:solidFill>
                  <a:srgbClr val="666666"/>
                </a:solidFill>
                <a:latin typeface="Proxima Nova"/>
                <a:ea typeface="Proxima Nova"/>
                <a:cs typeface="Proxima Nova"/>
              </a:rPr>
              <a:t>M6 </a:t>
            </a:r>
            <a:r>
              <a:rPr lang="da-DK" sz="1600" dirty="0" smtClean="0">
                <a:solidFill>
                  <a:srgbClr val="666666"/>
                </a:solidFill>
                <a:latin typeface="Proxima Nova"/>
                <a:ea typeface="Proxima Nova"/>
                <a:cs typeface="Proxima Nova"/>
              </a:rPr>
              <a:t>[ ][</a:t>
            </a:r>
            <a:r>
              <a:rPr lang="da-DK" sz="1600" dirty="0">
                <a:solidFill>
                  <a:srgbClr val="666666"/>
                </a:solidFill>
                <a:latin typeface="Proxima Nova"/>
                <a:ea typeface="Proxima Nova"/>
                <a:cs typeface="Proxima Nova"/>
              </a:rPr>
              <a:t>3] = </a:t>
            </a:r>
            <a:r>
              <a:rPr lang="da-DK" sz="1600" dirty="0" smtClean="0">
                <a:solidFill>
                  <a:srgbClr val="666666"/>
                </a:solidFill>
                <a:latin typeface="Proxima Nova"/>
                <a:ea typeface="Proxima Nova"/>
                <a:cs typeface="Proxima Nova"/>
              </a:rPr>
              <a:t>∞</a:t>
            </a:r>
            <a:endParaRPr lang="da-DK" sz="1600" dirty="0">
              <a:solidFill>
                <a:srgbClr val="666666"/>
              </a:solidFill>
              <a:latin typeface="Proxima Nova"/>
              <a:ea typeface="Proxima Nova"/>
              <a:cs typeface="Proxima Nova"/>
            </a:endParaRPr>
          </a:p>
          <a:p>
            <a:pPr algn="just">
              <a:lnSpc>
                <a:spcPct val="150000"/>
              </a:lnSpc>
            </a:pPr>
            <a:r>
              <a:rPr lang="da-DK" sz="1600" dirty="0">
                <a:solidFill>
                  <a:srgbClr val="666666"/>
                </a:solidFill>
                <a:latin typeface="Proxima Nova"/>
                <a:ea typeface="Proxima Nova"/>
                <a:cs typeface="Proxima Nova"/>
              </a:rPr>
              <a:t>Set M6 [3][1]   =   </a:t>
            </a:r>
            <a:r>
              <a:rPr lang="da-DK" sz="1600" dirty="0" smtClean="0">
                <a:solidFill>
                  <a:srgbClr val="666666"/>
                </a:solidFill>
                <a:latin typeface="Proxima Nova"/>
                <a:ea typeface="Proxima Nova"/>
                <a:cs typeface="Proxima Nova"/>
              </a:rPr>
              <a:t>∞</a:t>
            </a:r>
          </a:p>
          <a:p>
            <a:pPr algn="just">
              <a:lnSpc>
                <a:spcPct val="150000"/>
              </a:lnSpc>
            </a:pPr>
            <a:r>
              <a:rPr lang="en-IN" sz="1600" dirty="0">
                <a:solidFill>
                  <a:srgbClr val="666666"/>
                </a:solidFill>
                <a:latin typeface="Proxima Nova"/>
                <a:ea typeface="Proxima Nova"/>
                <a:cs typeface="Proxima Nova"/>
              </a:rPr>
              <a:t>Reduce resultant matrix if required.</a:t>
            </a:r>
          </a:p>
        </p:txBody>
      </p:sp>
    </p:spTree>
    <p:extLst>
      <p:ext uri="{BB962C8B-B14F-4D97-AF65-F5344CB8AC3E}">
        <p14:creationId xmlns:p14="http://schemas.microsoft.com/office/powerpoint/2010/main" val="27920059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645924" y="952499"/>
            <a:ext cx="7706966" cy="3578403"/>
          </a:xfrm>
          <a:prstGeom prst="rect">
            <a:avLst/>
          </a:prstGeom>
        </p:spPr>
      </p:pic>
    </p:spTree>
    <p:extLst>
      <p:ext uri="{BB962C8B-B14F-4D97-AF65-F5344CB8AC3E}">
        <p14:creationId xmlns:p14="http://schemas.microsoft.com/office/powerpoint/2010/main" val="35788042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3" name="Picture 2"/>
          <p:cNvPicPr>
            <a:picLocks noChangeAspect="1"/>
          </p:cNvPicPr>
          <p:nvPr/>
        </p:nvPicPr>
        <p:blipFill>
          <a:blip r:embed="rId6"/>
          <a:stretch>
            <a:fillRect/>
          </a:stretch>
        </p:blipFill>
        <p:spPr>
          <a:xfrm>
            <a:off x="2166919" y="843288"/>
            <a:ext cx="4648200" cy="4124977"/>
          </a:xfrm>
          <a:prstGeom prst="rect">
            <a:avLst/>
          </a:prstGeom>
        </p:spPr>
      </p:pic>
    </p:spTree>
    <p:extLst>
      <p:ext uri="{BB962C8B-B14F-4D97-AF65-F5344CB8AC3E}">
        <p14:creationId xmlns:p14="http://schemas.microsoft.com/office/powerpoint/2010/main" val="27975993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2769959"/>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Add edge 2-5 (Path 1-4-2-5</a:t>
            </a:r>
            <a:r>
              <a:rPr lang="en-IN" sz="1600" b="1" dirty="0" smtClean="0">
                <a:solidFill>
                  <a:srgbClr val="666666"/>
                </a:solidFill>
                <a:latin typeface="Proxima Nova"/>
                <a:ea typeface="Proxima Nova"/>
                <a:cs typeface="Proxima Nova"/>
              </a:rPr>
              <a:t>):</a:t>
            </a:r>
          </a:p>
          <a:p>
            <a:pPr algn="just">
              <a:lnSpc>
                <a:spcPct val="150000"/>
              </a:lnSpc>
            </a:pPr>
            <a:endParaRPr lang="en-IN" sz="1600" dirty="0" smtClean="0">
              <a:solidFill>
                <a:srgbClr val="666666"/>
              </a:solidFill>
              <a:latin typeface="Proxima Nova"/>
              <a:ea typeface="Proxima Nova"/>
              <a:cs typeface="Proxima Nova"/>
            </a:endParaRPr>
          </a:p>
          <a:p>
            <a:pPr algn="just">
              <a:lnSpc>
                <a:spcPct val="150000"/>
              </a:lnSpc>
            </a:pPr>
            <a:r>
              <a:rPr lang="en-IN" sz="1600" dirty="0" smtClean="0">
                <a:solidFill>
                  <a:srgbClr val="666666"/>
                </a:solidFill>
                <a:latin typeface="Proxima Nova"/>
                <a:ea typeface="Proxima Nova"/>
                <a:cs typeface="Proxima Nova"/>
              </a:rPr>
              <a:t>Set </a:t>
            </a:r>
            <a:r>
              <a:rPr lang="en-IN" sz="1600" dirty="0">
                <a:solidFill>
                  <a:srgbClr val="666666"/>
                </a:solidFill>
                <a:latin typeface="Proxima Nova"/>
                <a:ea typeface="Proxima Nova"/>
                <a:cs typeface="Proxima Nova"/>
              </a:rPr>
              <a:t>M6 [1][ ] = M6 [4][ ] = M6 [2][ ] = M6 [ ][5] = ∞</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Set M6 [5][1] = ∞</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Reduce resultant matrix if required.</a:t>
            </a:r>
          </a:p>
        </p:txBody>
      </p:sp>
    </p:spTree>
    <p:extLst>
      <p:ext uri="{BB962C8B-B14F-4D97-AF65-F5344CB8AC3E}">
        <p14:creationId xmlns:p14="http://schemas.microsoft.com/office/powerpoint/2010/main" val="6803496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2026897" y="950863"/>
            <a:ext cx="4846513" cy="3864941"/>
          </a:xfrm>
          <a:prstGeom prst="rect">
            <a:avLst/>
          </a:prstGeom>
        </p:spPr>
      </p:pic>
    </p:spTree>
    <p:extLst>
      <p:ext uri="{BB962C8B-B14F-4D97-AF65-F5344CB8AC3E}">
        <p14:creationId xmlns:p14="http://schemas.microsoft.com/office/powerpoint/2010/main" val="27608391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3" name="Picture 2"/>
          <p:cNvPicPr>
            <a:picLocks noChangeAspect="1"/>
          </p:cNvPicPr>
          <p:nvPr/>
        </p:nvPicPr>
        <p:blipFill>
          <a:blip r:embed="rId6"/>
          <a:stretch>
            <a:fillRect/>
          </a:stretch>
        </p:blipFill>
        <p:spPr>
          <a:xfrm>
            <a:off x="2887038" y="958830"/>
            <a:ext cx="3670282" cy="3846104"/>
          </a:xfrm>
          <a:prstGeom prst="rect">
            <a:avLst/>
          </a:prstGeom>
        </p:spPr>
      </p:pic>
    </p:spTree>
    <p:extLst>
      <p:ext uri="{BB962C8B-B14F-4D97-AF65-F5344CB8AC3E}">
        <p14:creationId xmlns:p14="http://schemas.microsoft.com/office/powerpoint/2010/main" val="37545606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2769959"/>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Add edge 5-3 (Path 1-4-2-5-3</a:t>
            </a:r>
            <a:r>
              <a:rPr lang="en-IN" sz="1600" b="1" dirty="0" smtClean="0">
                <a:solidFill>
                  <a:srgbClr val="666666"/>
                </a:solidFill>
                <a:latin typeface="Proxima Nova"/>
                <a:ea typeface="Proxima Nova"/>
                <a:cs typeface="Proxima Nova"/>
              </a:rPr>
              <a:t>):</a:t>
            </a:r>
          </a:p>
          <a:p>
            <a:pPr algn="just">
              <a:lnSpc>
                <a:spcPct val="150000"/>
              </a:lnSpc>
            </a:pPr>
            <a:endParaRPr lang="en-IN" sz="1600" dirty="0" smtClean="0">
              <a:solidFill>
                <a:srgbClr val="666666"/>
              </a:solidFill>
              <a:latin typeface="Proxima Nova"/>
              <a:ea typeface="Proxima Nova"/>
              <a:cs typeface="Proxima Nova"/>
            </a:endParaRPr>
          </a:p>
          <a:p>
            <a:pPr algn="just">
              <a:lnSpc>
                <a:spcPct val="150000"/>
              </a:lnSpc>
            </a:pPr>
            <a:r>
              <a:rPr lang="en-IN" sz="1600" dirty="0" smtClean="0">
                <a:solidFill>
                  <a:srgbClr val="666666"/>
                </a:solidFill>
                <a:latin typeface="Proxima Nova"/>
                <a:ea typeface="Proxima Nova"/>
                <a:cs typeface="Proxima Nova"/>
              </a:rPr>
              <a:t>Set </a:t>
            </a:r>
            <a:r>
              <a:rPr lang="en-IN" sz="1600" dirty="0">
                <a:solidFill>
                  <a:srgbClr val="666666"/>
                </a:solidFill>
                <a:latin typeface="Proxima Nova"/>
                <a:ea typeface="Proxima Nova"/>
                <a:cs typeface="Proxima Nova"/>
              </a:rPr>
              <a:t>M6 [1][ ] = M6 [4][ ] = M6 [2][ ] = M6 [ ][5] = ∞</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Set M6 [5][1] = ∞</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dirty="0">
                <a:solidFill>
                  <a:srgbClr val="666666"/>
                </a:solidFill>
                <a:latin typeface="Proxima Nova"/>
                <a:ea typeface="Proxima Nova"/>
                <a:cs typeface="Proxima Nova"/>
              </a:rPr>
              <a:t>Reduce resultant matrix if required.</a:t>
            </a:r>
          </a:p>
        </p:txBody>
      </p:sp>
    </p:spTree>
    <p:extLst>
      <p:ext uri="{BB962C8B-B14F-4D97-AF65-F5344CB8AC3E}">
        <p14:creationId xmlns:p14="http://schemas.microsoft.com/office/powerpoint/2010/main" val="22017746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2252448" y="798098"/>
            <a:ext cx="4371975" cy="3848100"/>
          </a:xfrm>
          <a:prstGeom prst="rect">
            <a:avLst/>
          </a:prstGeom>
        </p:spPr>
      </p:pic>
    </p:spTree>
    <p:extLst>
      <p:ext uri="{BB962C8B-B14F-4D97-AF65-F5344CB8AC3E}">
        <p14:creationId xmlns:p14="http://schemas.microsoft.com/office/powerpoint/2010/main" val="3109427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INTRODUCTION</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373033" y="663901"/>
            <a:ext cx="8485842" cy="4616618"/>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Backtracking</a:t>
            </a:r>
            <a:endParaRPr lang="en-IN" sz="1600" b="1"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Backtracking </a:t>
            </a:r>
            <a:r>
              <a:rPr lang="en-IN" sz="1600" dirty="0">
                <a:solidFill>
                  <a:srgbClr val="666666"/>
                </a:solidFill>
                <a:latin typeface="Proxima Nova"/>
                <a:ea typeface="Proxima Nova"/>
                <a:cs typeface="Proxima Nova"/>
              </a:rPr>
              <a:t>builds the solution incrementally. Partial solutions that do not satisfy the constraints are abandoned</a:t>
            </a:r>
            <a:r>
              <a:rPr lang="en-IN" sz="1600" dirty="0" smtClean="0">
                <a:solidFill>
                  <a:srgbClr val="666666"/>
                </a:solidFill>
                <a:latin typeface="Proxima Nova"/>
                <a:ea typeface="Proxima Nova"/>
                <a:cs typeface="Proxima Nova"/>
              </a:rPr>
              <a:t>.</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Backtracking algorithms are used when we have a set of choices, and we don’t know which choice will lead to the correct solution. The algorithm generates all partial candidates that may generate a complete solution</a:t>
            </a:r>
            <a:r>
              <a:rPr lang="en-IN" sz="1600" dirty="0" smtClean="0">
                <a:solidFill>
                  <a:srgbClr val="666666"/>
                </a:solidFill>
                <a:latin typeface="Proxima Nova"/>
                <a:ea typeface="Proxima Nova"/>
                <a:cs typeface="Proxima Nova"/>
              </a:rPr>
              <a:t>.</a:t>
            </a:r>
          </a:p>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Backtracking </a:t>
            </a:r>
            <a:r>
              <a:rPr lang="en-IN" sz="1600" dirty="0">
                <a:solidFill>
                  <a:srgbClr val="666666"/>
                </a:solidFill>
                <a:latin typeface="Proxima Nova"/>
                <a:ea typeface="Proxima Nova"/>
                <a:cs typeface="Proxima Nova"/>
              </a:rPr>
              <a:t>systematically searches the set of all feasible solutions, called solution space, to solve the given problem</a:t>
            </a:r>
            <a:r>
              <a:rPr lang="en-IN" sz="1600" dirty="0" smtClean="0">
                <a:solidFill>
                  <a:srgbClr val="666666"/>
                </a:solidFill>
                <a:latin typeface="Proxima Nova"/>
                <a:ea typeface="Proxima Nova"/>
                <a:cs typeface="Proxima Nova"/>
              </a:rPr>
              <a:t>.</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Each choice leads to a new set of partial solutions. Partial solutions are explored in DFS (Depth First Search) order.</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If a partial solution satisfies a certain bounding function, then the partial solution is explored in depth-first </a:t>
            </a:r>
            <a:r>
              <a:rPr lang="en-IN" sz="1600" dirty="0" smtClean="0">
                <a:solidFill>
                  <a:srgbClr val="666666"/>
                </a:solidFill>
                <a:latin typeface="Proxima Nova"/>
                <a:ea typeface="Proxima Nova"/>
                <a:cs typeface="Proxima Nova"/>
              </a:rPr>
              <a:t>order.</a:t>
            </a:r>
          </a:p>
        </p:txBody>
      </p:sp>
    </p:spTree>
    <p:extLst>
      <p:ext uri="{BB962C8B-B14F-4D97-AF65-F5344CB8AC3E}">
        <p14:creationId xmlns:p14="http://schemas.microsoft.com/office/powerpoint/2010/main" val="31869668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Travelling Salesman Problem</a:t>
            </a:r>
            <a:endParaRPr lang="en-IN" sz="2300" dirty="0">
              <a:solidFill>
                <a:schemeClr val="lt1"/>
              </a:solidFill>
              <a:latin typeface="Proxima Nova"/>
              <a:ea typeface="Proxima Nova"/>
              <a:cs typeface="Proxima Nova"/>
              <a:sym typeface="Proxima Nova"/>
            </a:endParaRPr>
          </a:p>
        </p:txBody>
      </p:sp>
      <p:pic>
        <p:nvPicPr>
          <p:cNvPr id="3" name="Picture 2"/>
          <p:cNvPicPr>
            <a:picLocks noChangeAspect="1"/>
          </p:cNvPicPr>
          <p:nvPr/>
        </p:nvPicPr>
        <p:blipFill>
          <a:blip r:embed="rId6"/>
          <a:stretch>
            <a:fillRect/>
          </a:stretch>
        </p:blipFill>
        <p:spPr>
          <a:xfrm>
            <a:off x="2670532" y="802329"/>
            <a:ext cx="3267931" cy="4020753"/>
          </a:xfrm>
          <a:prstGeom prst="rect">
            <a:avLst/>
          </a:prstGeom>
        </p:spPr>
      </p:pic>
    </p:spTree>
    <p:extLst>
      <p:ext uri="{BB962C8B-B14F-4D97-AF65-F5344CB8AC3E}">
        <p14:creationId xmlns:p14="http://schemas.microsoft.com/office/powerpoint/2010/main" val="193682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INTRODUCTION</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2031295"/>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Backtracking</a:t>
            </a:r>
            <a:endParaRPr lang="en-IN" sz="1600" b="1"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If </a:t>
            </a:r>
            <a:r>
              <a:rPr lang="en-IN" sz="1600" dirty="0">
                <a:solidFill>
                  <a:srgbClr val="666666"/>
                </a:solidFill>
                <a:latin typeface="Proxima Nova"/>
                <a:ea typeface="Proxima Nova"/>
                <a:cs typeface="Proxima Nova"/>
              </a:rPr>
              <a:t>the partial solution does not satisfy the constraint, it will not be explored further. The algorithm backtracks from that point and explores the next possible candidate.</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Such processing is convenient to represent using a state space tree. In a state space tree, the root represents the initial state before the search begins.</a:t>
            </a:r>
            <a:endParaRPr lang="en-IN" sz="1600" dirty="0" smtClean="0">
              <a:solidFill>
                <a:srgbClr val="666666"/>
              </a:solidFill>
              <a:latin typeface="Proxima Nova"/>
              <a:ea typeface="Proxima Nova"/>
              <a:cs typeface="Proxima Nova"/>
            </a:endParaRPr>
          </a:p>
        </p:txBody>
      </p:sp>
    </p:spTree>
    <p:extLst>
      <p:ext uri="{BB962C8B-B14F-4D97-AF65-F5344CB8AC3E}">
        <p14:creationId xmlns:p14="http://schemas.microsoft.com/office/powerpoint/2010/main" val="3181591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3508623"/>
          </a:xfrm>
          <a:prstGeom prst="rect">
            <a:avLst/>
          </a:prstGeom>
          <a:noFill/>
          <a:ln>
            <a:noFill/>
          </a:ln>
        </p:spPr>
        <p:txBody>
          <a:bodyPr spcFirstLastPara="1" wrap="square" lIns="91425" tIns="91425" rIns="91425" bIns="91425" anchor="t" anchorCtr="0">
            <a:spAutoFit/>
          </a:bodyPr>
          <a:lstStyle/>
          <a:p>
            <a:pPr marL="285750" indent="-285750" algn="just">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Problem </a:t>
            </a:r>
            <a:r>
              <a:rPr lang="en-IN" sz="1600" b="1" dirty="0">
                <a:solidFill>
                  <a:srgbClr val="666666"/>
                </a:solidFill>
                <a:latin typeface="Proxima Nova"/>
                <a:ea typeface="Proxima Nova"/>
                <a:cs typeface="Proxima Nova"/>
              </a:rPr>
              <a:t>: </a:t>
            </a:r>
            <a:r>
              <a:rPr lang="en-IN" sz="1600" dirty="0">
                <a:solidFill>
                  <a:srgbClr val="666666"/>
                </a:solidFill>
                <a:latin typeface="Proxima Nova"/>
                <a:ea typeface="Proxima Nova"/>
                <a:cs typeface="Proxima Nova"/>
              </a:rPr>
              <a:t>Given a set of items, each having different weight and value or profit associated with it. Find the set of items such that the total weight is less than or equal to a capacity of the knapsack and the total value earned is as large as possible</a:t>
            </a:r>
            <a:r>
              <a:rPr lang="en-IN" sz="1600" dirty="0" smtClean="0">
                <a:solidFill>
                  <a:srgbClr val="666666"/>
                </a:solidFill>
                <a:latin typeface="Proxima Nova"/>
                <a:ea typeface="Proxima Nova"/>
                <a:cs typeface="Proxima Nova"/>
              </a:rPr>
              <a:t>.</a:t>
            </a:r>
          </a:p>
          <a:p>
            <a:pPr marL="285750" indent="-285750" algn="just">
              <a:lnSpc>
                <a:spcPct val="150000"/>
              </a:lnSpc>
              <a:buFont typeface="Arial" panose="020B0604020202020204" pitchFamily="34" charset="0"/>
              <a:buChar char="•"/>
            </a:pPr>
            <a:endParaRPr lang="en-IN" sz="1600"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To solve </a:t>
            </a:r>
            <a:r>
              <a:rPr lang="en-IN" sz="1600" dirty="0">
                <a:solidFill>
                  <a:srgbClr val="666666"/>
                </a:solidFill>
                <a:latin typeface="Proxima Nova"/>
                <a:ea typeface="Proxima Nova"/>
                <a:cs typeface="Proxima Nova"/>
              </a:rPr>
              <a:t>this problem, A maximization problem can be converted to a minimization problem by negating the value of the objective function</a:t>
            </a:r>
            <a:r>
              <a:rPr lang="en-IN" sz="1600" dirty="0" smtClean="0">
                <a:solidFill>
                  <a:srgbClr val="666666"/>
                </a:solidFill>
                <a:latin typeface="Proxima Nova"/>
                <a:ea typeface="Proxima Nova"/>
                <a:cs typeface="Proxima Nova"/>
              </a:rPr>
              <a:t>.</a:t>
            </a:r>
          </a:p>
          <a:p>
            <a:pPr marL="285750" indent="-285750" algn="just">
              <a:lnSpc>
                <a:spcPct val="150000"/>
              </a:lnSpc>
              <a:buFont typeface="Arial" panose="020B0604020202020204" pitchFamily="34" charset="0"/>
              <a:buChar char="•"/>
            </a:pPr>
            <a:endParaRPr lang="en-IN" sz="1600"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We will solve this problem </a:t>
            </a:r>
            <a:r>
              <a:rPr lang="en-IN" sz="1600" dirty="0">
                <a:solidFill>
                  <a:srgbClr val="666666"/>
                </a:solidFill>
                <a:latin typeface="Proxima Nova"/>
                <a:ea typeface="Proxima Nova"/>
                <a:cs typeface="Proxima Nova"/>
              </a:rPr>
              <a:t>with Least Cost Branch and </a:t>
            </a:r>
            <a:r>
              <a:rPr lang="en-IN" sz="1600" dirty="0" smtClean="0">
                <a:solidFill>
                  <a:srgbClr val="666666"/>
                </a:solidFill>
                <a:latin typeface="Proxima Nova"/>
                <a:ea typeface="Proxima Nova"/>
                <a:cs typeface="Proxima Nova"/>
              </a:rPr>
              <a:t>Bound.</a:t>
            </a:r>
          </a:p>
          <a:p>
            <a:pPr marL="285750" indent="-285750" algn="just">
              <a:lnSpc>
                <a:spcPct val="150000"/>
              </a:lnSpc>
              <a:buFont typeface="Arial" panose="020B0604020202020204" pitchFamily="34" charset="0"/>
              <a:buChar char="•"/>
            </a:pPr>
            <a:endParaRPr lang="en-IN" sz="1600" dirty="0" smtClean="0">
              <a:solidFill>
                <a:srgbClr val="666666"/>
              </a:solidFill>
              <a:latin typeface="Proxima Nova"/>
              <a:ea typeface="Proxima Nova"/>
              <a:cs typeface="Proxima Nova"/>
            </a:endParaRPr>
          </a:p>
        </p:txBody>
      </p:sp>
    </p:spTree>
    <p:extLst>
      <p:ext uri="{BB962C8B-B14F-4D97-AF65-F5344CB8AC3E}">
        <p14:creationId xmlns:p14="http://schemas.microsoft.com/office/powerpoint/2010/main" val="4070968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3139291"/>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Steps </a:t>
            </a:r>
            <a:r>
              <a:rPr lang="en-IN" sz="1600" b="1" dirty="0">
                <a:solidFill>
                  <a:srgbClr val="666666"/>
                </a:solidFill>
                <a:latin typeface="Proxima Nova"/>
                <a:ea typeface="Proxima Nova"/>
                <a:cs typeface="Proxima Nova"/>
              </a:rPr>
              <a:t>: </a:t>
            </a:r>
            <a:endParaRPr lang="en-IN" sz="1600" b="1" dirty="0" smtClean="0">
              <a:solidFill>
                <a:srgbClr val="666666"/>
              </a:solidFill>
              <a:latin typeface="Proxima Nova"/>
              <a:ea typeface="Proxima Nova"/>
              <a:cs typeface="Proxima Nova"/>
            </a:endParaRPr>
          </a:p>
          <a:p>
            <a:pPr marL="342900" indent="-342900" algn="just">
              <a:lnSpc>
                <a:spcPct val="150000"/>
              </a:lnSpc>
              <a:buFont typeface="+mj-lt"/>
              <a:buAutoNum type="arabicPeriod"/>
            </a:pPr>
            <a:r>
              <a:rPr lang="en-IN" sz="1600" dirty="0">
                <a:solidFill>
                  <a:srgbClr val="666666"/>
                </a:solidFill>
                <a:latin typeface="Proxima Nova"/>
                <a:ea typeface="Proxima Nova"/>
                <a:cs typeface="Proxima Nova"/>
              </a:rPr>
              <a:t>Derive state space tree</a:t>
            </a:r>
            <a:r>
              <a:rPr lang="en-IN" sz="1600" dirty="0" smtClean="0">
                <a:solidFill>
                  <a:srgbClr val="666666"/>
                </a:solidFill>
                <a:latin typeface="Proxima Nova"/>
                <a:ea typeface="Proxima Nova"/>
                <a:cs typeface="Proxima Nova"/>
              </a:rPr>
              <a:t>.</a:t>
            </a:r>
          </a:p>
          <a:p>
            <a:pPr marL="342900" indent="-342900" algn="just">
              <a:lnSpc>
                <a:spcPct val="150000"/>
              </a:lnSpc>
              <a:buFont typeface="+mj-lt"/>
              <a:buAutoNum type="arabicPeriod"/>
            </a:pPr>
            <a:r>
              <a:rPr lang="en-IN" sz="1600" dirty="0">
                <a:solidFill>
                  <a:srgbClr val="666666"/>
                </a:solidFill>
                <a:latin typeface="Proxima Nova"/>
                <a:ea typeface="Proxima Nova"/>
                <a:cs typeface="Proxima Nova"/>
              </a:rPr>
              <a:t>Compute </a:t>
            </a:r>
            <a:r>
              <a:rPr lang="en-IN" sz="1600" dirty="0" smtClean="0">
                <a:solidFill>
                  <a:srgbClr val="666666"/>
                </a:solidFill>
                <a:latin typeface="Proxima Nova"/>
                <a:ea typeface="Proxima Nova"/>
                <a:cs typeface="Proxima Nova"/>
              </a:rPr>
              <a:t>Cost (c) and </a:t>
            </a:r>
            <a:r>
              <a:rPr lang="en-IN" sz="1600" dirty="0">
                <a:solidFill>
                  <a:srgbClr val="666666"/>
                </a:solidFill>
                <a:latin typeface="Proxima Nova"/>
                <a:ea typeface="Proxima Nova"/>
                <a:cs typeface="Proxima Nova"/>
              </a:rPr>
              <a:t>upper bound </a:t>
            </a:r>
            <a:r>
              <a:rPr lang="en-IN" sz="1600" dirty="0" smtClean="0">
                <a:solidFill>
                  <a:srgbClr val="666666"/>
                </a:solidFill>
                <a:latin typeface="Proxima Nova"/>
                <a:ea typeface="Proxima Nova"/>
                <a:cs typeface="Proxima Nova"/>
              </a:rPr>
              <a:t>u </a:t>
            </a:r>
            <a:r>
              <a:rPr lang="en-IN" sz="1600" dirty="0">
                <a:solidFill>
                  <a:srgbClr val="666666"/>
                </a:solidFill>
                <a:latin typeface="Proxima Nova"/>
                <a:ea typeface="Proxima Nova"/>
                <a:cs typeface="Proxima Nova"/>
              </a:rPr>
              <a:t>for each node in state space tree.</a:t>
            </a:r>
          </a:p>
          <a:p>
            <a:pPr marL="342900" indent="-342900" algn="just">
              <a:lnSpc>
                <a:spcPct val="150000"/>
              </a:lnSpc>
              <a:buFont typeface="+mj-lt"/>
              <a:buAutoNum type="arabicPeriod"/>
            </a:pPr>
            <a:r>
              <a:rPr lang="en-IN" sz="1600" dirty="0">
                <a:solidFill>
                  <a:srgbClr val="666666"/>
                </a:solidFill>
                <a:latin typeface="Proxima Nova"/>
                <a:ea typeface="Proxima Nova"/>
                <a:cs typeface="Proxima Nova"/>
              </a:rPr>
              <a:t>If </a:t>
            </a:r>
            <a:r>
              <a:rPr lang="en-IN" sz="1600" dirty="0" smtClean="0">
                <a:solidFill>
                  <a:srgbClr val="666666"/>
                </a:solidFill>
                <a:latin typeface="Proxima Nova"/>
                <a:ea typeface="Proxima Nova"/>
                <a:cs typeface="Proxima Nova"/>
              </a:rPr>
              <a:t>cost is </a:t>
            </a:r>
            <a:r>
              <a:rPr lang="en-IN" sz="1600" dirty="0">
                <a:solidFill>
                  <a:srgbClr val="666666"/>
                </a:solidFill>
                <a:latin typeface="Proxima Nova"/>
                <a:ea typeface="Proxima Nova"/>
                <a:cs typeface="Proxima Nova"/>
              </a:rPr>
              <a:t>greater than upper bound than kill that node</a:t>
            </a:r>
            <a:r>
              <a:rPr lang="en-IN" sz="1600" dirty="0" smtClean="0">
                <a:solidFill>
                  <a:srgbClr val="666666"/>
                </a:solidFill>
                <a:latin typeface="Proxima Nova"/>
                <a:ea typeface="Proxima Nova"/>
                <a:cs typeface="Proxima Nova"/>
              </a:rPr>
              <a:t>.</a:t>
            </a:r>
          </a:p>
          <a:p>
            <a:pPr marL="342900" indent="-342900" algn="just">
              <a:lnSpc>
                <a:spcPct val="150000"/>
              </a:lnSpc>
              <a:buFont typeface="+mj-lt"/>
              <a:buAutoNum type="arabicPeriod"/>
            </a:pPr>
            <a:r>
              <a:rPr lang="en-IN" sz="1600" dirty="0">
                <a:solidFill>
                  <a:srgbClr val="666666"/>
                </a:solidFill>
                <a:latin typeface="Proxima Nova"/>
                <a:ea typeface="Proxima Nova"/>
                <a:cs typeface="Proxima Nova"/>
              </a:rPr>
              <a:t>Else select node with minimum </a:t>
            </a:r>
            <a:r>
              <a:rPr lang="en-IN" sz="1600" dirty="0" smtClean="0">
                <a:solidFill>
                  <a:srgbClr val="666666"/>
                </a:solidFill>
                <a:latin typeface="Proxima Nova"/>
                <a:ea typeface="Proxima Nova"/>
                <a:cs typeface="Proxima Nova"/>
              </a:rPr>
              <a:t>cost </a:t>
            </a:r>
            <a:r>
              <a:rPr lang="en-IN" sz="1600" dirty="0">
                <a:solidFill>
                  <a:srgbClr val="666666"/>
                </a:solidFill>
                <a:latin typeface="Proxima Nova"/>
                <a:ea typeface="Proxima Nova"/>
                <a:cs typeface="Proxima Nova"/>
              </a:rPr>
              <a:t>as E-node</a:t>
            </a:r>
            <a:r>
              <a:rPr lang="en-IN" sz="1600" dirty="0" smtClean="0">
                <a:solidFill>
                  <a:srgbClr val="666666"/>
                </a:solidFill>
                <a:latin typeface="Proxima Nova"/>
                <a:ea typeface="Proxima Nova"/>
                <a:cs typeface="Proxima Nova"/>
              </a:rPr>
              <a:t>.</a:t>
            </a:r>
          </a:p>
          <a:p>
            <a:pPr marL="342900" indent="-342900" algn="just">
              <a:lnSpc>
                <a:spcPct val="150000"/>
              </a:lnSpc>
              <a:buFont typeface="+mj-lt"/>
              <a:buAutoNum type="arabicPeriod"/>
            </a:pPr>
            <a:r>
              <a:rPr lang="en-IN" sz="1600" dirty="0">
                <a:solidFill>
                  <a:srgbClr val="666666"/>
                </a:solidFill>
                <a:latin typeface="Proxima Nova"/>
                <a:ea typeface="Proxima Nova"/>
                <a:cs typeface="Proxima Nova"/>
              </a:rPr>
              <a:t>Repeat step 3 and 4 until all nodes are examined</a:t>
            </a:r>
            <a:r>
              <a:rPr lang="en-IN" sz="1600" dirty="0" smtClean="0">
                <a:solidFill>
                  <a:srgbClr val="666666"/>
                </a:solidFill>
                <a:latin typeface="Proxima Nova"/>
                <a:ea typeface="Proxima Nova"/>
                <a:cs typeface="Proxima Nova"/>
              </a:rPr>
              <a:t>.</a:t>
            </a:r>
          </a:p>
          <a:p>
            <a:pPr marL="342900" indent="-342900" algn="just">
              <a:lnSpc>
                <a:spcPct val="150000"/>
              </a:lnSpc>
              <a:buFont typeface="+mj-lt"/>
              <a:buAutoNum type="arabicPeriod"/>
            </a:pPr>
            <a:r>
              <a:rPr lang="en-IN" sz="1600" dirty="0">
                <a:solidFill>
                  <a:srgbClr val="666666"/>
                </a:solidFill>
                <a:latin typeface="Proxima Nova"/>
                <a:ea typeface="Proxima Nova"/>
                <a:cs typeface="Proxima Nova"/>
              </a:rPr>
              <a:t>The node with minimum </a:t>
            </a:r>
            <a:r>
              <a:rPr lang="en-IN" sz="1600" dirty="0" smtClean="0">
                <a:solidFill>
                  <a:srgbClr val="666666"/>
                </a:solidFill>
                <a:latin typeface="Proxima Nova"/>
                <a:ea typeface="Proxima Nova"/>
                <a:cs typeface="Proxima Nova"/>
              </a:rPr>
              <a:t>cost value is </a:t>
            </a:r>
            <a:r>
              <a:rPr lang="en-IN" sz="1600" dirty="0">
                <a:solidFill>
                  <a:srgbClr val="666666"/>
                </a:solidFill>
                <a:latin typeface="Proxima Nova"/>
                <a:ea typeface="Proxima Nova"/>
                <a:cs typeface="Proxima Nova"/>
              </a:rPr>
              <a:t>the answer node. Trace the path from leaf to root in the backward direction to find the solution tuple.</a:t>
            </a:r>
            <a:endParaRPr lang="en-IN" sz="1600" dirty="0" smtClean="0">
              <a:solidFill>
                <a:srgbClr val="666666"/>
              </a:solidFill>
              <a:latin typeface="Proxima Nova"/>
              <a:ea typeface="Proxima Nova"/>
              <a:cs typeface="Proxima Nova"/>
            </a:endParaRPr>
          </a:p>
        </p:txBody>
      </p:sp>
    </p:spTree>
    <p:extLst>
      <p:ext uri="{BB962C8B-B14F-4D97-AF65-F5344CB8AC3E}">
        <p14:creationId xmlns:p14="http://schemas.microsoft.com/office/powerpoint/2010/main" val="3300108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Knapsack Problem Using Branch and Bound</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1292631"/>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Solve </a:t>
            </a:r>
            <a:r>
              <a:rPr lang="en-IN" sz="1600" b="1" dirty="0">
                <a:solidFill>
                  <a:srgbClr val="666666"/>
                </a:solidFill>
                <a:latin typeface="Proxima Nova"/>
                <a:ea typeface="Proxima Nova"/>
                <a:cs typeface="Proxima Nova"/>
              </a:rPr>
              <a:t>the following instance of knapsack using LCBB for knapsack capacity M = 15</a:t>
            </a:r>
            <a:r>
              <a:rPr lang="en-IN" sz="1600" b="1" dirty="0" smtClean="0">
                <a:solidFill>
                  <a:srgbClr val="666666"/>
                </a:solidFill>
                <a:latin typeface="Proxima Nova"/>
                <a:ea typeface="Proxima Nova"/>
                <a:cs typeface="Proxima Nova"/>
              </a:rPr>
              <a:t>.</a:t>
            </a:r>
          </a:p>
          <a:p>
            <a:pPr algn="just">
              <a:lnSpc>
                <a:spcPct val="150000"/>
              </a:lnSpc>
            </a:pPr>
            <a:endParaRPr lang="en-IN" sz="1600" b="1"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endParaRPr lang="en-IN" sz="1600" b="1" dirty="0" smtClean="0">
              <a:solidFill>
                <a:srgbClr val="666666"/>
              </a:solidFill>
              <a:latin typeface="Proxima Nova"/>
              <a:ea typeface="Proxima Nova"/>
              <a:cs typeface="Proxima Nova"/>
            </a:endParaRPr>
          </a:p>
        </p:txBody>
      </p:sp>
      <p:pic>
        <p:nvPicPr>
          <p:cNvPr id="2" name="Picture 1"/>
          <p:cNvPicPr>
            <a:picLocks noChangeAspect="1"/>
          </p:cNvPicPr>
          <p:nvPr/>
        </p:nvPicPr>
        <p:blipFill>
          <a:blip r:embed="rId6"/>
          <a:stretch>
            <a:fillRect/>
          </a:stretch>
        </p:blipFill>
        <p:spPr>
          <a:xfrm>
            <a:off x="1585887" y="1529231"/>
            <a:ext cx="5972175" cy="2600325"/>
          </a:xfrm>
          <a:prstGeom prst="rect">
            <a:avLst/>
          </a:prstGeom>
        </p:spPr>
      </p:pic>
    </p:spTree>
    <p:extLst>
      <p:ext uri="{BB962C8B-B14F-4D97-AF65-F5344CB8AC3E}">
        <p14:creationId xmlns:p14="http://schemas.microsoft.com/office/powerpoint/2010/main" val="3938452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4511</TotalTime>
  <Words>1600</Words>
  <Application>Microsoft Office PowerPoint</Application>
  <PresentationFormat>On-screen Show (16:9)</PresentationFormat>
  <Paragraphs>199</Paragraphs>
  <Slides>50</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Calibri</vt:lpstr>
      <vt:lpstr>inherit</vt:lpstr>
      <vt:lpstr>Arial</vt:lpstr>
      <vt:lpstr>Proxima Nova</vt:lpstr>
      <vt:lpstr>Roboto Condensed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904</cp:revision>
  <dcterms:modified xsi:type="dcterms:W3CDTF">2022-11-10T06:12:47Z</dcterms:modified>
</cp:coreProperties>
</file>