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7"/>
  </p:notesMasterIdLst>
  <p:sldIdLst>
    <p:sldId id="257" r:id="rId2"/>
    <p:sldId id="265" r:id="rId3"/>
    <p:sldId id="296" r:id="rId4"/>
    <p:sldId id="298" r:id="rId5"/>
    <p:sldId id="300" r:id="rId6"/>
    <p:sldId id="301" r:id="rId7"/>
    <p:sldId id="302" r:id="rId8"/>
    <p:sldId id="303" r:id="rId9"/>
    <p:sldId id="304" r:id="rId10"/>
    <p:sldId id="305" r:id="rId11"/>
    <p:sldId id="306" r:id="rId12"/>
    <p:sldId id="307" r:id="rId13"/>
    <p:sldId id="308" r:id="rId14"/>
    <p:sldId id="309" r:id="rId15"/>
    <p:sldId id="310" r:id="rId16"/>
  </p:sldIdLst>
  <p:sldSz cx="9144000" cy="5143500" type="screen16x9"/>
  <p:notesSz cx="6858000" cy="9144000"/>
  <p:embeddedFontLst>
    <p:embeddedFont>
      <p:font typeface="Proxima Nova" panose="020B0604020202020204"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7B6D"/>
    <a:srgbClr val="EB2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6" autoAdjust="0"/>
    <p:restoredTop sz="94660"/>
  </p:normalViewPr>
  <p:slideViewPr>
    <p:cSldViewPr snapToGrid="0">
      <p:cViewPr varScale="1">
        <p:scale>
          <a:sx n="93" d="100"/>
          <a:sy n="93" d="100"/>
        </p:scale>
        <p:origin x="708" y="78"/>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87370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6c834fc2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6c834fc2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8369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56822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1037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3074323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3253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6927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209937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6c834fc2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6c834fc2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9103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83724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64270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574072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5440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87610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557430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918096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57626"/>
            <a:ext cx="9143999" cy="5138135"/>
          </a:xfrm>
          <a:prstGeom prst="rect">
            <a:avLst/>
          </a:prstGeom>
          <a:noFill/>
          <a:ln>
            <a:noFill/>
          </a:ln>
        </p:spPr>
      </p:pic>
      <p:pic>
        <p:nvPicPr>
          <p:cNvPr id="61" name="Google Shape;61;p14"/>
          <p:cNvPicPr preferRelativeResize="0"/>
          <p:nvPr/>
        </p:nvPicPr>
        <p:blipFill>
          <a:blip r:embed="rId4">
            <a:alphaModFix/>
          </a:blip>
          <a:stretch>
            <a:fillRect/>
          </a:stretch>
        </p:blipFill>
        <p:spPr>
          <a:xfrm>
            <a:off x="1198063" y="2262163"/>
            <a:ext cx="2486025" cy="619125"/>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892522"/>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sym typeface="Proxima Nova"/>
              </a:rPr>
              <a:t>The </a:t>
            </a:r>
            <a:r>
              <a:rPr lang="en-IN" sz="2300" dirty="0">
                <a:solidFill>
                  <a:schemeClr val="lt1"/>
                </a:solidFill>
                <a:latin typeface="Proxima Nova" panose="020B0604020202020204" charset="0"/>
                <a:ea typeface="Proxima Nova"/>
                <a:cs typeface="Proxima Nova"/>
                <a:sym typeface="Proxima Nova"/>
              </a:rPr>
              <a:t>Rabin-Karp algorithm</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88082" cy="4062620"/>
          </a:xfrm>
          <a:prstGeom prst="rect">
            <a:avLst/>
          </a:prstGeom>
          <a:noFill/>
          <a:ln>
            <a:noFill/>
          </a:ln>
        </p:spPr>
        <p:txBody>
          <a:bodyPr spcFirstLastPara="1" wrap="square" lIns="91425" tIns="91425" rIns="91425" bIns="91425" anchor="t" anchorCtr="0">
            <a:spAutoFit/>
          </a:bodyPr>
          <a:lstStyle/>
          <a:p>
            <a:pPr marL="285750" indent="-285750" algn="just">
              <a:lnSpc>
                <a:spcPct val="150000"/>
              </a:lnSpc>
              <a:buFont typeface="Arial" panose="020B0604020202020204" pitchFamily="34" charset="0"/>
              <a:buChar char="•"/>
            </a:pPr>
            <a:r>
              <a:rPr lang="en-IN" dirty="0" smtClean="0">
                <a:solidFill>
                  <a:srgbClr val="666666"/>
                </a:solidFill>
                <a:latin typeface="Proxima Nova"/>
                <a:ea typeface="Proxima Nova"/>
                <a:cs typeface="Proxima Nova"/>
              </a:rPr>
              <a:t>Rabin </a:t>
            </a:r>
            <a:r>
              <a:rPr lang="en-IN" dirty="0">
                <a:solidFill>
                  <a:srgbClr val="666666"/>
                </a:solidFill>
                <a:latin typeface="Proxima Nova"/>
                <a:ea typeface="Proxima Nova"/>
                <a:cs typeface="Proxima Nova"/>
              </a:rPr>
              <a:t>Karp algorithm matches hash value, rather than directly comparing actual string value. If hash value of pattern P and the hash value of subsequence in string T are same, the actual value of strings is compared using brute force approach. Like ts+1, we can also derive hash value incrementally as shown below.</a:t>
            </a: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Calculation for hash of </a:t>
            </a:r>
            <a:r>
              <a:rPr lang="en-IN" dirty="0" smtClean="0">
                <a:solidFill>
                  <a:srgbClr val="666666"/>
                </a:solidFill>
                <a:latin typeface="Proxima Nova"/>
                <a:ea typeface="Proxima Nova"/>
                <a:cs typeface="Proxima Nova"/>
              </a:rPr>
              <a:t>14152</a:t>
            </a:r>
          </a:p>
          <a:p>
            <a:pPr algn="just">
              <a:lnSpc>
                <a:spcPct val="150000"/>
              </a:lnSpc>
            </a:pPr>
            <a:endParaRPr lang="en-IN" dirty="0">
              <a:solidFill>
                <a:srgbClr val="666666"/>
              </a:solidFill>
              <a:latin typeface="Proxima Nova"/>
              <a:ea typeface="Proxima Nova"/>
              <a:cs typeface="Proxima Nova"/>
            </a:endParaRPr>
          </a:p>
          <a:p>
            <a:pPr algn="just">
              <a:lnSpc>
                <a:spcPct val="150000"/>
              </a:lnSpc>
            </a:pPr>
            <a:r>
              <a:rPr lang="en-IN" dirty="0" smtClean="0">
                <a:solidFill>
                  <a:srgbClr val="666666"/>
                </a:solidFill>
                <a:latin typeface="Proxima Nova"/>
                <a:ea typeface="Proxima Nova"/>
                <a:cs typeface="Proxima Nova"/>
              </a:rPr>
              <a:t>If </a:t>
            </a:r>
            <a:r>
              <a:rPr lang="en-IN" dirty="0" err="1">
                <a:solidFill>
                  <a:srgbClr val="666666"/>
                </a:solidFill>
                <a:latin typeface="Proxima Nova"/>
                <a:ea typeface="Proxima Nova"/>
                <a:cs typeface="Proxima Nova"/>
              </a:rPr>
              <a:t>ts</a:t>
            </a:r>
            <a:r>
              <a:rPr lang="en-IN" dirty="0">
                <a:solidFill>
                  <a:srgbClr val="666666"/>
                </a:solidFill>
                <a:latin typeface="Proxima Nova"/>
                <a:ea typeface="Proxima Nova"/>
                <a:cs typeface="Proxima Nova"/>
              </a:rPr>
              <a:t> is known, the hash value can directly be derived for ts+1 as follow</a:t>
            </a:r>
            <a:r>
              <a:rPr lang="en-IN" dirty="0" smtClean="0">
                <a:solidFill>
                  <a:srgbClr val="666666"/>
                </a:solidFill>
                <a:latin typeface="Proxima Nova"/>
                <a:ea typeface="Proxima Nova"/>
                <a:cs typeface="Proxima Nova"/>
              </a:rPr>
              <a:t>.</a:t>
            </a:r>
          </a:p>
          <a:p>
            <a:pPr algn="just">
              <a:lnSpc>
                <a:spcPct val="150000"/>
              </a:lnSpc>
            </a:pPr>
            <a:r>
              <a:rPr lang="en-IN" dirty="0" smtClean="0">
                <a:solidFill>
                  <a:srgbClr val="666666"/>
                </a:solidFill>
                <a:latin typeface="Proxima Nova"/>
                <a:ea typeface="Proxima Nova"/>
                <a:cs typeface="Proxima Nova"/>
              </a:rPr>
              <a:t>Hash </a:t>
            </a:r>
            <a:r>
              <a:rPr lang="en-IN" dirty="0">
                <a:solidFill>
                  <a:srgbClr val="666666"/>
                </a:solidFill>
                <a:latin typeface="Proxima Nova"/>
                <a:ea typeface="Proxima Nova"/>
                <a:cs typeface="Proxima Nova"/>
              </a:rPr>
              <a:t>for ts+1  =    (d*(</a:t>
            </a:r>
            <a:r>
              <a:rPr lang="en-IN" dirty="0" err="1">
                <a:solidFill>
                  <a:srgbClr val="666666"/>
                </a:solidFill>
                <a:latin typeface="Proxima Nova"/>
                <a:ea typeface="Proxima Nova"/>
                <a:cs typeface="Proxima Nova"/>
              </a:rPr>
              <a:t>ts</a:t>
            </a:r>
            <a:r>
              <a:rPr lang="en-IN" dirty="0">
                <a:solidFill>
                  <a:srgbClr val="666666"/>
                </a:solidFill>
                <a:latin typeface="Proxima Nova"/>
                <a:ea typeface="Proxima Nova"/>
                <a:cs typeface="Proxima Nova"/>
              </a:rPr>
              <a:t> – T[s+1]h) + T[s + m + 1]) mod </a:t>
            </a:r>
            <a:r>
              <a:rPr lang="en-IN" dirty="0" smtClean="0">
                <a:solidFill>
                  <a:srgbClr val="666666"/>
                </a:solidFill>
                <a:latin typeface="Proxima Nova"/>
                <a:ea typeface="Proxima Nova"/>
                <a:cs typeface="Proxima Nova"/>
              </a:rPr>
              <a:t>q</a:t>
            </a:r>
            <a:endParaRPr lang="en-IN" dirty="0">
              <a:solidFill>
                <a:srgbClr val="666666"/>
              </a:solidFill>
              <a:latin typeface="Proxima Nova"/>
              <a:ea typeface="Proxima Nova"/>
              <a:cs typeface="Proxima Nova"/>
            </a:endParaRPr>
          </a:p>
          <a:p>
            <a:pPr algn="just">
              <a:lnSpc>
                <a:spcPct val="150000"/>
              </a:lnSpc>
            </a:pPr>
            <a:r>
              <a:rPr lang="en-IN" dirty="0" smtClean="0">
                <a:solidFill>
                  <a:srgbClr val="666666"/>
                </a:solidFill>
                <a:latin typeface="Proxima Nova"/>
                <a:ea typeface="Proxima Nova"/>
                <a:cs typeface="Proxima Nova"/>
              </a:rPr>
              <a:t>	   = </a:t>
            </a:r>
            <a:r>
              <a:rPr lang="en-IN" dirty="0">
                <a:solidFill>
                  <a:srgbClr val="666666"/>
                </a:solidFill>
                <a:latin typeface="Proxima Nova"/>
                <a:ea typeface="Proxima Nova"/>
                <a:cs typeface="Proxima Nova"/>
              </a:rPr>
              <a:t>10*(31415 – (3*104 mod 13)) + 2 mod </a:t>
            </a:r>
            <a:r>
              <a:rPr lang="en-IN" dirty="0" smtClean="0">
                <a:solidFill>
                  <a:srgbClr val="666666"/>
                </a:solidFill>
                <a:latin typeface="Proxima Nova"/>
                <a:ea typeface="Proxima Nova"/>
                <a:cs typeface="Proxima Nova"/>
              </a:rPr>
              <a:t>13</a:t>
            </a:r>
            <a:endParaRPr lang="en-IN" dirty="0">
              <a:solidFill>
                <a:srgbClr val="666666"/>
              </a:solidFill>
              <a:latin typeface="Proxima Nova"/>
              <a:ea typeface="Proxima Nova"/>
              <a:cs typeface="Proxima Nova"/>
            </a:endParaRPr>
          </a:p>
          <a:p>
            <a:pPr algn="just">
              <a:lnSpc>
                <a:spcPct val="150000"/>
              </a:lnSpc>
            </a:pPr>
            <a:r>
              <a:rPr lang="en-IN" dirty="0" smtClean="0">
                <a:solidFill>
                  <a:srgbClr val="666666"/>
                </a:solidFill>
                <a:latin typeface="Proxima Nova"/>
                <a:ea typeface="Proxima Nova"/>
                <a:cs typeface="Proxima Nova"/>
              </a:rPr>
              <a:t>	   = </a:t>
            </a:r>
            <a:r>
              <a:rPr lang="en-IN" dirty="0">
                <a:solidFill>
                  <a:srgbClr val="666666"/>
                </a:solidFill>
                <a:latin typeface="Proxima Nova"/>
                <a:ea typeface="Proxima Nova"/>
                <a:cs typeface="Proxima Nova"/>
              </a:rPr>
              <a:t>10(31415 – 9) + 2 mod </a:t>
            </a:r>
            <a:r>
              <a:rPr lang="en-IN" dirty="0" smtClean="0">
                <a:solidFill>
                  <a:srgbClr val="666666"/>
                </a:solidFill>
                <a:latin typeface="Proxima Nova"/>
                <a:ea typeface="Proxima Nova"/>
                <a:cs typeface="Proxima Nova"/>
              </a:rPr>
              <a:t>13</a:t>
            </a:r>
            <a:endParaRPr lang="en-IN" dirty="0">
              <a:solidFill>
                <a:srgbClr val="666666"/>
              </a:solidFill>
              <a:latin typeface="Proxima Nova"/>
              <a:ea typeface="Proxima Nova"/>
              <a:cs typeface="Proxima Nova"/>
            </a:endParaRPr>
          </a:p>
          <a:p>
            <a:pPr algn="just">
              <a:lnSpc>
                <a:spcPct val="150000"/>
              </a:lnSpc>
            </a:pPr>
            <a:r>
              <a:rPr lang="en-IN" dirty="0" smtClean="0">
                <a:solidFill>
                  <a:srgbClr val="666666"/>
                </a:solidFill>
                <a:latin typeface="Proxima Nova"/>
                <a:ea typeface="Proxima Nova"/>
                <a:cs typeface="Proxima Nova"/>
              </a:rPr>
              <a:t>	   = </a:t>
            </a:r>
            <a:r>
              <a:rPr lang="en-IN" dirty="0">
                <a:solidFill>
                  <a:srgbClr val="666666"/>
                </a:solidFill>
                <a:latin typeface="Proxima Nova"/>
                <a:ea typeface="Proxima Nova"/>
                <a:cs typeface="Proxima Nova"/>
              </a:rPr>
              <a:t>314062 mod 13 </a:t>
            </a:r>
            <a:endParaRPr lang="en-IN" dirty="0" smtClean="0">
              <a:solidFill>
                <a:srgbClr val="666666"/>
              </a:solidFill>
              <a:latin typeface="Proxima Nova"/>
              <a:ea typeface="Proxima Nova"/>
              <a:cs typeface="Proxima Nova"/>
            </a:endParaRPr>
          </a:p>
          <a:p>
            <a:pPr algn="just">
              <a:lnSpc>
                <a:spcPct val="150000"/>
              </a:lnSpc>
            </a:pPr>
            <a:r>
              <a:rPr lang="en-IN" dirty="0" smtClean="0">
                <a:solidFill>
                  <a:srgbClr val="666666"/>
                </a:solidFill>
                <a:latin typeface="Proxima Nova"/>
                <a:ea typeface="Proxima Nova"/>
                <a:cs typeface="Proxima Nova"/>
              </a:rPr>
              <a:t>	   = 8 </a:t>
            </a:r>
            <a:endParaRPr lang="en-IN" dirty="0">
              <a:solidFill>
                <a:srgbClr val="666666"/>
              </a:solidFill>
              <a:latin typeface="Proxima Nova"/>
              <a:ea typeface="Proxima Nova"/>
              <a:cs typeface="Proxima Nova"/>
            </a:endParaRPr>
          </a:p>
        </p:txBody>
      </p:sp>
    </p:spTree>
    <p:extLst>
      <p:ext uri="{BB962C8B-B14F-4D97-AF65-F5344CB8AC3E}">
        <p14:creationId xmlns:p14="http://schemas.microsoft.com/office/powerpoint/2010/main" val="7904365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5282264" cy="892522"/>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sym typeface="Proxima Nova"/>
              </a:rPr>
              <a:t>String </a:t>
            </a:r>
            <a:r>
              <a:rPr lang="en-IN" sz="2300" dirty="0">
                <a:solidFill>
                  <a:schemeClr val="lt1"/>
                </a:solidFill>
                <a:latin typeface="Proxima Nova" panose="020B0604020202020204" charset="0"/>
                <a:ea typeface="Proxima Nova"/>
                <a:cs typeface="Proxima Nova"/>
                <a:sym typeface="Proxima Nova"/>
              </a:rPr>
              <a:t>Matching with Finite Automata</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88082" cy="3508623"/>
          </a:xfrm>
          <a:prstGeom prst="rect">
            <a:avLst/>
          </a:prstGeom>
          <a:noFill/>
          <a:ln>
            <a:noFill/>
          </a:ln>
        </p:spPr>
        <p:txBody>
          <a:bodyPr spcFirstLastPara="1" wrap="square" lIns="91425" tIns="91425" rIns="91425" bIns="91425" anchor="t" anchorCtr="0">
            <a:spAutoFit/>
          </a:bodyPr>
          <a:lstStyle/>
          <a:p>
            <a:pPr algn="just">
              <a:lnSpc>
                <a:spcPct val="150000"/>
              </a:lnSpc>
            </a:pPr>
            <a:r>
              <a:rPr lang="en-IN" dirty="0" smtClean="0">
                <a:solidFill>
                  <a:srgbClr val="666666"/>
                </a:solidFill>
                <a:latin typeface="Proxima Nova"/>
                <a:ea typeface="Proxima Nova"/>
                <a:cs typeface="Proxima Nova"/>
              </a:rPr>
              <a:t>Idea </a:t>
            </a:r>
            <a:r>
              <a:rPr lang="en-IN" dirty="0">
                <a:solidFill>
                  <a:srgbClr val="666666"/>
                </a:solidFill>
                <a:latin typeface="Proxima Nova"/>
                <a:ea typeface="Proxima Nova"/>
                <a:cs typeface="Proxima Nova"/>
              </a:rPr>
              <a:t>of this approach is to build finite automata to scan text T for finding all occurrences of pattern P. This approach examines each character of text exactly once to find the pattern. Thus it takes linear time for matching but </a:t>
            </a:r>
            <a:r>
              <a:rPr lang="en-IN" dirty="0" smtClean="0">
                <a:solidFill>
                  <a:srgbClr val="666666"/>
                </a:solidFill>
                <a:latin typeface="Proxima Nova"/>
                <a:ea typeface="Proxima Nova"/>
                <a:cs typeface="Proxima Nova"/>
              </a:rPr>
              <a:t>pre-processing </a:t>
            </a:r>
            <a:r>
              <a:rPr lang="en-IN" dirty="0">
                <a:solidFill>
                  <a:srgbClr val="666666"/>
                </a:solidFill>
                <a:latin typeface="Proxima Nova"/>
                <a:ea typeface="Proxima Nova"/>
                <a:cs typeface="Proxima Nova"/>
              </a:rPr>
              <a:t>time may be large</a:t>
            </a:r>
            <a:r>
              <a:rPr lang="en-IN" dirty="0" smtClean="0">
                <a:solidFill>
                  <a:srgbClr val="666666"/>
                </a:solidFill>
                <a:latin typeface="Proxima Nova"/>
                <a:ea typeface="Proxima Nova"/>
                <a:cs typeface="Proxima Nova"/>
              </a:rPr>
              <a:t>.</a:t>
            </a:r>
          </a:p>
          <a:p>
            <a:pPr marL="285750" indent="-285750" algn="just">
              <a:lnSpc>
                <a:spcPct val="150000"/>
              </a:lnSpc>
              <a:buFont typeface="Arial" panose="020B0604020202020204" pitchFamily="34" charset="0"/>
              <a:buChar char="•"/>
            </a:pPr>
            <a:endParaRPr lang="en-IN" dirty="0" smtClean="0">
              <a:solidFill>
                <a:srgbClr val="666666"/>
              </a:solidFill>
              <a:latin typeface="Proxima Nova"/>
              <a:ea typeface="Proxima Nova"/>
              <a:cs typeface="Proxima Nova"/>
            </a:endParaRPr>
          </a:p>
          <a:p>
            <a:pPr algn="just">
              <a:lnSpc>
                <a:spcPct val="150000"/>
              </a:lnSpc>
            </a:pPr>
            <a:r>
              <a:rPr lang="en-IN" b="1" dirty="0">
                <a:solidFill>
                  <a:srgbClr val="666666"/>
                </a:solidFill>
                <a:latin typeface="Proxima Nova"/>
                <a:ea typeface="Proxima Nova"/>
                <a:cs typeface="Proxima Nova"/>
              </a:rPr>
              <a:t>Finite automata is defined by tuple M = {Q, S, </a:t>
            </a:r>
            <a:r>
              <a:rPr lang="en-IN" sz="1600" b="1" dirty="0">
                <a:solidFill>
                  <a:srgbClr val="666666"/>
                </a:solidFill>
                <a:latin typeface="Proxima Nova"/>
                <a:ea typeface="Proxima Nova"/>
                <a:cs typeface="Proxima Nova"/>
              </a:rPr>
              <a:t>q</a:t>
            </a:r>
            <a:r>
              <a:rPr lang="en-IN" sz="900" b="1" dirty="0">
                <a:solidFill>
                  <a:srgbClr val="666666"/>
                </a:solidFill>
                <a:latin typeface="Proxima Nova"/>
                <a:ea typeface="Proxima Nova"/>
                <a:cs typeface="Proxima Nova"/>
              </a:rPr>
              <a:t>0</a:t>
            </a:r>
            <a:r>
              <a:rPr lang="en-IN" b="1" dirty="0">
                <a:solidFill>
                  <a:srgbClr val="666666"/>
                </a:solidFill>
                <a:latin typeface="Proxima Nova"/>
                <a:ea typeface="Proxima Nova"/>
                <a:cs typeface="Proxima Nova"/>
              </a:rPr>
              <a:t>, F, d}, where  </a:t>
            </a: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Q =   Set of states in finite </a:t>
            </a:r>
            <a:r>
              <a:rPr lang="en-IN" dirty="0" smtClean="0">
                <a:solidFill>
                  <a:srgbClr val="666666"/>
                </a:solidFill>
                <a:latin typeface="Proxima Nova"/>
                <a:ea typeface="Proxima Nova"/>
                <a:cs typeface="Proxima Nova"/>
              </a:rPr>
              <a:t>automata</a:t>
            </a:r>
            <a:endParaRPr lang="en-IN"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S =   Set of input </a:t>
            </a:r>
            <a:r>
              <a:rPr lang="en-IN" dirty="0" smtClean="0">
                <a:solidFill>
                  <a:srgbClr val="666666"/>
                </a:solidFill>
                <a:latin typeface="Proxima Nova"/>
                <a:ea typeface="Proxima Nova"/>
                <a:cs typeface="Proxima Nova"/>
              </a:rPr>
              <a:t>symbols</a:t>
            </a:r>
            <a:endParaRPr lang="en-IN"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q</a:t>
            </a:r>
            <a:r>
              <a:rPr lang="en-IN" sz="900" dirty="0">
                <a:solidFill>
                  <a:srgbClr val="666666"/>
                </a:solidFill>
                <a:latin typeface="Proxima Nova"/>
                <a:ea typeface="Proxima Nova"/>
                <a:cs typeface="Proxima Nova"/>
              </a:rPr>
              <a:t>0</a:t>
            </a:r>
            <a:r>
              <a:rPr lang="en-IN" dirty="0">
                <a:solidFill>
                  <a:srgbClr val="666666"/>
                </a:solidFill>
                <a:latin typeface="Proxima Nova"/>
                <a:ea typeface="Proxima Nova"/>
                <a:cs typeface="Proxima Nova"/>
              </a:rPr>
              <a:t> =   Initial </a:t>
            </a:r>
            <a:r>
              <a:rPr lang="en-IN" dirty="0" smtClean="0">
                <a:solidFill>
                  <a:srgbClr val="666666"/>
                </a:solidFill>
                <a:latin typeface="Proxima Nova"/>
                <a:ea typeface="Proxima Nova"/>
                <a:cs typeface="Proxima Nova"/>
              </a:rPr>
              <a:t>state</a:t>
            </a:r>
            <a:endParaRPr lang="en-IN"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F =   Set of final </a:t>
            </a:r>
            <a:r>
              <a:rPr lang="en-IN" dirty="0" smtClean="0">
                <a:solidFill>
                  <a:srgbClr val="666666"/>
                </a:solidFill>
                <a:latin typeface="Proxima Nova"/>
                <a:ea typeface="Proxima Nova"/>
                <a:cs typeface="Proxima Nova"/>
              </a:rPr>
              <a:t>states</a:t>
            </a:r>
            <a:endParaRPr lang="en-IN"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d =   Transition function defined as d : Q x S → Q</a:t>
            </a:r>
          </a:p>
        </p:txBody>
      </p:sp>
    </p:spTree>
    <p:extLst>
      <p:ext uri="{BB962C8B-B14F-4D97-AF65-F5344CB8AC3E}">
        <p14:creationId xmlns:p14="http://schemas.microsoft.com/office/powerpoint/2010/main" val="276395657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5282264" cy="892522"/>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sym typeface="Proxima Nova"/>
              </a:rPr>
              <a:t>String </a:t>
            </a:r>
            <a:r>
              <a:rPr lang="en-IN" sz="2300" dirty="0">
                <a:solidFill>
                  <a:schemeClr val="lt1"/>
                </a:solidFill>
                <a:latin typeface="Proxima Nova" panose="020B0604020202020204" charset="0"/>
                <a:ea typeface="Proxima Nova"/>
                <a:cs typeface="Proxima Nova"/>
                <a:sym typeface="Proxima Nova"/>
              </a:rPr>
              <a:t>Matching with Finite Automata</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88082" cy="1477297"/>
          </a:xfrm>
          <a:prstGeom prst="rect">
            <a:avLst/>
          </a:prstGeom>
          <a:noFill/>
          <a:ln>
            <a:noFill/>
          </a:ln>
        </p:spPr>
        <p:txBody>
          <a:bodyPr spcFirstLastPara="1" wrap="square" lIns="91425" tIns="91425" rIns="91425" bIns="91425" anchor="t" anchorCtr="0">
            <a:spAutoFit/>
          </a:bodyPr>
          <a:lstStyle/>
          <a:p>
            <a:pPr algn="just">
              <a:lnSpc>
                <a:spcPct val="150000"/>
              </a:lnSpc>
            </a:pPr>
            <a:r>
              <a:rPr lang="en-IN" b="1" dirty="0" smtClean="0"/>
              <a:t>Example : Construct </a:t>
            </a:r>
            <a:r>
              <a:rPr lang="en-IN" b="1" dirty="0"/>
              <a:t>and show simulation of finite automata for matching the pattern P = </a:t>
            </a:r>
            <a:r>
              <a:rPr lang="en-IN" b="1" dirty="0" err="1"/>
              <a:t>abb</a:t>
            </a:r>
            <a:r>
              <a:rPr lang="en-IN" b="1" dirty="0"/>
              <a:t> for text T = </a:t>
            </a:r>
            <a:r>
              <a:rPr lang="en-IN" b="1" dirty="0" err="1" smtClean="0"/>
              <a:t>ababbaababba</a:t>
            </a:r>
            <a:endParaRPr lang="en-IN" b="1" dirty="0" smtClean="0"/>
          </a:p>
          <a:p>
            <a:pPr algn="just">
              <a:lnSpc>
                <a:spcPct val="150000"/>
              </a:lnSpc>
            </a:pPr>
            <a:endParaRPr lang="en-IN" b="1" dirty="0">
              <a:solidFill>
                <a:srgbClr val="666666"/>
              </a:solidFill>
              <a:latin typeface="Proxima Nova"/>
              <a:ea typeface="Proxima Nova"/>
              <a:cs typeface="Proxima Nova"/>
            </a:endParaRPr>
          </a:p>
          <a:p>
            <a:pPr algn="just">
              <a:lnSpc>
                <a:spcPct val="150000"/>
              </a:lnSpc>
            </a:pPr>
            <a:endParaRPr lang="en-IN" dirty="0">
              <a:solidFill>
                <a:srgbClr val="666666"/>
              </a:solidFill>
              <a:latin typeface="Proxima Nova"/>
              <a:ea typeface="Proxima Nova"/>
              <a:cs typeface="Proxima Nova"/>
            </a:endParaRPr>
          </a:p>
        </p:txBody>
      </p:sp>
      <p:pic>
        <p:nvPicPr>
          <p:cNvPr id="2" name="Picture 1"/>
          <p:cNvPicPr>
            <a:picLocks noChangeAspect="1"/>
          </p:cNvPicPr>
          <p:nvPr/>
        </p:nvPicPr>
        <p:blipFill>
          <a:blip r:embed="rId6"/>
          <a:stretch>
            <a:fillRect/>
          </a:stretch>
        </p:blipFill>
        <p:spPr>
          <a:xfrm>
            <a:off x="1511265" y="1820120"/>
            <a:ext cx="5772150" cy="2486025"/>
          </a:xfrm>
          <a:prstGeom prst="rect">
            <a:avLst/>
          </a:prstGeom>
        </p:spPr>
      </p:pic>
    </p:spTree>
    <p:extLst>
      <p:ext uri="{BB962C8B-B14F-4D97-AF65-F5344CB8AC3E}">
        <p14:creationId xmlns:p14="http://schemas.microsoft.com/office/powerpoint/2010/main" val="220577103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5282264" cy="892522"/>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sym typeface="Proxima Nova"/>
              </a:rPr>
              <a:t>String </a:t>
            </a:r>
            <a:r>
              <a:rPr lang="en-IN" sz="2300" dirty="0">
                <a:solidFill>
                  <a:schemeClr val="lt1"/>
                </a:solidFill>
                <a:latin typeface="Proxima Nova" panose="020B0604020202020204" charset="0"/>
                <a:ea typeface="Proxima Nova"/>
                <a:cs typeface="Proxima Nova"/>
                <a:sym typeface="Proxima Nova"/>
              </a:rPr>
              <a:t>Matching with Finite Automata</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pic>
        <p:nvPicPr>
          <p:cNvPr id="3" name="Picture 2"/>
          <p:cNvPicPr>
            <a:picLocks noChangeAspect="1"/>
          </p:cNvPicPr>
          <p:nvPr/>
        </p:nvPicPr>
        <p:blipFill>
          <a:blip r:embed="rId6"/>
          <a:stretch>
            <a:fillRect/>
          </a:stretch>
        </p:blipFill>
        <p:spPr>
          <a:xfrm>
            <a:off x="1068512" y="854809"/>
            <a:ext cx="6380038" cy="3126641"/>
          </a:xfrm>
          <a:prstGeom prst="rect">
            <a:avLst/>
          </a:prstGeom>
        </p:spPr>
      </p:pic>
    </p:spTree>
    <p:extLst>
      <p:ext uri="{BB962C8B-B14F-4D97-AF65-F5344CB8AC3E}">
        <p14:creationId xmlns:p14="http://schemas.microsoft.com/office/powerpoint/2010/main" val="27613732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5282264" cy="892522"/>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sym typeface="Proxima Nova"/>
              </a:rPr>
              <a:t>String </a:t>
            </a:r>
            <a:r>
              <a:rPr lang="en-IN" sz="2300" dirty="0">
                <a:solidFill>
                  <a:schemeClr val="lt1"/>
                </a:solidFill>
                <a:latin typeface="Proxima Nova" panose="020B0604020202020204" charset="0"/>
                <a:ea typeface="Proxima Nova"/>
                <a:cs typeface="Proxima Nova"/>
                <a:sym typeface="Proxima Nova"/>
              </a:rPr>
              <a:t>Matching with Finite Automata</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1464219" y="1004874"/>
            <a:ext cx="5762321" cy="3484933"/>
          </a:xfrm>
          <a:prstGeom prst="rect">
            <a:avLst/>
          </a:prstGeom>
        </p:spPr>
      </p:pic>
    </p:spTree>
    <p:extLst>
      <p:ext uri="{BB962C8B-B14F-4D97-AF65-F5344CB8AC3E}">
        <p14:creationId xmlns:p14="http://schemas.microsoft.com/office/powerpoint/2010/main" val="10301275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5282264" cy="892522"/>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sym typeface="Proxima Nova"/>
              </a:rPr>
              <a:t>String </a:t>
            </a:r>
            <a:r>
              <a:rPr lang="en-IN" sz="2300" dirty="0">
                <a:solidFill>
                  <a:schemeClr val="lt1"/>
                </a:solidFill>
                <a:latin typeface="Proxima Nova" panose="020B0604020202020204" charset="0"/>
                <a:ea typeface="Proxima Nova"/>
                <a:cs typeface="Proxima Nova"/>
                <a:sym typeface="Proxima Nova"/>
              </a:rPr>
              <a:t>Matching with Finite Automata</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pic>
        <p:nvPicPr>
          <p:cNvPr id="4" name="Picture 3"/>
          <p:cNvPicPr>
            <a:picLocks noChangeAspect="1"/>
          </p:cNvPicPr>
          <p:nvPr/>
        </p:nvPicPr>
        <p:blipFill>
          <a:blip r:embed="rId6"/>
          <a:stretch>
            <a:fillRect/>
          </a:stretch>
        </p:blipFill>
        <p:spPr>
          <a:xfrm>
            <a:off x="2229333" y="762015"/>
            <a:ext cx="4685283" cy="4048912"/>
          </a:xfrm>
          <a:prstGeom prst="rect">
            <a:avLst/>
          </a:prstGeom>
        </p:spPr>
      </p:pic>
    </p:spTree>
    <p:extLst>
      <p:ext uri="{BB962C8B-B14F-4D97-AF65-F5344CB8AC3E}">
        <p14:creationId xmlns:p14="http://schemas.microsoft.com/office/powerpoint/2010/main" val="21867321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66" name="Google Shape;166;p22"/>
          <p:cNvPicPr preferRelativeResize="0"/>
          <p:nvPr/>
        </p:nvPicPr>
        <p:blipFill>
          <a:blip r:embed="rId4">
            <a:alphaModFix/>
          </a:blip>
          <a:stretch>
            <a:fillRect/>
          </a:stretch>
        </p:blipFill>
        <p:spPr>
          <a:xfrm>
            <a:off x="4763" y="4750"/>
            <a:ext cx="9134475" cy="5133975"/>
          </a:xfrm>
          <a:prstGeom prst="rect">
            <a:avLst/>
          </a:prstGeom>
          <a:noFill/>
          <a:ln>
            <a:noFill/>
          </a:ln>
        </p:spPr>
      </p:pic>
      <p:pic>
        <p:nvPicPr>
          <p:cNvPr id="171" name="Google Shape;171;p22"/>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1" name="Google Shape;71;p15"/>
          <p:cNvSpPr txBox="1"/>
          <p:nvPr/>
        </p:nvSpPr>
        <p:spPr>
          <a:xfrm>
            <a:off x="333812" y="2110087"/>
            <a:ext cx="5275878" cy="923299"/>
          </a:xfrm>
          <a:prstGeom prst="rect">
            <a:avLst/>
          </a:prstGeom>
          <a:noFill/>
          <a:ln>
            <a:noFill/>
          </a:ln>
        </p:spPr>
        <p:txBody>
          <a:bodyPr spcFirstLastPara="1" wrap="square" lIns="91425" tIns="91425" rIns="91425" bIns="91425" anchor="t" anchorCtr="0">
            <a:spAutoFit/>
          </a:bodyPr>
          <a:lstStyle/>
          <a:p>
            <a:pPr lvl="0"/>
            <a:r>
              <a:rPr lang="en-US" sz="2400" dirty="0" smtClean="0">
                <a:solidFill>
                  <a:schemeClr val="tx1"/>
                </a:solidFill>
                <a:latin typeface="Proxima Nova" panose="020B0604020202020204" charset="0"/>
                <a:ea typeface="Proxima Nova"/>
                <a:cs typeface="Proxima Nova"/>
                <a:sym typeface="Proxima Nova"/>
              </a:rPr>
              <a:t>Unit - </a:t>
            </a:r>
            <a:r>
              <a:rPr lang="en-US" sz="2400" dirty="0" smtClean="0">
                <a:solidFill>
                  <a:schemeClr val="tx1"/>
                </a:solidFill>
                <a:latin typeface="Proxima Nova" panose="020B0604020202020204" charset="0"/>
                <a:ea typeface="Proxima Nova"/>
                <a:cs typeface="Proxima Nova"/>
                <a:sym typeface="Proxima Nova"/>
              </a:rPr>
              <a:t>8</a:t>
            </a:r>
            <a:endParaRPr lang="en-IN" sz="2400" dirty="0" smtClean="0">
              <a:solidFill>
                <a:schemeClr val="tx1"/>
              </a:solidFill>
              <a:latin typeface="Proxima Nova" panose="020B0604020202020204" charset="0"/>
              <a:ea typeface="Proxima Nova"/>
              <a:cs typeface="Proxima Nova"/>
              <a:sym typeface="Proxima Nova"/>
            </a:endParaRPr>
          </a:p>
          <a:p>
            <a:r>
              <a:rPr lang="en-IN" sz="2400" dirty="0" smtClean="0">
                <a:solidFill>
                  <a:schemeClr val="tx1"/>
                </a:solidFill>
                <a:latin typeface="Proxima Nova" panose="020B0604020202020204" charset="0"/>
                <a:ea typeface="Proxima Nova"/>
                <a:cs typeface="Proxima Nova"/>
              </a:rPr>
              <a:t>String Matching</a:t>
            </a:r>
            <a:endParaRPr lang="en-IN" sz="2400" dirty="0">
              <a:solidFill>
                <a:schemeClr val="tx1"/>
              </a:solidFill>
              <a:latin typeface="Proxima Nova" panose="020B0604020202020204" charset="0"/>
              <a:ea typeface="Proxima Nova"/>
              <a:cs typeface="Proxima Nova"/>
            </a:endParaRPr>
          </a:p>
        </p:txBody>
      </p:sp>
      <p:sp>
        <p:nvSpPr>
          <p:cNvPr id="12" name="Google Shape;73;p15"/>
          <p:cNvSpPr txBox="1"/>
          <p:nvPr/>
        </p:nvSpPr>
        <p:spPr>
          <a:xfrm>
            <a:off x="333812" y="4253501"/>
            <a:ext cx="3570368" cy="615523"/>
          </a:xfrm>
          <a:prstGeom prst="rect">
            <a:avLst/>
          </a:prstGeom>
          <a:noFill/>
          <a:ln>
            <a:noFill/>
          </a:ln>
        </p:spPr>
        <p:txBody>
          <a:bodyPr spcFirstLastPara="1" wrap="square" lIns="91425" tIns="91425" rIns="91425" bIns="91425" anchor="t" anchorCtr="0">
            <a:spAutoFit/>
          </a:bodyPr>
          <a:lstStyle/>
          <a:p>
            <a:pPr lvl="0"/>
            <a:r>
              <a:rPr lang="en-US" dirty="0">
                <a:solidFill>
                  <a:schemeClr val="tx1"/>
                </a:solidFill>
              </a:rPr>
              <a:t>Prof. </a:t>
            </a:r>
            <a:r>
              <a:rPr lang="en-US" dirty="0" smtClean="0">
                <a:solidFill>
                  <a:schemeClr val="tx1"/>
                </a:solidFill>
              </a:rPr>
              <a:t>Jaydeep K. Ratanpara</a:t>
            </a:r>
            <a:endParaRPr lang="en-US" dirty="0">
              <a:solidFill>
                <a:schemeClr val="tx1"/>
              </a:solidFill>
            </a:endParaRPr>
          </a:p>
          <a:p>
            <a:pPr lvl="0"/>
            <a:r>
              <a:rPr lang="en-US" dirty="0">
                <a:solidFill>
                  <a:schemeClr val="tx1"/>
                </a:solidFill>
              </a:rPr>
              <a:t>Computer Engineering Department</a:t>
            </a:r>
            <a:endParaRPr dirty="0">
              <a:solidFill>
                <a:schemeClr val="tx1"/>
              </a:solidFill>
            </a:endParaRPr>
          </a:p>
        </p:txBody>
      </p:sp>
      <p:sp>
        <p:nvSpPr>
          <p:cNvPr id="13" name="Google Shape;71;p15"/>
          <p:cNvSpPr txBox="1"/>
          <p:nvPr/>
        </p:nvSpPr>
        <p:spPr>
          <a:xfrm>
            <a:off x="333812" y="784473"/>
            <a:ext cx="4751896" cy="446246"/>
          </a:xfrm>
          <a:prstGeom prst="rect">
            <a:avLst/>
          </a:prstGeom>
          <a:noFill/>
          <a:ln>
            <a:noFill/>
          </a:ln>
        </p:spPr>
        <p:txBody>
          <a:bodyPr spcFirstLastPara="1" wrap="square" lIns="91425" tIns="91425" rIns="91425" bIns="91425" anchor="t" anchorCtr="0">
            <a:spAutoFit/>
          </a:bodyPr>
          <a:lstStyle/>
          <a:p>
            <a:pPr lvl="0"/>
            <a:r>
              <a:rPr lang="en-IN" sz="1700" dirty="0">
                <a:solidFill>
                  <a:schemeClr val="tx1"/>
                </a:solidFill>
                <a:latin typeface="Proxima Nova"/>
                <a:ea typeface="Proxima Nova"/>
                <a:cs typeface="Proxima Nova"/>
                <a:sym typeface="Proxima Nova"/>
              </a:rPr>
              <a:t>01CE0503 - </a:t>
            </a:r>
            <a:r>
              <a:rPr lang="en-IN" sz="1700" dirty="0">
                <a:solidFill>
                  <a:schemeClr val="tx1"/>
                </a:solidFill>
                <a:latin typeface="Proxima Nova"/>
                <a:ea typeface="Proxima Nova"/>
                <a:cs typeface="Proxima Nova"/>
              </a:rPr>
              <a:t>Design and Analysis </a:t>
            </a:r>
            <a:r>
              <a:rPr lang="en-IN" sz="1700" dirty="0" smtClean="0">
                <a:solidFill>
                  <a:schemeClr val="tx1"/>
                </a:solidFill>
                <a:latin typeface="Proxima Nova"/>
                <a:ea typeface="Proxima Nova"/>
                <a:cs typeface="Proxima Nova"/>
              </a:rPr>
              <a:t>of Algorithm</a:t>
            </a:r>
            <a:endParaRPr lang="en-IN" sz="1700" dirty="0">
              <a:solidFill>
                <a:schemeClr val="tx1"/>
              </a:solidFill>
              <a:latin typeface="Proxima Nova"/>
              <a:ea typeface="Proxima Nova"/>
              <a:cs typeface="Proxima Nova"/>
              <a:sym typeface="Proxima Nova"/>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1743600"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smtClean="0">
                <a:solidFill>
                  <a:schemeClr val="lt1"/>
                </a:solidFill>
                <a:latin typeface="Proxima Nova" panose="020B0604020202020204" charset="0"/>
                <a:ea typeface="Proxima Nova"/>
                <a:cs typeface="Proxima Nova"/>
                <a:sym typeface="Proxima Nova"/>
              </a:rPr>
              <a:t>OUTLINE</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909774"/>
            <a:ext cx="8212950" cy="1661963"/>
          </a:xfrm>
          <a:prstGeom prst="rect">
            <a:avLst/>
          </a:prstGeom>
          <a:noFill/>
          <a:ln>
            <a:noFill/>
          </a:ln>
        </p:spPr>
        <p:txBody>
          <a:bodyPr spcFirstLastPara="1" wrap="square" lIns="91425" tIns="91425" rIns="91425" bIns="91425" anchor="t" anchorCtr="0">
            <a:spAutoFit/>
          </a:bodyPr>
          <a:lstStyle/>
          <a:p>
            <a:pPr marL="285750" indent="-285750">
              <a:lnSpc>
                <a:spcPct val="150000"/>
              </a:lnSpc>
              <a:buFont typeface="Arial" panose="020B0604020202020204" pitchFamily="34" charset="0"/>
              <a:buChar char="•"/>
            </a:pPr>
            <a:r>
              <a:rPr lang="en-IN" sz="1600" b="1" dirty="0">
                <a:solidFill>
                  <a:srgbClr val="666666"/>
                </a:solidFill>
                <a:latin typeface="Proxima Nova"/>
                <a:ea typeface="Proxima Nova"/>
                <a:cs typeface="Proxima Nova"/>
              </a:rPr>
              <a:t>The Rabin-Karp </a:t>
            </a:r>
            <a:r>
              <a:rPr lang="en-IN" sz="1600" b="1" dirty="0" smtClean="0">
                <a:solidFill>
                  <a:srgbClr val="666666"/>
                </a:solidFill>
                <a:latin typeface="Proxima Nova"/>
                <a:ea typeface="Proxima Nova"/>
                <a:cs typeface="Proxima Nova"/>
              </a:rPr>
              <a:t>algorithm</a:t>
            </a:r>
          </a:p>
          <a:p>
            <a:pPr marL="285750"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The </a:t>
            </a:r>
            <a:r>
              <a:rPr lang="en-IN" sz="1600" b="1" dirty="0">
                <a:solidFill>
                  <a:srgbClr val="666666"/>
                </a:solidFill>
                <a:latin typeface="Proxima Nova"/>
                <a:ea typeface="Proxima Nova"/>
                <a:cs typeface="Proxima Nova"/>
              </a:rPr>
              <a:t>naive string matching </a:t>
            </a:r>
            <a:r>
              <a:rPr lang="en-IN" sz="1600" b="1" dirty="0" smtClean="0">
                <a:solidFill>
                  <a:srgbClr val="666666"/>
                </a:solidFill>
                <a:latin typeface="Proxima Nova"/>
                <a:ea typeface="Proxima Nova"/>
                <a:cs typeface="Proxima Nova"/>
              </a:rPr>
              <a:t>algorithm</a:t>
            </a:r>
          </a:p>
          <a:p>
            <a:pPr marL="285750"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String </a:t>
            </a:r>
            <a:r>
              <a:rPr lang="en-IN" sz="1600" b="1" dirty="0">
                <a:solidFill>
                  <a:srgbClr val="666666"/>
                </a:solidFill>
                <a:latin typeface="Proxima Nova"/>
                <a:ea typeface="Proxima Nova"/>
                <a:cs typeface="Proxima Nova"/>
              </a:rPr>
              <a:t>Matching with finite </a:t>
            </a:r>
            <a:r>
              <a:rPr lang="en-IN" sz="1600" b="1" dirty="0" smtClean="0">
                <a:solidFill>
                  <a:srgbClr val="666666"/>
                </a:solidFill>
                <a:latin typeface="Proxima Nova"/>
                <a:ea typeface="Proxima Nova"/>
                <a:cs typeface="Proxima Nova"/>
              </a:rPr>
              <a:t>automata</a:t>
            </a:r>
          </a:p>
          <a:p>
            <a:pPr marL="285750" indent="-285750">
              <a:lnSpc>
                <a:spcPct val="150000"/>
              </a:lnSpc>
              <a:buFont typeface="Arial" panose="020B0604020202020204" pitchFamily="34" charset="0"/>
              <a:buChar char="•"/>
            </a:pPr>
            <a:r>
              <a:rPr lang="en-IN" sz="1600" b="1" dirty="0" smtClean="0">
                <a:solidFill>
                  <a:srgbClr val="666666"/>
                </a:solidFill>
                <a:latin typeface="Proxima Nova"/>
                <a:ea typeface="Proxima Nova"/>
                <a:cs typeface="Proxima Nova"/>
              </a:rPr>
              <a:t>The Knuth-Morris-Pratt </a:t>
            </a:r>
            <a:r>
              <a:rPr lang="en-IN" sz="1600" b="1" dirty="0">
                <a:solidFill>
                  <a:srgbClr val="666666"/>
                </a:solidFill>
                <a:latin typeface="Proxima Nova"/>
                <a:ea typeface="Proxima Nova"/>
                <a:cs typeface="Proxima Nova"/>
              </a:rPr>
              <a:t>algorithm.</a:t>
            </a:r>
            <a:endParaRPr lang="en-IN" sz="1600" b="1" dirty="0">
              <a:solidFill>
                <a:srgbClr val="666666"/>
              </a:solidFill>
              <a:latin typeface="Proxima Nova"/>
              <a:ea typeface="Proxima Nova"/>
              <a:cs typeface="Proxima Nova"/>
            </a:endParaRPr>
          </a:p>
        </p:txBody>
      </p:sp>
    </p:spTree>
    <p:extLst>
      <p:ext uri="{BB962C8B-B14F-4D97-AF65-F5344CB8AC3E}">
        <p14:creationId xmlns:p14="http://schemas.microsoft.com/office/powerpoint/2010/main" val="108940240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892522"/>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sym typeface="Proxima Nova"/>
              </a:rPr>
              <a:t>The </a:t>
            </a:r>
            <a:r>
              <a:rPr lang="en-IN" sz="2300" dirty="0">
                <a:solidFill>
                  <a:schemeClr val="lt1"/>
                </a:solidFill>
                <a:latin typeface="Proxima Nova" panose="020B0604020202020204" charset="0"/>
                <a:ea typeface="Proxima Nova"/>
                <a:cs typeface="Proxima Nova"/>
                <a:sym typeface="Proxima Nova"/>
              </a:rPr>
              <a:t>Rabin-Karp algorithm</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3139291"/>
          </a:xfrm>
          <a:prstGeom prst="rect">
            <a:avLst/>
          </a:prstGeom>
          <a:noFill/>
          <a:ln>
            <a:noFill/>
          </a:ln>
        </p:spPr>
        <p:txBody>
          <a:bodyPr spcFirstLastPara="1" wrap="square" lIns="91425" tIns="91425" rIns="91425" bIns="91425" anchor="t" anchorCtr="0">
            <a:spAutoFit/>
          </a:bodyPr>
          <a:lstStyle/>
          <a:p>
            <a:pPr marL="285750" indent="-285750" algn="just">
              <a:lnSpc>
                <a:spcPct val="150000"/>
              </a:lnSpc>
              <a:buFont typeface="Arial" panose="020B0604020202020204" pitchFamily="34" charset="0"/>
              <a:buChar char="•"/>
            </a:pPr>
            <a:r>
              <a:rPr lang="en-IN" sz="1600" dirty="0" smtClean="0">
                <a:solidFill>
                  <a:srgbClr val="666666"/>
                </a:solidFill>
                <a:latin typeface="Proxima Nova"/>
                <a:ea typeface="Proxima Nova"/>
                <a:cs typeface="Proxima Nova"/>
              </a:rPr>
              <a:t>Comparing </a:t>
            </a:r>
            <a:r>
              <a:rPr lang="en-IN" sz="1600" dirty="0">
                <a:solidFill>
                  <a:srgbClr val="666666"/>
                </a:solidFill>
                <a:latin typeface="Proxima Nova"/>
                <a:ea typeface="Proxima Nova"/>
                <a:cs typeface="Proxima Nova"/>
              </a:rPr>
              <a:t>numbers is easier and cheaper than comparing strings. Rabin Karp algorithm represents strings in numbers</a:t>
            </a:r>
            <a:r>
              <a:rPr lang="en-IN" sz="1600" dirty="0" smtClean="0">
                <a:solidFill>
                  <a:srgbClr val="666666"/>
                </a:solidFill>
                <a:latin typeface="Proxima Nova"/>
                <a:ea typeface="Proxima Nova"/>
                <a:cs typeface="Proxima Nova"/>
              </a:rPr>
              <a:t>.</a:t>
            </a:r>
          </a:p>
          <a:p>
            <a:pPr marL="285750" indent="-285750" algn="just">
              <a:lnSpc>
                <a:spcPct val="150000"/>
              </a:lnSpc>
              <a:buFont typeface="Arial" panose="020B0604020202020204" pitchFamily="34" charset="0"/>
              <a:buChar char="•"/>
            </a:pPr>
            <a:endParaRPr lang="en-IN" sz="1600" dirty="0" smtClean="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Suppose p represents values corresponding to pattern P[1…m] of length m. And </a:t>
            </a:r>
            <a:r>
              <a:rPr lang="en-IN" sz="1600" dirty="0" err="1">
                <a:solidFill>
                  <a:srgbClr val="666666"/>
                </a:solidFill>
                <a:latin typeface="Proxima Nova"/>
                <a:ea typeface="Proxima Nova"/>
                <a:cs typeface="Proxima Nova"/>
              </a:rPr>
              <a:t>ts</a:t>
            </a:r>
            <a:r>
              <a:rPr lang="en-IN" sz="1600" dirty="0">
                <a:solidFill>
                  <a:srgbClr val="666666"/>
                </a:solidFill>
                <a:latin typeface="Proxima Nova"/>
                <a:ea typeface="Proxima Nova"/>
                <a:cs typeface="Proxima Nova"/>
              </a:rPr>
              <a:t> represents values of m-length substrings T[(s + 1) … (s + m)] for s = 0, 1, 2, …, n – m.</a:t>
            </a:r>
          </a:p>
          <a:p>
            <a:pPr marL="285750" indent="-285750" algn="just">
              <a:lnSpc>
                <a:spcPct val="150000"/>
              </a:lnSpc>
              <a:buFont typeface="Arial" panose="020B0604020202020204" pitchFamily="34" charset="0"/>
              <a:buChar char="•"/>
            </a:pPr>
            <a:endParaRPr lang="en-IN" sz="1600" dirty="0" smtClean="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smtClean="0">
                <a:solidFill>
                  <a:srgbClr val="666666"/>
                </a:solidFill>
                <a:latin typeface="Proxima Nova"/>
                <a:ea typeface="Proxima Nova"/>
                <a:cs typeface="Proxima Nova"/>
              </a:rPr>
              <a:t>Rabin </a:t>
            </a:r>
            <a:r>
              <a:rPr lang="en-IN" sz="1600" dirty="0">
                <a:solidFill>
                  <a:srgbClr val="666666"/>
                </a:solidFill>
                <a:latin typeface="Proxima Nova"/>
                <a:ea typeface="Proxima Nova"/>
                <a:cs typeface="Proxima Nova"/>
              </a:rPr>
              <a:t>Karp algorithm is based on </a:t>
            </a:r>
            <a:r>
              <a:rPr lang="en-IN" sz="1600" b="1" dirty="0">
                <a:solidFill>
                  <a:srgbClr val="666666"/>
                </a:solidFill>
                <a:latin typeface="Proxima Nova"/>
                <a:ea typeface="Proxima Nova"/>
                <a:cs typeface="Proxima Nova"/>
              </a:rPr>
              <a:t>hashing technique</a:t>
            </a:r>
            <a:r>
              <a:rPr lang="en-IN" sz="1600" dirty="0">
                <a:solidFill>
                  <a:srgbClr val="666666"/>
                </a:solidFill>
                <a:latin typeface="Proxima Nova"/>
                <a:ea typeface="Proxima Nova"/>
                <a:cs typeface="Proxima Nova"/>
              </a:rPr>
              <a:t>. It first computes the hash value of p and </a:t>
            </a:r>
            <a:r>
              <a:rPr lang="en-IN" sz="1600" dirty="0" err="1">
                <a:solidFill>
                  <a:srgbClr val="666666"/>
                </a:solidFill>
                <a:latin typeface="Proxima Nova"/>
                <a:ea typeface="Proxima Nova"/>
                <a:cs typeface="Proxima Nova"/>
              </a:rPr>
              <a:t>ts</a:t>
            </a:r>
            <a:r>
              <a:rPr lang="en-IN" sz="1600" dirty="0" smtClean="0">
                <a:solidFill>
                  <a:srgbClr val="666666"/>
                </a:solidFill>
                <a:latin typeface="Proxima Nova"/>
                <a:ea typeface="Proxima Nova"/>
                <a:cs typeface="Proxima Nova"/>
              </a:rPr>
              <a:t>.</a:t>
            </a:r>
          </a:p>
        </p:txBody>
      </p:sp>
    </p:spTree>
    <p:extLst>
      <p:ext uri="{BB962C8B-B14F-4D97-AF65-F5344CB8AC3E}">
        <p14:creationId xmlns:p14="http://schemas.microsoft.com/office/powerpoint/2010/main" val="36608183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892522"/>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sym typeface="Proxima Nova"/>
              </a:rPr>
              <a:t>The </a:t>
            </a:r>
            <a:r>
              <a:rPr lang="en-IN" sz="2300" dirty="0">
                <a:solidFill>
                  <a:schemeClr val="lt1"/>
                </a:solidFill>
                <a:latin typeface="Proxima Nova" panose="020B0604020202020204" charset="0"/>
                <a:ea typeface="Proxima Nova"/>
                <a:cs typeface="Proxima Nova"/>
                <a:sym typeface="Proxima Nova"/>
              </a:rPr>
              <a:t>Rabin-Karp algorithm</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12950" cy="4247286"/>
          </a:xfrm>
          <a:prstGeom prst="rect">
            <a:avLst/>
          </a:prstGeom>
          <a:noFill/>
          <a:ln>
            <a:noFill/>
          </a:ln>
        </p:spPr>
        <p:txBody>
          <a:bodyPr spcFirstLastPara="1" wrap="square" lIns="91425" tIns="91425" rIns="91425" bIns="91425" anchor="t" anchorCtr="0">
            <a:spAutoFit/>
          </a:bodyPr>
          <a:lstStyle/>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If hash values are same, i.e. if hash(p) = hash(</a:t>
            </a:r>
            <a:r>
              <a:rPr lang="en-IN" sz="1600" dirty="0" err="1">
                <a:solidFill>
                  <a:srgbClr val="666666"/>
                </a:solidFill>
                <a:latin typeface="Proxima Nova"/>
                <a:ea typeface="Proxima Nova"/>
                <a:cs typeface="Proxima Nova"/>
              </a:rPr>
              <a:t>ts</a:t>
            </a:r>
            <a:r>
              <a:rPr lang="en-IN" sz="1600" dirty="0">
                <a:solidFill>
                  <a:srgbClr val="666666"/>
                </a:solidFill>
                <a:latin typeface="Proxima Nova"/>
                <a:ea typeface="Proxima Nova"/>
                <a:cs typeface="Proxima Nova"/>
              </a:rPr>
              <a:t>), we check the equality of inverse hash similar to a naïve method. If hash values are not same, no need to compare actual string.</a:t>
            </a:r>
          </a:p>
          <a:p>
            <a:pPr marL="285750" indent="-285750" algn="just">
              <a:lnSpc>
                <a:spcPct val="150000"/>
              </a:lnSpc>
              <a:buFont typeface="Arial" panose="020B0604020202020204" pitchFamily="34" charset="0"/>
              <a:buChar char="•"/>
            </a:pPr>
            <a:endParaRPr lang="en-IN" sz="1600" dirty="0" smtClean="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smtClean="0">
                <a:solidFill>
                  <a:srgbClr val="666666"/>
                </a:solidFill>
                <a:latin typeface="Proxima Nova"/>
                <a:ea typeface="Proxima Nova"/>
                <a:cs typeface="Proxima Nova"/>
              </a:rPr>
              <a:t>On </a:t>
            </a:r>
            <a:r>
              <a:rPr lang="en-IN" sz="1600" dirty="0">
                <a:solidFill>
                  <a:srgbClr val="666666"/>
                </a:solidFill>
                <a:latin typeface="Proxima Nova"/>
                <a:ea typeface="Proxima Nova"/>
                <a:cs typeface="Proxima Nova"/>
              </a:rPr>
              <a:t>the hash match, actual characters of both strings are compared using brute force approach. If the pattern is found, then it is called </a:t>
            </a:r>
            <a:r>
              <a:rPr lang="en-IN" sz="1600" b="1" dirty="0">
                <a:solidFill>
                  <a:srgbClr val="666666"/>
                </a:solidFill>
                <a:latin typeface="Proxima Nova"/>
                <a:ea typeface="Proxima Nova"/>
                <a:cs typeface="Proxima Nova"/>
              </a:rPr>
              <a:t>hit</a:t>
            </a:r>
            <a:r>
              <a:rPr lang="en-IN" sz="1600" dirty="0">
                <a:solidFill>
                  <a:srgbClr val="666666"/>
                </a:solidFill>
                <a:latin typeface="Proxima Nova"/>
                <a:ea typeface="Proxima Nova"/>
                <a:cs typeface="Proxima Nova"/>
              </a:rPr>
              <a:t>. Otherwise, it is called a </a:t>
            </a:r>
            <a:r>
              <a:rPr lang="en-IN" sz="1600" b="1" dirty="0">
                <a:solidFill>
                  <a:srgbClr val="666666"/>
                </a:solidFill>
                <a:latin typeface="Proxima Nova"/>
                <a:ea typeface="Proxima Nova"/>
                <a:cs typeface="Proxima Nova"/>
              </a:rPr>
              <a:t>spurious hit</a:t>
            </a:r>
            <a:r>
              <a:rPr lang="en-IN" sz="1600" b="1" dirty="0" smtClean="0">
                <a:solidFill>
                  <a:srgbClr val="666666"/>
                </a:solidFill>
                <a:latin typeface="Proxima Nova"/>
                <a:ea typeface="Proxima Nova"/>
                <a:cs typeface="Proxima Nova"/>
              </a:rPr>
              <a:t>.</a:t>
            </a:r>
          </a:p>
          <a:p>
            <a:pPr marL="285750" indent="-285750" algn="just">
              <a:lnSpc>
                <a:spcPct val="150000"/>
              </a:lnSpc>
              <a:buFont typeface="Arial" panose="020B0604020202020204" pitchFamily="34" charset="0"/>
              <a:buChar char="•"/>
            </a:pPr>
            <a:endParaRPr lang="en-IN" sz="1600" dirty="0" smtClean="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sz="1600" dirty="0">
                <a:solidFill>
                  <a:srgbClr val="666666"/>
                </a:solidFill>
                <a:latin typeface="Proxima Nova"/>
                <a:ea typeface="Proxima Nova"/>
                <a:cs typeface="Proxima Nova"/>
              </a:rPr>
              <a:t>However, the same hash value does not ensure the string match. Two different strings can have same hash values. That is why we need to compare them character by character on hash hit.</a:t>
            </a:r>
            <a:endParaRPr lang="en-IN" sz="1600" dirty="0" smtClean="0">
              <a:solidFill>
                <a:srgbClr val="666666"/>
              </a:solidFill>
              <a:latin typeface="Proxima Nova"/>
              <a:ea typeface="Proxima Nova"/>
              <a:cs typeface="Proxima Nova"/>
            </a:endParaRPr>
          </a:p>
        </p:txBody>
      </p:sp>
    </p:spTree>
    <p:extLst>
      <p:ext uri="{BB962C8B-B14F-4D97-AF65-F5344CB8AC3E}">
        <p14:creationId xmlns:p14="http://schemas.microsoft.com/office/powerpoint/2010/main" val="9958965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892522"/>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sym typeface="Proxima Nova"/>
              </a:rPr>
              <a:t>The </a:t>
            </a:r>
            <a:r>
              <a:rPr lang="en-IN" sz="2300" dirty="0">
                <a:solidFill>
                  <a:schemeClr val="lt1"/>
                </a:solidFill>
                <a:latin typeface="Proxima Nova" panose="020B0604020202020204" charset="0"/>
                <a:ea typeface="Proxima Nova"/>
                <a:cs typeface="Proxima Nova"/>
                <a:sym typeface="Proxima Nova"/>
              </a:rPr>
              <a:t>Rabin-Karp algorithm</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88082" cy="4062620"/>
          </a:xfrm>
          <a:prstGeom prst="rect">
            <a:avLst/>
          </a:prstGeom>
          <a:noFill/>
          <a:ln>
            <a:noFill/>
          </a:ln>
        </p:spPr>
        <p:txBody>
          <a:bodyPr spcFirstLastPara="1" wrap="square" lIns="91425" tIns="91425" rIns="91425" bIns="91425" anchor="t" anchorCtr="0">
            <a:spAutoFit/>
          </a:bodyPr>
          <a:lstStyle/>
          <a:p>
            <a:pPr algn="just">
              <a:lnSpc>
                <a:spcPct val="150000"/>
              </a:lnSpc>
            </a:pPr>
            <a:r>
              <a:rPr lang="en-IN" b="1" dirty="0" smtClean="0"/>
              <a:t>Example</a:t>
            </a:r>
            <a:r>
              <a:rPr lang="en-IN" b="1" dirty="0"/>
              <a:t>: Explain spurious hits in Rabin-Karp string matching algorithm with an example. Working modulo q = 13, how many spurious hits does the Rabin-Karp matcher encounter in the text T = 2359023141526739921 when looking for the pattern P = 31415 ?  </a:t>
            </a:r>
            <a:endParaRPr lang="en-IN" b="1" dirty="0">
              <a:solidFill>
                <a:srgbClr val="666666"/>
              </a:solidFill>
              <a:latin typeface="Proxima Nova"/>
              <a:ea typeface="Proxima Nova"/>
              <a:cs typeface="Proxima Nova"/>
            </a:endParaRPr>
          </a:p>
          <a:p>
            <a:pPr algn="just">
              <a:lnSpc>
                <a:spcPct val="150000"/>
              </a:lnSpc>
            </a:pPr>
            <a:endParaRPr lang="en-IN" b="1" dirty="0" smtClean="0">
              <a:solidFill>
                <a:srgbClr val="666666"/>
              </a:solidFill>
              <a:latin typeface="Proxima Nova"/>
              <a:ea typeface="Proxima Nova"/>
              <a:cs typeface="Proxima Nova"/>
            </a:endParaRPr>
          </a:p>
          <a:p>
            <a:pPr algn="just">
              <a:lnSpc>
                <a:spcPct val="150000"/>
              </a:lnSpc>
            </a:pPr>
            <a:r>
              <a:rPr lang="en-IN" b="1" dirty="0" smtClean="0">
                <a:solidFill>
                  <a:srgbClr val="666666"/>
                </a:solidFill>
                <a:latin typeface="Proxima Nova"/>
                <a:ea typeface="Proxima Nova"/>
                <a:cs typeface="Proxima Nova"/>
              </a:rPr>
              <a:t>Solution</a:t>
            </a:r>
            <a:r>
              <a:rPr lang="en-IN" b="1" dirty="0">
                <a:solidFill>
                  <a:srgbClr val="666666"/>
                </a:solidFill>
                <a:latin typeface="Proxima Nova"/>
                <a:ea typeface="Proxima Nova"/>
                <a:cs typeface="Proxima Nova"/>
              </a:rPr>
              <a:t>:</a:t>
            </a:r>
          </a:p>
          <a:p>
            <a:pPr marL="285750" indent="-285750" algn="just">
              <a:lnSpc>
                <a:spcPct val="150000"/>
              </a:lnSpc>
              <a:buFont typeface="Arial" panose="020B0604020202020204" pitchFamily="34" charset="0"/>
              <a:buChar char="•"/>
            </a:pPr>
            <a:r>
              <a:rPr lang="en-IN" dirty="0" smtClean="0">
                <a:solidFill>
                  <a:srgbClr val="666666"/>
                </a:solidFill>
                <a:latin typeface="Proxima Nova"/>
                <a:ea typeface="Proxima Nova"/>
                <a:cs typeface="Proxima Nova"/>
              </a:rPr>
              <a:t>Given </a:t>
            </a:r>
            <a:r>
              <a:rPr lang="en-IN" dirty="0">
                <a:solidFill>
                  <a:srgbClr val="666666"/>
                </a:solidFill>
                <a:latin typeface="Proxima Nova"/>
                <a:ea typeface="Proxima Nova"/>
                <a:cs typeface="Proxima Nova"/>
              </a:rPr>
              <a:t>pattern P = 31415, and prime number q = </a:t>
            </a:r>
            <a:r>
              <a:rPr lang="en-IN" dirty="0" smtClean="0">
                <a:solidFill>
                  <a:srgbClr val="666666"/>
                </a:solidFill>
                <a:latin typeface="Proxima Nova"/>
                <a:ea typeface="Proxima Nova"/>
                <a:cs typeface="Proxima Nova"/>
              </a:rPr>
              <a:t>13</a:t>
            </a:r>
            <a:endParaRPr lang="en-IN"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P mod q  =   31415 mod 13 = </a:t>
            </a:r>
            <a:r>
              <a:rPr lang="en-IN" dirty="0" smtClean="0">
                <a:solidFill>
                  <a:srgbClr val="666666"/>
                </a:solidFill>
                <a:latin typeface="Proxima Nova"/>
                <a:ea typeface="Proxima Nova"/>
                <a:cs typeface="Proxima Nova"/>
              </a:rPr>
              <a:t>7</a:t>
            </a:r>
            <a:endParaRPr lang="en-IN"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Let us find hash value for given text </a:t>
            </a:r>
            <a:r>
              <a:rPr lang="en-IN" dirty="0" smtClean="0">
                <a:solidFill>
                  <a:srgbClr val="666666"/>
                </a:solidFill>
                <a:latin typeface="Proxima Nova"/>
                <a:ea typeface="Proxima Nova"/>
                <a:cs typeface="Proxima Nova"/>
              </a:rPr>
              <a:t>:</a:t>
            </a:r>
            <a:endParaRPr lang="en-IN"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T[1…5]   =   23590 mod 13 = </a:t>
            </a:r>
            <a:r>
              <a:rPr lang="en-IN" dirty="0" smtClean="0">
                <a:solidFill>
                  <a:srgbClr val="666666"/>
                </a:solidFill>
                <a:latin typeface="Proxima Nova"/>
                <a:ea typeface="Proxima Nova"/>
                <a:cs typeface="Proxima Nova"/>
              </a:rPr>
              <a:t>8</a:t>
            </a:r>
            <a:endParaRPr lang="en-IN"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T[2…6]   =   35902 mod 13 = </a:t>
            </a:r>
            <a:r>
              <a:rPr lang="en-IN" dirty="0" smtClean="0">
                <a:solidFill>
                  <a:srgbClr val="666666"/>
                </a:solidFill>
                <a:latin typeface="Proxima Nova"/>
                <a:ea typeface="Proxima Nova"/>
                <a:cs typeface="Proxima Nova"/>
              </a:rPr>
              <a:t>9</a:t>
            </a:r>
          </a:p>
          <a:p>
            <a:pPr marL="285750" indent="-285750" algn="just">
              <a:lnSpc>
                <a:spcPct val="150000"/>
              </a:lnSpc>
              <a:buFont typeface="Arial" panose="020B0604020202020204" pitchFamily="34" charset="0"/>
              <a:buChar char="•"/>
            </a:pPr>
            <a:r>
              <a:rPr lang="en-IN" dirty="0" smtClean="0">
                <a:solidFill>
                  <a:srgbClr val="666666"/>
                </a:solidFill>
                <a:latin typeface="Proxima Nova"/>
                <a:ea typeface="Proxima Nova"/>
                <a:cs typeface="Proxima Nova"/>
              </a:rPr>
              <a:t>:</a:t>
            </a:r>
            <a:endParaRPr lang="en-IN"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T[(m – 4) … m]     =   39921 mod 13 = 11</a:t>
            </a:r>
            <a:endParaRPr lang="en-IN" dirty="0" smtClean="0">
              <a:solidFill>
                <a:srgbClr val="666666"/>
              </a:solidFill>
              <a:latin typeface="Proxima Nova"/>
              <a:ea typeface="Proxima Nova"/>
              <a:cs typeface="Proxima Nova"/>
            </a:endParaRPr>
          </a:p>
        </p:txBody>
      </p:sp>
    </p:spTree>
    <p:extLst>
      <p:ext uri="{BB962C8B-B14F-4D97-AF65-F5344CB8AC3E}">
        <p14:creationId xmlns:p14="http://schemas.microsoft.com/office/powerpoint/2010/main" val="22015381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892522"/>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sym typeface="Proxima Nova"/>
              </a:rPr>
              <a:t>The </a:t>
            </a:r>
            <a:r>
              <a:rPr lang="en-IN" sz="2300" dirty="0">
                <a:solidFill>
                  <a:schemeClr val="lt1"/>
                </a:solidFill>
                <a:latin typeface="Proxima Nova" panose="020B0604020202020204" charset="0"/>
                <a:ea typeface="Proxima Nova"/>
                <a:cs typeface="Proxima Nova"/>
                <a:sym typeface="Proxima Nova"/>
              </a:rPr>
              <a:t>Rabin-Karp algorithm</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sp>
        <p:nvSpPr>
          <p:cNvPr id="2" name="AutoShape 2" descr="https://res.cloudinary.com/codecrucks/image/upload/c_scale,w_848,h_180,dpr_1.100000023841858/f_webp,q_auto/v1635083739/rabin-karp-string-matching-03.png?_i=AA"/>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6"/>
          <a:stretch>
            <a:fillRect/>
          </a:stretch>
        </p:blipFill>
        <p:spPr>
          <a:xfrm>
            <a:off x="653454" y="1170610"/>
            <a:ext cx="7837042" cy="2039955"/>
          </a:xfrm>
          <a:prstGeom prst="rect">
            <a:avLst/>
          </a:prstGeom>
        </p:spPr>
      </p:pic>
    </p:spTree>
    <p:extLst>
      <p:ext uri="{BB962C8B-B14F-4D97-AF65-F5344CB8AC3E}">
        <p14:creationId xmlns:p14="http://schemas.microsoft.com/office/powerpoint/2010/main" val="1732533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892522"/>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sym typeface="Proxima Nova"/>
              </a:rPr>
              <a:t>The </a:t>
            </a:r>
            <a:r>
              <a:rPr lang="en-IN" sz="2300" dirty="0">
                <a:solidFill>
                  <a:schemeClr val="lt1"/>
                </a:solidFill>
                <a:latin typeface="Proxima Nova" panose="020B0604020202020204" charset="0"/>
                <a:ea typeface="Proxima Nova"/>
                <a:cs typeface="Proxima Nova"/>
                <a:sym typeface="Proxima Nova"/>
              </a:rPr>
              <a:t>Rabin-Karp algorithm</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88082" cy="3093124"/>
          </a:xfrm>
          <a:prstGeom prst="rect">
            <a:avLst/>
          </a:prstGeom>
          <a:noFill/>
          <a:ln>
            <a:noFill/>
          </a:ln>
        </p:spPr>
        <p:txBody>
          <a:bodyPr spcFirstLastPara="1" wrap="square" lIns="91425" tIns="91425" rIns="91425" bIns="91425" anchor="t" anchorCtr="0">
            <a:spAutoFit/>
          </a:bodyPr>
          <a:lstStyle/>
          <a:p>
            <a:pPr marL="285750" indent="-285750" algn="just">
              <a:lnSpc>
                <a:spcPct val="150000"/>
              </a:lnSpc>
              <a:buFont typeface="Arial" panose="020B0604020202020204" pitchFamily="34" charset="0"/>
              <a:buChar char="•"/>
            </a:pPr>
            <a:r>
              <a:rPr lang="en-IN" dirty="0" smtClean="0">
                <a:solidFill>
                  <a:srgbClr val="666666"/>
                </a:solidFill>
                <a:latin typeface="Proxima Nova"/>
                <a:ea typeface="Proxima Nova"/>
                <a:cs typeface="Proxima Nova"/>
              </a:rPr>
              <a:t>The </a:t>
            </a:r>
            <a:r>
              <a:rPr lang="en-IN" dirty="0">
                <a:solidFill>
                  <a:srgbClr val="666666"/>
                </a:solidFill>
                <a:latin typeface="Proxima Nova"/>
                <a:ea typeface="Proxima Nova"/>
                <a:cs typeface="Proxima Nova"/>
              </a:rPr>
              <a:t>hash value of pattern P is 7. We have two such values in a hash(T). </a:t>
            </a:r>
            <a:endParaRPr lang="en-IN" dirty="0" smtClean="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endParaRPr lang="en-IN" dirty="0" smtClean="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dirty="0" smtClean="0">
                <a:solidFill>
                  <a:srgbClr val="666666"/>
                </a:solidFill>
                <a:latin typeface="Proxima Nova"/>
                <a:ea typeface="Proxima Nova"/>
                <a:cs typeface="Proxima Nova"/>
              </a:rPr>
              <a:t>So </a:t>
            </a:r>
            <a:r>
              <a:rPr lang="en-IN" dirty="0">
                <a:solidFill>
                  <a:srgbClr val="666666"/>
                </a:solidFill>
                <a:latin typeface="Proxima Nova"/>
                <a:ea typeface="Proxima Nova"/>
                <a:cs typeface="Proxima Nova"/>
              </a:rPr>
              <a:t>there may be a spurious hit or actual string. </a:t>
            </a:r>
            <a:endParaRPr lang="en-IN" dirty="0" smtClean="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endParaRPr lang="en-IN" dirty="0" smtClean="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dirty="0" smtClean="0">
                <a:solidFill>
                  <a:srgbClr val="666666"/>
                </a:solidFill>
                <a:latin typeface="Proxima Nova"/>
                <a:ea typeface="Proxima Nova"/>
                <a:cs typeface="Proxima Nova"/>
              </a:rPr>
              <a:t>In </a:t>
            </a:r>
            <a:r>
              <a:rPr lang="en-IN" dirty="0">
                <a:solidFill>
                  <a:srgbClr val="666666"/>
                </a:solidFill>
                <a:latin typeface="Proxima Nova"/>
                <a:ea typeface="Proxima Nova"/>
                <a:cs typeface="Proxima Nova"/>
              </a:rPr>
              <a:t>given text T, one hit is an actual match and one is spurious hit.</a:t>
            </a:r>
          </a:p>
          <a:p>
            <a:pPr marL="285750" indent="-285750" algn="just">
              <a:lnSpc>
                <a:spcPct val="150000"/>
              </a:lnSpc>
              <a:buFont typeface="Arial" panose="020B0604020202020204" pitchFamily="34" charset="0"/>
              <a:buChar char="•"/>
            </a:pPr>
            <a:endParaRPr lang="en-IN" dirty="0" smtClean="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dirty="0" smtClean="0">
                <a:solidFill>
                  <a:srgbClr val="666666"/>
                </a:solidFill>
                <a:latin typeface="Proxima Nova"/>
                <a:ea typeface="Proxima Nova"/>
                <a:cs typeface="Proxima Nova"/>
              </a:rPr>
              <a:t>If </a:t>
            </a:r>
            <a:r>
              <a:rPr lang="en-IN" dirty="0">
                <a:solidFill>
                  <a:srgbClr val="666666"/>
                </a:solidFill>
                <a:latin typeface="Proxima Nova"/>
                <a:ea typeface="Proxima Nova"/>
                <a:cs typeface="Proxima Nova"/>
              </a:rPr>
              <a:t>the hash of pattern and any substring in the text is same, we have two possibilities :</a:t>
            </a:r>
          </a:p>
          <a:p>
            <a:pPr algn="just">
              <a:lnSpc>
                <a:spcPct val="150000"/>
              </a:lnSpc>
            </a:pPr>
            <a:r>
              <a:rPr lang="en-IN" dirty="0" smtClean="0">
                <a:solidFill>
                  <a:srgbClr val="666666"/>
                </a:solidFill>
                <a:latin typeface="Proxima Nova"/>
                <a:ea typeface="Proxima Nova"/>
                <a:cs typeface="Proxima Nova"/>
              </a:rPr>
              <a:t>	(</a:t>
            </a:r>
            <a:r>
              <a:rPr lang="en-IN" dirty="0" err="1">
                <a:solidFill>
                  <a:srgbClr val="666666"/>
                </a:solidFill>
                <a:latin typeface="Proxima Nova"/>
                <a:ea typeface="Proxima Nova"/>
                <a:cs typeface="Proxima Nova"/>
              </a:rPr>
              <a:t>i</a:t>
            </a:r>
            <a:r>
              <a:rPr lang="en-IN" dirty="0">
                <a:solidFill>
                  <a:srgbClr val="666666"/>
                </a:solidFill>
                <a:latin typeface="Proxima Nova"/>
                <a:ea typeface="Proxima Nova"/>
                <a:cs typeface="Proxima Nova"/>
              </a:rPr>
              <a:t>)     Hit : Pattern and text are </a:t>
            </a:r>
            <a:r>
              <a:rPr lang="en-IN" dirty="0" smtClean="0">
                <a:solidFill>
                  <a:srgbClr val="666666"/>
                </a:solidFill>
                <a:latin typeface="Proxima Nova"/>
                <a:ea typeface="Proxima Nova"/>
                <a:cs typeface="Proxima Nova"/>
              </a:rPr>
              <a:t>same</a:t>
            </a:r>
            <a:endParaRPr lang="en-IN" dirty="0">
              <a:solidFill>
                <a:srgbClr val="666666"/>
              </a:solidFill>
              <a:latin typeface="Proxima Nova"/>
              <a:ea typeface="Proxima Nova"/>
              <a:cs typeface="Proxima Nova"/>
            </a:endParaRPr>
          </a:p>
          <a:p>
            <a:pPr algn="just">
              <a:lnSpc>
                <a:spcPct val="150000"/>
              </a:lnSpc>
            </a:pPr>
            <a:r>
              <a:rPr lang="en-IN" dirty="0" smtClean="0">
                <a:solidFill>
                  <a:srgbClr val="666666"/>
                </a:solidFill>
                <a:latin typeface="Proxima Nova"/>
                <a:ea typeface="Proxima Nova"/>
                <a:cs typeface="Proxima Nova"/>
              </a:rPr>
              <a:t>	(</a:t>
            </a:r>
            <a:r>
              <a:rPr lang="en-IN" dirty="0">
                <a:solidFill>
                  <a:srgbClr val="666666"/>
                </a:solidFill>
                <a:latin typeface="Proxima Nova"/>
                <a:ea typeface="Proxima Nova"/>
                <a:cs typeface="Proxima Nova"/>
              </a:rPr>
              <a:t>ii)   Spurious hit : Hash value is same but pattern and corresponding text is not </a:t>
            </a:r>
            <a:r>
              <a:rPr lang="en-IN" dirty="0" smtClean="0">
                <a:solidFill>
                  <a:srgbClr val="666666"/>
                </a:solidFill>
                <a:latin typeface="Proxima Nova"/>
                <a:ea typeface="Proxima Nova"/>
                <a:cs typeface="Proxima Nova"/>
              </a:rPr>
              <a:t>same</a:t>
            </a:r>
            <a:endParaRPr lang="en-IN" dirty="0">
              <a:solidFill>
                <a:srgbClr val="666666"/>
              </a:solidFill>
              <a:latin typeface="Proxima Nova"/>
              <a:ea typeface="Proxima Nova"/>
              <a:cs typeface="Proxima Nova"/>
            </a:endParaRPr>
          </a:p>
        </p:txBody>
      </p:sp>
    </p:spTree>
    <p:extLst>
      <p:ext uri="{BB962C8B-B14F-4D97-AF65-F5344CB8AC3E}">
        <p14:creationId xmlns:p14="http://schemas.microsoft.com/office/powerpoint/2010/main" val="37079518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4501428" cy="892522"/>
          </a:xfrm>
          <a:prstGeom prst="rect">
            <a:avLst/>
          </a:prstGeom>
          <a:noFill/>
          <a:ln>
            <a:noFill/>
          </a:ln>
        </p:spPr>
        <p:txBody>
          <a:bodyPr spcFirstLastPara="1" wrap="square" lIns="91425" tIns="91425" rIns="91425" bIns="91425" anchor="t" anchorCtr="0">
            <a:spAutoFit/>
          </a:bodyPr>
          <a:lstStyle/>
          <a:p>
            <a:pPr lvl="0"/>
            <a:r>
              <a:rPr lang="en-IN" sz="2300" dirty="0" smtClean="0">
                <a:solidFill>
                  <a:schemeClr val="lt1"/>
                </a:solidFill>
                <a:latin typeface="Proxima Nova" panose="020B0604020202020204" charset="0"/>
                <a:ea typeface="Proxima Nova"/>
                <a:cs typeface="Proxima Nova"/>
                <a:sym typeface="Proxima Nova"/>
              </a:rPr>
              <a:t>The </a:t>
            </a:r>
            <a:r>
              <a:rPr lang="en-IN" sz="2300" dirty="0">
                <a:solidFill>
                  <a:schemeClr val="lt1"/>
                </a:solidFill>
                <a:latin typeface="Proxima Nova" panose="020B0604020202020204" charset="0"/>
                <a:ea typeface="Proxima Nova"/>
                <a:cs typeface="Proxima Nova"/>
                <a:sym typeface="Proxima Nova"/>
              </a:rPr>
              <a:t>Rabin-Karp algorithm</a:t>
            </a:r>
          </a:p>
          <a:p>
            <a:pPr marL="0" lvl="0" indent="0" algn="l" rtl="0">
              <a:spcBef>
                <a:spcPts val="0"/>
              </a:spcBef>
              <a:spcAft>
                <a:spcPts val="0"/>
              </a:spcAft>
              <a:buNone/>
            </a:pP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465500" y="798098"/>
            <a:ext cx="8288082" cy="4062620"/>
          </a:xfrm>
          <a:prstGeom prst="rect">
            <a:avLst/>
          </a:prstGeom>
          <a:noFill/>
          <a:ln>
            <a:noFill/>
          </a:ln>
        </p:spPr>
        <p:txBody>
          <a:bodyPr spcFirstLastPara="1" wrap="square" lIns="91425" tIns="91425" rIns="91425" bIns="91425" anchor="t" anchorCtr="0">
            <a:spAutoFit/>
          </a:bodyPr>
          <a:lstStyle/>
          <a:p>
            <a:pPr marL="285750" indent="-285750" algn="just">
              <a:lnSpc>
                <a:spcPct val="150000"/>
              </a:lnSpc>
              <a:buFont typeface="Arial" panose="020B0604020202020204" pitchFamily="34" charset="0"/>
              <a:buChar char="•"/>
            </a:pPr>
            <a:r>
              <a:rPr lang="en-IN" dirty="0" smtClean="0">
                <a:solidFill>
                  <a:srgbClr val="666666"/>
                </a:solidFill>
                <a:latin typeface="Proxima Nova"/>
                <a:ea typeface="Proxima Nova"/>
                <a:cs typeface="Proxima Nova"/>
              </a:rPr>
              <a:t>Here</a:t>
            </a:r>
            <a:r>
              <a:rPr lang="en-IN" dirty="0">
                <a:solidFill>
                  <a:srgbClr val="666666"/>
                </a:solidFill>
                <a:latin typeface="Proxima Nova"/>
                <a:ea typeface="Proxima Nova"/>
                <a:cs typeface="Proxima Nova"/>
              </a:rPr>
              <a:t>, m  =   length of pattern = 5</a:t>
            </a:r>
            <a:r>
              <a:rPr lang="en-IN" dirty="0" smtClean="0">
                <a:solidFill>
                  <a:srgbClr val="666666"/>
                </a:solidFill>
                <a:latin typeface="Proxima Nova"/>
                <a:ea typeface="Proxima Nova"/>
                <a:cs typeface="Proxima Nova"/>
              </a:rPr>
              <a:t>.</a:t>
            </a:r>
            <a:endParaRPr lang="en-IN" dirty="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dirty="0">
                <a:solidFill>
                  <a:srgbClr val="666666"/>
                </a:solidFill>
                <a:latin typeface="Proxima Nova"/>
                <a:ea typeface="Proxima Nova"/>
                <a:cs typeface="Proxima Nova"/>
              </a:rPr>
              <a:t>Consider  </a:t>
            </a:r>
            <a:r>
              <a:rPr lang="en-IN" dirty="0" err="1" smtClean="0">
                <a:solidFill>
                  <a:srgbClr val="666666"/>
                </a:solidFill>
                <a:latin typeface="Proxima Nova"/>
                <a:ea typeface="Proxima Nova"/>
                <a:cs typeface="Proxima Nova"/>
              </a:rPr>
              <a:t>ts</a:t>
            </a:r>
            <a:r>
              <a:rPr lang="en-IN" dirty="0" smtClean="0">
                <a:solidFill>
                  <a:srgbClr val="666666"/>
                </a:solidFill>
                <a:latin typeface="Proxima Nova"/>
                <a:ea typeface="Proxima Nova"/>
                <a:cs typeface="Proxima Nova"/>
              </a:rPr>
              <a:t> </a:t>
            </a:r>
            <a:r>
              <a:rPr lang="en-IN" dirty="0">
                <a:solidFill>
                  <a:srgbClr val="666666"/>
                </a:solidFill>
                <a:latin typeface="Proxima Nova"/>
                <a:ea typeface="Proxima Nova"/>
                <a:cs typeface="Proxima Nova"/>
              </a:rPr>
              <a:t>= 23590. </a:t>
            </a:r>
            <a:endParaRPr lang="en-IN" dirty="0" smtClean="0">
              <a:solidFill>
                <a:srgbClr val="666666"/>
              </a:solidFill>
              <a:latin typeface="Proxima Nova"/>
              <a:ea typeface="Proxima Nova"/>
              <a:cs typeface="Proxima Nova"/>
            </a:endParaRPr>
          </a:p>
          <a:p>
            <a:pPr marL="285750" indent="-285750" algn="just">
              <a:lnSpc>
                <a:spcPct val="150000"/>
              </a:lnSpc>
              <a:buFont typeface="Arial" panose="020B0604020202020204" pitchFamily="34" charset="0"/>
              <a:buChar char="•"/>
            </a:pPr>
            <a:r>
              <a:rPr lang="en-IN" dirty="0" smtClean="0">
                <a:solidFill>
                  <a:srgbClr val="666666"/>
                </a:solidFill>
                <a:latin typeface="Proxima Nova"/>
                <a:ea typeface="Proxima Nova"/>
                <a:cs typeface="Proxima Nova"/>
              </a:rPr>
              <a:t>Next </a:t>
            </a:r>
            <a:r>
              <a:rPr lang="en-IN" dirty="0">
                <a:solidFill>
                  <a:srgbClr val="666666"/>
                </a:solidFill>
                <a:latin typeface="Proxima Nova"/>
                <a:ea typeface="Proxima Nova"/>
                <a:cs typeface="Proxima Nova"/>
              </a:rPr>
              <a:t>value ts+1 is derived as,</a:t>
            </a:r>
          </a:p>
          <a:p>
            <a:pPr algn="just">
              <a:lnSpc>
                <a:spcPct val="150000"/>
              </a:lnSpc>
            </a:pPr>
            <a:endParaRPr lang="en-IN" dirty="0" smtClean="0">
              <a:solidFill>
                <a:srgbClr val="666666"/>
              </a:solidFill>
              <a:latin typeface="Proxima Nova"/>
              <a:ea typeface="Proxima Nova"/>
              <a:cs typeface="Proxima Nova"/>
            </a:endParaRPr>
          </a:p>
          <a:p>
            <a:pPr algn="just">
              <a:lnSpc>
                <a:spcPct val="150000"/>
              </a:lnSpc>
            </a:pPr>
            <a:r>
              <a:rPr lang="en-IN" dirty="0" smtClean="0">
                <a:solidFill>
                  <a:srgbClr val="666666"/>
                </a:solidFill>
                <a:latin typeface="Proxima Nova"/>
                <a:ea typeface="Proxima Nova"/>
                <a:cs typeface="Proxima Nova"/>
              </a:rPr>
              <a:t>ts+1 </a:t>
            </a:r>
            <a:r>
              <a:rPr lang="en-IN" dirty="0">
                <a:solidFill>
                  <a:srgbClr val="666666"/>
                </a:solidFill>
                <a:latin typeface="Proxima Nova"/>
                <a:ea typeface="Proxima Nova"/>
                <a:cs typeface="Proxima Nova"/>
              </a:rPr>
              <a:t>= 10(</a:t>
            </a:r>
            <a:r>
              <a:rPr lang="en-IN" dirty="0" err="1">
                <a:solidFill>
                  <a:srgbClr val="666666"/>
                </a:solidFill>
                <a:latin typeface="Proxima Nova"/>
                <a:ea typeface="Proxima Nova"/>
                <a:cs typeface="Proxima Nova"/>
              </a:rPr>
              <a:t>ts</a:t>
            </a:r>
            <a:r>
              <a:rPr lang="en-IN" dirty="0">
                <a:solidFill>
                  <a:srgbClr val="666666"/>
                </a:solidFill>
                <a:latin typeface="Proxima Nova"/>
                <a:ea typeface="Proxima Nova"/>
                <a:cs typeface="Proxima Nova"/>
              </a:rPr>
              <a:t>) – 10m*  T[s+1] + T[s + m + 1] )</a:t>
            </a:r>
          </a:p>
          <a:p>
            <a:pPr algn="just">
              <a:lnSpc>
                <a:spcPct val="150000"/>
              </a:lnSpc>
            </a:pPr>
            <a:r>
              <a:rPr lang="en-IN" dirty="0" smtClean="0">
                <a:solidFill>
                  <a:srgbClr val="666666"/>
                </a:solidFill>
                <a:latin typeface="Proxima Nova"/>
                <a:ea typeface="Proxima Nova"/>
                <a:cs typeface="Proxima Nova"/>
              </a:rPr>
              <a:t>       =   </a:t>
            </a:r>
            <a:r>
              <a:rPr lang="en-IN" dirty="0">
                <a:solidFill>
                  <a:srgbClr val="666666"/>
                </a:solidFill>
                <a:latin typeface="Proxima Nova"/>
                <a:ea typeface="Proxima Nova"/>
                <a:cs typeface="Proxima Nova"/>
              </a:rPr>
              <a:t>(10*23590) – 105 * 2 + 2</a:t>
            </a:r>
          </a:p>
          <a:p>
            <a:pPr algn="just">
              <a:lnSpc>
                <a:spcPct val="150000"/>
              </a:lnSpc>
            </a:pPr>
            <a:r>
              <a:rPr lang="en-IN" dirty="0" smtClean="0">
                <a:solidFill>
                  <a:srgbClr val="666666"/>
                </a:solidFill>
                <a:latin typeface="Proxima Nova"/>
                <a:ea typeface="Proxima Nova"/>
                <a:cs typeface="Proxima Nova"/>
              </a:rPr>
              <a:t>       =   </a:t>
            </a:r>
            <a:r>
              <a:rPr lang="en-IN" dirty="0">
                <a:solidFill>
                  <a:srgbClr val="666666"/>
                </a:solidFill>
                <a:latin typeface="Proxima Nova"/>
                <a:ea typeface="Proxima Nova"/>
                <a:cs typeface="Proxima Nova"/>
              </a:rPr>
              <a:t>235900 – 200000 + 2 = </a:t>
            </a:r>
            <a:r>
              <a:rPr lang="en-IN" dirty="0" smtClean="0">
                <a:solidFill>
                  <a:srgbClr val="666666"/>
                </a:solidFill>
                <a:latin typeface="Proxima Nova"/>
                <a:ea typeface="Proxima Nova"/>
                <a:cs typeface="Proxima Nova"/>
              </a:rPr>
              <a:t>35902</a:t>
            </a:r>
          </a:p>
          <a:p>
            <a:pPr algn="just">
              <a:lnSpc>
                <a:spcPct val="150000"/>
              </a:lnSpc>
            </a:pPr>
            <a:endParaRPr lang="en-IN" dirty="0" smtClean="0">
              <a:solidFill>
                <a:srgbClr val="666666"/>
              </a:solidFill>
              <a:latin typeface="Proxima Nova"/>
              <a:ea typeface="Proxima Nova"/>
              <a:cs typeface="Proxima Nova"/>
            </a:endParaRPr>
          </a:p>
          <a:p>
            <a:pPr algn="just">
              <a:lnSpc>
                <a:spcPct val="150000"/>
              </a:lnSpc>
            </a:pPr>
            <a:r>
              <a:rPr lang="en-IN" dirty="0">
                <a:solidFill>
                  <a:srgbClr val="666666"/>
                </a:solidFill>
                <a:latin typeface="Proxima Nova"/>
                <a:ea typeface="Proxima Nova"/>
                <a:cs typeface="Proxima Nova"/>
              </a:rPr>
              <a:t>ts+2 =   10(ts+1) – 10m*  T[s+2] + T[s + m + 2] </a:t>
            </a:r>
            <a:r>
              <a:rPr lang="en-IN" dirty="0" smtClean="0">
                <a:solidFill>
                  <a:srgbClr val="666666"/>
                </a:solidFill>
                <a:latin typeface="Proxima Nova"/>
                <a:ea typeface="Proxima Nova"/>
                <a:cs typeface="Proxima Nova"/>
              </a:rPr>
              <a:t>)</a:t>
            </a:r>
            <a:endParaRPr lang="en-IN" dirty="0">
              <a:solidFill>
                <a:srgbClr val="666666"/>
              </a:solidFill>
              <a:latin typeface="Proxima Nova"/>
              <a:ea typeface="Proxima Nova"/>
              <a:cs typeface="Proxima Nova"/>
            </a:endParaRPr>
          </a:p>
          <a:p>
            <a:pPr algn="just">
              <a:lnSpc>
                <a:spcPct val="150000"/>
              </a:lnSpc>
            </a:pPr>
            <a:r>
              <a:rPr lang="en-IN" dirty="0" smtClean="0">
                <a:solidFill>
                  <a:srgbClr val="666666"/>
                </a:solidFill>
                <a:latin typeface="Proxima Nova"/>
                <a:ea typeface="Proxima Nova"/>
                <a:cs typeface="Proxima Nova"/>
              </a:rPr>
              <a:t>        =   </a:t>
            </a:r>
            <a:r>
              <a:rPr lang="en-IN" dirty="0">
                <a:solidFill>
                  <a:srgbClr val="666666"/>
                </a:solidFill>
                <a:latin typeface="Proxima Nova"/>
                <a:ea typeface="Proxima Nova"/>
                <a:cs typeface="Proxima Nova"/>
              </a:rPr>
              <a:t>(10*35902) – 105 * 3 + 3</a:t>
            </a:r>
          </a:p>
          <a:p>
            <a:pPr algn="just">
              <a:lnSpc>
                <a:spcPct val="150000"/>
              </a:lnSpc>
            </a:pPr>
            <a:r>
              <a:rPr lang="en-IN" dirty="0" smtClean="0">
                <a:solidFill>
                  <a:srgbClr val="666666"/>
                </a:solidFill>
                <a:latin typeface="Proxima Nova"/>
                <a:ea typeface="Proxima Nova"/>
                <a:cs typeface="Proxima Nova"/>
              </a:rPr>
              <a:t>        =   </a:t>
            </a:r>
            <a:r>
              <a:rPr lang="en-IN" dirty="0">
                <a:solidFill>
                  <a:srgbClr val="666666"/>
                </a:solidFill>
                <a:latin typeface="Proxima Nova"/>
                <a:ea typeface="Proxima Nova"/>
                <a:cs typeface="Proxima Nova"/>
              </a:rPr>
              <a:t>359020 – 300000 + 3 = </a:t>
            </a:r>
            <a:r>
              <a:rPr lang="en-IN" dirty="0" smtClean="0">
                <a:solidFill>
                  <a:srgbClr val="666666"/>
                </a:solidFill>
                <a:latin typeface="Proxima Nova"/>
                <a:ea typeface="Proxima Nova"/>
                <a:cs typeface="Proxima Nova"/>
              </a:rPr>
              <a:t>59023</a:t>
            </a:r>
          </a:p>
          <a:p>
            <a:pPr algn="just">
              <a:lnSpc>
                <a:spcPct val="150000"/>
              </a:lnSpc>
            </a:pPr>
            <a:r>
              <a:rPr lang="en-IN" dirty="0" smtClean="0">
                <a:solidFill>
                  <a:srgbClr val="666666"/>
                </a:solidFill>
                <a:latin typeface="Proxima Nova"/>
                <a:ea typeface="Proxima Nova"/>
                <a:cs typeface="Proxima Nova"/>
              </a:rPr>
              <a:t>In </a:t>
            </a:r>
            <a:r>
              <a:rPr lang="en-IN" dirty="0">
                <a:solidFill>
                  <a:srgbClr val="666666"/>
                </a:solidFill>
                <a:latin typeface="Proxima Nova"/>
                <a:ea typeface="Proxima Nova"/>
                <a:cs typeface="Proxima Nova"/>
              </a:rPr>
              <a:t>same way, we can compute the next </a:t>
            </a:r>
            <a:r>
              <a:rPr lang="en-IN" dirty="0" err="1">
                <a:solidFill>
                  <a:srgbClr val="666666"/>
                </a:solidFill>
                <a:latin typeface="Proxima Nova"/>
                <a:ea typeface="Proxima Nova"/>
                <a:cs typeface="Proxima Nova"/>
              </a:rPr>
              <a:t>ts+i</a:t>
            </a:r>
            <a:r>
              <a:rPr lang="en-IN" dirty="0">
                <a:solidFill>
                  <a:srgbClr val="666666"/>
                </a:solidFill>
                <a:latin typeface="Proxima Nova"/>
                <a:ea typeface="Proxima Nova"/>
                <a:cs typeface="Proxima Nova"/>
              </a:rPr>
              <a:t> using incremental approach.</a:t>
            </a:r>
            <a:endParaRPr lang="en-IN" dirty="0" smtClean="0">
              <a:solidFill>
                <a:srgbClr val="666666"/>
              </a:solidFill>
              <a:latin typeface="Proxima Nova"/>
              <a:ea typeface="Proxima Nova"/>
              <a:cs typeface="Proxima Nova"/>
            </a:endParaRPr>
          </a:p>
        </p:txBody>
      </p:sp>
    </p:spTree>
    <p:extLst>
      <p:ext uri="{BB962C8B-B14F-4D97-AF65-F5344CB8AC3E}">
        <p14:creationId xmlns:p14="http://schemas.microsoft.com/office/powerpoint/2010/main" val="239974484"/>
      </p:ext>
    </p:extLst>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4536</TotalTime>
  <Words>732</Words>
  <Application>Microsoft Office PowerPoint</Application>
  <PresentationFormat>On-screen Show (16:9)</PresentationFormat>
  <Paragraphs>81</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Proxima Nova</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Admin</cp:lastModifiedBy>
  <cp:revision>929</cp:revision>
  <dcterms:modified xsi:type="dcterms:W3CDTF">2022-12-05T06:04:23Z</dcterms:modified>
</cp:coreProperties>
</file>