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4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uGTW9Xy++8aM99qd0LiefA==" hashData="0vzyCFPd1pBmI1SsRRoMOdmm0+6+f462ug4odWNDc7N4gIr0si3lS//lUhwSBILzRWRi+eoM51Cuygo10dc3hQ=="/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3508" autoAdjust="0"/>
  </p:normalViewPr>
  <p:slideViewPr>
    <p:cSldViewPr snapToGrid="0">
      <p:cViewPr varScale="1">
        <p:scale>
          <a:sx n="117" d="100"/>
          <a:sy n="117" d="100"/>
        </p:scale>
        <p:origin x="466" y="67"/>
      </p:cViewPr>
      <p:guideLst/>
    </p:cSldViewPr>
  </p:slideViewPr>
  <p:outlineViewPr>
    <p:cViewPr>
      <p:scale>
        <a:sx n="33" d="100"/>
        <a:sy n="33" d="100"/>
      </p:scale>
      <p:origin x="0" y="-48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1493E6-48FE-4BEB-9E64-A0F1471779FB}" type="doc">
      <dgm:prSet loTypeId="urn:microsoft.com/office/officeart/2005/8/layout/rings+Icon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/>
        </a:p>
      </dgm:t>
    </dgm:pt>
    <dgm:pt modelId="{722186E5-B8DB-4E50-ACCC-37A738991478}" type="parTrans" cxnId="{F135198B-31FF-4C9B-8E9A-85C4D51A80F2}">
      <dgm:prSet/>
      <dgm:spPr/>
      <dgm:t>
        <a:bodyPr/>
        <a:lstStyle/>
        <a:p>
          <a:endParaRPr lang="en-US"/>
        </a:p>
      </dgm:t>
    </dgm:pt>
    <dgm:pt modelId="{B68D86C1-F24F-4746-985A-AC79499179C3}">
      <dgm:prSet phldrT="[Text]" custT="1"/>
      <dgm:spPr>
        <a:noFill/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en-US" sz="1400" b="1" dirty="0">
              <a:solidFill>
                <a:srgbClr val="AD1457"/>
              </a:solidFill>
            </a:rPr>
            <a:t>B</a:t>
          </a:r>
        </a:p>
      </dgm:t>
    </dgm:pt>
    <dgm:pt modelId="{5C00451B-B5B4-4DA2-8AB6-1882868C0BDE}" type="sibTrans" cxnId="{F135198B-31FF-4C9B-8E9A-85C4D51A80F2}">
      <dgm:prSet/>
      <dgm:spPr/>
      <dgm:t>
        <a:bodyPr/>
        <a:lstStyle/>
        <a:p>
          <a:endParaRPr lang="en-US"/>
        </a:p>
      </dgm:t>
    </dgm:pt>
    <dgm:pt modelId="{A05B76BF-15AF-4230-9255-55AE1FC9306A}" type="pres">
      <dgm:prSet presAssocID="{361493E6-48FE-4BEB-9E64-A0F1471779FB}" presName="Name0" presStyleCnt="0">
        <dgm:presLayoutVars>
          <dgm:chMax val="7"/>
          <dgm:dir/>
          <dgm:resizeHandles val="exact"/>
        </dgm:presLayoutVars>
      </dgm:prSet>
      <dgm:spPr/>
    </dgm:pt>
    <dgm:pt modelId="{EAE2C94E-E2C4-4EDA-BF4C-BBF1652B5066}" type="pres">
      <dgm:prSet presAssocID="{361493E6-48FE-4BEB-9E64-A0F1471779FB}" presName="ellipse1" presStyleLbl="vennNode1" presStyleIdx="0" presStyleCnt="1" custLinFactNeighborX="-20128" custLinFactNeighborY="4452">
        <dgm:presLayoutVars>
          <dgm:bulletEnabled val="1"/>
        </dgm:presLayoutVars>
      </dgm:prSet>
      <dgm:spPr/>
    </dgm:pt>
  </dgm:ptLst>
  <dgm:cxnLst>
    <dgm:cxn modelId="{9A96DF4B-69DB-4277-A633-53DC47558E50}" type="presOf" srcId="{B68D86C1-F24F-4746-985A-AC79499179C3}" destId="{EAE2C94E-E2C4-4EDA-BF4C-BBF1652B5066}" srcOrd="0" destOrd="0" presId="urn:microsoft.com/office/officeart/2005/8/layout/rings+Icon"/>
    <dgm:cxn modelId="{F135198B-31FF-4C9B-8E9A-85C4D51A80F2}" srcId="{361493E6-48FE-4BEB-9E64-A0F1471779FB}" destId="{B68D86C1-F24F-4746-985A-AC79499179C3}" srcOrd="0" destOrd="0" parTransId="{722186E5-B8DB-4E50-ACCC-37A738991478}" sibTransId="{5C00451B-B5B4-4DA2-8AB6-1882868C0BDE}"/>
    <dgm:cxn modelId="{9D9606A7-36A2-423E-9192-2217E4680EC0}" type="presOf" srcId="{361493E6-48FE-4BEB-9E64-A0F1471779FB}" destId="{A05B76BF-15AF-4230-9255-55AE1FC9306A}" srcOrd="0" destOrd="0" presId="urn:microsoft.com/office/officeart/2005/8/layout/rings+Icon"/>
    <dgm:cxn modelId="{AD638484-F1B1-415E-A67B-D014F65E7507}" type="presParOf" srcId="{A05B76BF-15AF-4230-9255-55AE1FC9306A}" destId="{EAE2C94E-E2C4-4EDA-BF4C-BBF1652B5066}" srcOrd="0" destOrd="0" presId="urn:microsoft.com/office/officeart/2005/8/layout/rings+Icon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main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E801209-AB1F-426F-AC5E-959616E1A871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/>
        </a:p>
      </dgm:t>
    </dgm:pt>
    <dgm:pt modelId="{051411EA-2D87-4396-AA60-24EF9A8188B3}" type="parTrans" cxnId="{AB096065-FBFE-4B7B-B673-E9CBF7CFECD8}">
      <dgm:prSet/>
      <dgm:spPr/>
      <dgm:t>
        <a:bodyPr/>
        <a:lstStyle/>
        <a:p>
          <a:endParaRPr lang="en-US"/>
        </a:p>
      </dgm:t>
    </dgm:pt>
    <dgm:pt modelId="{03FE9124-2D8E-4D9A-837E-49CD930A92B6}">
      <dgm:prSet phldrT="[Text]" custT="1"/>
      <dgm:spPr>
        <a:noFill/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en-US" sz="6500" dirty="0"/>
            <a:t> </a:t>
          </a:r>
          <a:r>
            <a:rPr lang="en-US" sz="2400" dirty="0">
              <a:latin typeface="Cambria Math" panose="02040503050406030204" pitchFamily="18" charset="0"/>
              <a:ea typeface="Cambria Math" panose="02040503050406030204" pitchFamily="18" charset="0"/>
            </a:rPr>
            <a:t>A</a:t>
          </a:r>
        </a:p>
      </dgm:t>
    </dgm:pt>
    <dgm:pt modelId="{E60CFB83-A9CF-4FCA-B42A-56E23B9CCA3D}" type="sibTrans" cxnId="{AB096065-FBFE-4B7B-B673-E9CBF7CFECD8}">
      <dgm:prSet/>
      <dgm:spPr/>
      <dgm:t>
        <a:bodyPr/>
        <a:lstStyle/>
        <a:p>
          <a:endParaRPr lang="en-US"/>
        </a:p>
      </dgm:t>
    </dgm:pt>
    <dgm:pt modelId="{F2BB63A1-4215-4C41-9157-A6AE40393D2D}" type="parTrans" cxnId="{5E737781-952D-4550-A3B3-73CB6CE7C230}">
      <dgm:prSet/>
      <dgm:spPr/>
      <dgm:t>
        <a:bodyPr/>
        <a:lstStyle/>
        <a:p>
          <a:endParaRPr lang="en-US"/>
        </a:p>
      </dgm:t>
    </dgm:pt>
    <dgm:pt modelId="{4DB94439-FB73-4DF8-80C9-B7D111C2878D}">
      <dgm:prSet phldrT="[Text]" custT="1"/>
      <dgm:spPr>
        <a:noFill/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en-US" sz="2400" dirty="0">
              <a:latin typeface="Cambria Math" panose="02040503050406030204" pitchFamily="18" charset="0"/>
              <a:ea typeface="Cambria Math" panose="02040503050406030204" pitchFamily="18" charset="0"/>
            </a:rPr>
            <a:t>B</a:t>
          </a:r>
        </a:p>
      </dgm:t>
    </dgm:pt>
    <dgm:pt modelId="{4B1F1D43-A649-4406-90B4-08C3BB940CDE}" type="sibTrans" cxnId="{5E737781-952D-4550-A3B3-73CB6CE7C230}">
      <dgm:prSet/>
      <dgm:spPr/>
      <dgm:t>
        <a:bodyPr/>
        <a:lstStyle/>
        <a:p>
          <a:endParaRPr lang="en-US"/>
        </a:p>
      </dgm:t>
    </dgm:pt>
    <dgm:pt modelId="{C167175D-D605-445E-B110-FC4C8265D082}" type="pres">
      <dgm:prSet presAssocID="{9E801209-AB1F-426F-AC5E-959616E1A871}" presName="compositeShape" presStyleCnt="0">
        <dgm:presLayoutVars>
          <dgm:chMax val="7"/>
          <dgm:dir/>
          <dgm:resizeHandles val="exact"/>
        </dgm:presLayoutVars>
      </dgm:prSet>
      <dgm:spPr/>
    </dgm:pt>
    <dgm:pt modelId="{FF9F3275-AE11-4E74-8BEB-999A10E5283E}" type="pres">
      <dgm:prSet presAssocID="{03FE9124-2D8E-4D9A-837E-49CD930A92B6}" presName="circ1" presStyleLbl="vennNode1" presStyleIdx="0" presStyleCnt="2"/>
      <dgm:spPr/>
    </dgm:pt>
    <dgm:pt modelId="{E714446B-3EB1-4FAB-9005-0FC210241CE1}" type="pres">
      <dgm:prSet presAssocID="{03FE9124-2D8E-4D9A-837E-49CD930A92B6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EB1E4F6F-E8EC-4652-A466-B4413EC2A6CF}" type="pres">
      <dgm:prSet presAssocID="{4DB94439-FB73-4DF8-80C9-B7D111C2878D}" presName="circ2" presStyleLbl="vennNode1" presStyleIdx="1" presStyleCnt="2"/>
      <dgm:spPr/>
    </dgm:pt>
    <dgm:pt modelId="{D3482414-218C-448A-9EEF-CE334DF883F8}" type="pres">
      <dgm:prSet presAssocID="{4DB94439-FB73-4DF8-80C9-B7D111C2878D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AB096065-FBFE-4B7B-B673-E9CBF7CFECD8}" srcId="{9E801209-AB1F-426F-AC5E-959616E1A871}" destId="{03FE9124-2D8E-4D9A-837E-49CD930A92B6}" srcOrd="0" destOrd="0" parTransId="{051411EA-2D87-4396-AA60-24EF9A8188B3}" sibTransId="{E60CFB83-A9CF-4FCA-B42A-56E23B9CCA3D}"/>
    <dgm:cxn modelId="{EE273647-382F-458D-BE56-0832F7D833EF}" type="presOf" srcId="{03FE9124-2D8E-4D9A-837E-49CD930A92B6}" destId="{FF9F3275-AE11-4E74-8BEB-999A10E5283E}" srcOrd="0" destOrd="0" presId="urn:microsoft.com/office/officeart/2005/8/layout/venn1"/>
    <dgm:cxn modelId="{9157E36A-7D73-46F3-982C-FD1DEA375092}" type="presOf" srcId="{4DB94439-FB73-4DF8-80C9-B7D111C2878D}" destId="{D3482414-218C-448A-9EEF-CE334DF883F8}" srcOrd="1" destOrd="0" presId="urn:microsoft.com/office/officeart/2005/8/layout/venn1"/>
    <dgm:cxn modelId="{33735078-61AA-4A12-9848-9C5C1A211888}" type="presOf" srcId="{9E801209-AB1F-426F-AC5E-959616E1A871}" destId="{C167175D-D605-445E-B110-FC4C8265D082}" srcOrd="0" destOrd="0" presId="urn:microsoft.com/office/officeart/2005/8/layout/venn1"/>
    <dgm:cxn modelId="{5E737781-952D-4550-A3B3-73CB6CE7C230}" srcId="{9E801209-AB1F-426F-AC5E-959616E1A871}" destId="{4DB94439-FB73-4DF8-80C9-B7D111C2878D}" srcOrd="1" destOrd="0" parTransId="{F2BB63A1-4215-4C41-9157-A6AE40393D2D}" sibTransId="{4B1F1D43-A649-4406-90B4-08C3BB940CDE}"/>
    <dgm:cxn modelId="{7011E4A7-6A7E-4612-AC64-82E197283BEC}" type="presOf" srcId="{4DB94439-FB73-4DF8-80C9-B7D111C2878D}" destId="{EB1E4F6F-E8EC-4652-A466-B4413EC2A6CF}" srcOrd="0" destOrd="0" presId="urn:microsoft.com/office/officeart/2005/8/layout/venn1"/>
    <dgm:cxn modelId="{0557CFD5-47EB-4AF8-BB18-D893C0EDD41F}" type="presOf" srcId="{03FE9124-2D8E-4D9A-837E-49CD930A92B6}" destId="{E714446B-3EB1-4FAB-9005-0FC210241CE1}" srcOrd="1" destOrd="0" presId="urn:microsoft.com/office/officeart/2005/8/layout/venn1"/>
    <dgm:cxn modelId="{A747B744-035D-4793-9B4D-5AA03CDC9B70}" type="presParOf" srcId="{C167175D-D605-445E-B110-FC4C8265D082}" destId="{FF9F3275-AE11-4E74-8BEB-999A10E5283E}" srcOrd="0" destOrd="0" presId="urn:microsoft.com/office/officeart/2005/8/layout/venn1"/>
    <dgm:cxn modelId="{4D1F3CB6-2160-4D06-A59E-08A65DCDA1F4}" type="presParOf" srcId="{C167175D-D605-445E-B110-FC4C8265D082}" destId="{E714446B-3EB1-4FAB-9005-0FC210241CE1}" srcOrd="1" destOrd="0" presId="urn:microsoft.com/office/officeart/2005/8/layout/venn1"/>
    <dgm:cxn modelId="{AC5FA0E4-7896-4300-B8A1-CF642597B78E}" type="presParOf" srcId="{C167175D-D605-445E-B110-FC4C8265D082}" destId="{EB1E4F6F-E8EC-4652-A466-B4413EC2A6CF}" srcOrd="2" destOrd="0" presId="urn:microsoft.com/office/officeart/2005/8/layout/venn1"/>
    <dgm:cxn modelId="{7DA36ACE-F5AD-47BA-8C90-7FA597D8EF32}" type="presParOf" srcId="{C167175D-D605-445E-B110-FC4C8265D082}" destId="{D3482414-218C-448A-9EEF-CE334DF883F8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main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E801209-AB1F-426F-AC5E-959616E1A871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/>
        </a:p>
      </dgm:t>
    </dgm:pt>
    <dgm:pt modelId="{051411EA-2D87-4396-AA60-24EF9A8188B3}" type="parTrans" cxnId="{BC752E18-0F45-4FE1-A179-55ABDAF2DCD4}">
      <dgm:prSet/>
      <dgm:spPr/>
      <dgm:t>
        <a:bodyPr/>
        <a:lstStyle/>
        <a:p>
          <a:endParaRPr lang="en-US"/>
        </a:p>
      </dgm:t>
    </dgm:pt>
    <dgm:pt modelId="{03FE9124-2D8E-4D9A-837E-49CD930A92B6}">
      <dgm:prSet phldrT="[Text]" custT="1"/>
      <dgm:spPr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en-US" sz="6500" dirty="0"/>
            <a:t> </a:t>
          </a:r>
          <a:r>
            <a:rPr lang="en-US" sz="2400" dirty="0">
              <a:latin typeface="Cambria Math" panose="02040503050406030204" pitchFamily="18" charset="0"/>
              <a:ea typeface="Cambria Math" panose="02040503050406030204" pitchFamily="18" charset="0"/>
            </a:rPr>
            <a:t>A</a:t>
          </a:r>
        </a:p>
      </dgm:t>
    </dgm:pt>
    <dgm:pt modelId="{E60CFB83-A9CF-4FCA-B42A-56E23B9CCA3D}" type="sibTrans" cxnId="{BC752E18-0F45-4FE1-A179-55ABDAF2DCD4}">
      <dgm:prSet/>
      <dgm:spPr/>
      <dgm:t>
        <a:bodyPr/>
        <a:lstStyle/>
        <a:p>
          <a:endParaRPr lang="en-US"/>
        </a:p>
      </dgm:t>
    </dgm:pt>
    <dgm:pt modelId="{F2BB63A1-4215-4C41-9157-A6AE40393D2D}" type="parTrans" cxnId="{229D721B-0F0E-4891-B90D-1C12EE391394}">
      <dgm:prSet/>
      <dgm:spPr/>
      <dgm:t>
        <a:bodyPr/>
        <a:lstStyle/>
        <a:p>
          <a:endParaRPr lang="en-US"/>
        </a:p>
      </dgm:t>
    </dgm:pt>
    <dgm:pt modelId="{4DB94439-FB73-4DF8-80C9-B7D111C2878D}">
      <dgm:prSet phldrT="[Text]" custT="1"/>
      <dgm:spPr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en-US" sz="2400" dirty="0">
              <a:latin typeface="Cambria Math" panose="02040503050406030204" pitchFamily="18" charset="0"/>
              <a:ea typeface="Cambria Math" panose="02040503050406030204" pitchFamily="18" charset="0"/>
            </a:rPr>
            <a:t>B</a:t>
          </a:r>
        </a:p>
      </dgm:t>
    </dgm:pt>
    <dgm:pt modelId="{4B1F1D43-A649-4406-90B4-08C3BB940CDE}" type="sibTrans" cxnId="{229D721B-0F0E-4891-B90D-1C12EE391394}">
      <dgm:prSet/>
      <dgm:spPr/>
      <dgm:t>
        <a:bodyPr/>
        <a:lstStyle/>
        <a:p>
          <a:endParaRPr lang="en-US"/>
        </a:p>
      </dgm:t>
    </dgm:pt>
    <dgm:pt modelId="{C167175D-D605-445E-B110-FC4C8265D082}" type="pres">
      <dgm:prSet presAssocID="{9E801209-AB1F-426F-AC5E-959616E1A871}" presName="compositeShape" presStyleCnt="0">
        <dgm:presLayoutVars>
          <dgm:chMax val="7"/>
          <dgm:dir/>
          <dgm:resizeHandles val="exact"/>
        </dgm:presLayoutVars>
      </dgm:prSet>
      <dgm:spPr/>
    </dgm:pt>
    <dgm:pt modelId="{FF9F3275-AE11-4E74-8BEB-999A10E5283E}" type="pres">
      <dgm:prSet presAssocID="{03FE9124-2D8E-4D9A-837E-49CD930A92B6}" presName="circ1" presStyleLbl="vennNode1" presStyleIdx="0" presStyleCnt="2" custLinFactNeighborY="-683"/>
      <dgm:spPr/>
    </dgm:pt>
    <dgm:pt modelId="{E714446B-3EB1-4FAB-9005-0FC210241CE1}" type="pres">
      <dgm:prSet presAssocID="{03FE9124-2D8E-4D9A-837E-49CD930A92B6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EB1E4F6F-E8EC-4652-A466-B4413EC2A6CF}" type="pres">
      <dgm:prSet presAssocID="{4DB94439-FB73-4DF8-80C9-B7D111C2878D}" presName="circ2" presStyleLbl="vennNode1" presStyleIdx="1" presStyleCnt="2" custLinFactNeighborY="-683"/>
      <dgm:spPr/>
    </dgm:pt>
    <dgm:pt modelId="{D3482414-218C-448A-9EEF-CE334DF883F8}" type="pres">
      <dgm:prSet presAssocID="{4DB94439-FB73-4DF8-80C9-B7D111C2878D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BC752E18-0F45-4FE1-A179-55ABDAF2DCD4}" srcId="{9E801209-AB1F-426F-AC5E-959616E1A871}" destId="{03FE9124-2D8E-4D9A-837E-49CD930A92B6}" srcOrd="0" destOrd="0" parTransId="{051411EA-2D87-4396-AA60-24EF9A8188B3}" sibTransId="{E60CFB83-A9CF-4FCA-B42A-56E23B9CCA3D}"/>
    <dgm:cxn modelId="{229D721B-0F0E-4891-B90D-1C12EE391394}" srcId="{9E801209-AB1F-426F-AC5E-959616E1A871}" destId="{4DB94439-FB73-4DF8-80C9-B7D111C2878D}" srcOrd="1" destOrd="0" parTransId="{F2BB63A1-4215-4C41-9157-A6AE40393D2D}" sibTransId="{4B1F1D43-A649-4406-90B4-08C3BB940CDE}"/>
    <dgm:cxn modelId="{12738633-D236-44D3-A6AB-3BE64B34470F}" type="presOf" srcId="{9E801209-AB1F-426F-AC5E-959616E1A871}" destId="{C167175D-D605-445E-B110-FC4C8265D082}" srcOrd="0" destOrd="0" presId="urn:microsoft.com/office/officeart/2005/8/layout/venn1"/>
    <dgm:cxn modelId="{67937B42-7003-4D73-A105-2A799337E83C}" type="presOf" srcId="{4DB94439-FB73-4DF8-80C9-B7D111C2878D}" destId="{D3482414-218C-448A-9EEF-CE334DF883F8}" srcOrd="1" destOrd="0" presId="urn:microsoft.com/office/officeart/2005/8/layout/venn1"/>
    <dgm:cxn modelId="{78668E71-D41D-49F1-A494-36FFCF4BA622}" type="presOf" srcId="{4DB94439-FB73-4DF8-80C9-B7D111C2878D}" destId="{EB1E4F6F-E8EC-4652-A466-B4413EC2A6CF}" srcOrd="0" destOrd="0" presId="urn:microsoft.com/office/officeart/2005/8/layout/venn1"/>
    <dgm:cxn modelId="{0456A4B7-9084-4242-91F2-6F9E78431719}" type="presOf" srcId="{03FE9124-2D8E-4D9A-837E-49CD930A92B6}" destId="{FF9F3275-AE11-4E74-8BEB-999A10E5283E}" srcOrd="0" destOrd="0" presId="urn:microsoft.com/office/officeart/2005/8/layout/venn1"/>
    <dgm:cxn modelId="{729614F9-144A-4427-85B1-92E7AE2CD9AF}" type="presOf" srcId="{03FE9124-2D8E-4D9A-837E-49CD930A92B6}" destId="{E714446B-3EB1-4FAB-9005-0FC210241CE1}" srcOrd="1" destOrd="0" presId="urn:microsoft.com/office/officeart/2005/8/layout/venn1"/>
    <dgm:cxn modelId="{06EA0DEF-06E4-4E14-A964-F9C39F01B8D1}" type="presParOf" srcId="{C167175D-D605-445E-B110-FC4C8265D082}" destId="{FF9F3275-AE11-4E74-8BEB-999A10E5283E}" srcOrd="0" destOrd="0" presId="urn:microsoft.com/office/officeart/2005/8/layout/venn1"/>
    <dgm:cxn modelId="{E06935B3-9AD3-486A-81A0-FEB2E032AD86}" type="presParOf" srcId="{C167175D-D605-445E-B110-FC4C8265D082}" destId="{E714446B-3EB1-4FAB-9005-0FC210241CE1}" srcOrd="1" destOrd="0" presId="urn:microsoft.com/office/officeart/2005/8/layout/venn1"/>
    <dgm:cxn modelId="{65C6C370-B67E-4A06-B09E-440E94A9A1C3}" type="presParOf" srcId="{C167175D-D605-445E-B110-FC4C8265D082}" destId="{EB1E4F6F-E8EC-4652-A466-B4413EC2A6CF}" srcOrd="2" destOrd="0" presId="urn:microsoft.com/office/officeart/2005/8/layout/venn1"/>
    <dgm:cxn modelId="{A9D92113-6F66-4BDD-91D3-CF3BFB616C7C}" type="presParOf" srcId="{C167175D-D605-445E-B110-FC4C8265D082}" destId="{D3482414-218C-448A-9EEF-CE334DF883F8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main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E2C94E-E2C4-4EDA-BF4C-BBF1652B5066}">
      <dsp:nvSpPr>
        <dsp:cNvPr id="0" name=""/>
        <dsp:cNvSpPr/>
      </dsp:nvSpPr>
      <dsp:spPr>
        <a:xfrm>
          <a:off x="0" y="76754"/>
          <a:ext cx="600989" cy="600989"/>
        </a:xfrm>
        <a:prstGeom prst="ellipse">
          <a:avLst/>
        </a:prstGeom>
        <a:noFill/>
        <a:ln w="25400" cap="flat" cmpd="sng" algn="ctr">
          <a:solidFill>
            <a:schemeClr val="accent1">
              <a:lumMod val="7500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rgbClr val="AD1457"/>
              </a:solidFill>
            </a:rPr>
            <a:t>B</a:t>
          </a:r>
        </a:p>
      </dsp:txBody>
      <dsp:txXfrm>
        <a:off x="88013" y="164767"/>
        <a:ext cx="424963" cy="4249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9F3275-AE11-4E74-8BEB-999A10E5283E}">
      <dsp:nvSpPr>
        <dsp:cNvPr id="0" name=""/>
        <dsp:cNvSpPr/>
      </dsp:nvSpPr>
      <dsp:spPr>
        <a:xfrm>
          <a:off x="42770" y="118798"/>
          <a:ext cx="1055017" cy="1055017"/>
        </a:xfrm>
        <a:prstGeom prst="ellipse">
          <a:avLst/>
        </a:prstGeom>
        <a:noFill/>
        <a:ln w="25400" cap="flat" cmpd="sng" algn="ctr">
          <a:solidFill>
            <a:schemeClr val="accent1">
              <a:lumMod val="7500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 </a:t>
          </a:r>
          <a:r>
            <a:rPr lang="en-US" sz="2400" kern="1200" dirty="0">
              <a:latin typeface="Cambria Math" panose="02040503050406030204" pitchFamily="18" charset="0"/>
              <a:ea typeface="Cambria Math" panose="02040503050406030204" pitchFamily="18" charset="0"/>
            </a:rPr>
            <a:t>A</a:t>
          </a:r>
        </a:p>
      </dsp:txBody>
      <dsp:txXfrm>
        <a:off x="190093" y="243207"/>
        <a:ext cx="608298" cy="806199"/>
      </dsp:txXfrm>
    </dsp:sp>
    <dsp:sp modelId="{EB1E4F6F-E8EC-4652-A466-B4413EC2A6CF}">
      <dsp:nvSpPr>
        <dsp:cNvPr id="0" name=""/>
        <dsp:cNvSpPr/>
      </dsp:nvSpPr>
      <dsp:spPr>
        <a:xfrm>
          <a:off x="803144" y="118798"/>
          <a:ext cx="1055017" cy="1055017"/>
        </a:xfrm>
        <a:prstGeom prst="ellipse">
          <a:avLst/>
        </a:prstGeom>
        <a:noFill/>
        <a:ln w="25400" cap="flat" cmpd="sng" algn="ctr">
          <a:solidFill>
            <a:schemeClr val="accent1">
              <a:lumMod val="7500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Cambria Math" panose="02040503050406030204" pitchFamily="18" charset="0"/>
              <a:ea typeface="Cambria Math" panose="02040503050406030204" pitchFamily="18" charset="0"/>
            </a:rPr>
            <a:t>B</a:t>
          </a:r>
        </a:p>
      </dsp:txBody>
      <dsp:txXfrm>
        <a:off x="1102541" y="243207"/>
        <a:ext cx="608298" cy="8061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9F3275-AE11-4E74-8BEB-999A10E5283E}">
      <dsp:nvSpPr>
        <dsp:cNvPr id="0" name=""/>
        <dsp:cNvSpPr/>
      </dsp:nvSpPr>
      <dsp:spPr>
        <a:xfrm>
          <a:off x="42770" y="283042"/>
          <a:ext cx="1055017" cy="105501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lumMod val="7500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 </a:t>
          </a:r>
          <a:r>
            <a:rPr lang="en-US" sz="2400" kern="1200" dirty="0">
              <a:latin typeface="Cambria Math" panose="02040503050406030204" pitchFamily="18" charset="0"/>
              <a:ea typeface="Cambria Math" panose="02040503050406030204" pitchFamily="18" charset="0"/>
            </a:rPr>
            <a:t>A</a:t>
          </a:r>
        </a:p>
      </dsp:txBody>
      <dsp:txXfrm>
        <a:off x="190093" y="407452"/>
        <a:ext cx="608298" cy="806199"/>
      </dsp:txXfrm>
    </dsp:sp>
    <dsp:sp modelId="{EB1E4F6F-E8EC-4652-A466-B4413EC2A6CF}">
      <dsp:nvSpPr>
        <dsp:cNvPr id="0" name=""/>
        <dsp:cNvSpPr/>
      </dsp:nvSpPr>
      <dsp:spPr>
        <a:xfrm>
          <a:off x="803144" y="283042"/>
          <a:ext cx="1055017" cy="105501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lumMod val="7500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Cambria Math" panose="02040503050406030204" pitchFamily="18" charset="0"/>
              <a:ea typeface="Cambria Math" panose="02040503050406030204" pitchFamily="18" charset="0"/>
            </a:rPr>
            <a:t>B</a:t>
          </a:r>
        </a:p>
      </dsp:txBody>
      <dsp:txXfrm>
        <a:off x="1102541" y="407452"/>
        <a:ext cx="608298" cy="8061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ings+Icon">
  <dgm:title val="Interconnected Rings"/>
  <dgm:desc val="Use to show overlapping or interconnected ideas or concepts. The first seven lines of Level 1 text correspond with a circle. Unused text does not appear, but remains available if you switch layouts.  "/>
  <dgm:catLst>
    <dgm:cat type="relationship" pri="32000"/>
    <dgm:cat type="officeonline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0"/>
        <dgm:pt modelId="20"/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/>
        <dgm:pt modelId="20"/>
        <dgm:pt modelId="30"/>
        <dgm:pt modelId="40"/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2" destOrd="0"/>
      </dgm:cxnLst>
      <dgm:bg/>
      <dgm:whole/>
    </dgm:dataModel>
  </dgm:clrData>
  <dgm:layoutNode name="Name0">
    <dgm:varLst>
      <dgm:chMax val="7"/>
      <dgm:dir/>
      <dgm:resizeHandles val="exact"/>
    </dgm:varLst>
    <dgm:choose name="Name1">
      <dgm:if name="Name2" axis="ch" ptType="node" func="cnt" op="lt" val="1">
        <dgm:alg type="composite"/>
        <dgm:shape xmlns:r="http://schemas.openxmlformats.org/officeDocument/2006/relationships" r:blip="">
          <dgm:adjLst/>
        </dgm:shape>
        <dgm:presOf/>
        <dgm:constrLst/>
        <dgm:ruleLst/>
      </dgm:if>
      <dgm:if name="Name3" axis="ch" ptType="node" func="cnt" op="equ" val="1">
        <dgm:alg type="composite">
          <dgm:param type="ar" val="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/>
          <dgm:constr type="h" for="ch" forName="ellipse1" refType="h"/>
        </dgm:constrLst>
      </dgm:if>
      <dgm:if name="Name4" axis="ch" ptType="node" func="cnt" op="equ" val="2">
        <dgm:alg type="composite">
          <dgm:param type="ar" val="0.908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6602"/>
          <dgm:constr type="h" for="ch" forName="ellipse1" refType="h" fact="0.5999"/>
          <dgm:constr type="l" for="ch" forName="ellipse2" refType="w" fact="0.3398"/>
          <dgm:constr type="t" for="ch" forName="ellipse2" refType="h" fact="0.4001"/>
          <dgm:constr type="w" for="ch" forName="ellipse2" refType="w" fact="0.6602"/>
          <dgm:constr type="h" for="ch" forName="ellipse2" refType="h" fact="0.5999"/>
        </dgm:constrLst>
      </dgm:if>
      <dgm:if name="Name5" axis="ch" ptType="node" func="cnt" op="equ" val="3">
        <dgm:alg type="composite">
          <dgm:param type="ar" val="1.217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4929"/>
          <dgm:constr type="h" for="ch" forName="ellipse1" refType="h" fact="0.5999"/>
          <dgm:constr type="l" for="ch" forName="ellipse2" refType="w" fact="0.2537"/>
          <dgm:constr type="t" for="ch" forName="ellipse2" refType="h" fact="0.4001"/>
          <dgm:constr type="w" for="ch" forName="ellipse2" refType="w" fact="0.4929"/>
          <dgm:constr type="h" for="ch" forName="ellipse2" refType="h" fact="0.5999"/>
          <dgm:constr type="l" for="ch" forName="ellipse3" refType="w" fact="0.5071"/>
          <dgm:constr type="t" for="ch" forName="ellipse3" refType="h" fact="0"/>
          <dgm:constr type="w" for="ch" forName="ellipse3" refType="w" fact="0.4929"/>
          <dgm:constr type="h" for="ch" forName="ellipse3" refType="h" fact="0.5999"/>
        </dgm:constrLst>
      </dgm:if>
      <dgm:if name="Name6" axis="ch" ptType="node" func="cnt" op="equ" val="4">
        <dgm:alg type="composite">
          <dgm:param type="ar" val="1.5255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932"/>
          <dgm:constr type="h" for="ch" forName="ellipse1" refType="h" fact="0.5999"/>
          <dgm:constr type="l" for="ch" forName="ellipse2" refType="w" fact="0.2023"/>
          <dgm:constr type="t" for="ch" forName="ellipse2" refType="h" fact="0.4001"/>
          <dgm:constr type="w" for="ch" forName="ellipse2" refType="w" fact="0.3932"/>
          <dgm:constr type="h" for="ch" forName="ellipse2" refType="h" fact="0.5999"/>
          <dgm:constr type="l" for="ch" forName="ellipse3" refType="w" fact="0.4045"/>
          <dgm:constr type="t" for="ch" forName="ellipse3" refType="h" fact="0"/>
          <dgm:constr type="w" for="ch" forName="ellipse3" refType="w" fact="0.3932"/>
          <dgm:constr type="h" for="ch" forName="ellipse3" refType="h" fact="0.5999"/>
          <dgm:constr type="l" for="ch" forName="ellipse4" refType="w" fact="0.6068"/>
          <dgm:constr type="t" for="ch" forName="ellipse4" refType="h" fact="0.4001"/>
          <dgm:constr type="w" for="ch" forName="ellipse4" refType="w" fact="0.3932"/>
          <dgm:constr type="h" for="ch" forName="ellipse4" refType="h" fact="0.5999"/>
        </dgm:constrLst>
      </dgm:if>
      <dgm:if name="Name7" axis="ch" ptType="node" func="cnt" op="equ" val="5">
        <dgm:alg type="composite">
          <dgm:param type="ar" val="1.834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271"/>
          <dgm:constr type="h" for="ch" forName="ellipse1" refType="h" fact="0.5999"/>
          <dgm:constr type="l" for="ch" forName="ellipse2" refType="w" fact="0.1682"/>
          <dgm:constr type="t" for="ch" forName="ellipse2" refType="h" fact="0.4001"/>
          <dgm:constr type="w" for="ch" forName="ellipse2" refType="w" fact="0.3271"/>
          <dgm:constr type="h" for="ch" forName="ellipse2" refType="h" fact="0.5999"/>
          <dgm:constr type="l" for="ch" forName="ellipse3" refType="w" fact="0.3365"/>
          <dgm:constr type="t" for="ch" forName="ellipse3" refType="h" fact="0"/>
          <dgm:constr type="w" for="ch" forName="ellipse3" refType="w" fact="0.3271"/>
          <dgm:constr type="h" for="ch" forName="ellipse3" refType="h" fact="0.5999"/>
          <dgm:constr type="l" for="ch" forName="ellipse4" refType="w" fact="0.5047"/>
          <dgm:constr type="t" for="ch" forName="ellipse4" refType="h" fact="0.4001"/>
          <dgm:constr type="w" for="ch" forName="ellipse4" refType="w" fact="0.3271"/>
          <dgm:constr type="h" for="ch" forName="ellipse4" refType="h" fact="0.5999"/>
          <dgm:constr type="l" for="ch" forName="ellipse5" refType="w" fact="0.6729"/>
          <dgm:constr type="t" for="ch" forName="ellipse5" refType="h" fact="0"/>
          <dgm:constr type="w" for="ch" forName="ellipse5" refType="w" fact="0.3271"/>
          <dgm:constr type="h" for="ch" forName="ellipse5" refType="h" fact="0.5999"/>
        </dgm:constrLst>
      </dgm:if>
      <dgm:if name="Name8" axis="ch" ptType="node" func="cnt" op="equ" val="6">
        <dgm:alg type="composite">
          <dgm:param type="ar" val="2.1873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78"/>
          <dgm:constr type="h" for="ch" forName="ellipse1" refType="h" fact="0.6081"/>
          <dgm:constr type="l" for="ch" forName="ellipse2" refType="w" fact="0.1444"/>
          <dgm:constr type="t" for="ch" forName="ellipse2" refType="h" fact="0.3919"/>
          <dgm:constr type="w" for="ch" forName="ellipse2" refType="w" fact="0.278"/>
          <dgm:constr type="h" for="ch" forName="ellipse2" refType="h" fact="0.6081"/>
          <dgm:constr type="l" for="ch" forName="ellipse3" refType="w" fact="0.2888"/>
          <dgm:constr type="t" for="ch" forName="ellipse3" refType="h" fact="0"/>
          <dgm:constr type="w" for="ch" forName="ellipse3" refType="w" fact="0.278"/>
          <dgm:constr type="h" for="ch" forName="ellipse3" refType="h" fact="0.6081"/>
          <dgm:constr type="l" for="ch" forName="ellipse4" refType="w" fact="0.4332"/>
          <dgm:constr type="t" for="ch" forName="ellipse4" refType="h" fact="0.3919"/>
          <dgm:constr type="w" for="ch" forName="ellipse4" refType="w" fact="0.278"/>
          <dgm:constr type="h" for="ch" forName="ellipse4" refType="h" fact="0.6081"/>
          <dgm:constr type="l" for="ch" forName="ellipse5" refType="w" fact="0.5776"/>
          <dgm:constr type="t" for="ch" forName="ellipse5" refType="h" fact="0"/>
          <dgm:constr type="w" for="ch" forName="ellipse5" refType="w" fact="0.278"/>
          <dgm:constr type="h" for="ch" forName="ellipse5" refType="h" fact="0.6081"/>
          <dgm:constr type="l" for="ch" forName="ellipse6" refType="w" fact="0.722"/>
          <dgm:constr type="t" for="ch" forName="ellipse6" refType="h" fact="0.3919"/>
          <dgm:constr type="w" for="ch" forName="ellipse6" refType="w" fact="0.278"/>
          <dgm:constr type="h" for="ch" forName="ellipse6" refType="h" fact="0.6081"/>
        </dgm:constrLst>
      </dgm:if>
      <dgm:else name="Name9">
        <dgm:alg type="composite">
          <dgm:param type="ar" val="2.346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455"/>
          <dgm:constr type="h" for="ch" forName="ellipse1" refType="h" fact="0.5761"/>
          <dgm:constr type="l" for="ch" forName="ellipse2" refType="w" fact="0.1257"/>
          <dgm:constr type="t" for="ch" forName="ellipse2" refType="h" fact="0.4239"/>
          <dgm:constr type="w" for="ch" forName="ellipse2" refType="w" fact="0.2455"/>
          <dgm:constr type="h" for="ch" forName="ellipse2" refType="h" fact="0.5761"/>
          <dgm:constr type="l" for="ch" forName="ellipse3" refType="w" fact="0.2515"/>
          <dgm:constr type="t" for="ch" forName="ellipse3" refType="h" fact="0"/>
          <dgm:constr type="w" for="ch" forName="ellipse3" refType="w" fact="0.2455"/>
          <dgm:constr type="h" for="ch" forName="ellipse3" refType="h" fact="0.5761"/>
          <dgm:constr type="l" for="ch" forName="ellipse4" refType="w" fact="0.3772"/>
          <dgm:constr type="t" for="ch" forName="ellipse4" refType="h" fact="0.4239"/>
          <dgm:constr type="w" for="ch" forName="ellipse4" refType="w" fact="0.2455"/>
          <dgm:constr type="h" for="ch" forName="ellipse4" refType="h" fact="0.5761"/>
          <dgm:constr type="l" for="ch" forName="ellipse5" refType="w" fact="0.503"/>
          <dgm:constr type="t" for="ch" forName="ellipse5" refType="h" fact="0"/>
          <dgm:constr type="w" for="ch" forName="ellipse5" refType="w" fact="0.2455"/>
          <dgm:constr type="h" for="ch" forName="ellipse5" refType="h" fact="0.5761"/>
          <dgm:constr type="l" for="ch" forName="ellipse6" refType="w" fact="0.6287"/>
          <dgm:constr type="t" for="ch" forName="ellipse6" refType="h" fact="0.4239"/>
          <dgm:constr type="w" for="ch" forName="ellipse6" refType="w" fact="0.2455"/>
          <dgm:constr type="h" for="ch" forName="ellipse6" refType="h" fact="0.5761"/>
          <dgm:constr type="l" for="ch" forName="ellipse7" refType="w" fact="0.7545"/>
          <dgm:constr type="t" for="ch" forName="ellipse7" refType="h" fact="0"/>
          <dgm:constr type="w" for="ch" forName="ellipse7" refType="w" fact="0.2455"/>
          <dgm:constr type="h" for="ch" forName="ellipse7" refType="h" fact="0.5761"/>
        </dgm:constrLst>
      </dgm:else>
    </dgm:choose>
    <dgm:choose name="Name10">
      <dgm:if name="Name11" axis="ch" ptType="node" func="cnt" op="gte" val="1">
        <dgm:layoutNode name="ellipse1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12">
            <dgm:if name="Name13" func="var" arg="dir" op="equ" val="norm">
              <dgm:presOf axis="ch desOrSelf" ptType="node node" st="1 1" cnt="1 0"/>
            </dgm:if>
            <dgm:else name="Name14">
              <dgm:choose name="Name15">
                <dgm:if name="Name16" axis="ch" ptType="node" func="cnt" op="equ" val="1">
                  <dgm:presOf axis="ch desOrSelf" ptType="node node" st="1 1" cnt="1 0"/>
                </dgm:if>
                <dgm:if name="Name17" axis="ch" ptType="node" func="cnt" op="equ" val="2">
                  <dgm:presOf axis="ch desOrSelf" ptType="node node" st="2 1" cnt="1 0"/>
                </dgm:if>
                <dgm:if name="Name18" axis="ch" ptType="node" func="cnt" op="equ" val="3">
                  <dgm:presOf axis="ch desOrSelf" ptType="node node" st="3 1" cnt="1 0"/>
                </dgm:if>
                <dgm:if name="Name19" axis="ch" ptType="node" func="cnt" op="equ" val="4">
                  <dgm:presOf axis="ch desOrSelf" ptType="node node" st="4 1" cnt="1 0"/>
                </dgm:if>
                <dgm:if name="Name20" axis="ch" ptType="node" func="cnt" op="equ" val="5">
                  <dgm:presOf axis="ch desOrSelf" ptType="node node" st="5 1" cnt="1 0"/>
                </dgm:if>
                <dgm:if name="Name21" axis="ch" ptType="node" func="cnt" op="equ" val="6">
                  <dgm:presOf axis="ch desOrSelf" ptType="node node" st="6 1" cnt="1 0"/>
                </dgm:if>
                <dgm:if name="Name22" axis="ch" ptType="node" func="cnt" op="gte" val="7">
                  <dgm:presOf axis="ch desOrSelf" ptType="node node" st="7 1" cnt="1 0"/>
                </dgm:if>
                <dgm:else name="Name2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24"/>
    </dgm:choose>
    <dgm:choose name="Name25">
      <dgm:if name="Name26" axis="ch" ptType="node" func="cnt" op="gte" val="2">
        <dgm:layoutNode name="ellipse2" styleLbl="vennNode1">
          <dgm:varLst>
            <dgm:bulletEnabled val="1"/>
          </dgm:varLst>
          <dgm:alg type="tx"/>
          <dgm:choose name="Name27">
            <dgm:if name="Name2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2 1" cnt="1 0"/>
            </dgm:if>
            <dgm:else name="Name29">
              <dgm:shape xmlns:r="http://schemas.openxmlformats.org/officeDocument/2006/relationships" type="ellipse" r:blip="" zOrderOff="-2">
                <dgm:adjLst/>
              </dgm:shape>
              <dgm:choose name="Name30">
                <dgm:if name="Name31" axis="ch" ptType="node" func="cnt" op="equ" val="2">
                  <dgm:presOf axis="ch desOrSelf" ptType="node node" st="1 1" cnt="1 0"/>
                </dgm:if>
                <dgm:if name="Name32" axis="ch" ptType="node" func="cnt" op="equ" val="3">
                  <dgm:presOf axis="ch desOrSelf" ptType="node node" st="2 1" cnt="1 0"/>
                </dgm:if>
                <dgm:if name="Name33" axis="ch" ptType="node" func="cnt" op="equ" val="4">
                  <dgm:presOf axis="ch desOrSelf" ptType="node node" st="3 1" cnt="1 0"/>
                </dgm:if>
                <dgm:if name="Name34" axis="ch" ptType="node" func="cnt" op="equ" val="5">
                  <dgm:presOf axis="ch desOrSelf" ptType="node node" st="4 1" cnt="1 0"/>
                </dgm:if>
                <dgm:if name="Name35" axis="ch" ptType="node" func="cnt" op="equ" val="6">
                  <dgm:presOf axis="ch desOrSelf" ptType="node node" st="5 1" cnt="1 0"/>
                </dgm:if>
                <dgm:if name="Name36" axis="ch" ptType="node" func="cnt" op="gte" val="7">
                  <dgm:presOf axis="ch desOrSelf" ptType="node node" st="6 1" cnt="1 0"/>
                </dgm:if>
                <dgm:else name="Name37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  <dgm:choose name="Name39">
      <dgm:if name="Name40" axis="ch" ptType="node" func="cnt" op="gte" val="3">
        <dgm:layoutNode name="ellipse3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41">
            <dgm:if name="Name42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3 1" cnt="1 0"/>
            </dgm:if>
            <dgm:else name="Name43">
              <dgm:shape xmlns:r="http://schemas.openxmlformats.org/officeDocument/2006/relationships" type="ellipse" r:blip="" zOrderOff="-4">
                <dgm:adjLst/>
              </dgm:shape>
              <dgm:choose name="Name44">
                <dgm:if name="Name45" axis="ch" ptType="node" func="cnt" op="equ" val="3">
                  <dgm:presOf axis="ch desOrSelf" ptType="node node" st="1 1" cnt="1 0"/>
                </dgm:if>
                <dgm:if name="Name46" axis="ch" ptType="node" func="cnt" op="equ" val="4">
                  <dgm:presOf axis="ch desOrSelf" ptType="node node" st="2 1" cnt="1 0"/>
                </dgm:if>
                <dgm:if name="Name47" axis="ch" ptType="node" func="cnt" op="equ" val="5">
                  <dgm:presOf axis="ch desOrSelf" ptType="node node" st="3 1" cnt="1 0"/>
                </dgm:if>
                <dgm:if name="Name48" axis="ch" ptType="node" func="cnt" op="equ" val="6">
                  <dgm:presOf axis="ch desOrSelf" ptType="node node" st="4 1" cnt="1 0"/>
                </dgm:if>
                <dgm:if name="Name49" axis="ch" ptType="node" func="cnt" op="gte" val="7">
                  <dgm:presOf axis="ch desOrSelf" ptType="node node" st="5 1" cnt="1 0"/>
                </dgm:if>
                <dgm:else name="Name50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1"/>
    </dgm:choose>
    <dgm:choose name="Name52">
      <dgm:if name="Name53" axis="ch" ptType="node" func="cnt" op="gte" val="4">
        <dgm:layoutNode name="ellipse4" styleLbl="vennNode1">
          <dgm:varLst>
            <dgm:bulletEnabled val="1"/>
          </dgm:varLst>
          <dgm:alg type="tx"/>
          <dgm:choose name="Name54">
            <dgm:if name="Name55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4 1" cnt="1 0"/>
            </dgm:if>
            <dgm:else name="Name56">
              <dgm:shape xmlns:r="http://schemas.openxmlformats.org/officeDocument/2006/relationships" type="ellipse" r:blip="" zOrderOff="-6">
                <dgm:adjLst/>
              </dgm:shape>
              <dgm:choose name="Name57">
                <dgm:if name="Name58" axis="ch" ptType="node" func="cnt" op="equ" val="4">
                  <dgm:presOf axis="ch desOrSelf" ptType="node node" st="1 1" cnt="1 0"/>
                </dgm:if>
                <dgm:if name="Name59" axis="ch" ptType="node" func="cnt" op="equ" val="5">
                  <dgm:presOf axis="ch desOrSelf" ptType="node node" st="2 1" cnt="1 0"/>
                </dgm:if>
                <dgm:if name="Name60" axis="ch" ptType="node" func="cnt" op="equ" val="6">
                  <dgm:presOf axis="ch desOrSelf" ptType="node node" st="3 1" cnt="1 0"/>
                </dgm:if>
                <dgm:if name="Name61" axis="ch" ptType="node" func="cnt" op="gte" val="7">
                  <dgm:presOf axis="ch desOrSelf" ptType="node node" st="4 1" cnt="1 0"/>
                </dgm:if>
                <dgm:else name="Name62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63"/>
    </dgm:choose>
    <dgm:choose name="Name64">
      <dgm:if name="Name65" axis="ch" ptType="node" func="cnt" op="gte" val="5">
        <dgm:layoutNode name="ellipse5" styleLbl="vennNode1">
          <dgm:varLst>
            <dgm:bulletEnabled val="1"/>
          </dgm:varLst>
          <dgm:alg type="tx"/>
          <dgm:choose name="Name66">
            <dgm:if name="Name67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5 1" cnt="1 0"/>
            </dgm:if>
            <dgm:else name="Name68">
              <dgm:shape xmlns:r="http://schemas.openxmlformats.org/officeDocument/2006/relationships" type="ellipse" r:blip="" zOrderOff="-8">
                <dgm:adjLst/>
              </dgm:shape>
              <dgm:choose name="Name69">
                <dgm:if name="Name70" axis="ch" ptType="node" func="cnt" op="equ" val="5">
                  <dgm:presOf axis="ch desOrSelf" ptType="node node" st="1 1" cnt="1 0"/>
                </dgm:if>
                <dgm:if name="Name71" axis="ch" ptType="node" func="cnt" op="equ" val="6">
                  <dgm:presOf axis="ch desOrSelf" ptType="node node" st="2 1" cnt="1 0"/>
                </dgm:if>
                <dgm:if name="Name72" axis="ch" ptType="node" func="cnt" op="gte" val="7">
                  <dgm:presOf axis="ch desOrSelf" ptType="node node" st="3 1" cnt="1 0"/>
                </dgm:if>
                <dgm:else name="Name7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74"/>
    </dgm:choose>
    <dgm:choose name="Name75">
      <dgm:if name="Name76" axis="ch" ptType="node" func="cnt" op="gte" val="6">
        <dgm:layoutNode name="ellipse6" styleLbl="vennNode1">
          <dgm:varLst>
            <dgm:bulletEnabled val="1"/>
          </dgm:varLst>
          <dgm:alg type="tx"/>
          <dgm:choose name="Name77">
            <dgm:if name="Name7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6 1" cnt="1 0"/>
            </dgm:if>
            <dgm:else name="Name79">
              <dgm:shape xmlns:r="http://schemas.openxmlformats.org/officeDocument/2006/relationships" type="ellipse" r:blip="" zOrderOff="-10">
                <dgm:adjLst/>
              </dgm:shape>
              <dgm:choose name="Name80">
                <dgm:if name="Name81" axis="ch" ptType="node" func="cnt" op="equ" val="6">
                  <dgm:presOf axis="ch desOrSelf" ptType="node node" st="1 1" cnt="1 0"/>
                </dgm:if>
                <dgm:if name="Name82" axis="ch" ptType="node" func="cnt" op="gte" val="7">
                  <dgm:presOf axis="ch desOrSelf" ptType="node node" st="2 1" cnt="1 0"/>
                </dgm:if>
                <dgm:else name="Name8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84"/>
    </dgm:choose>
    <dgm:choose name="Name85">
      <dgm:if name="Name86" axis="ch" ptType="node" func="cnt" op="gte" val="7">
        <dgm:layoutNode name="ellipse7" styleLbl="vennNode1">
          <dgm:varLst>
            <dgm:bulletEnabled val="1"/>
          </dgm:varLst>
          <dgm:alg type="tx"/>
          <dgm:choose name="Name87">
            <dgm:if name="Name8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7 1" cnt="1 0"/>
            </dgm:if>
            <dgm:else name="Name89">
              <dgm:shape xmlns:r="http://schemas.openxmlformats.org/officeDocument/2006/relationships" type="ellipse" r:blip="" zOrderOff="-12">
                <dgm:adjLst/>
              </dgm:shape>
              <dgm:presOf axis="ch desOrSelf" ptType="node node" st="1 1" cnt="1 0"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90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2FA08D-A216-4DA8-A146-A00C7A5D2548}" type="datetimeFigureOut">
              <a:rPr lang="en-IN" smtClean="0"/>
              <a:t>24-07-2022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D597F6-E25E-42BD-B9AA-5923AC87A8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6135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D597F6-E25E-42BD-B9AA-5923AC87A85A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9222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11760" y="7380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11760" y="863640"/>
            <a:ext cx="852012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311760" y="2648160"/>
            <a:ext cx="852012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11760" y="7380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311760" y="86364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7840" y="86364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311760" y="26481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7840" y="26481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311760" y="7380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311760" y="86364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192480" y="86364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73200" y="86364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311760" y="264816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192480" y="264816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73200" y="264816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7380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311760" y="863640"/>
            <a:ext cx="8520120" cy="3416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11760" y="7380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311760" y="863640"/>
            <a:ext cx="852012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11760" y="7380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311760" y="863640"/>
            <a:ext cx="415764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7840" y="863640"/>
            <a:ext cx="415764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11760" y="7380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311760" y="73800"/>
            <a:ext cx="8520120" cy="2654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11760" y="7380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11760" y="86364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7840" y="863640"/>
            <a:ext cx="415764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311760" y="26481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7380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311760" y="863640"/>
            <a:ext cx="8520120" cy="3416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11760" y="7380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311760" y="863640"/>
            <a:ext cx="415764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7840" y="86364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7840" y="26481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11760" y="7380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311760" y="86364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7840" y="86364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311760" y="2648160"/>
            <a:ext cx="852012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11760" y="7380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311760" y="863640"/>
            <a:ext cx="852012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311760" y="2648160"/>
            <a:ext cx="852012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311760" y="7380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311760" y="86364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7840" y="86364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311760" y="26481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7840" y="26481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11760" y="7380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311760" y="86364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192480" y="86364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73200" y="86364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311760" y="264816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192480" y="264816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73200" y="264816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7380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11760" y="863640"/>
            <a:ext cx="852012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11760" y="7380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311760" y="863640"/>
            <a:ext cx="415764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7840" y="863640"/>
            <a:ext cx="415764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7380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311760" y="73800"/>
            <a:ext cx="8520120" cy="2654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11760" y="7380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311760" y="86364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7840" y="863640"/>
            <a:ext cx="415764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311760" y="26481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11760" y="7380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11760" y="863640"/>
            <a:ext cx="415764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7840" y="86364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7840" y="26481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11760" y="7380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11760" y="86364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7840" y="86364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311760" y="2648160"/>
            <a:ext cx="852012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6;p1"/>
          <p:cNvPicPr/>
          <p:nvPr/>
        </p:nvPicPr>
        <p:blipFill>
          <a:blip r:embed="rId14"/>
          <a:stretch/>
        </p:blipFill>
        <p:spPr>
          <a:xfrm>
            <a:off x="5760" y="2160"/>
            <a:ext cx="9132120" cy="5139000"/>
          </a:xfrm>
          <a:prstGeom prst="rect">
            <a:avLst/>
          </a:prstGeom>
          <a:ln>
            <a:noFill/>
          </a:ln>
        </p:spPr>
      </p:pic>
      <p:pic>
        <p:nvPicPr>
          <p:cNvPr id="6" name="Google Shape;7;p1"/>
          <p:cNvPicPr/>
          <p:nvPr/>
        </p:nvPicPr>
        <p:blipFill>
          <a:blip r:embed="rId15"/>
          <a:stretch/>
        </p:blipFill>
        <p:spPr>
          <a:xfrm>
            <a:off x="-12960" y="-2160"/>
            <a:ext cx="9151200" cy="5143320"/>
          </a:xfrm>
          <a:prstGeom prst="rect">
            <a:avLst/>
          </a:prstGeom>
          <a:ln>
            <a:noFill/>
          </a:ln>
        </p:spPr>
      </p:pic>
      <p:pic>
        <p:nvPicPr>
          <p:cNvPr id="2" name="Google Shape;10;p1"/>
          <p:cNvPicPr/>
          <p:nvPr/>
        </p:nvPicPr>
        <p:blipFill>
          <a:blip r:embed="rId16"/>
          <a:stretch/>
        </p:blipFill>
        <p:spPr>
          <a:xfrm>
            <a:off x="7363440" y="148680"/>
            <a:ext cx="1495080" cy="371160"/>
          </a:xfrm>
          <a:prstGeom prst="rect">
            <a:avLst/>
          </a:prstGeom>
          <a:ln>
            <a:noFill/>
          </a:ln>
        </p:spPr>
      </p:pic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tIns="91440" bIns="91440" anchor="b">
            <a:normAutofit/>
          </a:bodyPr>
          <a:lstStyle/>
          <a:p>
            <a:pPr algn="ctr"/>
            <a:r>
              <a:rPr lang="en-US" sz="52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6;p1"/>
          <p:cNvPicPr/>
          <p:nvPr/>
        </p:nvPicPr>
        <p:blipFill>
          <a:blip r:embed="rId14"/>
          <a:stretch/>
        </p:blipFill>
        <p:spPr>
          <a:xfrm>
            <a:off x="5760" y="2160"/>
            <a:ext cx="9132120" cy="5139000"/>
          </a:xfrm>
          <a:prstGeom prst="rect">
            <a:avLst/>
          </a:prstGeom>
          <a:ln>
            <a:noFill/>
          </a:ln>
        </p:spPr>
      </p:pic>
      <p:pic>
        <p:nvPicPr>
          <p:cNvPr id="42" name="Google Shape;7;p1"/>
          <p:cNvPicPr/>
          <p:nvPr/>
        </p:nvPicPr>
        <p:blipFill>
          <a:blip r:embed="rId15"/>
          <a:stretch/>
        </p:blipFill>
        <p:spPr>
          <a:xfrm>
            <a:off x="-12960" y="-2160"/>
            <a:ext cx="9151200" cy="5143320"/>
          </a:xfrm>
          <a:prstGeom prst="rect">
            <a:avLst/>
          </a:prstGeom>
          <a:ln>
            <a:noFill/>
          </a:ln>
        </p:spPr>
      </p:pic>
      <p:pic>
        <p:nvPicPr>
          <p:cNvPr id="43" name="Google Shape;10;p1"/>
          <p:cNvPicPr/>
          <p:nvPr/>
        </p:nvPicPr>
        <p:blipFill>
          <a:blip r:embed="rId16"/>
          <a:stretch/>
        </p:blipFill>
        <p:spPr>
          <a:xfrm>
            <a:off x="7363440" y="148680"/>
            <a:ext cx="1495080" cy="371160"/>
          </a:xfrm>
          <a:prstGeom prst="rect">
            <a:avLst/>
          </a:prstGeom>
          <a:ln>
            <a:noFill/>
          </a:ln>
        </p:spPr>
      </p:pic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73800"/>
            <a:ext cx="8520120" cy="572400"/>
          </a:xfrm>
          <a:prstGeom prst="rect">
            <a:avLst/>
          </a:prstGeom>
        </p:spPr>
        <p:txBody>
          <a:bodyPr tIns="91440" bIns="91440">
            <a:normAutofit/>
          </a:bodyPr>
          <a:lstStyle/>
          <a:p>
            <a:pPr algn="ctr"/>
            <a:r>
              <a:rPr lang="en-US" sz="23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11760" y="863640"/>
            <a:ext cx="8520120" cy="3416040"/>
          </a:xfrm>
          <a:prstGeom prst="rect">
            <a:avLst/>
          </a:prstGeom>
        </p:spPr>
        <p:txBody>
          <a:bodyPr tIns="91440" bIns="91440">
            <a:normAutofit/>
          </a:bodyPr>
          <a:lstStyle/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18" Type="http://schemas.openxmlformats.org/officeDocument/2006/relationships/image" Target="../media/image20.png"/><Relationship Id="rId3" Type="http://schemas.openxmlformats.org/officeDocument/2006/relationships/image" Target="../media/image28.png"/><Relationship Id="rId21" Type="http://schemas.openxmlformats.org/officeDocument/2006/relationships/image" Target="../media/image40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17" Type="http://schemas.openxmlformats.org/officeDocument/2006/relationships/image" Target="../media/image19.png"/><Relationship Id="rId25" Type="http://schemas.openxmlformats.org/officeDocument/2006/relationships/image" Target="../media/image42.png"/><Relationship Id="rId2" Type="http://schemas.openxmlformats.org/officeDocument/2006/relationships/image" Target="../media/image13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4.png"/><Relationship Id="rId11" Type="http://schemas.openxmlformats.org/officeDocument/2006/relationships/image" Target="../media/image35.png"/><Relationship Id="rId24" Type="http://schemas.openxmlformats.org/officeDocument/2006/relationships/image" Target="../media/image26.png"/><Relationship Id="rId5" Type="http://schemas.openxmlformats.org/officeDocument/2006/relationships/image" Target="../media/image30.png"/><Relationship Id="rId15" Type="http://schemas.openxmlformats.org/officeDocument/2006/relationships/image" Target="../media/image39.png"/><Relationship Id="rId23" Type="http://schemas.openxmlformats.org/officeDocument/2006/relationships/image" Target="../media/image41.png"/><Relationship Id="rId10" Type="http://schemas.openxmlformats.org/officeDocument/2006/relationships/image" Target="../media/image34.png"/><Relationship Id="rId19" Type="http://schemas.openxmlformats.org/officeDocument/2006/relationships/image" Target="../media/image21.png"/><Relationship Id="rId4" Type="http://schemas.openxmlformats.org/officeDocument/2006/relationships/image" Target="../media/image29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Relationship Id="rId22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image" Target="../media/image50.png"/><Relationship Id="rId7" Type="http://schemas.openxmlformats.org/officeDocument/2006/relationships/diagramData" Target="../diagrams/data1.xml"/><Relationship Id="rId12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53.png"/><Relationship Id="rId11" Type="http://schemas.microsoft.com/office/2007/relationships/diagramDrawing" Target="../diagrams/drawing1.xml"/><Relationship Id="rId5" Type="http://schemas.openxmlformats.org/officeDocument/2006/relationships/image" Target="../media/image52.png"/><Relationship Id="rId10" Type="http://schemas.openxmlformats.org/officeDocument/2006/relationships/diagramColors" Target="../diagrams/colors1.xml"/><Relationship Id="rId4" Type="http://schemas.openxmlformats.org/officeDocument/2006/relationships/image" Target="../media/image51.png"/><Relationship Id="rId9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13" Type="http://schemas.openxmlformats.org/officeDocument/2006/relationships/image" Target="../media/image58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6.png"/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12" Type="http://schemas.openxmlformats.org/officeDocument/2006/relationships/image" Target="../media/image75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5" Type="http://schemas.openxmlformats.org/officeDocument/2006/relationships/image" Target="../media/image68.png"/><Relationship Id="rId10" Type="http://schemas.openxmlformats.org/officeDocument/2006/relationships/image" Target="../media/image73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Relationship Id="rId14" Type="http://schemas.openxmlformats.org/officeDocument/2006/relationships/image" Target="../media/image7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7" Type="http://schemas.openxmlformats.org/officeDocument/2006/relationships/image" Target="../media/image100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99.png"/><Relationship Id="rId5" Type="http://schemas.openxmlformats.org/officeDocument/2006/relationships/image" Target="../media/image98.png"/><Relationship Id="rId4" Type="http://schemas.openxmlformats.org/officeDocument/2006/relationships/image" Target="../media/image9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13" Type="http://schemas.openxmlformats.org/officeDocument/2006/relationships/image" Target="../media/image112.png"/><Relationship Id="rId3" Type="http://schemas.openxmlformats.org/officeDocument/2006/relationships/image" Target="../media/image102.png"/><Relationship Id="rId7" Type="http://schemas.openxmlformats.org/officeDocument/2006/relationships/image" Target="../media/image106.png"/><Relationship Id="rId12" Type="http://schemas.openxmlformats.org/officeDocument/2006/relationships/image" Target="../media/image111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05.png"/><Relationship Id="rId11" Type="http://schemas.openxmlformats.org/officeDocument/2006/relationships/image" Target="../media/image110.png"/><Relationship Id="rId5" Type="http://schemas.openxmlformats.org/officeDocument/2006/relationships/image" Target="../media/image104.png"/><Relationship Id="rId10" Type="http://schemas.openxmlformats.org/officeDocument/2006/relationships/image" Target="../media/image109.png"/><Relationship Id="rId4" Type="http://schemas.openxmlformats.org/officeDocument/2006/relationships/image" Target="../media/image103.png"/><Relationship Id="rId9" Type="http://schemas.openxmlformats.org/officeDocument/2006/relationships/image" Target="../media/image108.png"/><Relationship Id="rId14" Type="http://schemas.openxmlformats.org/officeDocument/2006/relationships/image" Target="../media/image113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115.png"/><Relationship Id="rId7" Type="http://schemas.openxmlformats.org/officeDocument/2006/relationships/image" Target="../media/image119.png"/><Relationship Id="rId12" Type="http://schemas.openxmlformats.org/officeDocument/2006/relationships/image" Target="../media/image124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18.png"/><Relationship Id="rId11" Type="http://schemas.openxmlformats.org/officeDocument/2006/relationships/image" Target="../media/image123.png"/><Relationship Id="rId5" Type="http://schemas.openxmlformats.org/officeDocument/2006/relationships/image" Target="../media/image117.png"/><Relationship Id="rId10" Type="http://schemas.openxmlformats.org/officeDocument/2006/relationships/image" Target="../media/image122.png"/><Relationship Id="rId4" Type="http://schemas.openxmlformats.org/officeDocument/2006/relationships/image" Target="../media/image116.png"/><Relationship Id="rId9" Type="http://schemas.openxmlformats.org/officeDocument/2006/relationships/image" Target="../media/image12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27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3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2.png"/><Relationship Id="rId4" Type="http://schemas.openxmlformats.org/officeDocument/2006/relationships/image" Target="../media/image11.em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13" Type="http://schemas.openxmlformats.org/officeDocument/2006/relationships/image" Target="../media/image145.png"/><Relationship Id="rId18" Type="http://schemas.openxmlformats.org/officeDocument/2006/relationships/image" Target="../media/image150.png"/><Relationship Id="rId3" Type="http://schemas.openxmlformats.org/officeDocument/2006/relationships/image" Target="../media/image135.png"/><Relationship Id="rId7" Type="http://schemas.openxmlformats.org/officeDocument/2006/relationships/image" Target="../media/image139.png"/><Relationship Id="rId12" Type="http://schemas.openxmlformats.org/officeDocument/2006/relationships/image" Target="../media/image144.png"/><Relationship Id="rId17" Type="http://schemas.openxmlformats.org/officeDocument/2006/relationships/image" Target="../media/image149.png"/><Relationship Id="rId2" Type="http://schemas.openxmlformats.org/officeDocument/2006/relationships/image" Target="../media/image134.png"/><Relationship Id="rId16" Type="http://schemas.openxmlformats.org/officeDocument/2006/relationships/image" Target="../media/image148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38.png"/><Relationship Id="rId11" Type="http://schemas.openxmlformats.org/officeDocument/2006/relationships/image" Target="../media/image143.png"/><Relationship Id="rId5" Type="http://schemas.openxmlformats.org/officeDocument/2006/relationships/image" Target="../media/image137.png"/><Relationship Id="rId15" Type="http://schemas.openxmlformats.org/officeDocument/2006/relationships/image" Target="../media/image147.png"/><Relationship Id="rId10" Type="http://schemas.openxmlformats.org/officeDocument/2006/relationships/image" Target="../media/image142.png"/><Relationship Id="rId19" Type="http://schemas.openxmlformats.org/officeDocument/2006/relationships/image" Target="../media/image151.png"/><Relationship Id="rId4" Type="http://schemas.openxmlformats.org/officeDocument/2006/relationships/image" Target="../media/image136.png"/><Relationship Id="rId9" Type="http://schemas.openxmlformats.org/officeDocument/2006/relationships/image" Target="../media/image141.png"/><Relationship Id="rId14" Type="http://schemas.openxmlformats.org/officeDocument/2006/relationships/image" Target="../media/image146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2.png"/><Relationship Id="rId1" Type="http://schemas.openxmlformats.org/officeDocument/2006/relationships/slideLayout" Target="../slideLayouts/slideLayout1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3.png"/><Relationship Id="rId1" Type="http://schemas.openxmlformats.org/officeDocument/2006/relationships/slideLayout" Target="../slideLayouts/slideLayout1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jpe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33;p9"/>
          <p:cNvPicPr/>
          <p:nvPr/>
        </p:nvPicPr>
        <p:blipFill>
          <a:blip r:embed="rId2"/>
          <a:stretch/>
        </p:blipFill>
        <p:spPr>
          <a:xfrm>
            <a:off x="7200" y="165960"/>
            <a:ext cx="9136440" cy="5142960"/>
          </a:xfrm>
          <a:prstGeom prst="rect">
            <a:avLst/>
          </a:prstGeom>
          <a:ln>
            <a:noFill/>
          </a:ln>
        </p:spPr>
      </p:pic>
      <p:pic>
        <p:nvPicPr>
          <p:cNvPr id="125" name="Google Shape;34;p9"/>
          <p:cNvPicPr/>
          <p:nvPr/>
        </p:nvPicPr>
        <p:blipFill>
          <a:blip r:embed="rId3"/>
          <a:stretch/>
        </p:blipFill>
        <p:spPr>
          <a:xfrm>
            <a:off x="4890240" y="584280"/>
            <a:ext cx="2999880" cy="742680"/>
          </a:xfrm>
          <a:prstGeom prst="rect">
            <a:avLst/>
          </a:prstGeom>
          <a:ln>
            <a:noFill/>
          </a:ln>
        </p:spPr>
      </p:pic>
      <p:sp>
        <p:nvSpPr>
          <p:cNvPr id="126" name="CustomShape 1"/>
          <p:cNvSpPr/>
          <p:nvPr/>
        </p:nvSpPr>
        <p:spPr>
          <a:xfrm>
            <a:off x="3470067" y="1485521"/>
            <a:ext cx="5173920" cy="187743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spAutoFit/>
          </a:bodyPr>
          <a:lstStyle/>
          <a:p>
            <a:pPr algn="ctr"/>
            <a:r>
              <a:rPr lang="en-US" sz="1600" b="1" dirty="0">
                <a:solidFill>
                  <a:srgbClr val="0098A3"/>
                </a:solidFill>
                <a:latin typeface="CastleT" panose="020E0602050706020204" pitchFamily="34" charset="0"/>
              </a:rPr>
              <a:t>Department of IT Engineering</a:t>
            </a:r>
          </a:p>
          <a:p>
            <a:pPr algn="ctr"/>
            <a:endParaRPr lang="en-US" sz="1600" b="1" dirty="0">
              <a:solidFill>
                <a:srgbClr val="0098A3"/>
              </a:solidFill>
              <a:latin typeface="CastleT" panose="020E0602050706020204" pitchFamily="34" charset="0"/>
            </a:endParaRPr>
          </a:p>
          <a:p>
            <a:pPr algn="ctr"/>
            <a:r>
              <a:rPr lang="en-US" sz="1600" b="1" dirty="0">
                <a:solidFill>
                  <a:srgbClr val="0098A3"/>
                </a:solidFill>
                <a:latin typeface="CastleT" panose="020E0602050706020204" pitchFamily="34" charset="0"/>
              </a:rPr>
              <a:t>Chapter 1</a:t>
            </a:r>
          </a:p>
          <a:p>
            <a:pPr algn="ctr"/>
            <a:r>
              <a:rPr lang="en-US" sz="1600" b="1" dirty="0">
                <a:solidFill>
                  <a:srgbClr val="0098A3"/>
                </a:solidFill>
                <a:latin typeface="CastleT" panose="020E0602050706020204" pitchFamily="34" charset="0"/>
              </a:rPr>
              <a:t>Introduction to Design and Analysis of Algorithms</a:t>
            </a:r>
          </a:p>
          <a:p>
            <a:pPr algn="ctr"/>
            <a:endParaRPr lang="en-US" sz="1600" b="1" dirty="0">
              <a:solidFill>
                <a:srgbClr val="0098A3"/>
              </a:solidFill>
              <a:latin typeface="CastleT" panose="020E0602050706020204" pitchFamily="34" charset="0"/>
            </a:endParaRPr>
          </a:p>
          <a:p>
            <a:pPr algn="ctr"/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CastleT" panose="020E0602050706020204"/>
              </a:rPr>
              <a:t>Subject Code</a:t>
            </a:r>
            <a:r>
              <a:rPr lang="en-IN" sz="1600" b="1">
                <a:solidFill>
                  <a:schemeClr val="accent5">
                    <a:lumMod val="50000"/>
                  </a:schemeClr>
                </a:solidFill>
                <a:latin typeface="CastleT" panose="020E0602050706020204"/>
              </a:rPr>
              <a:t>: </a:t>
            </a:r>
            <a:r>
              <a:rPr lang="en-IN" sz="1600" b="1" i="0" u="none" strike="noStrike" baseline="0">
                <a:solidFill>
                  <a:schemeClr val="accent5">
                    <a:lumMod val="50000"/>
                  </a:schemeClr>
                </a:solidFill>
                <a:latin typeface="Cambria-Bold"/>
              </a:rPr>
              <a:t>01CE0503</a:t>
            </a:r>
            <a:endParaRPr lang="en-IN" sz="1600" b="1" dirty="0">
              <a:solidFill>
                <a:schemeClr val="accent5">
                  <a:lumMod val="50000"/>
                </a:schemeClr>
              </a:solidFill>
              <a:latin typeface="CastleT" panose="020E0602050706020204"/>
            </a:endParaRPr>
          </a:p>
          <a:p>
            <a:pPr algn="ctr"/>
            <a:r>
              <a:rPr lang="en-IN" sz="20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CastleT" panose="020E0602050706020204"/>
              </a:rPr>
              <a:t>D</a:t>
            </a:r>
            <a:r>
              <a:rPr lang="en-US" sz="2000" b="1" dirty="0">
                <a:solidFill>
                  <a:schemeClr val="accent2">
                    <a:lumMod val="90000"/>
                    <a:lumOff val="10000"/>
                  </a:schemeClr>
                </a:solidFill>
                <a:latin typeface="CastleT" panose="020E0602050706020204"/>
              </a:rPr>
              <a:t>esign and Analysis of Algorithm (DAA)</a:t>
            </a:r>
            <a:endParaRPr lang="en-IN" sz="2000" b="1" dirty="0">
              <a:solidFill>
                <a:schemeClr val="accent2">
                  <a:lumMod val="90000"/>
                  <a:lumOff val="10000"/>
                </a:schemeClr>
              </a:solidFill>
              <a:latin typeface="CastleT" panose="020E0602050706020204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B69900-3F5E-70CA-A93B-B6784F7E4F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4100" y="3521519"/>
            <a:ext cx="823888" cy="1045172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7F67549-C2CA-3214-FF5D-8A103ED15C76}"/>
              </a:ext>
            </a:extLst>
          </p:cNvPr>
          <p:cNvSpPr txBox="1"/>
          <p:nvPr/>
        </p:nvSpPr>
        <p:spPr>
          <a:xfrm>
            <a:off x="7377262" y="4725252"/>
            <a:ext cx="144776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100" b="1" dirty="0">
                <a:latin typeface="Arial Rounded MT Bold" panose="020F0704030504030204" pitchFamily="34" charset="0"/>
              </a:rPr>
              <a:t>Prof. Yatri Davda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>
            <a:extLst>
              <a:ext uri="{FF2B5EF4-FFF2-40B4-BE49-F238E27FC236}">
                <a16:creationId xmlns:a16="http://schemas.microsoft.com/office/drawing/2014/main" id="{C8D2BCE8-6492-1BCD-6642-20889840D860}"/>
              </a:ext>
            </a:extLst>
          </p:cNvPr>
          <p:cNvSpPr txBox="1"/>
          <p:nvPr/>
        </p:nvSpPr>
        <p:spPr>
          <a:xfrm>
            <a:off x="311760" y="7380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2300" spc="-1" dirty="0">
                <a:solidFill>
                  <a:srgbClr val="00A4B6"/>
                </a:solidFill>
                <a:latin typeface="Algerian" panose="04020705040A02060702" pitchFamily="82" charset="0"/>
                <a:ea typeface="Cambria" panose="02040503050406030204" pitchFamily="18" charset="0"/>
                <a:cs typeface="Calibri" panose="020F0502020204030204" pitchFamily="34" charset="0"/>
              </a:rPr>
              <a:t>Exercises</a:t>
            </a:r>
            <a:endParaRPr lang="en-US" sz="2300" b="0" strike="noStrike" spc="-1" dirty="0">
              <a:solidFill>
                <a:srgbClr val="000000"/>
              </a:solidFill>
              <a:latin typeface="Algerian" panose="04020705040A02060702" pitchFamily="82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D879FB5-499A-6D5E-3930-DFE4C0AF624C}"/>
              </a:ext>
            </a:extLst>
          </p:cNvPr>
          <p:cNvSpPr txBox="1">
            <a:spLocks/>
          </p:cNvSpPr>
          <p:nvPr/>
        </p:nvSpPr>
        <p:spPr>
          <a:xfrm>
            <a:off x="221226" y="808433"/>
            <a:ext cx="8354961" cy="3335865"/>
          </a:xfrm>
          <a:prstGeom prst="rect">
            <a:avLst/>
          </a:prstGeom>
        </p:spPr>
        <p:txBody>
          <a:bodyPr tIns="91440" bIns="9144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lvl="1" indent="-265113">
              <a:spcBef>
                <a:spcPts val="1000"/>
              </a:spcBef>
              <a:buFont typeface="Wingdings 3" panose="05040102010807070707" pitchFamily="18" charset="2"/>
              <a:buChar char=""/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Multiply following values using divide and conquer method.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4567×6543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31415975×8182818</a:t>
            </a:r>
          </a:p>
        </p:txBody>
      </p:sp>
    </p:spTree>
    <p:extLst>
      <p:ext uri="{BB962C8B-B14F-4D97-AF65-F5344CB8AC3E}">
        <p14:creationId xmlns:p14="http://schemas.microsoft.com/office/powerpoint/2010/main" val="1860099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631358D2-DFDA-2903-EF5E-CA309760FC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5308860"/>
              </p:ext>
            </p:extLst>
          </p:nvPr>
        </p:nvGraphicFramePr>
        <p:xfrm>
          <a:off x="1152140" y="747888"/>
          <a:ext cx="5321797" cy="2005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6972">
                  <a:extLst>
                    <a:ext uri="{9D8B030D-6E8A-4147-A177-3AD203B41FA5}">
                      <a16:colId xmlns:a16="http://schemas.microsoft.com/office/drawing/2014/main" val="3419318280"/>
                    </a:ext>
                  </a:extLst>
                </a:gridCol>
                <a:gridCol w="830757">
                  <a:extLst>
                    <a:ext uri="{9D8B030D-6E8A-4147-A177-3AD203B41FA5}">
                      <a16:colId xmlns:a16="http://schemas.microsoft.com/office/drawing/2014/main" val="2188335301"/>
                    </a:ext>
                  </a:extLst>
                </a:gridCol>
                <a:gridCol w="3094068">
                  <a:extLst>
                    <a:ext uri="{9D8B030D-6E8A-4147-A177-3AD203B41FA5}">
                      <a16:colId xmlns:a16="http://schemas.microsoft.com/office/drawing/2014/main" val="1483537212"/>
                    </a:ext>
                  </a:extLst>
                </a:gridCol>
              </a:tblGrid>
              <a:tr h="334224">
                <a:tc>
                  <a:txBody>
                    <a:bodyPr/>
                    <a:lstStyle/>
                    <a:p>
                      <a:pPr algn="ctr"/>
                      <a:r>
                        <a:rPr lang="en-US" sz="1200" b="0">
                          <a:solidFill>
                            <a:srgbClr val="AD1457"/>
                          </a:solidFill>
                        </a:rPr>
                        <a:t>Multiply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>
                          <a:solidFill>
                            <a:srgbClr val="AD1457"/>
                          </a:solidFill>
                        </a:rPr>
                        <a:t>Shift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>
                          <a:solidFill>
                            <a:srgbClr val="AD1457"/>
                          </a:solidFill>
                        </a:rPr>
                        <a:t>Result 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8560165"/>
                  </a:ext>
                </a:extLst>
              </a:tr>
              <a:tr h="334224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8215106"/>
                  </a:ext>
                </a:extLst>
              </a:tr>
              <a:tr h="3342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8359498"/>
                  </a:ext>
                </a:extLst>
              </a:tr>
              <a:tr h="3342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9555888"/>
                  </a:ext>
                </a:extLst>
              </a:tr>
              <a:tr h="334224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962305"/>
                  </a:ext>
                </a:extLst>
              </a:tr>
              <a:tr h="334224">
                <a:tc gridSpan="3">
                  <a:txBody>
                    <a:bodyPr/>
                    <a:lstStyle/>
                    <a:p>
                      <a:pPr algn="r"/>
                      <a:endParaRPr lang="en-US" sz="12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2000" b="1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6226289"/>
                  </a:ext>
                </a:extLst>
              </a:tr>
            </a:tbl>
          </a:graphicData>
        </a:graphic>
      </p:graphicFrame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5319743B-1E40-14DC-37B4-3F29C59A86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2204931"/>
              </p:ext>
            </p:extLst>
          </p:nvPr>
        </p:nvGraphicFramePr>
        <p:xfrm>
          <a:off x="1145811" y="2853545"/>
          <a:ext cx="5318987" cy="220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6234">
                  <a:extLst>
                    <a:ext uri="{9D8B030D-6E8A-4147-A177-3AD203B41FA5}">
                      <a16:colId xmlns:a16="http://schemas.microsoft.com/office/drawing/2014/main" val="3419318280"/>
                    </a:ext>
                  </a:extLst>
                </a:gridCol>
                <a:gridCol w="830318">
                  <a:extLst>
                    <a:ext uri="{9D8B030D-6E8A-4147-A177-3AD203B41FA5}">
                      <a16:colId xmlns:a16="http://schemas.microsoft.com/office/drawing/2014/main" val="2188335301"/>
                    </a:ext>
                  </a:extLst>
                </a:gridCol>
                <a:gridCol w="3092435">
                  <a:extLst>
                    <a:ext uri="{9D8B030D-6E8A-4147-A177-3AD203B41FA5}">
                      <a16:colId xmlns:a16="http://schemas.microsoft.com/office/drawing/2014/main" val="1483537212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rgbClr val="AD1457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Multiply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>
                          <a:solidFill>
                            <a:srgbClr val="AD1457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Shift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>
                          <a:solidFill>
                            <a:srgbClr val="AD1457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Result 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8560165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ctr"/>
                      <a:endParaRPr lang="en-US" sz="120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2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8215106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ctr"/>
                      <a:endParaRPr lang="en-US" sz="120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20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8359498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ctr"/>
                      <a:endParaRPr lang="en-US" sz="120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20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9555888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ctr"/>
                      <a:endParaRPr lang="en-US" sz="120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2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962305"/>
                  </a:ext>
                </a:extLst>
              </a:tr>
              <a:tr h="368300">
                <a:tc gridSpan="3">
                  <a:txBody>
                    <a:bodyPr/>
                    <a:lstStyle/>
                    <a:p>
                      <a:pPr algn="r"/>
                      <a:endParaRPr lang="en-US" sz="1200" b="1" dirty="0">
                        <a:solidFill>
                          <a:srgbClr val="00206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2000" b="1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54328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AF5CEEE-2783-4F0D-E12B-609D70F6002C}"/>
                  </a:ext>
                </a:extLst>
              </p:cNvPr>
              <p:cNvSpPr txBox="1"/>
              <p:nvPr/>
            </p:nvSpPr>
            <p:spPr>
              <a:xfrm>
                <a:off x="896656" y="1135308"/>
                <a:ext cx="177338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3141∗0818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AF5CEEE-2783-4F0D-E12B-609D70F600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656" y="1135308"/>
                <a:ext cx="1773382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B1C9B9E-C9D5-03B9-D6A1-5CFBB95857C5}"/>
                  </a:ext>
                </a:extLst>
              </p:cNvPr>
              <p:cNvSpPr txBox="1"/>
              <p:nvPr/>
            </p:nvSpPr>
            <p:spPr>
              <a:xfrm>
                <a:off x="2829582" y="1113209"/>
                <a:ext cx="3048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B1C9B9E-C9D5-03B9-D6A1-5CFBB95857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9582" y="1113209"/>
                <a:ext cx="304800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10F538AE-D74E-152F-974B-F7D0DEF3BA7E}"/>
                  </a:ext>
                </a:extLst>
              </p:cNvPr>
              <p:cNvSpPr txBox="1"/>
              <p:nvPr/>
            </p:nvSpPr>
            <p:spPr>
              <a:xfrm>
                <a:off x="3656353" y="1106766"/>
                <a:ext cx="25603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𝟐𝟓𝟔𝟗𝟑𝟑𝟖𝟎𝟎𝟎𝟎𝟎𝟎𝟎𝟎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10F538AE-D74E-152F-974B-F7D0DEF3BA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6353" y="1106766"/>
                <a:ext cx="2560320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C7D3D13-F707-848C-D329-04DD3A9585C4}"/>
                  </a:ext>
                </a:extLst>
              </p:cNvPr>
              <p:cNvSpPr txBox="1"/>
              <p:nvPr/>
            </p:nvSpPr>
            <p:spPr>
              <a:xfrm>
                <a:off x="896656" y="3280860"/>
                <a:ext cx="17373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31∗</m:t>
                      </m:r>
                      <m:r>
                        <a:rPr lang="en-IN" sz="12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C7D3D13-F707-848C-D329-04DD3A9585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656" y="3280860"/>
                <a:ext cx="1737360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7574D2FC-7D72-152E-0A69-3B4CE1FE3AB8}"/>
                  </a:ext>
                </a:extLst>
              </p:cNvPr>
              <p:cNvSpPr txBox="1"/>
              <p:nvPr/>
            </p:nvSpPr>
            <p:spPr>
              <a:xfrm>
                <a:off x="880645" y="4033602"/>
                <a:ext cx="17373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41∗</m:t>
                      </m:r>
                      <m:r>
                        <a:rPr lang="en-IN" sz="12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7574D2FC-7D72-152E-0A69-3B4CE1FE3A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645" y="4033602"/>
                <a:ext cx="1737360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285A9AB-D73D-F347-BF61-79AA35493BCB}"/>
                  </a:ext>
                </a:extLst>
              </p:cNvPr>
              <p:cNvSpPr txBox="1"/>
              <p:nvPr/>
            </p:nvSpPr>
            <p:spPr>
              <a:xfrm>
                <a:off x="880645" y="3655987"/>
                <a:ext cx="17373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31∗18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285A9AB-D73D-F347-BF61-79AA35493B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645" y="3655987"/>
                <a:ext cx="1737360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865E2F9-945E-399F-EFF3-2E1C46CBFB72}"/>
                  </a:ext>
                </a:extLst>
              </p:cNvPr>
              <p:cNvSpPr txBox="1"/>
              <p:nvPr/>
            </p:nvSpPr>
            <p:spPr>
              <a:xfrm>
                <a:off x="870175" y="4358800"/>
                <a:ext cx="17373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41</m:t>
                      </m:r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∗18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865E2F9-945E-399F-EFF3-2E1C46CBFB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175" y="4358800"/>
                <a:ext cx="1737360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4BBDE332-9A48-B801-688D-B4E23FCE01C9}"/>
                  </a:ext>
                </a:extLst>
              </p:cNvPr>
              <p:cNvSpPr txBox="1"/>
              <p:nvPr/>
            </p:nvSpPr>
            <p:spPr>
              <a:xfrm>
                <a:off x="2758785" y="3268248"/>
                <a:ext cx="3048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120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4BBDE332-9A48-B801-688D-B4E23FCE01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8785" y="3268248"/>
                <a:ext cx="304800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6CCE712F-028D-309E-12F5-8C0DBE5DD8F4}"/>
                  </a:ext>
                </a:extLst>
              </p:cNvPr>
              <p:cNvSpPr txBox="1"/>
              <p:nvPr/>
            </p:nvSpPr>
            <p:spPr>
              <a:xfrm>
                <a:off x="2754679" y="3654056"/>
                <a:ext cx="3048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6CCE712F-028D-309E-12F5-8C0DBE5DD8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4679" y="3654056"/>
                <a:ext cx="304800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6766CC70-593E-2913-1C77-0A1A6F09C067}"/>
                  </a:ext>
                </a:extLst>
              </p:cNvPr>
              <p:cNvSpPr txBox="1"/>
              <p:nvPr/>
            </p:nvSpPr>
            <p:spPr>
              <a:xfrm>
                <a:off x="2754679" y="4024386"/>
                <a:ext cx="3048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6766CC70-593E-2913-1C77-0A1A6F09C0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4679" y="4024386"/>
                <a:ext cx="304800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3EE678DF-0506-FF20-FB8F-4064F7EB7E20}"/>
                  </a:ext>
                </a:extLst>
              </p:cNvPr>
              <p:cNvSpPr txBox="1"/>
              <p:nvPr/>
            </p:nvSpPr>
            <p:spPr>
              <a:xfrm>
                <a:off x="2751084" y="4358800"/>
                <a:ext cx="3048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3EE678DF-0506-FF20-FB8F-4064F7EB7E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1084" y="4358800"/>
                <a:ext cx="304800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061473CF-FD89-3EC0-8077-CB29A1467695}"/>
                  </a:ext>
                </a:extLst>
              </p:cNvPr>
              <p:cNvSpPr txBox="1"/>
              <p:nvPr/>
            </p:nvSpPr>
            <p:spPr>
              <a:xfrm>
                <a:off x="3663201" y="3280859"/>
                <a:ext cx="25603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IN" sz="12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0000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061473CF-FD89-3EC0-8077-CB29A14676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3201" y="3280859"/>
                <a:ext cx="2560320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99961399-8C53-E4D1-244F-2C39DEB8F041}"/>
                  </a:ext>
                </a:extLst>
              </p:cNvPr>
              <p:cNvSpPr txBox="1"/>
              <p:nvPr/>
            </p:nvSpPr>
            <p:spPr>
              <a:xfrm>
                <a:off x="3656353" y="3695685"/>
                <a:ext cx="25603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558</m:t>
                      </m:r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00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99961399-8C53-E4D1-244F-2C39DEB8F0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6353" y="3695685"/>
                <a:ext cx="2560320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A7423D60-7E7B-E1CE-758C-DCB86163A39D}"/>
                  </a:ext>
                </a:extLst>
              </p:cNvPr>
              <p:cNvSpPr txBox="1"/>
              <p:nvPr/>
            </p:nvSpPr>
            <p:spPr>
              <a:xfrm>
                <a:off x="3663201" y="4027017"/>
                <a:ext cx="25603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IN" sz="12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00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A7423D60-7E7B-E1CE-758C-DCB86163A3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3201" y="4027017"/>
                <a:ext cx="2560320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95B72077-3A66-CAEA-5608-2B9E9E7F3EF0}"/>
                  </a:ext>
                </a:extLst>
              </p:cNvPr>
              <p:cNvSpPr txBox="1"/>
              <p:nvPr/>
            </p:nvSpPr>
            <p:spPr>
              <a:xfrm>
                <a:off x="3663201" y="4405992"/>
                <a:ext cx="25603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738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95B72077-3A66-CAEA-5608-2B9E9E7F3E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3201" y="4405992"/>
                <a:ext cx="2560320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CE186246-AFD4-B9D7-1FB8-ECF536F7510E}"/>
                  </a:ext>
                </a:extLst>
              </p:cNvPr>
              <p:cNvSpPr txBox="1"/>
              <p:nvPr/>
            </p:nvSpPr>
            <p:spPr>
              <a:xfrm>
                <a:off x="3663201" y="4716760"/>
                <a:ext cx="25603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IN" sz="1200" b="1" i="1" smtClean="0">
                          <a:latin typeface="Cambria Math" panose="02040503050406030204" pitchFamily="18" charset="0"/>
                        </a:rPr>
                        <m:t>𝟐𝟓𝟔𝟗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𝟑𝟑𝟖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CE186246-AFD4-B9D7-1FB8-ECF536F751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3201" y="4716760"/>
                <a:ext cx="2560320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Curved Right Arrow 56">
            <a:extLst>
              <a:ext uri="{FF2B5EF4-FFF2-40B4-BE49-F238E27FC236}">
                <a16:creationId xmlns:a16="http://schemas.microsoft.com/office/drawing/2014/main" id="{422B3172-B17B-603C-8340-71966BA85FEF}"/>
              </a:ext>
            </a:extLst>
          </p:cNvPr>
          <p:cNvSpPr/>
          <p:nvPr/>
        </p:nvSpPr>
        <p:spPr>
          <a:xfrm>
            <a:off x="132595" y="1135144"/>
            <a:ext cx="1013216" cy="2133104"/>
          </a:xfrm>
          <a:prstGeom prst="curvedRightArrow">
            <a:avLst/>
          </a:prstGeom>
          <a:solidFill>
            <a:schemeClr val="bg2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CD49F4FF-A2B2-1FF9-65AF-42847D6AFB5D}"/>
              </a:ext>
            </a:extLst>
          </p:cNvPr>
          <p:cNvCxnSpPr>
            <a:cxnSpLocks/>
          </p:cNvCxnSpPr>
          <p:nvPr/>
        </p:nvCxnSpPr>
        <p:spPr>
          <a:xfrm>
            <a:off x="1546088" y="1084289"/>
            <a:ext cx="0" cy="32801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B99D2CA-79E2-7868-33BD-453F9147F77B}"/>
              </a:ext>
            </a:extLst>
          </p:cNvPr>
          <p:cNvCxnSpPr>
            <a:cxnSpLocks/>
          </p:cNvCxnSpPr>
          <p:nvPr/>
        </p:nvCxnSpPr>
        <p:spPr>
          <a:xfrm>
            <a:off x="2019958" y="1084289"/>
            <a:ext cx="0" cy="32801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Curved Up Arrow 59">
            <a:extLst>
              <a:ext uri="{FF2B5EF4-FFF2-40B4-BE49-F238E27FC236}">
                <a16:creationId xmlns:a16="http://schemas.microsoft.com/office/drawing/2014/main" id="{991F7B8F-4496-2423-EEB9-2169B4D5870E}"/>
              </a:ext>
            </a:extLst>
          </p:cNvPr>
          <p:cNvSpPr/>
          <p:nvPr/>
        </p:nvSpPr>
        <p:spPr>
          <a:xfrm rot="16200000">
            <a:off x="4959278" y="2500497"/>
            <a:ext cx="4033396" cy="1004077"/>
          </a:xfrm>
          <a:prstGeom prst="curvedUpArrow">
            <a:avLst/>
          </a:prstGeom>
          <a:solidFill>
            <a:schemeClr val="bg2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6" name="TextShape 1">
            <a:extLst>
              <a:ext uri="{FF2B5EF4-FFF2-40B4-BE49-F238E27FC236}">
                <a16:creationId xmlns:a16="http://schemas.microsoft.com/office/drawing/2014/main" id="{02A676D8-DB26-C175-9FFF-9C2FDBB6352A}"/>
              </a:ext>
            </a:extLst>
          </p:cNvPr>
          <p:cNvSpPr txBox="1"/>
          <p:nvPr/>
        </p:nvSpPr>
        <p:spPr>
          <a:xfrm>
            <a:off x="311760" y="7380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2300" spc="-1" dirty="0">
                <a:solidFill>
                  <a:srgbClr val="00A4B6"/>
                </a:solidFill>
                <a:latin typeface="Algerian" panose="04020705040A02060702" pitchFamily="82" charset="0"/>
                <a:ea typeface="Cambria" panose="02040503050406030204" pitchFamily="18" charset="0"/>
                <a:cs typeface="Calibri" panose="020F0502020204030204" pitchFamily="34" charset="0"/>
              </a:rPr>
              <a:t>To multiply 3141 5975 with  0818 2818</a:t>
            </a: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1A5FBC6B-C4CD-8871-9491-8D8F44651447}"/>
              </a:ext>
            </a:extLst>
          </p:cNvPr>
          <p:cNvCxnSpPr/>
          <p:nvPr/>
        </p:nvCxnSpPr>
        <p:spPr>
          <a:xfrm>
            <a:off x="2145243" y="541624"/>
            <a:ext cx="82296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17F93A0B-022B-0C90-D235-70A90683861E}"/>
              </a:ext>
            </a:extLst>
          </p:cNvPr>
          <p:cNvCxnSpPr/>
          <p:nvPr/>
        </p:nvCxnSpPr>
        <p:spPr>
          <a:xfrm>
            <a:off x="5283731" y="541624"/>
            <a:ext cx="82296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D84EFFA-CBA2-B418-22EF-E5AEE9936B36}"/>
              </a:ext>
            </a:extLst>
          </p:cNvPr>
          <p:cNvCxnSpPr/>
          <p:nvPr/>
        </p:nvCxnSpPr>
        <p:spPr>
          <a:xfrm flipH="1">
            <a:off x="5285253" y="32975"/>
            <a:ext cx="0" cy="65405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F4AA3B45-3D84-AE92-41D0-79D955926480}"/>
              </a:ext>
            </a:extLst>
          </p:cNvPr>
          <p:cNvCxnSpPr/>
          <p:nvPr/>
        </p:nvCxnSpPr>
        <p:spPr>
          <a:xfrm flipH="1">
            <a:off x="2962581" y="0"/>
            <a:ext cx="0" cy="65405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15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dur="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 animBg="1"/>
      <p:bldP spid="8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>
            <a:extLst>
              <a:ext uri="{FF2B5EF4-FFF2-40B4-BE49-F238E27FC236}">
                <a16:creationId xmlns:a16="http://schemas.microsoft.com/office/drawing/2014/main" id="{07C2BCBA-50AE-D199-0441-D07052A5234C}"/>
              </a:ext>
            </a:extLst>
          </p:cNvPr>
          <p:cNvSpPr txBox="1"/>
          <p:nvPr/>
        </p:nvSpPr>
        <p:spPr>
          <a:xfrm>
            <a:off x="311760" y="7380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2300" spc="-1" dirty="0">
                <a:solidFill>
                  <a:srgbClr val="00A4B6"/>
                </a:solidFill>
                <a:latin typeface="Algerian" panose="04020705040A02060702" pitchFamily="82" charset="0"/>
                <a:ea typeface="Cambria" panose="02040503050406030204" pitchFamily="18" charset="0"/>
                <a:cs typeface="Calibri" panose="020F0502020204030204" pitchFamily="34" charset="0"/>
              </a:rPr>
              <a:t>To multiply 3141 5975 with  0818 2818</a:t>
            </a:r>
          </a:p>
        </p:txBody>
      </p:sp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48418575-92FE-7CC9-B6F4-1B116912ED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4731777"/>
              </p:ext>
            </p:extLst>
          </p:nvPr>
        </p:nvGraphicFramePr>
        <p:xfrm>
          <a:off x="1152140" y="747888"/>
          <a:ext cx="5321797" cy="2005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6972">
                  <a:extLst>
                    <a:ext uri="{9D8B030D-6E8A-4147-A177-3AD203B41FA5}">
                      <a16:colId xmlns:a16="http://schemas.microsoft.com/office/drawing/2014/main" val="3419318280"/>
                    </a:ext>
                  </a:extLst>
                </a:gridCol>
                <a:gridCol w="830757">
                  <a:extLst>
                    <a:ext uri="{9D8B030D-6E8A-4147-A177-3AD203B41FA5}">
                      <a16:colId xmlns:a16="http://schemas.microsoft.com/office/drawing/2014/main" val="2188335301"/>
                    </a:ext>
                  </a:extLst>
                </a:gridCol>
                <a:gridCol w="3094068">
                  <a:extLst>
                    <a:ext uri="{9D8B030D-6E8A-4147-A177-3AD203B41FA5}">
                      <a16:colId xmlns:a16="http://schemas.microsoft.com/office/drawing/2014/main" val="1483537212"/>
                    </a:ext>
                  </a:extLst>
                </a:gridCol>
              </a:tblGrid>
              <a:tr h="334224">
                <a:tc>
                  <a:txBody>
                    <a:bodyPr/>
                    <a:lstStyle/>
                    <a:p>
                      <a:pPr algn="ctr"/>
                      <a:r>
                        <a:rPr lang="en-US" sz="1200" b="0">
                          <a:solidFill>
                            <a:srgbClr val="AD1457"/>
                          </a:solidFill>
                        </a:rPr>
                        <a:t>Multiply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>
                          <a:solidFill>
                            <a:srgbClr val="AD1457"/>
                          </a:solidFill>
                        </a:rPr>
                        <a:t>Shift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>
                          <a:solidFill>
                            <a:srgbClr val="AD1457"/>
                          </a:solidFill>
                        </a:rPr>
                        <a:t>Result 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8560165"/>
                  </a:ext>
                </a:extLst>
              </a:tr>
              <a:tr h="334224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8215106"/>
                  </a:ext>
                </a:extLst>
              </a:tr>
              <a:tr h="3342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8359498"/>
                  </a:ext>
                </a:extLst>
              </a:tr>
              <a:tr h="3342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9555888"/>
                  </a:ext>
                </a:extLst>
              </a:tr>
              <a:tr h="334224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962305"/>
                  </a:ext>
                </a:extLst>
              </a:tr>
              <a:tr h="334224">
                <a:tc gridSpan="3">
                  <a:txBody>
                    <a:bodyPr/>
                    <a:lstStyle/>
                    <a:p>
                      <a:pPr algn="r"/>
                      <a:endParaRPr lang="en-US" sz="12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2000" b="1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6226289"/>
                  </a:ext>
                </a:extLst>
              </a:tr>
            </a:tbl>
          </a:graphicData>
        </a:graphic>
      </p:graphicFrame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7C1D32BC-8EC4-9083-EF0F-0D887E82E9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3227678"/>
              </p:ext>
            </p:extLst>
          </p:nvPr>
        </p:nvGraphicFramePr>
        <p:xfrm>
          <a:off x="1145811" y="2853545"/>
          <a:ext cx="5318987" cy="220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6234">
                  <a:extLst>
                    <a:ext uri="{9D8B030D-6E8A-4147-A177-3AD203B41FA5}">
                      <a16:colId xmlns:a16="http://schemas.microsoft.com/office/drawing/2014/main" val="3419318280"/>
                    </a:ext>
                  </a:extLst>
                </a:gridCol>
                <a:gridCol w="830318">
                  <a:extLst>
                    <a:ext uri="{9D8B030D-6E8A-4147-A177-3AD203B41FA5}">
                      <a16:colId xmlns:a16="http://schemas.microsoft.com/office/drawing/2014/main" val="2188335301"/>
                    </a:ext>
                  </a:extLst>
                </a:gridCol>
                <a:gridCol w="3092435">
                  <a:extLst>
                    <a:ext uri="{9D8B030D-6E8A-4147-A177-3AD203B41FA5}">
                      <a16:colId xmlns:a16="http://schemas.microsoft.com/office/drawing/2014/main" val="1483537212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rgbClr val="AD1457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Multiply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>
                          <a:solidFill>
                            <a:srgbClr val="AD1457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Shift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>
                          <a:solidFill>
                            <a:srgbClr val="AD1457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Result 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8560165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ctr"/>
                      <a:endParaRPr lang="en-US" sz="120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2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8215106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ctr"/>
                      <a:endParaRPr lang="en-US" sz="120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20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8359498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ctr"/>
                      <a:endParaRPr lang="en-US" sz="120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20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9555888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ctr"/>
                      <a:endParaRPr lang="en-US" sz="120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2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962305"/>
                  </a:ext>
                </a:extLst>
              </a:tr>
              <a:tr h="368300">
                <a:tc gridSpan="3">
                  <a:txBody>
                    <a:bodyPr/>
                    <a:lstStyle/>
                    <a:p>
                      <a:pPr algn="r"/>
                      <a:endParaRPr lang="en-US" sz="1200" b="1" dirty="0">
                        <a:solidFill>
                          <a:srgbClr val="00206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2000" b="1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54328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EBE74221-3CE1-78B5-FB37-F665DDA63726}"/>
                  </a:ext>
                </a:extLst>
              </p:cNvPr>
              <p:cNvSpPr txBox="1"/>
              <p:nvPr/>
            </p:nvSpPr>
            <p:spPr>
              <a:xfrm>
                <a:off x="896656" y="1135308"/>
                <a:ext cx="177338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3141∗0818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EBE74221-3CE1-78B5-FB37-F665DDA637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656" y="1135308"/>
                <a:ext cx="1773382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CA4E3B9-205C-B47B-0B88-4F38F41C085D}"/>
                  </a:ext>
                </a:extLst>
              </p:cNvPr>
              <p:cNvSpPr txBox="1"/>
              <p:nvPr/>
            </p:nvSpPr>
            <p:spPr>
              <a:xfrm>
                <a:off x="917438" y="1800530"/>
                <a:ext cx="17526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5975∗0818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CA4E3B9-205C-B47B-0B88-4F38F41C08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438" y="1800530"/>
                <a:ext cx="1752600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006E23A-DD03-1BE3-7A4C-7B003B24AFF7}"/>
                  </a:ext>
                </a:extLst>
              </p:cNvPr>
              <p:cNvSpPr txBox="1"/>
              <p:nvPr/>
            </p:nvSpPr>
            <p:spPr>
              <a:xfrm>
                <a:off x="917438" y="1423880"/>
                <a:ext cx="17526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3141∗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818</m:t>
                      </m:r>
                    </m:oMath>
                  </m:oMathPara>
                </a14:m>
                <a:endParaRPr lang="en-US" sz="120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006E23A-DD03-1BE3-7A4C-7B003B24AF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438" y="1423880"/>
                <a:ext cx="1752600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D2CD06F-4528-D03A-48DF-9607835450E9}"/>
                  </a:ext>
                </a:extLst>
              </p:cNvPr>
              <p:cNvSpPr txBox="1"/>
              <p:nvPr/>
            </p:nvSpPr>
            <p:spPr>
              <a:xfrm>
                <a:off x="935461" y="2127027"/>
                <a:ext cx="17526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5975</m:t>
                      </m:r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818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D2CD06F-4528-D03A-48DF-9607835450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461" y="2127027"/>
                <a:ext cx="1752600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8FEE266-49F1-7C01-3D41-3E4C6634161F}"/>
                  </a:ext>
                </a:extLst>
              </p:cNvPr>
              <p:cNvSpPr txBox="1"/>
              <p:nvPr/>
            </p:nvSpPr>
            <p:spPr>
              <a:xfrm>
                <a:off x="2829582" y="1113209"/>
                <a:ext cx="3048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8FEE266-49F1-7C01-3D41-3E4C663416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9582" y="1113209"/>
                <a:ext cx="304800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193BBEC-5434-28AB-E22D-7BE2AA47097F}"/>
                  </a:ext>
                </a:extLst>
              </p:cNvPr>
              <p:cNvSpPr txBox="1"/>
              <p:nvPr/>
            </p:nvSpPr>
            <p:spPr>
              <a:xfrm>
                <a:off x="2815803" y="1449389"/>
                <a:ext cx="3048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193BBEC-5434-28AB-E22D-7BE2AA4709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5803" y="1449389"/>
                <a:ext cx="304800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128EB00-0CE7-42FA-73B4-91702609040B}"/>
                  </a:ext>
                </a:extLst>
              </p:cNvPr>
              <p:cNvSpPr txBox="1"/>
              <p:nvPr/>
            </p:nvSpPr>
            <p:spPr>
              <a:xfrm>
                <a:off x="2829582" y="1772049"/>
                <a:ext cx="3048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128EB00-0CE7-42FA-73B4-9170260904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9582" y="1772049"/>
                <a:ext cx="304800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13928E7C-96FA-4B3C-0FA7-C5C819F6B959}"/>
                  </a:ext>
                </a:extLst>
              </p:cNvPr>
              <p:cNvSpPr txBox="1"/>
              <p:nvPr/>
            </p:nvSpPr>
            <p:spPr>
              <a:xfrm>
                <a:off x="2815803" y="2101105"/>
                <a:ext cx="3048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13928E7C-96FA-4B3C-0FA7-C5C819F6B9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5803" y="2101105"/>
                <a:ext cx="304800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91105BF-0E48-455F-1DBD-E69CF05B8FBF}"/>
                  </a:ext>
                </a:extLst>
              </p:cNvPr>
              <p:cNvSpPr txBox="1"/>
              <p:nvPr/>
            </p:nvSpPr>
            <p:spPr>
              <a:xfrm>
                <a:off x="3634444" y="1067175"/>
                <a:ext cx="25603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256933800000000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91105BF-0E48-455F-1DBD-E69CF05B8F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4444" y="1067175"/>
                <a:ext cx="2560320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029FC18-53F5-140E-E066-2BB301B9A8EB}"/>
                  </a:ext>
                </a:extLst>
              </p:cNvPr>
              <p:cNvSpPr txBox="1"/>
              <p:nvPr/>
            </p:nvSpPr>
            <p:spPr>
              <a:xfrm>
                <a:off x="4113553" y="1420294"/>
                <a:ext cx="21031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𝟖𝟖𝟓𝟏𝟑𝟑𝟖𝟎𝟎𝟎𝟎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029FC18-53F5-140E-E066-2BB301B9A8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553" y="1420294"/>
                <a:ext cx="2103120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36CBDF8-BBB7-EADD-26D5-CD3073E94820}"/>
                  </a:ext>
                </a:extLst>
              </p:cNvPr>
              <p:cNvSpPr txBox="1"/>
              <p:nvPr/>
            </p:nvSpPr>
            <p:spPr>
              <a:xfrm>
                <a:off x="4113553" y="1765149"/>
                <a:ext cx="21031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4887550</m:t>
                      </m:r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0000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36CBDF8-BBB7-EADD-26D5-CD3073E948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553" y="1765149"/>
                <a:ext cx="2103120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924EC4A-6A90-B025-3C47-F4B637CB60F1}"/>
                  </a:ext>
                </a:extLst>
              </p:cNvPr>
              <p:cNvSpPr txBox="1"/>
              <p:nvPr/>
            </p:nvSpPr>
            <p:spPr>
              <a:xfrm>
                <a:off x="4120401" y="2077961"/>
                <a:ext cx="21031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16837550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924EC4A-6A90-B025-3C47-F4B637CB60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0401" y="2077961"/>
                <a:ext cx="2103120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25AD8DA-4C5E-9618-3DDF-B1DDC457C2E4}"/>
                  </a:ext>
                </a:extLst>
              </p:cNvPr>
              <p:cNvSpPr txBox="1"/>
              <p:nvPr/>
            </p:nvSpPr>
            <p:spPr>
              <a:xfrm>
                <a:off x="4254998" y="2440860"/>
                <a:ext cx="24384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𝟐𝟓𝟕𝟎𝟕𝟏𝟐𝟎𝟓𝟕𝟏𝟕𝟓𝟓𝟎</m:t>
                      </m:r>
                    </m:oMath>
                  </m:oMathPara>
                </a14:m>
                <a:endParaRPr lang="en-US" sz="12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25AD8DA-4C5E-9618-3DDF-B1DDC457C2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4998" y="2440860"/>
                <a:ext cx="2438400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3D1DAD1-92DE-5DDD-92FE-04F42E23E0BC}"/>
                  </a:ext>
                </a:extLst>
              </p:cNvPr>
              <p:cNvSpPr txBox="1"/>
              <p:nvPr/>
            </p:nvSpPr>
            <p:spPr>
              <a:xfrm>
                <a:off x="896656" y="3280860"/>
                <a:ext cx="17373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31∗28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3D1DAD1-92DE-5DDD-92FE-04F42E23E0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656" y="3280860"/>
                <a:ext cx="1737360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79970BE-140E-E3D6-E701-BF0F45B6BD53}"/>
                  </a:ext>
                </a:extLst>
              </p:cNvPr>
              <p:cNvSpPr txBox="1"/>
              <p:nvPr/>
            </p:nvSpPr>
            <p:spPr>
              <a:xfrm>
                <a:off x="880645" y="4033602"/>
                <a:ext cx="17373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41∗28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79970BE-140E-E3D6-E701-BF0F45B6B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645" y="4033602"/>
                <a:ext cx="1737360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0EBBDCE0-9A1D-773C-47F8-19AD0E074786}"/>
                  </a:ext>
                </a:extLst>
              </p:cNvPr>
              <p:cNvSpPr txBox="1"/>
              <p:nvPr/>
            </p:nvSpPr>
            <p:spPr>
              <a:xfrm>
                <a:off x="880645" y="3655987"/>
                <a:ext cx="17373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31∗18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0EBBDCE0-9A1D-773C-47F8-19AD0E0747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645" y="3655987"/>
                <a:ext cx="1737360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8512E0B0-E1ED-4BE2-6269-8C6D68C61BC4}"/>
                  </a:ext>
                </a:extLst>
              </p:cNvPr>
              <p:cNvSpPr txBox="1"/>
              <p:nvPr/>
            </p:nvSpPr>
            <p:spPr>
              <a:xfrm>
                <a:off x="870175" y="4358800"/>
                <a:ext cx="17373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41</m:t>
                      </m:r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∗18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8512E0B0-E1ED-4BE2-6269-8C6D68C61B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175" y="4358800"/>
                <a:ext cx="1737360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4AE0F07B-95EB-6494-4A33-21C3B1DE916B}"/>
                  </a:ext>
                </a:extLst>
              </p:cNvPr>
              <p:cNvSpPr txBox="1"/>
              <p:nvPr/>
            </p:nvSpPr>
            <p:spPr>
              <a:xfrm>
                <a:off x="2758785" y="3268248"/>
                <a:ext cx="3048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120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4AE0F07B-95EB-6494-4A33-21C3B1DE91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8785" y="3268248"/>
                <a:ext cx="304800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FB64D31F-E3F6-A55F-CFE2-1E9D5A432374}"/>
                  </a:ext>
                </a:extLst>
              </p:cNvPr>
              <p:cNvSpPr txBox="1"/>
              <p:nvPr/>
            </p:nvSpPr>
            <p:spPr>
              <a:xfrm>
                <a:off x="2754679" y="3654056"/>
                <a:ext cx="3048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FB64D31F-E3F6-A55F-CFE2-1E9D5A4323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4679" y="3654056"/>
                <a:ext cx="304800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E54F75DC-626E-337B-D005-D42EAFBE5C53}"/>
                  </a:ext>
                </a:extLst>
              </p:cNvPr>
              <p:cNvSpPr txBox="1"/>
              <p:nvPr/>
            </p:nvSpPr>
            <p:spPr>
              <a:xfrm>
                <a:off x="2754679" y="4024386"/>
                <a:ext cx="3048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E54F75DC-626E-337B-D005-D42EAFBE5C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4679" y="4024386"/>
                <a:ext cx="304800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202DC7EB-FAF9-93BA-648E-0528A46442D4}"/>
                  </a:ext>
                </a:extLst>
              </p:cNvPr>
              <p:cNvSpPr txBox="1"/>
              <p:nvPr/>
            </p:nvSpPr>
            <p:spPr>
              <a:xfrm>
                <a:off x="2751084" y="4358800"/>
                <a:ext cx="3048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202DC7EB-FAF9-93BA-648E-0528A4644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1084" y="4358800"/>
                <a:ext cx="304800" cy="276999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7CC8764-2D93-7F0E-E014-B425FEBBB1E2}"/>
                  </a:ext>
                </a:extLst>
              </p:cNvPr>
              <p:cNvSpPr txBox="1"/>
              <p:nvPr/>
            </p:nvSpPr>
            <p:spPr>
              <a:xfrm>
                <a:off x="3663201" y="3280859"/>
                <a:ext cx="25603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868</m:t>
                      </m:r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0000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7CC8764-2D93-7F0E-E014-B425FEBBB1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3201" y="3280859"/>
                <a:ext cx="2560320" cy="276999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0A88F09-2058-E832-CF2D-3BB51CC5CC5E}"/>
                  </a:ext>
                </a:extLst>
              </p:cNvPr>
              <p:cNvSpPr txBox="1"/>
              <p:nvPr/>
            </p:nvSpPr>
            <p:spPr>
              <a:xfrm>
                <a:off x="3656353" y="3695685"/>
                <a:ext cx="25603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558</m:t>
                      </m:r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00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0A88F09-2058-E832-CF2D-3BB51CC5CC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6353" y="3695685"/>
                <a:ext cx="2560320" cy="276999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69A00907-5CA5-F5BA-8EA2-B656E322ADE2}"/>
                  </a:ext>
                </a:extLst>
              </p:cNvPr>
              <p:cNvSpPr txBox="1"/>
              <p:nvPr/>
            </p:nvSpPr>
            <p:spPr>
              <a:xfrm>
                <a:off x="3663201" y="4027017"/>
                <a:ext cx="25603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1148</m:t>
                      </m:r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00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69A00907-5CA5-F5BA-8EA2-B656E322AD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3201" y="4027017"/>
                <a:ext cx="2560320" cy="276999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F7780386-57DE-CE6D-9006-629ED984A06D}"/>
                  </a:ext>
                </a:extLst>
              </p:cNvPr>
              <p:cNvSpPr txBox="1"/>
              <p:nvPr/>
            </p:nvSpPr>
            <p:spPr>
              <a:xfrm>
                <a:off x="3663201" y="4405992"/>
                <a:ext cx="25603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738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F7780386-57DE-CE6D-9006-629ED984A0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3201" y="4405992"/>
                <a:ext cx="2560320" cy="276999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6E42CE4D-BE7D-503D-DFD3-8DE7FABC8565}"/>
                  </a:ext>
                </a:extLst>
              </p:cNvPr>
              <p:cNvSpPr txBox="1"/>
              <p:nvPr/>
            </p:nvSpPr>
            <p:spPr>
              <a:xfrm>
                <a:off x="3663201" y="4782211"/>
                <a:ext cx="25603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𝟖𝟖𝟓𝟏𝟑𝟑𝟖</m:t>
                      </m:r>
                    </m:oMath>
                  </m:oMathPara>
                </a14:m>
                <a:endParaRPr lang="en-US" sz="1200" b="1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6E42CE4D-BE7D-503D-DFD3-8DE7FABC85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3201" y="4782211"/>
                <a:ext cx="2560320" cy="276999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Curved Right Arrow 56">
            <a:extLst>
              <a:ext uri="{FF2B5EF4-FFF2-40B4-BE49-F238E27FC236}">
                <a16:creationId xmlns:a16="http://schemas.microsoft.com/office/drawing/2014/main" id="{EFD46888-581D-106E-AB45-5638BBE7996E}"/>
              </a:ext>
            </a:extLst>
          </p:cNvPr>
          <p:cNvSpPr/>
          <p:nvPr/>
        </p:nvSpPr>
        <p:spPr>
          <a:xfrm>
            <a:off x="132595" y="1466850"/>
            <a:ext cx="1013216" cy="1814008"/>
          </a:xfrm>
          <a:prstGeom prst="curvedRightArrow">
            <a:avLst/>
          </a:prstGeom>
          <a:solidFill>
            <a:schemeClr val="bg2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C9B85FC-58A7-2AB2-19B5-189952474C5B}"/>
              </a:ext>
            </a:extLst>
          </p:cNvPr>
          <p:cNvCxnSpPr>
            <a:cxnSpLocks/>
          </p:cNvCxnSpPr>
          <p:nvPr/>
        </p:nvCxnSpPr>
        <p:spPr>
          <a:xfrm>
            <a:off x="1553232" y="1423880"/>
            <a:ext cx="0" cy="32801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6BC171D6-0A54-F997-2237-4D3A65114A45}"/>
              </a:ext>
            </a:extLst>
          </p:cNvPr>
          <p:cNvCxnSpPr>
            <a:cxnSpLocks/>
          </p:cNvCxnSpPr>
          <p:nvPr/>
        </p:nvCxnSpPr>
        <p:spPr>
          <a:xfrm>
            <a:off x="2034245" y="1423880"/>
            <a:ext cx="0" cy="32801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urved Up Arrow 59">
            <a:extLst>
              <a:ext uri="{FF2B5EF4-FFF2-40B4-BE49-F238E27FC236}">
                <a16:creationId xmlns:a16="http://schemas.microsoft.com/office/drawing/2014/main" id="{99232344-6BCA-7AA6-2A38-C0A654928BFD}"/>
              </a:ext>
            </a:extLst>
          </p:cNvPr>
          <p:cNvSpPr/>
          <p:nvPr/>
        </p:nvSpPr>
        <p:spPr>
          <a:xfrm rot="16200000">
            <a:off x="5145184" y="2686404"/>
            <a:ext cx="3675060" cy="990600"/>
          </a:xfrm>
          <a:prstGeom prst="curvedUpArrow">
            <a:avLst/>
          </a:prstGeom>
          <a:solidFill>
            <a:schemeClr val="bg2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A4267258-A204-129D-676D-E18D07402C8A}"/>
              </a:ext>
            </a:extLst>
          </p:cNvPr>
          <p:cNvSpPr/>
          <p:nvPr/>
        </p:nvSpPr>
        <p:spPr>
          <a:xfrm>
            <a:off x="3904478" y="2412050"/>
            <a:ext cx="2560320" cy="334620"/>
          </a:xfrm>
          <a:prstGeom prst="rect">
            <a:avLst/>
          </a:prstGeom>
          <a:solidFill>
            <a:srgbClr val="F48CA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A8F9A8BB-A2FD-4CBE-4979-E0F3B7D7F9E9}"/>
              </a:ext>
            </a:extLst>
          </p:cNvPr>
          <p:cNvCxnSpPr/>
          <p:nvPr/>
        </p:nvCxnSpPr>
        <p:spPr>
          <a:xfrm>
            <a:off x="2145243" y="541624"/>
            <a:ext cx="82296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72300C96-7C56-DCE6-FCB7-7DAC5189418F}"/>
              </a:ext>
            </a:extLst>
          </p:cNvPr>
          <p:cNvCxnSpPr/>
          <p:nvPr/>
        </p:nvCxnSpPr>
        <p:spPr>
          <a:xfrm>
            <a:off x="5283731" y="541624"/>
            <a:ext cx="82296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9EA1CF85-332F-AC6E-77AD-0732CAE74352}"/>
              </a:ext>
            </a:extLst>
          </p:cNvPr>
          <p:cNvCxnSpPr/>
          <p:nvPr/>
        </p:nvCxnSpPr>
        <p:spPr>
          <a:xfrm flipH="1">
            <a:off x="5285253" y="32975"/>
            <a:ext cx="0" cy="65405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30E6C06C-A1BF-D583-7DA2-406E1CFCE83E}"/>
              </a:ext>
            </a:extLst>
          </p:cNvPr>
          <p:cNvCxnSpPr/>
          <p:nvPr/>
        </p:nvCxnSpPr>
        <p:spPr>
          <a:xfrm flipH="1">
            <a:off x="2962581" y="0"/>
            <a:ext cx="0" cy="65405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1583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dur="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dur="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10" presetClass="entr" presetSubtype="0" dur="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10" presetClass="entr" presetSubtype="0" dur="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/>
      <p:bldP spid="53" grpId="0"/>
      <p:bldP spid="55" grpId="0"/>
      <p:bldP spid="56" grpId="0"/>
      <p:bldP spid="57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 animBg="1"/>
      <p:bldP spid="79" grpId="0" animBg="1"/>
      <p:bldP spid="8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>
            <a:extLst>
              <a:ext uri="{FF2B5EF4-FFF2-40B4-BE49-F238E27FC236}">
                <a16:creationId xmlns:a16="http://schemas.microsoft.com/office/drawing/2014/main" id="{D171F617-3343-91DE-F52A-23D4C793ACE0}"/>
              </a:ext>
            </a:extLst>
          </p:cNvPr>
          <p:cNvSpPr txBox="1"/>
          <p:nvPr/>
        </p:nvSpPr>
        <p:spPr>
          <a:xfrm>
            <a:off x="311760" y="7380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2300" spc="-1" dirty="0">
                <a:solidFill>
                  <a:srgbClr val="00A4B6"/>
                </a:solidFill>
                <a:latin typeface="Algerian" panose="04020705040A02060702" pitchFamily="82" charset="0"/>
                <a:ea typeface="Cambria" panose="02040503050406030204" pitchFamily="18" charset="0"/>
                <a:cs typeface="Calibri" panose="020F0502020204030204" pitchFamily="34" charset="0"/>
              </a:rPr>
              <a:t>MATHEMATICS FOR ALGORITHMIC SETS</a:t>
            </a:r>
            <a:endParaRPr lang="en-US" sz="2300" b="0" strike="noStrike" spc="-1" dirty="0">
              <a:solidFill>
                <a:srgbClr val="000000"/>
              </a:solidFill>
              <a:latin typeface="Algerian" panose="04020705040A02060702" pitchFamily="82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20DFEB-1E18-FD73-2764-89C9A0C94959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1904816" y="1785560"/>
            <a:ext cx="5110346" cy="157237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5400" b="1" dirty="0">
                <a:latin typeface="Cambria" panose="02040503050406030204" pitchFamily="18" charset="0"/>
                <a:ea typeface="Cambria" panose="02040503050406030204" pitchFamily="18" charset="0"/>
              </a:rPr>
              <a:t>Mathematics for Algorithmic Sets</a:t>
            </a:r>
            <a:endParaRPr lang="en-IN" sz="5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20488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>
            <a:extLst>
              <a:ext uri="{FF2B5EF4-FFF2-40B4-BE49-F238E27FC236}">
                <a16:creationId xmlns:a16="http://schemas.microsoft.com/office/drawing/2014/main" id="{BA5AB946-5C02-A4EF-EFE9-663635FC1FB5}"/>
              </a:ext>
            </a:extLst>
          </p:cNvPr>
          <p:cNvSpPr txBox="1"/>
          <p:nvPr/>
        </p:nvSpPr>
        <p:spPr>
          <a:xfrm>
            <a:off x="311760" y="66656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2300" spc="-1" dirty="0">
                <a:solidFill>
                  <a:srgbClr val="00A4B6"/>
                </a:solidFill>
                <a:latin typeface="Algerian" panose="04020705040A02060702" pitchFamily="82" charset="0"/>
                <a:ea typeface="Cambria" panose="02040503050406030204" pitchFamily="18" charset="0"/>
                <a:cs typeface="Calibri" panose="020F0502020204030204" pitchFamily="34" charset="0"/>
              </a:rPr>
              <a:t>SET THEORY</a:t>
            </a:r>
            <a:endParaRPr lang="en-US" sz="2300" b="0" strike="noStrike" spc="-1" dirty="0">
              <a:solidFill>
                <a:srgbClr val="000000"/>
              </a:solidFill>
              <a:latin typeface="Algerian" panose="04020705040A02060702" pitchFamily="82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6E4BC8-3898-992E-98CB-999C9A628D11}"/>
              </a:ext>
            </a:extLst>
          </p:cNvPr>
          <p:cNvSpPr txBox="1">
            <a:spLocks/>
          </p:cNvSpPr>
          <p:nvPr/>
        </p:nvSpPr>
        <p:spPr>
          <a:xfrm>
            <a:off x="310717" y="863600"/>
            <a:ext cx="8521164" cy="3988619"/>
          </a:xfrm>
          <a:prstGeom prst="rect">
            <a:avLst/>
          </a:prstGeom>
        </p:spPr>
        <p:txBody>
          <a:bodyPr tIns="91440" bIns="9144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lvl="1" indent="-265113">
              <a:spcBef>
                <a:spcPts val="1000"/>
              </a:spcBef>
              <a:buFont typeface="Wingdings 3" panose="05040102010807070707" pitchFamily="18" charset="2"/>
              <a:buChar char=""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A set is an unordered collection of distinct objects.</a:t>
            </a:r>
          </a:p>
          <a:p>
            <a:pPr marL="265113" lvl="1" indent="-265113">
              <a:spcBef>
                <a:spcPts val="1000"/>
              </a:spcBef>
              <a:buFont typeface="Wingdings 3" panose="05040102010807070707" pitchFamily="18" charset="2"/>
              <a:buChar char=""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The objects in a set are called elements or members of the set.</a:t>
            </a:r>
          </a:p>
          <a:p>
            <a:pPr marL="265113" lvl="1" indent="-265113">
              <a:spcBef>
                <a:spcPts val="1000"/>
              </a:spcBef>
              <a:buFont typeface="Wingdings 3" panose="05040102010807070707" pitchFamily="18" charset="2"/>
              <a:buChar char=""/>
            </a:pPr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CE81230-1BFD-B86F-1BA5-59C73DE205EF}"/>
              </a:ext>
            </a:extLst>
          </p:cNvPr>
          <p:cNvGrpSpPr/>
          <p:nvPr/>
        </p:nvGrpSpPr>
        <p:grpSpPr>
          <a:xfrm>
            <a:off x="270672" y="2800350"/>
            <a:ext cx="3851507" cy="1122730"/>
            <a:chOff x="706072" y="2805168"/>
            <a:chExt cx="4762234" cy="133793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FC39B70-5601-A852-A621-077353552B27}"/>
                </a:ext>
              </a:extLst>
            </p:cNvPr>
            <p:cNvSpPr/>
            <p:nvPr/>
          </p:nvSpPr>
          <p:spPr>
            <a:xfrm>
              <a:off x="706073" y="2805168"/>
              <a:ext cx="4762233" cy="42504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/>
                <a:t>Example 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8D079B7C-6133-583B-ADAB-E6333C4C9B75}"/>
                    </a:ext>
                  </a:extLst>
                </p:cNvPr>
                <p:cNvSpPr/>
                <p:nvPr/>
              </p:nvSpPr>
              <p:spPr>
                <a:xfrm>
                  <a:off x="706072" y="3228703"/>
                  <a:ext cx="4762233" cy="914400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indent="-457200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16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𝐒𝐞𝐭</m:t>
                        </m:r>
                        <m:r>
                          <a:rPr lang="en-US" sz="16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6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pt-BR" sz="16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pt-BR" sz="1600" b="1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b="1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𝟏𝟏</m:t>
                            </m:r>
                            <m:r>
                              <a:rPr lang="pt-BR" sz="1600" b="1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pt-BR" sz="1600" b="1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𝟏𝟐</m:t>
                            </m:r>
                            <m:r>
                              <a:rPr lang="pt-BR" sz="1600" b="1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pt-BR" sz="1600" b="1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𝟐𝟏</m:t>
                            </m:r>
                            <m:r>
                              <a:rPr lang="pt-BR" sz="1600" b="1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pt-BR" sz="1600" b="1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𝟐𝟐</m:t>
                            </m:r>
                          </m:e>
                        </m:d>
                      </m:oMath>
                    </m:oMathPara>
                  </a14:m>
                  <a:endParaRPr lang="en-US" sz="1600" b="1" i="1" dirty="0">
                    <a:solidFill>
                      <a:schemeClr val="accent6">
                        <a:lumMod val="50000"/>
                      </a:schemeClr>
                    </a:solidFill>
                    <a:latin typeface="Cambria Math" panose="02040503050406030204" pitchFamily="18" charset="0"/>
                  </a:endParaRPr>
                </a:p>
                <a:p>
                  <a:pPr indent="-457200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16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𝐒𝐞𝐭</m:t>
                        </m:r>
                        <m:r>
                          <a:rPr lang="en-US" sz="16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𝐁</m:t>
                        </m:r>
                        <m:r>
                          <a:rPr lang="pt-BR" sz="16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pt-BR" sz="1600" b="1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𝟓</m:t>
                            </m:r>
                            <m:r>
                              <a:rPr lang="en-US" sz="1600" b="1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1600" b="1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𝟏𝟎</m:t>
                            </m:r>
                            <m:r>
                              <a:rPr lang="en-US" sz="1600" b="1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1600" b="1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𝟏𝟓</m:t>
                            </m:r>
                            <m:r>
                              <a:rPr lang="en-US" sz="1600" b="1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1600" b="1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𝟐𝟎</m:t>
                            </m:r>
                            <m:r>
                              <a:rPr lang="en-US" sz="1600" b="1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1600" b="1" i="1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𝟐𝟓</m:t>
                            </m:r>
                          </m:e>
                        </m:d>
                      </m:oMath>
                    </m:oMathPara>
                  </a14:m>
                  <a:endParaRPr lang="en-US" sz="1600" b="1" i="1" dirty="0">
                    <a:solidFill>
                      <a:schemeClr val="accent6">
                        <a:lumMod val="50000"/>
                      </a:schemeClr>
                    </a:solidFill>
                    <a:latin typeface="Cambria Math" panose="02040503050406030204" pitchFamily="18" charset="0"/>
                  </a:endParaRPr>
                </a:p>
                <a:p>
                  <a:pPr indent="-57150">
                    <a:spcAft>
                      <a:spcPts val="1200"/>
                    </a:spcAft>
                  </a:pPr>
                  <a:endParaRPr lang="en-US" sz="16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8D079B7C-6133-583B-ADAB-E6333C4C9B7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6072" y="3228703"/>
                  <a:ext cx="4762233" cy="91440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DDC462F-66B8-D16B-04D7-DF471E8074F6}"/>
              </a:ext>
            </a:extLst>
          </p:cNvPr>
          <p:cNvGrpSpPr/>
          <p:nvPr/>
        </p:nvGrpSpPr>
        <p:grpSpPr>
          <a:xfrm>
            <a:off x="4189753" y="2812556"/>
            <a:ext cx="4632267" cy="1110522"/>
            <a:chOff x="5903259" y="2805168"/>
            <a:chExt cx="5761668" cy="67767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EB2A3021-82DE-42D6-B1A2-EA3B47A282F9}"/>
                    </a:ext>
                  </a:extLst>
                </p:cNvPr>
                <p:cNvSpPr/>
                <p:nvPr/>
              </p:nvSpPr>
              <p:spPr>
                <a:xfrm>
                  <a:off x="5915523" y="3014599"/>
                  <a:ext cx="5749404" cy="468239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marL="57150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𝐒𝐞𝐭</m:t>
                        </m:r>
                        <m:r>
                          <a:rPr lang="en-US" sz="16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𝐂</m:t>
                        </m:r>
                        <m:r>
                          <a:rPr lang="pt-BR" sz="1600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 </m:t>
                        </m:r>
                        <m:d>
                          <m:dPr>
                            <m:begChr m:val="{"/>
                            <m:endChr m:val="|"/>
                            <m:ctrlPr>
                              <a:rPr lang="pt-BR" sz="16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  <m:r>
                              <a:rPr lang="pt-BR" sz="1600" b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pt-BR" sz="16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pt-BR" sz="1600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6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𝐢𝐬</m:t>
                        </m:r>
                        <m:r>
                          <a:rPr lang="pt-BR" sz="1600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6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𝐚𝐧</m:t>
                        </m:r>
                        <m:r>
                          <a:rPr lang="pt-BR" sz="1600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6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𝐨𝐝𝐝</m:t>
                        </m:r>
                        <m:r>
                          <a:rPr lang="pt-BR" sz="1600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6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𝐢𝐧𝐭𝐞𝐠𝐞𝐫</m:t>
                        </m:r>
                        <m:r>
                          <a:rPr lang="pt-BR" sz="1600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6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𝐠𝐫𝐞𝐚𝐭𝐞𝐫</m:t>
                        </m:r>
                        <m:r>
                          <a:rPr lang="pt-BR" sz="1600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6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𝐭𝐡𝐚𝐧</m:t>
                        </m:r>
                        <m:r>
                          <a:rPr lang="pt-BR" sz="1600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6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pt-BR" sz="1600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lang="en-US" sz="1600" b="1" dirty="0">
                    <a:solidFill>
                      <a:srgbClr val="002060"/>
                    </a:solidFill>
                    <a:latin typeface="Cambria Math" panose="02040503050406030204" pitchFamily="18" charset="0"/>
                  </a:endParaRPr>
                </a:p>
                <a:p>
                  <a:pPr marL="57150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16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𝐒𝐞𝐭</m:t>
                        </m:r>
                        <m:r>
                          <a:rPr lang="en-US" sz="1600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𝐃</m:t>
                        </m:r>
                        <m:r>
                          <a:rPr lang="pt-BR" sz="1600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={</m:t>
                        </m:r>
                        <m:r>
                          <a:rPr lang="pt-BR" sz="16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pt-BR" sz="1600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pt-BR" sz="16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pt-BR" sz="1600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16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𝐂</m:t>
                        </m:r>
                        <m:r>
                          <a:rPr lang="pt-BR" sz="1600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6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𝐚𝐧𝐝</m:t>
                        </m:r>
                        <m:r>
                          <a:rPr lang="pt-BR" sz="1600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6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pt-BR" sz="1600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pt-BR" sz="16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𝟏𝟏</m:t>
                        </m:r>
                        <m:r>
                          <a:rPr lang="pt-BR" sz="1600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lang="en-US" sz="1600" b="1" dirty="0">
                    <a:solidFill>
                      <a:srgbClr val="002060"/>
                    </a:solidFill>
                    <a:latin typeface="Cambria Math" panose="02040503050406030204" pitchFamily="18" charset="0"/>
                  </a:endParaRPr>
                </a:p>
                <a:p>
                  <a:pPr algn="just">
                    <a:spcAft>
                      <a:spcPts val="1200"/>
                    </a:spcAft>
                    <a:buClr>
                      <a:srgbClr val="B53F23"/>
                    </a:buClr>
                  </a:pPr>
                  <a:endParaRPr lang="en-US" sz="16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EB2A3021-82DE-42D6-B1A2-EA3B47A282F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5523" y="3014599"/>
                  <a:ext cx="5749404" cy="46823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9F6DE3F-8EDF-B871-3703-3ECE6C27BFAC}"/>
                </a:ext>
              </a:extLst>
            </p:cNvPr>
            <p:cNvSpPr/>
            <p:nvPr/>
          </p:nvSpPr>
          <p:spPr>
            <a:xfrm>
              <a:off x="5903259" y="2805168"/>
              <a:ext cx="5749404" cy="21765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Example 2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E881C51-A123-81E9-F4AA-84131CC9EB7B}"/>
              </a:ext>
            </a:extLst>
          </p:cNvPr>
          <p:cNvSpPr txBox="1"/>
          <p:nvPr/>
        </p:nvSpPr>
        <p:spPr>
          <a:xfrm>
            <a:off x="270672" y="2343150"/>
            <a:ext cx="253467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000" b="0" i="0" u="none" strike="noStrike" kern="0" cap="none" spc="0" normalizeH="0" baseline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defRPr>
            </a:lvl1pPr>
          </a:lstStyle>
          <a:p>
            <a:r>
              <a:rPr lang="en-US" sz="2400" b="1" dirty="0">
                <a:solidFill>
                  <a:srgbClr val="AD1457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Roster Notation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98377F-EB8D-7048-F28E-19A35289B6FD}"/>
              </a:ext>
            </a:extLst>
          </p:cNvPr>
          <p:cNvSpPr txBox="1"/>
          <p:nvPr/>
        </p:nvSpPr>
        <p:spPr>
          <a:xfrm>
            <a:off x="4189754" y="2345451"/>
            <a:ext cx="3214148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000" b="0" i="0" u="none" strike="noStrike" kern="0" cap="none" spc="0" normalizeH="0" baseline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defRPr>
            </a:lvl1pPr>
          </a:lstStyle>
          <a:p>
            <a:r>
              <a:rPr lang="en-US" sz="2400" b="1" dirty="0">
                <a:solidFill>
                  <a:srgbClr val="AD1457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Set-builder Notation</a:t>
            </a:r>
          </a:p>
        </p:txBody>
      </p:sp>
    </p:spTree>
    <p:extLst>
      <p:ext uri="{BB962C8B-B14F-4D97-AF65-F5344CB8AC3E}">
        <p14:creationId xmlns:p14="http://schemas.microsoft.com/office/powerpoint/2010/main" val="2588151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>
            <a:extLst>
              <a:ext uri="{FF2B5EF4-FFF2-40B4-BE49-F238E27FC236}">
                <a16:creationId xmlns:a16="http://schemas.microsoft.com/office/drawing/2014/main" id="{27514D07-8B8E-1817-0E1A-AEE9D4B5EA7C}"/>
              </a:ext>
            </a:extLst>
          </p:cNvPr>
          <p:cNvSpPr txBox="1"/>
          <p:nvPr/>
        </p:nvSpPr>
        <p:spPr>
          <a:xfrm>
            <a:off x="311760" y="66656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2300" spc="-1" dirty="0">
                <a:solidFill>
                  <a:srgbClr val="00A4B6"/>
                </a:solidFill>
                <a:latin typeface="Algerian" panose="04020705040A02060702" pitchFamily="82" charset="0"/>
                <a:ea typeface="Cambria" panose="02040503050406030204" pitchFamily="18" charset="0"/>
                <a:cs typeface="Calibri" panose="020F0502020204030204" pitchFamily="34" charset="0"/>
              </a:rPr>
              <a:t>SET THEORY</a:t>
            </a:r>
            <a:endParaRPr lang="en-US" sz="2300" b="0" strike="noStrike" spc="-1" dirty="0">
              <a:solidFill>
                <a:srgbClr val="000000"/>
              </a:solidFill>
              <a:latin typeface="Algerian" panose="04020705040A02060702" pitchFamily="82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93B9977-F68F-452E-557A-272FB79F8457}"/>
              </a:ext>
            </a:extLst>
          </p:cNvPr>
          <p:cNvSpPr txBox="1">
            <a:spLocks/>
          </p:cNvSpPr>
          <p:nvPr/>
        </p:nvSpPr>
        <p:spPr>
          <a:xfrm>
            <a:off x="228600" y="1000712"/>
            <a:ext cx="8708923" cy="4076132"/>
          </a:xfrm>
          <a:prstGeom prst="rect">
            <a:avLst/>
          </a:prstGeom>
        </p:spPr>
        <p:txBody>
          <a:bodyPr tIns="91440" bIns="9144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1400" b="1" dirty="0">
                <a:latin typeface="Cambria" panose="02040503050406030204" pitchFamily="18" charset="0"/>
                <a:ea typeface="Cambria" panose="02040503050406030204" pitchFamily="18" charset="0"/>
              </a:rPr>
              <a:t>Finite &amp; Infinite sets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: A set is finite if it contains a finite number of elements, </a:t>
            </a:r>
            <a:r>
              <a:rPr lang="en-US" sz="1400" b="1" dirty="0">
                <a:latin typeface="Cambria" panose="02040503050406030204" pitchFamily="18" charset="0"/>
                <a:ea typeface="Cambria" panose="02040503050406030204" pitchFamily="18" charset="0"/>
              </a:rPr>
              <a:t>otherwise 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it is an infinite set.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1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1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1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1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1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 sz="1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400" b="1" dirty="0">
                <a:latin typeface="Cambria" panose="02040503050406030204" pitchFamily="18" charset="0"/>
                <a:ea typeface="Cambria" panose="02040503050406030204" pitchFamily="18" charset="0"/>
              </a:rPr>
              <a:t>Subset: 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For two sets 𝐴 and 𝐶, we say that 𝐶 is a subset of 𝐴, written as 𝐶⊆𝐴, if each member of set 𝐶 is also a member of set 𝐴. </a:t>
            </a:r>
          </a:p>
          <a:p>
            <a:endParaRPr lang="en-US" sz="1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</a:p>
          <a:p>
            <a:pPr marL="857250" lvl="1" indent="-457200">
              <a:buFont typeface="+mj-lt"/>
              <a:buAutoNum type="arabicPeriod"/>
            </a:pPr>
            <a:endParaRPr lang="en-US" sz="14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3BEAF88-408A-30D0-F53C-A79CE25674A5}"/>
              </a:ext>
            </a:extLst>
          </p:cNvPr>
          <p:cNvGrpSpPr/>
          <p:nvPr/>
        </p:nvGrpSpPr>
        <p:grpSpPr>
          <a:xfrm>
            <a:off x="567811" y="1580027"/>
            <a:ext cx="3443750" cy="1452891"/>
            <a:chOff x="323850" y="1387923"/>
            <a:chExt cx="5486401" cy="283268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C6903C7-FBB7-6DA0-9DDA-3943A27DDE77}"/>
                </a:ext>
              </a:extLst>
            </p:cNvPr>
            <p:cNvSpPr/>
            <p:nvPr/>
          </p:nvSpPr>
          <p:spPr>
            <a:xfrm>
              <a:off x="323851" y="1387923"/>
              <a:ext cx="5486400" cy="548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latin typeface="Cambria" panose="02040503050406030204" pitchFamily="18" charset="0"/>
                  <a:ea typeface="Cambria" panose="02040503050406030204" pitchFamily="18" charset="0"/>
                </a:rPr>
                <a:t>Example 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2E1A8CDC-0B23-3DEC-58A3-CD55987936FF}"/>
                    </a:ext>
                  </a:extLst>
                </p:cNvPr>
                <p:cNvSpPr/>
                <p:nvPr/>
              </p:nvSpPr>
              <p:spPr>
                <a:xfrm>
                  <a:off x="323850" y="1934612"/>
                  <a:ext cx="5486400" cy="2286000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indent="-57150">
                    <a:spcAft>
                      <a:spcPts val="1200"/>
                    </a:spcAft>
                  </a:pP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d>
                        <m:dPr>
                          <m:begChr m:val="{"/>
                          <m:endChr m:val="|"/>
                          <m:ctrlP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Z</m:t>
                      </m:r>
                      <m:r>
                        <a:rPr lang="en-US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and</m:t>
                      </m:r>
                      <m:r>
                        <a:rPr lang="en-US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−81=0</m:t>
                      </m:r>
                      <m:r>
                        <a:rPr lang="en-US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a14:m>
                  <a:r>
                    <a:rPr lang="en-US" dirty="0">
                      <a:solidFill>
                        <a:srgbClr val="C00000"/>
                      </a:solidFill>
                      <a:latin typeface="Cambria" panose="02040503050406030204" pitchFamily="18" charset="0"/>
                      <a:ea typeface="Cambria" panose="02040503050406030204" pitchFamily="18" charset="0"/>
                    </a:rPr>
                    <a:t>  </a:t>
                  </a:r>
                </a:p>
                <a:p>
                  <a:pPr indent="-57150">
                    <a:spcAft>
                      <a:spcPts val="1200"/>
                    </a:spcAft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=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−9,9</m:t>
                            </m:r>
                          </m:e>
                        </m:d>
                      </m:oMath>
                    </m:oMathPara>
                  </a14:m>
                  <a:endParaRPr lang="en-US" dirty="0">
                    <a:solidFill>
                      <a:srgbClr val="002060"/>
                    </a:solidFill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2E1A8CDC-0B23-3DEC-58A3-CD55987936F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850" y="1934612"/>
                  <a:ext cx="5486400" cy="228600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B1C03DE-15A3-00A2-6FCF-C68B6BC1AF2E}"/>
              </a:ext>
            </a:extLst>
          </p:cNvPr>
          <p:cNvGrpSpPr/>
          <p:nvPr/>
        </p:nvGrpSpPr>
        <p:grpSpPr>
          <a:xfrm>
            <a:off x="5007077" y="1580027"/>
            <a:ext cx="3693040" cy="1442866"/>
            <a:chOff x="6574970" y="1451423"/>
            <a:chExt cx="5486400" cy="28346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87A17A10-CD11-70A0-71FB-57475E8A7086}"/>
                    </a:ext>
                  </a:extLst>
                </p:cNvPr>
                <p:cNvSpPr/>
                <p:nvPr/>
              </p:nvSpPr>
              <p:spPr>
                <a:xfrm>
                  <a:off x="6574970" y="2000063"/>
                  <a:ext cx="5486400" cy="2286000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just">
                    <a:spcAft>
                      <a:spcPts val="1200"/>
                    </a:spcAft>
                    <a:buClr>
                      <a:srgbClr val="B53F23"/>
                    </a:buClr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a:rPr lang="en-US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 </m:t>
                        </m:r>
                        <m:d>
                          <m:dPr>
                            <m:begChr m:val="{"/>
                            <m:endChr m:val="|"/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is</m:t>
                        </m:r>
                        <m:r>
                          <a:rPr lang="en-US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divisible</m:t>
                        </m:r>
                        <m:r>
                          <a:rPr lang="en-US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by</m:t>
                        </m:r>
                        <m:r>
                          <a:rPr lang="en-US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2}</m:t>
                        </m:r>
                      </m:oMath>
                    </m:oMathPara>
                  </a14:m>
                  <a:endParaRPr lang="en-US" dirty="0">
                    <a:solidFill>
                      <a:srgbClr val="002060"/>
                    </a:solidFill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  <a:p>
                  <a:pPr algn="just">
                    <a:spcAft>
                      <a:spcPts val="1200"/>
                    </a:spcAft>
                    <a:buClr>
                      <a:srgbClr val="B53F23"/>
                    </a:buClr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a:rPr lang="en-US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={2,4,6,…</m:t>
                        </m:r>
                        <m:r>
                          <a:rPr lang="en-US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,}</m:t>
                        </m:r>
                      </m:oMath>
                    </m:oMathPara>
                  </a14:m>
                  <a:endParaRPr lang="en-US" dirty="0">
                    <a:solidFill>
                      <a:srgbClr val="002060"/>
                    </a:solidFill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  <a:p>
                  <a:pPr algn="just">
                    <a:spcAft>
                      <a:spcPts val="1200"/>
                    </a:spcAft>
                    <a:buClr>
                      <a:srgbClr val="B53F23"/>
                    </a:buClr>
                  </a:pPr>
                  <a:endParaRPr lang="en-US" sz="22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87A17A10-CD11-70A0-71FB-57475E8A708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4970" y="2000063"/>
                  <a:ext cx="5486400" cy="228600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8035614-AD47-5B5D-3018-9B18E289BF5B}"/>
                </a:ext>
              </a:extLst>
            </p:cNvPr>
            <p:cNvSpPr/>
            <p:nvPr/>
          </p:nvSpPr>
          <p:spPr>
            <a:xfrm>
              <a:off x="6574970" y="1451423"/>
              <a:ext cx="5486400" cy="5486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latin typeface="Cambria" panose="02040503050406030204" pitchFamily="18" charset="0"/>
                  <a:ea typeface="Cambria" panose="02040503050406030204" pitchFamily="18" charset="0"/>
                </a:rPr>
                <a:t>Example 2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7E3B112-1CAB-4A0A-373F-B9A7402F0392}"/>
                  </a:ext>
                </a:extLst>
              </p:cNvPr>
              <p:cNvSpPr txBox="1"/>
              <p:nvPr/>
            </p:nvSpPr>
            <p:spPr>
              <a:xfrm>
                <a:off x="2207419" y="2760546"/>
                <a:ext cx="1804141" cy="26234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R="0" lvl="0" indent="0" algn="ctr" fontAlgn="auto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000" b="0" i="0" u="none" strike="noStrike" kern="0" cap="none" spc="0" normalizeH="0" baseline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</a:defRPr>
                </a:lvl1pPr>
              </a:lstStyle>
              <a:p>
                <a:r>
                  <a:rPr lang="en-US" sz="1400" b="1" dirty="0">
                    <a:solidFill>
                      <a:srgbClr val="AD1457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Set </a:t>
                </a:r>
                <a14:m>
                  <m:oMath xmlns:m="http://schemas.openxmlformats.org/officeDocument/2006/math">
                    <m:r>
                      <a:rPr lang="en-US" sz="1400" b="1" i="1">
                        <a:solidFill>
                          <a:srgbClr val="AD1457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sz="1400" b="1" dirty="0">
                    <a:solidFill>
                      <a:srgbClr val="AD1457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is a finite set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7E3B112-1CAB-4A0A-373F-B9A7402F03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7419" y="2760546"/>
                <a:ext cx="1804141" cy="262346"/>
              </a:xfrm>
              <a:prstGeom prst="rect">
                <a:avLst/>
              </a:prstGeom>
              <a:blipFill>
                <a:blip r:embed="rId4"/>
                <a:stretch>
                  <a:fillRect t="-13953" b="-30233"/>
                </a:stretch>
              </a:blipFill>
              <a:ln w="12700" cap="flat" cmpd="sng" algn="ctr">
                <a:noFill/>
                <a:prstDash val="solid"/>
              </a:ln>
              <a:effectLst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BC412C3-EAAB-E6D0-7811-4EB7B49DD3F8}"/>
                  </a:ext>
                </a:extLst>
              </p:cNvPr>
              <p:cNvSpPr txBox="1"/>
              <p:nvPr/>
            </p:nvSpPr>
            <p:spPr>
              <a:xfrm>
                <a:off x="6712026" y="2688971"/>
                <a:ext cx="1988091" cy="33392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R="0" lvl="0" indent="0" algn="ctr" fontAlgn="auto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000" b="0" i="0" u="none" strike="noStrike" kern="0" cap="none" spc="0" normalizeH="0" baseline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</a:defRPr>
                </a:lvl1pPr>
              </a:lstStyle>
              <a:p>
                <a:r>
                  <a:rPr lang="en-US" sz="1400" b="1" dirty="0">
                    <a:solidFill>
                      <a:srgbClr val="AD1457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Set </a:t>
                </a:r>
                <a14:m>
                  <m:oMath xmlns:m="http://schemas.openxmlformats.org/officeDocument/2006/math">
                    <m:r>
                      <a:rPr lang="en-US" sz="1400" b="1" i="0" smtClean="0">
                        <a:solidFill>
                          <a:srgbClr val="AD1457"/>
                        </a:solidFill>
                        <a:latin typeface="Cambria Math" panose="02040503050406030204" pitchFamily="18" charset="0"/>
                      </a:rPr>
                      <m:t>𝐁</m:t>
                    </m:r>
                  </m:oMath>
                </a14:m>
                <a:r>
                  <a:rPr lang="en-US" sz="1400" b="1" dirty="0">
                    <a:solidFill>
                      <a:srgbClr val="AD1457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is an infinite set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BC412C3-EAAB-E6D0-7811-4EB7B49DD3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2026" y="2688971"/>
                <a:ext cx="1988091" cy="333921"/>
              </a:xfrm>
              <a:prstGeom prst="rect">
                <a:avLst/>
              </a:prstGeom>
              <a:blipFill>
                <a:blip r:embed="rId5"/>
                <a:stretch>
                  <a:fillRect b="-12727"/>
                </a:stretch>
              </a:blipFill>
              <a:ln w="12700" cap="flat" cmpd="sng" algn="ctr">
                <a:noFill/>
                <a:prstDash val="solid"/>
              </a:ln>
              <a:effectLst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4257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Shape 1">
            <a:extLst>
              <a:ext uri="{FF2B5EF4-FFF2-40B4-BE49-F238E27FC236}">
                <a16:creationId xmlns:a16="http://schemas.microsoft.com/office/drawing/2014/main" id="{364E0B29-5C7F-5B27-EF9F-345894BE1994}"/>
              </a:ext>
            </a:extLst>
          </p:cNvPr>
          <p:cNvSpPr txBox="1"/>
          <p:nvPr/>
        </p:nvSpPr>
        <p:spPr>
          <a:xfrm>
            <a:off x="311760" y="59512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2300" spc="-1" dirty="0">
                <a:solidFill>
                  <a:srgbClr val="00A4B6"/>
                </a:solidFill>
                <a:latin typeface="Algerian" panose="04020705040A02060702" pitchFamily="82" charset="0"/>
                <a:ea typeface="Cambria" panose="02040503050406030204" pitchFamily="18" charset="0"/>
                <a:cs typeface="Calibri" panose="020F0502020204030204" pitchFamily="34" charset="0"/>
              </a:rPr>
              <a:t>SET THEORY</a:t>
            </a:r>
            <a:endParaRPr lang="en-US" sz="2300" b="0" strike="noStrike" spc="-1" dirty="0">
              <a:solidFill>
                <a:srgbClr val="000000"/>
              </a:solidFill>
              <a:latin typeface="Algerian" panose="04020705040A02060702" pitchFamily="82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ontent Placeholder 2">
                <a:extLst>
                  <a:ext uri="{FF2B5EF4-FFF2-40B4-BE49-F238E27FC236}">
                    <a16:creationId xmlns:a16="http://schemas.microsoft.com/office/drawing/2014/main" id="{1D2048CC-BDAB-F162-0C12-AB6655FDB43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1761" y="863600"/>
                <a:ext cx="8146440" cy="4069735"/>
              </a:xfrm>
              <a:prstGeom prst="rect">
                <a:avLst/>
              </a:prstGeom>
            </p:spPr>
            <p:txBody>
              <a:bodyPr tIns="91440" bIns="91440">
                <a:normAutofit fontScale="6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70000"/>
                  </a:lnSpc>
                  <a:buFont typeface="Wingdings" panose="05000000000000000000" pitchFamily="2" charset="2"/>
                  <a:buChar char="§"/>
                </a:pPr>
                <a:r>
                  <a:rPr lang="en-US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Proper Subset</a:t>
                </a:r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: A proper subset of a set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 is a subset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 that is </a:t>
                </a:r>
                <a:r>
                  <a:rPr lang="en-US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not equal </a:t>
                </a:r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en-US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lvl="1"/>
                <a:endParaRPr lang="en-US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lvl="1"/>
                <a:endParaRPr lang="en-US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lvl="1"/>
                <a:endParaRPr lang="en-US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lvl="1"/>
                <a:endParaRPr lang="en-US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lvl="1"/>
                <a:endParaRPr lang="en-US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lvl="1"/>
                <a:endParaRPr lang="en-US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lvl="1"/>
                <a:endParaRPr lang="en-US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lvl="1"/>
                <a:endParaRPr lang="en-US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endParaRPr lang="en-US" b="1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457200" lvl="1" indent="0">
                  <a:buFont typeface="Arial" panose="020B0604020202020204" pitchFamily="34" charset="0"/>
                  <a:buNone/>
                </a:pPr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265113" lvl="1" indent="-265113">
                  <a:spcBef>
                    <a:spcPts val="1000"/>
                  </a:spcBef>
                  <a:buFont typeface="Wingdings 3" panose="05040102010807070707" pitchFamily="18" charset="2"/>
                  <a:buChar char=""/>
                </a:pPr>
                <a:endParaRPr lang="en-US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23" name="Content Placeholder 2">
                <a:extLst>
                  <a:ext uri="{FF2B5EF4-FFF2-40B4-BE49-F238E27FC236}">
                    <a16:creationId xmlns:a16="http://schemas.microsoft.com/office/drawing/2014/main" id="{1D2048CC-BDAB-F162-0C12-AB6655FDB4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61" y="863600"/>
                <a:ext cx="8146440" cy="4069735"/>
              </a:xfrm>
              <a:prstGeom prst="rect">
                <a:avLst/>
              </a:prstGeom>
              <a:blipFill>
                <a:blip r:embed="rId2"/>
                <a:stretch>
                  <a:fillRect l="-44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6184809C-033C-21CC-B4E2-C4CEFFCA5AF4}"/>
              </a:ext>
            </a:extLst>
          </p:cNvPr>
          <p:cNvGrpSpPr/>
          <p:nvPr/>
        </p:nvGrpSpPr>
        <p:grpSpPr>
          <a:xfrm>
            <a:off x="445579" y="2044028"/>
            <a:ext cx="3307886" cy="2822939"/>
            <a:chOff x="753343" y="2080649"/>
            <a:chExt cx="5029200" cy="3683904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108D765-3EC6-46C1-DA4F-45C1976D9A4F}"/>
                </a:ext>
              </a:extLst>
            </p:cNvPr>
            <p:cNvSpPr/>
            <p:nvPr/>
          </p:nvSpPr>
          <p:spPr>
            <a:xfrm>
              <a:off x="753344" y="2080649"/>
              <a:ext cx="5029199" cy="425046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latin typeface="Cambria" panose="02040503050406030204" pitchFamily="18" charset="0"/>
                  <a:ea typeface="Cambria" panose="02040503050406030204" pitchFamily="18" charset="0"/>
                </a:rPr>
                <a:t>Example 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A41F6B77-A022-1D79-F87A-8A6D7D58F89A}"/>
                    </a:ext>
                  </a:extLst>
                </p:cNvPr>
                <p:cNvSpPr/>
                <p:nvPr/>
              </p:nvSpPr>
              <p:spPr>
                <a:xfrm>
                  <a:off x="753343" y="2504185"/>
                  <a:ext cx="5029199" cy="3260368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sz="1400" dirty="0">
                      <a:solidFill>
                        <a:srgbClr val="C00000"/>
                      </a:solidFill>
                      <a:latin typeface="Cambria" panose="02040503050406030204" pitchFamily="18" charset="0"/>
                      <a:ea typeface="Cambria" panose="02040503050406030204" pitchFamily="18" charset="0"/>
                    </a:rPr>
                    <a:t>If </a:t>
                  </a:r>
                  <a14:m>
                    <m:oMath xmlns:m="http://schemas.openxmlformats.org/officeDocument/2006/math">
                      <m:r>
                        <a:rPr lang="en-US" sz="1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={1,3,5} </m:t>
                      </m:r>
                    </m:oMath>
                  </a14:m>
                  <a:r>
                    <a:rPr lang="en-US" sz="1400" dirty="0">
                      <a:solidFill>
                        <a:srgbClr val="C00000"/>
                      </a:solidFill>
                      <a:latin typeface="Cambria" panose="02040503050406030204" pitchFamily="18" charset="0"/>
                      <a:ea typeface="Cambria" panose="02040503050406030204" pitchFamily="18" charset="0"/>
                    </a:rPr>
                    <a:t>and </a:t>
                  </a:r>
                  <a14:m>
                    <m:oMath xmlns:m="http://schemas.openxmlformats.org/officeDocument/2006/math">
                      <m:r>
                        <a:rPr lang="en-US" sz="1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1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1,5</m:t>
                          </m:r>
                        </m:e>
                      </m:d>
                    </m:oMath>
                  </a14:m>
                  <a:r>
                    <a:rPr lang="en-US" sz="1400" dirty="0">
                      <a:solidFill>
                        <a:srgbClr val="C00000"/>
                      </a:solidFill>
                      <a:latin typeface="Cambria" panose="02040503050406030204" pitchFamily="18" charset="0"/>
                      <a:ea typeface="Cambria" panose="02040503050406030204" pitchFamily="18" charset="0"/>
                    </a:rPr>
                    <a:t> </a:t>
                  </a:r>
                </a:p>
                <a:p>
                  <a:pPr lvl="1"/>
                  <a:r>
                    <a:rPr lang="en-US" sz="1400" dirty="0">
                      <a:solidFill>
                        <a:srgbClr val="C00000"/>
                      </a:solidFill>
                      <a:latin typeface="Cambria" panose="02040503050406030204" pitchFamily="18" charset="0"/>
                      <a:ea typeface="Cambria" panose="02040503050406030204" pitchFamily="18" charset="0"/>
                    </a:rPr>
                    <a:t>Then set </a:t>
                  </a:r>
                  <a14:m>
                    <m:oMath xmlns:m="http://schemas.openxmlformats.org/officeDocument/2006/math">
                      <m:r>
                        <a:rPr lang="en-US" sz="1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a14:m>
                  <a:r>
                    <a:rPr lang="en-US" sz="1400" dirty="0">
                      <a:solidFill>
                        <a:srgbClr val="C00000"/>
                      </a:solidFill>
                      <a:latin typeface="Cambria" panose="02040503050406030204" pitchFamily="18" charset="0"/>
                      <a:ea typeface="Cambria" panose="02040503050406030204" pitchFamily="18" charset="0"/>
                    </a:rPr>
                    <a:t> is a proper subset of </a:t>
                  </a:r>
                  <a14:m>
                    <m:oMath xmlns:m="http://schemas.openxmlformats.org/officeDocument/2006/math">
                      <m:r>
                        <a:rPr lang="en-US" sz="1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a14:m>
                  <a:r>
                    <a:rPr lang="en-US" sz="1400" dirty="0">
                      <a:solidFill>
                        <a:srgbClr val="C00000"/>
                      </a:solidFill>
                      <a:latin typeface="Cambria" panose="02040503050406030204" pitchFamily="18" charset="0"/>
                      <a:ea typeface="Cambria" panose="02040503050406030204" pitchFamily="18" charset="0"/>
                    </a:rPr>
                    <a:t>.           </a:t>
                  </a:r>
                </a:p>
                <a:p>
                  <a:pPr indent="-57150">
                    <a:spcAft>
                      <a:spcPts val="1200"/>
                    </a:spcAft>
                  </a:pPr>
                  <a:endParaRPr lang="en-US" sz="24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A41F6B77-A022-1D79-F87A-8A6D7D58F89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343" y="2504185"/>
                  <a:ext cx="5029199" cy="3260368"/>
                </a:xfrm>
                <a:prstGeom prst="rect">
                  <a:avLst/>
                </a:prstGeom>
                <a:blipFill>
                  <a:blip r:embed="rId3"/>
                  <a:stretch>
                    <a:fillRect l="-183" t="-242" r="-10603"/>
                  </a:stretch>
                </a:blip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0A6F5C9-9FF8-0385-876D-46C89F6C0C2D}"/>
              </a:ext>
            </a:extLst>
          </p:cNvPr>
          <p:cNvGrpSpPr/>
          <p:nvPr/>
        </p:nvGrpSpPr>
        <p:grpSpPr>
          <a:xfrm>
            <a:off x="3889326" y="2044027"/>
            <a:ext cx="4137952" cy="2822939"/>
            <a:chOff x="6623463" y="2080649"/>
            <a:chExt cx="5029200" cy="368390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A2D7316D-1FA3-F181-A17A-357F2D7B0827}"/>
                    </a:ext>
                  </a:extLst>
                </p:cNvPr>
                <p:cNvSpPr/>
                <p:nvPr/>
              </p:nvSpPr>
              <p:spPr>
                <a:xfrm>
                  <a:off x="6623463" y="2505403"/>
                  <a:ext cx="5029200" cy="3259149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sz="1400" dirty="0">
                      <a:solidFill>
                        <a:srgbClr val="002060"/>
                      </a:solidFill>
                      <a:latin typeface="Cambria" panose="02040503050406030204" pitchFamily="18" charset="0"/>
                      <a:ea typeface="Cambria" panose="02040503050406030204" pitchFamily="18" charset="0"/>
                    </a:rPr>
                    <a:t>If </a:t>
                  </a:r>
                  <a14:m>
                    <m:oMath xmlns:m="http://schemas.openxmlformats.org/officeDocument/2006/math">
                      <m:r>
                        <a:rPr lang="en-US" sz="1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={1,3,5} </m:t>
                      </m:r>
                    </m:oMath>
                  </a14:m>
                  <a:r>
                    <a:rPr lang="en-US" sz="1400" dirty="0">
                      <a:solidFill>
                        <a:srgbClr val="002060"/>
                      </a:solidFill>
                      <a:latin typeface="Cambria" panose="02040503050406030204" pitchFamily="18" charset="0"/>
                      <a:ea typeface="Cambria" panose="02040503050406030204" pitchFamily="18" charset="0"/>
                    </a:rPr>
                    <a:t>and </a:t>
                  </a:r>
                  <a14:m>
                    <m:oMath xmlns:m="http://schemas.openxmlformats.org/officeDocument/2006/math">
                      <m:r>
                        <a:rPr lang="en-US" sz="1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1,3,5</m:t>
                          </m:r>
                        </m:e>
                      </m:d>
                    </m:oMath>
                  </a14:m>
                  <a:endParaRPr lang="en-US" sz="1400" dirty="0">
                    <a:solidFill>
                      <a:srgbClr val="002060"/>
                    </a:solidFill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  <a:p>
                  <a:r>
                    <a:rPr lang="en-US" sz="1400" dirty="0">
                      <a:solidFill>
                        <a:srgbClr val="002060"/>
                      </a:solidFill>
                      <a:latin typeface="Cambria" panose="02040503050406030204" pitchFamily="18" charset="0"/>
                      <a:ea typeface="Cambria" panose="02040503050406030204" pitchFamily="18" charset="0"/>
                    </a:rPr>
                    <a:t>Then set C is a subset of </a:t>
                  </a:r>
                  <a14:m>
                    <m:oMath xmlns:m="http://schemas.openxmlformats.org/officeDocument/2006/math">
                      <m:r>
                        <a:rPr lang="en-US" sz="1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a14:m>
                  <a:r>
                    <a:rPr lang="en-US" sz="1400" dirty="0">
                      <a:solidFill>
                        <a:srgbClr val="002060"/>
                      </a:solidFill>
                      <a:latin typeface="Cambria" panose="02040503050406030204" pitchFamily="18" charset="0"/>
                      <a:ea typeface="Cambria" panose="02040503050406030204" pitchFamily="18" charset="0"/>
                    </a:rPr>
                    <a:t>, but it is not a proper subset of </a:t>
                  </a:r>
                  <a14:m>
                    <m:oMath xmlns:m="http://schemas.openxmlformats.org/officeDocument/2006/math">
                      <m:r>
                        <a:rPr lang="en-US" sz="1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a14:m>
                  <a:r>
                    <a:rPr lang="en-US" sz="1400" dirty="0">
                      <a:solidFill>
                        <a:srgbClr val="002060"/>
                      </a:solidFill>
                      <a:latin typeface="Cambria" panose="02040503050406030204" pitchFamily="18" charset="0"/>
                      <a:ea typeface="Cambria" panose="02040503050406030204" pitchFamily="18" charset="0"/>
                    </a:rPr>
                    <a:t> since </a:t>
                  </a:r>
                  <a14:m>
                    <m:oMath xmlns:m="http://schemas.openxmlformats.org/officeDocument/2006/math">
                      <m:r>
                        <a:rPr lang="en-US" sz="1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a14:m>
                  <a:r>
                    <a:rPr lang="en-US" sz="1400" dirty="0">
                      <a:solidFill>
                        <a:srgbClr val="002060"/>
                      </a:solidFill>
                      <a:latin typeface="Cambria" panose="02040503050406030204" pitchFamily="18" charset="0"/>
                      <a:ea typeface="Cambria" panose="02040503050406030204" pitchFamily="18" charset="0"/>
                    </a:rPr>
                    <a:t>. </a:t>
                  </a:r>
                </a:p>
                <a:p>
                  <a:r>
                    <a:rPr lang="en-US" sz="2400" dirty="0">
                      <a:solidFill>
                        <a:srgbClr val="002060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A2D7316D-1FA3-F181-A17A-357F2D7B082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3463" y="2505403"/>
                  <a:ext cx="5029200" cy="3259149"/>
                </a:xfrm>
                <a:prstGeom prst="rect">
                  <a:avLst/>
                </a:prstGeom>
                <a:blipFill>
                  <a:blip r:embed="rId4"/>
                  <a:stretch>
                    <a:fillRect l="-146" t="-242"/>
                  </a:stretch>
                </a:blip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B60E8B4-1574-B1C0-DE26-C0D86642BE19}"/>
                </a:ext>
              </a:extLst>
            </p:cNvPr>
            <p:cNvSpPr/>
            <p:nvPr/>
          </p:nvSpPr>
          <p:spPr>
            <a:xfrm>
              <a:off x="6623463" y="2080649"/>
              <a:ext cx="5029200" cy="42475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latin typeface="Cambria" panose="02040503050406030204" pitchFamily="18" charset="0"/>
                  <a:ea typeface="Cambria" panose="02040503050406030204" pitchFamily="18" charset="0"/>
                </a:rPr>
                <a:t>Example 2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A9EE2F3-DD0E-9CE3-2FC8-FE4B031E7C66}"/>
              </a:ext>
            </a:extLst>
          </p:cNvPr>
          <p:cNvGrpSpPr/>
          <p:nvPr/>
        </p:nvGrpSpPr>
        <p:grpSpPr>
          <a:xfrm>
            <a:off x="5302811" y="3145152"/>
            <a:ext cx="1205732" cy="1132606"/>
            <a:chOff x="0" y="0"/>
            <a:chExt cx="2286000" cy="2286000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F13E7BCA-DD8E-74F3-BD6A-4F5F2E66E9C8}"/>
                </a:ext>
              </a:extLst>
            </p:cNvPr>
            <p:cNvSpPr/>
            <p:nvPr/>
          </p:nvSpPr>
          <p:spPr>
            <a:xfrm>
              <a:off x="0" y="0"/>
              <a:ext cx="2286000" cy="2286000"/>
            </a:xfrm>
            <a:prstGeom prst="ellips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rgbClr r="0" g="0" b="0"/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/>
            <a:lstStyle/>
            <a:p>
              <a:endParaRPr/>
            </a:p>
          </p:txBody>
        </p:sp>
        <p:sp>
          <p:nvSpPr>
            <p:cNvPr id="32" name="Oval 4">
              <a:extLst>
                <a:ext uri="{FF2B5EF4-FFF2-40B4-BE49-F238E27FC236}">
                  <a16:creationId xmlns:a16="http://schemas.microsoft.com/office/drawing/2014/main" id="{9A9CE7EB-46EA-BC95-1DBB-FEB6B52E4897}"/>
                </a:ext>
              </a:extLst>
            </p:cNvPr>
            <p:cNvSpPr txBox="1"/>
            <p:nvPr/>
          </p:nvSpPr>
          <p:spPr>
            <a:xfrm>
              <a:off x="334777" y="334777"/>
              <a:ext cx="1616446" cy="16164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247650" tIns="247650" rIns="247650" bIns="247650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b="1" kern="1200" dirty="0">
                  <a:solidFill>
                    <a:srgbClr val="AD1457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A=C</a:t>
              </a:r>
              <a:r>
                <a:rPr lang="en-US" sz="1400" kern="1200" dirty="0">
                  <a:solidFill>
                    <a:srgbClr val="00206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 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A2FD8EA-AF16-0DE4-D36F-A341398024A0}"/>
                  </a:ext>
                </a:extLst>
              </p:cNvPr>
              <p:cNvSpPr txBox="1"/>
              <p:nvPr/>
            </p:nvSpPr>
            <p:spPr>
              <a:xfrm>
                <a:off x="1548350" y="4357076"/>
                <a:ext cx="110233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sz="1600" b="1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  <a:ea typeface="MS Gothic" panose="020B0609070205080204" pitchFamily="49" charset="-128"/>
                        </a:rPr>
                        <m:t>⊂</m:t>
                      </m:r>
                      <m:r>
                        <a:rPr lang="en-US" sz="1600" b="1" i="1" smtClean="0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sz="1600" b="1" dirty="0">
                  <a:solidFill>
                    <a:srgbClr val="AD1457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A2FD8EA-AF16-0DE4-D36F-A341398024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8350" y="4357076"/>
                <a:ext cx="1102339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DB5AE77-0284-142B-6B8E-F1385DD9CEB9}"/>
                  </a:ext>
                </a:extLst>
              </p:cNvPr>
              <p:cNvSpPr txBox="1"/>
              <p:nvPr/>
            </p:nvSpPr>
            <p:spPr>
              <a:xfrm>
                <a:off x="5364002" y="4357076"/>
                <a:ext cx="108335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sz="1600" b="1" i="1" smtClean="0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⊆</m:t>
                      </m:r>
                      <m:r>
                        <a:rPr lang="en-US" sz="1600" b="1" i="1" smtClean="0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sz="1600" b="1" i="1" dirty="0">
                  <a:solidFill>
                    <a:srgbClr val="AD1457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DB5AE77-0284-142B-6B8E-F1385DD9CE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02" y="4357076"/>
                <a:ext cx="1083350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96CAB471-6A50-1CE2-9063-8579ED87E525}"/>
              </a:ext>
            </a:extLst>
          </p:cNvPr>
          <p:cNvGrpSpPr/>
          <p:nvPr/>
        </p:nvGrpSpPr>
        <p:grpSpPr>
          <a:xfrm>
            <a:off x="1548350" y="3147294"/>
            <a:ext cx="1149593" cy="1132606"/>
            <a:chOff x="2560973" y="3994247"/>
            <a:chExt cx="1527048" cy="1481328"/>
          </a:xfrm>
        </p:grpSpPr>
        <p:sp>
          <p:nvSpPr>
            <p:cNvPr id="36" name="Freeform 18">
              <a:extLst>
                <a:ext uri="{FF2B5EF4-FFF2-40B4-BE49-F238E27FC236}">
                  <a16:creationId xmlns:a16="http://schemas.microsoft.com/office/drawing/2014/main" id="{FB0F649F-12D4-C45A-DF60-29D19295E90D}"/>
                </a:ext>
              </a:extLst>
            </p:cNvPr>
            <p:cNvSpPr/>
            <p:nvPr/>
          </p:nvSpPr>
          <p:spPr>
            <a:xfrm>
              <a:off x="2560973" y="3994247"/>
              <a:ext cx="1527048" cy="1481328"/>
            </a:xfrm>
            <a:custGeom>
              <a:avLst/>
              <a:gdLst>
                <a:gd name="connsiteX0" fmla="*/ 0 w 1447800"/>
                <a:gd name="connsiteY0" fmla="*/ 723900 h 1447800"/>
                <a:gd name="connsiteX1" fmla="*/ 723900 w 1447800"/>
                <a:gd name="connsiteY1" fmla="*/ 0 h 1447800"/>
                <a:gd name="connsiteX2" fmla="*/ 1447800 w 1447800"/>
                <a:gd name="connsiteY2" fmla="*/ 723900 h 1447800"/>
                <a:gd name="connsiteX3" fmla="*/ 723900 w 1447800"/>
                <a:gd name="connsiteY3" fmla="*/ 1447800 h 1447800"/>
                <a:gd name="connsiteX4" fmla="*/ 0 w 1447800"/>
                <a:gd name="connsiteY4" fmla="*/ 723900 h 144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7800" h="1447800">
                  <a:moveTo>
                    <a:pt x="0" y="723900"/>
                  </a:moveTo>
                  <a:cubicBezTo>
                    <a:pt x="0" y="324101"/>
                    <a:pt x="324101" y="0"/>
                    <a:pt x="723900" y="0"/>
                  </a:cubicBezTo>
                  <a:cubicBezTo>
                    <a:pt x="1123699" y="0"/>
                    <a:pt x="1447800" y="324101"/>
                    <a:pt x="1447800" y="723900"/>
                  </a:cubicBezTo>
                  <a:cubicBezTo>
                    <a:pt x="1447800" y="1123699"/>
                    <a:pt x="1123699" y="1447800"/>
                    <a:pt x="723900" y="1447800"/>
                  </a:cubicBezTo>
                  <a:cubicBezTo>
                    <a:pt x="324101" y="1447800"/>
                    <a:pt x="0" y="1123699"/>
                    <a:pt x="0" y="723900"/>
                  </a:cubicBezTo>
                  <a:close/>
                </a:path>
              </a:pathLst>
            </a:cu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rgbClr r="0" g="0" b="0"/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spcFirstLastPara="0" vert="horz" wrap="square" lIns="391095" tIns="391095" rIns="391095" bIns="391095" numCol="1" spcCol="1270" anchor="ctr" anchorCtr="0">
              <a:noAutofit/>
            </a:bodyPr>
            <a:lstStyle/>
            <a:p>
              <a:pPr lvl="0" algn="ctr" defTabSz="2089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700" kern="1200"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</a:p>
          </p:txBody>
        </p:sp>
        <p:graphicFrame>
          <p:nvGraphicFramePr>
            <p:cNvPr id="37" name="Diagram 36">
              <a:extLst>
                <a:ext uri="{FF2B5EF4-FFF2-40B4-BE49-F238E27FC236}">
                  <a16:creationId xmlns:a16="http://schemas.microsoft.com/office/drawing/2014/main" id="{27FC4CB9-3293-B1B8-CB86-5A894B35653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193393337"/>
                </p:ext>
              </p:extLst>
            </p:nvPr>
          </p:nvGraphicFramePr>
          <p:xfrm>
            <a:off x="3099620" y="4283968"/>
            <a:ext cx="798317" cy="91681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D8AC39F-47C2-8840-7C21-94152B11A51B}"/>
                </a:ext>
              </a:extLst>
            </p:cNvPr>
            <p:cNvSpPr txBox="1"/>
            <p:nvPr/>
          </p:nvSpPr>
          <p:spPr>
            <a:xfrm>
              <a:off x="2712263" y="4272925"/>
              <a:ext cx="414867" cy="4025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AD1457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A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61368E7-91C2-40E7-F3BF-9A233C0612EF}"/>
              </a:ext>
            </a:extLst>
          </p:cNvPr>
          <p:cNvGrpSpPr/>
          <p:nvPr/>
        </p:nvGrpSpPr>
        <p:grpSpPr>
          <a:xfrm>
            <a:off x="3887282" y="2044028"/>
            <a:ext cx="4137952" cy="2822939"/>
            <a:chOff x="6623463" y="2080649"/>
            <a:chExt cx="5029200" cy="368390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4F87CCE5-1B2B-B24E-8CD5-27AA27B0A997}"/>
                    </a:ext>
                  </a:extLst>
                </p:cNvPr>
                <p:cNvSpPr/>
                <p:nvPr/>
              </p:nvSpPr>
              <p:spPr>
                <a:xfrm>
                  <a:off x="6623463" y="2505403"/>
                  <a:ext cx="5029200" cy="3259149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sz="1400" dirty="0">
                      <a:solidFill>
                        <a:srgbClr val="002060"/>
                      </a:solidFill>
                      <a:latin typeface="Cambria" panose="02040503050406030204" pitchFamily="18" charset="0"/>
                      <a:ea typeface="Cambria" panose="02040503050406030204" pitchFamily="18" charset="0"/>
                    </a:rPr>
                    <a:t>If </a:t>
                  </a:r>
                  <a14:m>
                    <m:oMath xmlns:m="http://schemas.openxmlformats.org/officeDocument/2006/math">
                      <m:r>
                        <a:rPr lang="en-US" sz="1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={1,3,5} </m:t>
                      </m:r>
                    </m:oMath>
                  </a14:m>
                  <a:r>
                    <a:rPr lang="en-US" sz="1400" dirty="0">
                      <a:solidFill>
                        <a:srgbClr val="002060"/>
                      </a:solidFill>
                      <a:latin typeface="Cambria" panose="02040503050406030204" pitchFamily="18" charset="0"/>
                      <a:ea typeface="Cambria" panose="02040503050406030204" pitchFamily="18" charset="0"/>
                    </a:rPr>
                    <a:t>and </a:t>
                  </a:r>
                  <a14:m>
                    <m:oMath xmlns:m="http://schemas.openxmlformats.org/officeDocument/2006/math">
                      <m:r>
                        <a:rPr lang="en-US" sz="1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1,3,5</m:t>
                          </m:r>
                        </m:e>
                      </m:d>
                    </m:oMath>
                  </a14:m>
                  <a:endParaRPr lang="en-US" sz="1400" dirty="0">
                    <a:solidFill>
                      <a:srgbClr val="002060"/>
                    </a:solidFill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  <a:p>
                  <a:r>
                    <a:rPr lang="en-US" sz="1400" dirty="0">
                      <a:solidFill>
                        <a:srgbClr val="002060"/>
                      </a:solidFill>
                      <a:latin typeface="Cambria" panose="02040503050406030204" pitchFamily="18" charset="0"/>
                      <a:ea typeface="Cambria" panose="02040503050406030204" pitchFamily="18" charset="0"/>
                    </a:rPr>
                    <a:t>Then set C is a subset of </a:t>
                  </a:r>
                  <a14:m>
                    <m:oMath xmlns:m="http://schemas.openxmlformats.org/officeDocument/2006/math">
                      <m:r>
                        <a:rPr lang="en-US" sz="1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a14:m>
                  <a:r>
                    <a:rPr lang="en-US" sz="1400" dirty="0">
                      <a:solidFill>
                        <a:srgbClr val="002060"/>
                      </a:solidFill>
                      <a:latin typeface="Cambria" panose="02040503050406030204" pitchFamily="18" charset="0"/>
                      <a:ea typeface="Cambria" panose="02040503050406030204" pitchFamily="18" charset="0"/>
                    </a:rPr>
                    <a:t>, but it is not a proper subset of </a:t>
                  </a:r>
                  <a14:m>
                    <m:oMath xmlns:m="http://schemas.openxmlformats.org/officeDocument/2006/math">
                      <m:r>
                        <a:rPr lang="en-US" sz="1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a14:m>
                  <a:r>
                    <a:rPr lang="en-US" sz="1400" dirty="0">
                      <a:solidFill>
                        <a:srgbClr val="002060"/>
                      </a:solidFill>
                      <a:latin typeface="Cambria" panose="02040503050406030204" pitchFamily="18" charset="0"/>
                      <a:ea typeface="Cambria" panose="02040503050406030204" pitchFamily="18" charset="0"/>
                    </a:rPr>
                    <a:t> since </a:t>
                  </a:r>
                  <a14:m>
                    <m:oMath xmlns:m="http://schemas.openxmlformats.org/officeDocument/2006/math">
                      <m:r>
                        <a:rPr lang="en-US" sz="1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a14:m>
                  <a:r>
                    <a:rPr lang="en-US" sz="1400" dirty="0">
                      <a:solidFill>
                        <a:srgbClr val="002060"/>
                      </a:solidFill>
                      <a:latin typeface="Cambria" panose="02040503050406030204" pitchFamily="18" charset="0"/>
                      <a:ea typeface="Cambria" panose="02040503050406030204" pitchFamily="18" charset="0"/>
                    </a:rPr>
                    <a:t>. </a:t>
                  </a:r>
                </a:p>
                <a:p>
                  <a:r>
                    <a:rPr lang="en-US" sz="2400" dirty="0">
                      <a:solidFill>
                        <a:srgbClr val="002060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4F87CCE5-1B2B-B24E-8CD5-27AA27B0A99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3463" y="2505403"/>
                  <a:ext cx="5029200" cy="3259149"/>
                </a:xfrm>
                <a:prstGeom prst="rect">
                  <a:avLst/>
                </a:prstGeom>
                <a:blipFill>
                  <a:blip r:embed="rId12"/>
                  <a:stretch>
                    <a:fillRect l="-147" t="-242"/>
                  </a:stretch>
                </a:blip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016682AA-3CB5-8BB8-8CAB-DCCBC1116FBE}"/>
                </a:ext>
              </a:extLst>
            </p:cNvPr>
            <p:cNvSpPr/>
            <p:nvPr/>
          </p:nvSpPr>
          <p:spPr>
            <a:xfrm>
              <a:off x="6623463" y="2080649"/>
              <a:ext cx="5029200" cy="42475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latin typeface="Cambria" panose="02040503050406030204" pitchFamily="18" charset="0"/>
                  <a:ea typeface="Cambria" panose="02040503050406030204" pitchFamily="18" charset="0"/>
                </a:rPr>
                <a:t>Example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2425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dur="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dur="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6295A5D5-0496-2BF9-F4BF-91F8DE02BFE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9103" y="863601"/>
                <a:ext cx="8495071" cy="4091858"/>
              </a:xfrm>
              <a:prstGeom prst="rect">
                <a:avLst/>
              </a:prstGeom>
            </p:spPr>
            <p:txBody>
              <a:bodyPr tIns="91440" bIns="9144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18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Power Set: 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be the set. The power set of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written as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is the </a:t>
                </a:r>
                <a:r>
                  <a:rPr lang="en-US" sz="18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set of all subsets 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of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Example:</a:t>
                </a:r>
              </a:p>
              <a:p>
                <a:pPr marL="923925" lvl="1" indent="-4572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sz="1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{0, 1} </m:t>
                    </m:r>
                  </m:oMath>
                </a14:m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then the power set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sz="1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is</m:t>
                    </m:r>
                    <m:r>
                      <a:rPr lang="en-US" sz="1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{{}, {0}, {1}, {0, 1}}</m:t>
                    </m:r>
                  </m:oMath>
                </a14:m>
                <a:endParaRPr lang="en-US" sz="1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18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Cardinality of set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 The cardinality of a set denotes the </a:t>
                </a:r>
                <a:r>
                  <a:rPr lang="en-US" sz="18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number of elements 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in a set. The cardinality of a set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denoted by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Examples: 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a set of English alphabets the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= |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 = 26</m:t>
                    </m:r>
                  </m:oMath>
                </a14:m>
                <a:endParaRPr lang="en-US" sz="1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 cardinality of infinite set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denoted as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en-US" sz="18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 </a:t>
                </a:r>
                <a:r>
                  <a:rPr lang="en-US" sz="18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empty set 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denoted as </a:t>
                </a:r>
                <a14:m>
                  <m:oMath xmlns:m="http://schemas.openxmlformats.org/officeDocument/2006/math">
                    <m:r>
                      <a:rPr lang="el-GR" sz="1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the unique set whose cardinality is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  <a:p>
                <a:endParaRPr lang="en-US" sz="1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6295A5D5-0496-2BF9-F4BF-91F8DE02BF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103" y="863601"/>
                <a:ext cx="8495071" cy="4091858"/>
              </a:xfrm>
              <a:prstGeom prst="rect">
                <a:avLst/>
              </a:prstGeom>
              <a:blipFill>
                <a:blip r:embed="rId2"/>
                <a:stretch>
                  <a:fillRect l="-503" t="-4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Shape 1">
            <a:extLst>
              <a:ext uri="{FF2B5EF4-FFF2-40B4-BE49-F238E27FC236}">
                <a16:creationId xmlns:a16="http://schemas.microsoft.com/office/drawing/2014/main" id="{EB9C6488-3727-2689-BD47-3DB18BAA367F}"/>
              </a:ext>
            </a:extLst>
          </p:cNvPr>
          <p:cNvSpPr txBox="1"/>
          <p:nvPr/>
        </p:nvSpPr>
        <p:spPr>
          <a:xfrm>
            <a:off x="311760" y="45225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2300" spc="-1" dirty="0">
                <a:solidFill>
                  <a:srgbClr val="00A4B6"/>
                </a:solidFill>
                <a:latin typeface="Algerian" panose="04020705040A02060702" pitchFamily="82" charset="0"/>
                <a:ea typeface="Cambria" panose="02040503050406030204" pitchFamily="18" charset="0"/>
                <a:cs typeface="Calibri" panose="020F0502020204030204" pitchFamily="34" charset="0"/>
              </a:rPr>
              <a:t>SET THEORY</a:t>
            </a:r>
            <a:endParaRPr lang="en-US" sz="2300" b="0" strike="noStrike" spc="-1" dirty="0">
              <a:solidFill>
                <a:srgbClr val="000000"/>
              </a:solidFill>
              <a:latin typeface="Algerian" panose="04020705040A02060702" pitchFamily="82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1262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>
            <a:extLst>
              <a:ext uri="{FF2B5EF4-FFF2-40B4-BE49-F238E27FC236}">
                <a16:creationId xmlns:a16="http://schemas.microsoft.com/office/drawing/2014/main" id="{38C1EBB2-1540-A0C5-1488-B37B4A4E3B91}"/>
              </a:ext>
            </a:extLst>
          </p:cNvPr>
          <p:cNvSpPr txBox="1"/>
          <p:nvPr/>
        </p:nvSpPr>
        <p:spPr>
          <a:xfrm>
            <a:off x="311760" y="59512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2300" spc="-1" dirty="0">
                <a:solidFill>
                  <a:srgbClr val="00A4B6"/>
                </a:solidFill>
                <a:latin typeface="Algerian" panose="04020705040A02060702" pitchFamily="82" charset="0"/>
                <a:ea typeface="Cambria" panose="02040503050406030204" pitchFamily="18" charset="0"/>
                <a:cs typeface="Calibri" panose="020F0502020204030204" pitchFamily="34" charset="0"/>
              </a:rPr>
              <a:t>SET THEORY</a:t>
            </a:r>
            <a:endParaRPr lang="en-US" sz="2300" b="0" strike="noStrike" spc="-1" dirty="0">
              <a:solidFill>
                <a:srgbClr val="000000"/>
              </a:solidFill>
              <a:latin typeface="Algerian" panose="04020705040A02060702" pitchFamily="82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F7618517-C9B2-CF73-AEA6-E8AA379F153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3853" y="863601"/>
                <a:ext cx="8618028" cy="3937000"/>
              </a:xfrm>
              <a:prstGeom prst="rect">
                <a:avLst/>
              </a:prstGeom>
            </p:spPr>
            <p:txBody>
              <a:bodyPr tIns="91440" bIns="9144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18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Complement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 The complement of a set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the set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’</m:t>
                    </m:r>
                  </m:oMath>
                </a14:m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that contains every element of the Universal set U but not in A.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US" sz="1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US" sz="1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US" sz="1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Example: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Consider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 {1, 3, 5, 7, 9} </m:t>
                    </m:r>
                  </m:oMath>
                </a14:m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 </m:t>
                    </m:r>
                    <m:d>
                      <m:dPr>
                        <m:begChr m:val="{"/>
                        <m:endChr m:val="}"/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1, 5</m:t>
                        </m:r>
                      </m:e>
                    </m:d>
                  </m:oMath>
                </a14:m>
                <a:endParaRPr lang="en-US" sz="1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739775" lvl="1" indent="0">
                  <a:buFont typeface="Arial" panose="020B0604020202020204" pitchFamily="34" charset="0"/>
                  <a:buNone/>
                </a:pP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Then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′= {3, 7, 9}</m:t>
                    </m:r>
                  </m:oMath>
                </a14:m>
                <a:endParaRPr lang="en-US" sz="1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1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1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65113" lvl="1" indent="-265113">
                  <a:spcBef>
                    <a:spcPts val="1000"/>
                  </a:spcBef>
                  <a:buFont typeface="Wingdings 3" panose="05040102010807070707" pitchFamily="18" charset="2"/>
                  <a:buChar char=""/>
                </a:pPr>
                <a:endParaRPr lang="en-US" sz="1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F7618517-C9B2-CF73-AEA6-E8AA379F15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853" y="863601"/>
                <a:ext cx="8618028" cy="3937000"/>
              </a:xfrm>
              <a:prstGeom prst="rect">
                <a:avLst/>
              </a:prstGeom>
              <a:blipFill>
                <a:blip r:embed="rId2"/>
                <a:stretch>
                  <a:fillRect l="-424" t="-4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B7D3125C-EDEF-DAFF-FE3C-E5B1F18ED5A3}"/>
              </a:ext>
            </a:extLst>
          </p:cNvPr>
          <p:cNvSpPr/>
          <p:nvPr/>
        </p:nvSpPr>
        <p:spPr>
          <a:xfrm>
            <a:off x="3252860" y="3272159"/>
            <a:ext cx="2637919" cy="1535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E08F566-7359-787A-27F1-E97651A29152}"/>
              </a:ext>
            </a:extLst>
          </p:cNvPr>
          <p:cNvSpPr/>
          <p:nvPr/>
        </p:nvSpPr>
        <p:spPr>
          <a:xfrm>
            <a:off x="3252860" y="3268290"/>
            <a:ext cx="2637919" cy="1532311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rgbClr r="0" g="0" b="0"/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8161E6-1ADD-E586-5E02-BA9E5D9CA7A2}"/>
              </a:ext>
            </a:extLst>
          </p:cNvPr>
          <p:cNvSpPr txBox="1"/>
          <p:nvPr/>
        </p:nvSpPr>
        <p:spPr>
          <a:xfrm>
            <a:off x="5509378" y="4457937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U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5A21494-001C-6252-1D5A-F7B0183743D1}"/>
              </a:ext>
            </a:extLst>
          </p:cNvPr>
          <p:cNvSpPr/>
          <p:nvPr/>
        </p:nvSpPr>
        <p:spPr>
          <a:xfrm>
            <a:off x="3947121" y="3441676"/>
            <a:ext cx="1151491" cy="1185538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/>
          <a:lstStyle/>
          <a:p>
            <a:endParaRPr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029CBBC-8B87-9ED9-ABD6-14BB55D3C489}"/>
              </a:ext>
            </a:extLst>
          </p:cNvPr>
          <p:cNvSpPr txBox="1"/>
          <p:nvPr/>
        </p:nvSpPr>
        <p:spPr>
          <a:xfrm>
            <a:off x="4349171" y="3865168"/>
            <a:ext cx="358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5A2398-0559-2796-4A4F-7CB38552B6E2}"/>
              </a:ext>
            </a:extLst>
          </p:cNvPr>
          <p:cNvSpPr txBox="1"/>
          <p:nvPr/>
        </p:nvSpPr>
        <p:spPr>
          <a:xfrm>
            <a:off x="3252860" y="3272399"/>
            <a:ext cx="10119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A’</a:t>
            </a:r>
          </a:p>
        </p:txBody>
      </p:sp>
      <p:sp>
        <p:nvSpPr>
          <p:cNvPr id="17" name="Rounded Rectangle 4">
            <a:extLst>
              <a:ext uri="{FF2B5EF4-FFF2-40B4-BE49-F238E27FC236}">
                <a16:creationId xmlns:a16="http://schemas.microsoft.com/office/drawing/2014/main" id="{5FECFF86-D3FA-890C-B7F5-C7C2A9726237}"/>
              </a:ext>
            </a:extLst>
          </p:cNvPr>
          <p:cNvSpPr/>
          <p:nvPr/>
        </p:nvSpPr>
        <p:spPr>
          <a:xfrm>
            <a:off x="2922266" y="1493742"/>
            <a:ext cx="2853813" cy="775854"/>
          </a:xfrm>
          <a:prstGeom prst="roundRect">
            <a:avLst/>
          </a:prstGeom>
          <a:solidFill>
            <a:srgbClr val="F6E7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𝐴′ = {𝑥 | 𝑥 ∈𝑈 𝑎𝑛𝑑 𝑥∉𝐴} </a:t>
            </a:r>
          </a:p>
        </p:txBody>
      </p:sp>
      <p:sp>
        <p:nvSpPr>
          <p:cNvPr id="18" name="Rounded Rectangle 12">
            <a:extLst>
              <a:ext uri="{FF2B5EF4-FFF2-40B4-BE49-F238E27FC236}">
                <a16:creationId xmlns:a16="http://schemas.microsoft.com/office/drawing/2014/main" id="{CE009627-B15C-2FC5-4275-D78ECDBBC5EF}"/>
              </a:ext>
            </a:extLst>
          </p:cNvPr>
          <p:cNvSpPr/>
          <p:nvPr/>
        </p:nvSpPr>
        <p:spPr>
          <a:xfrm>
            <a:off x="2922265" y="1486815"/>
            <a:ext cx="2853813" cy="776691"/>
          </a:xfrm>
          <a:prstGeom prst="roundRect">
            <a:avLst/>
          </a:prstGeom>
          <a:noFill/>
          <a:ln w="28575">
            <a:solidFill>
              <a:srgbClr val="AD14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2400">
              <a:solidFill>
                <a:srgbClr val="4242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0713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dur="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0" presetClass="entr" presetSubtype="0" dur="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21" presetClass="entr" presetSubtype="1" dur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1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/>
      <p:bldP spid="15" grpId="0"/>
      <p:bldP spid="16" grpId="0"/>
      <p:bldP spid="17" grpId="0" animBg="1"/>
      <p:bldP spid="1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>
            <a:extLst>
              <a:ext uri="{FF2B5EF4-FFF2-40B4-BE49-F238E27FC236}">
                <a16:creationId xmlns:a16="http://schemas.microsoft.com/office/drawing/2014/main" id="{7C71C0A7-7976-E04E-73A4-0E2B879A4A8F}"/>
              </a:ext>
            </a:extLst>
          </p:cNvPr>
          <p:cNvSpPr txBox="1"/>
          <p:nvPr/>
        </p:nvSpPr>
        <p:spPr>
          <a:xfrm>
            <a:off x="311760" y="38081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2300" spc="-1" dirty="0">
                <a:solidFill>
                  <a:srgbClr val="00A4B6"/>
                </a:solidFill>
                <a:latin typeface="Algerian" panose="04020705040A02060702" pitchFamily="82" charset="0"/>
                <a:ea typeface="Cambria" panose="02040503050406030204" pitchFamily="18" charset="0"/>
                <a:cs typeface="Calibri" panose="020F0502020204030204" pitchFamily="34" charset="0"/>
              </a:rPr>
              <a:t>SET operations</a:t>
            </a:r>
            <a:endParaRPr lang="en-US" sz="2300" b="0" strike="noStrike" spc="-1" dirty="0">
              <a:solidFill>
                <a:srgbClr val="000000"/>
              </a:solidFill>
              <a:latin typeface="Algerian" panose="04020705040A02060702" pitchFamily="82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6907C0F1-64D4-F74F-3BD0-A661978E990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3852" y="863600"/>
                <a:ext cx="8672051" cy="4062361"/>
              </a:xfrm>
              <a:prstGeom prst="rect">
                <a:avLst/>
              </a:prstGeom>
            </p:spPr>
            <p:txBody>
              <a:bodyPr tIns="91440" bIns="9144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Union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 The union of two different sets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the set of </a:t>
                </a:r>
                <a:r>
                  <a:rPr 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all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distinct elements 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of sets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Example: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Consider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 {1, 3, 5, 7, 9} 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 {1, 2, 3, 4, 5}</m:t>
                    </m:r>
                  </m:oMath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739775" lvl="2" indent="0">
                  <a:buFont typeface="Arial" panose="020B0604020202020204" pitchFamily="34" charset="0"/>
                  <a:buNone/>
                  <a:tabLst>
                    <a:tab pos="798513" algn="l"/>
                  </a:tabLst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∪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 {1, 2, 3, 4, 5, 7, 9}</m:t>
                    </m:r>
                  </m:oMath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739775" lvl="2" indent="0">
                  <a:buFont typeface="Arial" panose="020B0604020202020204" pitchFamily="34" charset="0"/>
                  <a:buNone/>
                  <a:tabLst>
                    <a:tab pos="798513" algn="l"/>
                  </a:tabLst>
                </a:pP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739775" lvl="2" indent="0">
                  <a:buFont typeface="Arial" panose="020B0604020202020204" pitchFamily="34" charset="0"/>
                  <a:buNone/>
                  <a:tabLst>
                    <a:tab pos="798513" algn="l"/>
                  </a:tabLst>
                </a:pP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739775" lvl="2" indent="0">
                  <a:buFont typeface="Arial" panose="020B0604020202020204" pitchFamily="34" charset="0"/>
                  <a:buNone/>
                  <a:tabLst>
                    <a:tab pos="798513" algn="l"/>
                  </a:tabLst>
                </a:pP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6907C0F1-64D4-F74F-3BD0-A661978E99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852" y="863600"/>
                <a:ext cx="8672051" cy="4062361"/>
              </a:xfrm>
              <a:prstGeom prst="rect">
                <a:avLst/>
              </a:prstGeom>
              <a:blipFill>
                <a:blip r:embed="rId2"/>
                <a:stretch>
                  <a:fillRect l="-632" t="-45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14DC66F7-FE46-045C-6E37-820AA468B1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24559602"/>
              </p:ext>
            </p:extLst>
          </p:nvPr>
        </p:nvGraphicFramePr>
        <p:xfrm>
          <a:off x="2943223" y="3514724"/>
          <a:ext cx="1900933" cy="12926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1319D1F2-25FE-3887-0077-5091D248AE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73755720"/>
              </p:ext>
            </p:extLst>
          </p:nvPr>
        </p:nvGraphicFramePr>
        <p:xfrm>
          <a:off x="2943224" y="3343275"/>
          <a:ext cx="1900933" cy="16355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Rounded Rectangle 18">
                <a:extLst>
                  <a:ext uri="{FF2B5EF4-FFF2-40B4-BE49-F238E27FC236}">
                    <a16:creationId xmlns:a16="http://schemas.microsoft.com/office/drawing/2014/main" id="{8ADF6DDA-ED86-62E5-3C40-990B7A8B20E9}"/>
                  </a:ext>
                </a:extLst>
              </p:cNvPr>
              <p:cNvSpPr/>
              <p:nvPr/>
            </p:nvSpPr>
            <p:spPr>
              <a:xfrm>
                <a:off x="2607469" y="1679579"/>
                <a:ext cx="3213584" cy="434983"/>
              </a:xfrm>
              <a:prstGeom prst="roundRect">
                <a:avLst/>
              </a:prstGeom>
              <a:solidFill>
                <a:srgbClr val="F6E7E6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16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∪ </m:t>
                      </m:r>
                      <m:r>
                        <a:rPr lang="en-US" sz="16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sz="16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= {</m:t>
                      </m:r>
                      <m:r>
                        <a:rPr lang="en-US" sz="16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16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sz="16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16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∈ </m:t>
                      </m:r>
                      <m:r>
                        <a:rPr lang="en-US" sz="16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16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𝒐𝒓</m:t>
                      </m:r>
                      <m:r>
                        <a:rPr lang="en-US" sz="16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16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∈ </m:t>
                      </m:r>
                      <m:r>
                        <a:rPr lang="en-US" sz="16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sz="16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16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" name="Rounded Rectangle 18">
                <a:extLst>
                  <a:ext uri="{FF2B5EF4-FFF2-40B4-BE49-F238E27FC236}">
                    <a16:creationId xmlns:a16="http://schemas.microsoft.com/office/drawing/2014/main" id="{8ADF6DDA-ED86-62E5-3C40-990B7A8B20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7469" y="1679579"/>
                <a:ext cx="3213584" cy="434983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ounded Rectangle 15">
            <a:extLst>
              <a:ext uri="{FF2B5EF4-FFF2-40B4-BE49-F238E27FC236}">
                <a16:creationId xmlns:a16="http://schemas.microsoft.com/office/drawing/2014/main" id="{69190722-D67F-1EBC-52E7-D7CA169480C9}"/>
              </a:ext>
            </a:extLst>
          </p:cNvPr>
          <p:cNvSpPr/>
          <p:nvPr/>
        </p:nvSpPr>
        <p:spPr>
          <a:xfrm>
            <a:off x="2607468" y="1679579"/>
            <a:ext cx="3213583" cy="434983"/>
          </a:xfrm>
          <a:prstGeom prst="roundRect">
            <a:avLst/>
          </a:prstGeom>
          <a:noFill/>
          <a:ln w="28575">
            <a:solidFill>
              <a:srgbClr val="AD14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2400">
              <a:solidFill>
                <a:srgbClr val="4242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369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F9F3275-AE11-4E74-8BEB-999A10E528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graphicEl>
                                              <a:dgm id="{FF9F3275-AE11-4E74-8BEB-999A10E5283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B1E4F6F-E8EC-4652-A466-B4413EC2A6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graphicEl>
                                              <a:dgm id="{EB1E4F6F-E8EC-4652-A466-B4413EC2A6C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dur="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" presetClass="exit" presetSubtype="0" dur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F9F3275-AE11-4E74-8BEB-999A10E528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" presetClass="exit" presetSubtype="0" dur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B1E4F6F-E8EC-4652-A466-B4413EC2A6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1" presetClass="entr" presetSubtype="1" dur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Dgm/>
        </p:bldSub>
      </p:bldGraphic>
      <p:bldGraphic spid="7" grpId="1" uiExpand="1">
        <p:bldSub>
          <a:bldDgm/>
        </p:bldSub>
      </p:bldGraphic>
      <p:bldGraphic spid="8" grpId="0">
        <p:bldAsOne/>
      </p:bldGraphic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311760" y="7380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2300" b="0" strike="noStrike" spc="-1" dirty="0">
                <a:solidFill>
                  <a:srgbClr val="00A4B6"/>
                </a:solidFill>
                <a:latin typeface="Algerian" panose="04020705040A02060702" pitchFamily="82" charset="0"/>
                <a:ea typeface="Cambria" panose="02040503050406030204" pitchFamily="18" charset="0"/>
                <a:cs typeface="Calibri" panose="020F0502020204030204" pitchFamily="34" charset="0"/>
              </a:rPr>
              <a:t>OUTLINE</a:t>
            </a:r>
            <a:endParaRPr lang="en-US" sz="2300" b="0" strike="noStrike" spc="-1" dirty="0">
              <a:solidFill>
                <a:srgbClr val="000000"/>
              </a:solidFill>
              <a:latin typeface="Algerian" panose="04020705040A02060702" pitchFamily="82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311760" y="863640"/>
            <a:ext cx="8520120" cy="41310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lstStyle/>
          <a:p>
            <a:pPr marL="800100" lvl="1" indent="-342900">
              <a:spcBef>
                <a:spcPts val="1200"/>
              </a:spcBef>
              <a:buClr>
                <a:srgbClr val="424242"/>
              </a:buClr>
              <a:buFont typeface="Wingdings" panose="05000000000000000000" pitchFamily="2" charset="2"/>
              <a:buChar char="§"/>
            </a:pP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Introduction to Algorithm</a:t>
            </a:r>
          </a:p>
          <a:p>
            <a:pPr marL="1200150" lvl="2" indent="-285750">
              <a:spcBef>
                <a:spcPts val="1200"/>
              </a:spcBef>
              <a:buClr>
                <a:srgbClr val="424242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Definition </a:t>
            </a:r>
          </a:p>
          <a:p>
            <a:pPr marL="1200150" lvl="2" indent="-285750">
              <a:spcBef>
                <a:spcPts val="1200"/>
              </a:spcBef>
              <a:buClr>
                <a:srgbClr val="424242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Characteristics</a:t>
            </a:r>
          </a:p>
          <a:p>
            <a:pPr marL="1200150" lvl="2" indent="-285750">
              <a:spcBef>
                <a:spcPts val="1200"/>
              </a:spcBef>
              <a:buClr>
                <a:srgbClr val="424242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Types</a:t>
            </a:r>
          </a:p>
          <a:p>
            <a:pPr marL="1200150" lvl="2" indent="-285750">
              <a:spcBef>
                <a:spcPts val="1200"/>
              </a:spcBef>
              <a:buClr>
                <a:srgbClr val="424242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Simple Multiplication Methods</a:t>
            </a:r>
          </a:p>
          <a:p>
            <a:pPr marL="800100" lvl="1" indent="-342900">
              <a:spcBef>
                <a:spcPts val="1200"/>
              </a:spcBef>
              <a:buClr>
                <a:srgbClr val="424242"/>
              </a:buClr>
              <a:buFont typeface="Wingdings" panose="05000000000000000000" pitchFamily="2" charset="2"/>
              <a:buChar char="§"/>
            </a:pP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Mathematics for Algorithmic Sets</a:t>
            </a:r>
          </a:p>
          <a:p>
            <a:pPr marL="1200150" lvl="2" indent="-285750">
              <a:spcBef>
                <a:spcPts val="1200"/>
              </a:spcBef>
              <a:buClr>
                <a:srgbClr val="424242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Set Theory</a:t>
            </a:r>
          </a:p>
          <a:p>
            <a:pPr marL="1200150" lvl="2" indent="-285750">
              <a:spcBef>
                <a:spcPts val="1200"/>
              </a:spcBef>
              <a:buClr>
                <a:srgbClr val="424242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Functions and Relations </a:t>
            </a:r>
          </a:p>
          <a:p>
            <a:pPr marL="1200150" lvl="2" indent="-285750">
              <a:spcBef>
                <a:spcPts val="1200"/>
              </a:spcBef>
              <a:buClr>
                <a:srgbClr val="424242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Vectors and Matrices</a:t>
            </a:r>
          </a:p>
          <a:p>
            <a:pPr marL="1200150" lvl="2" indent="-285750">
              <a:spcBef>
                <a:spcPts val="1200"/>
              </a:spcBef>
              <a:buClr>
                <a:srgbClr val="424242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Linear Inequalities and Linear Equations</a:t>
            </a:r>
          </a:p>
          <a:p>
            <a:pPr marL="1200150" lvl="2" indent="-285750">
              <a:spcBef>
                <a:spcPts val="1200"/>
              </a:spcBef>
              <a:buClr>
                <a:srgbClr val="424242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Logic and Quantifiers</a:t>
            </a:r>
          </a:p>
          <a:p>
            <a:pPr algn="just">
              <a:lnSpc>
                <a:spcPct val="115000"/>
              </a:lnSpc>
            </a:pPr>
            <a:endParaRPr lang="en-US" sz="1400" b="0" strike="noStrike" spc="-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7240" algn="just">
              <a:lnSpc>
                <a:spcPct val="115000"/>
              </a:lnSpc>
            </a:pPr>
            <a:endParaRPr lang="en-US" sz="1400" b="0" strike="noStrike" spc="-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" dur="500"/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500"/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9" dur="500"/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3" dur="500"/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7" dur="500"/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1" dur="500"/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5" dur="500"/>
                                        <p:tgtEl>
                                          <p:spTgt spid="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9" dur="500"/>
                                        <p:tgtEl>
                                          <p:spTgt spid="1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3" dur="500"/>
                                        <p:tgtEl>
                                          <p:spTgt spid="1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7" dur="500"/>
                                        <p:tgtEl>
                                          <p:spTgt spid="1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Shape 1">
            <a:extLst>
              <a:ext uri="{FF2B5EF4-FFF2-40B4-BE49-F238E27FC236}">
                <a16:creationId xmlns:a16="http://schemas.microsoft.com/office/drawing/2014/main" id="{CC04283F-E62F-DCA6-7A5C-248EB4EC3B1C}"/>
              </a:ext>
            </a:extLst>
          </p:cNvPr>
          <p:cNvSpPr txBox="1"/>
          <p:nvPr/>
        </p:nvSpPr>
        <p:spPr>
          <a:xfrm>
            <a:off x="311940" y="38082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2300" spc="-1" dirty="0">
                <a:solidFill>
                  <a:srgbClr val="00A4B6"/>
                </a:solidFill>
                <a:latin typeface="Algerian" panose="04020705040A02060702" pitchFamily="82" charset="0"/>
                <a:ea typeface="Cambria" panose="02040503050406030204" pitchFamily="18" charset="0"/>
                <a:cs typeface="Calibri" panose="020F0502020204030204" pitchFamily="34" charset="0"/>
              </a:rPr>
              <a:t>SET operations</a:t>
            </a:r>
            <a:endParaRPr lang="en-US" sz="2300" b="0" strike="noStrike" spc="-1" dirty="0">
              <a:solidFill>
                <a:srgbClr val="000000"/>
              </a:solidFill>
              <a:latin typeface="Algerian" panose="04020705040A02060702" pitchFamily="82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A034D09-1B3D-20FA-5E00-E1A55C2F573F}"/>
              </a:ext>
            </a:extLst>
          </p:cNvPr>
          <p:cNvSpPr txBox="1">
            <a:spLocks/>
          </p:cNvSpPr>
          <p:nvPr/>
        </p:nvSpPr>
        <p:spPr>
          <a:xfrm>
            <a:off x="0" y="863600"/>
            <a:ext cx="11928475" cy="5591175"/>
          </a:xfrm>
          <a:prstGeom prst="rect">
            <a:avLst/>
          </a:prstGeom>
        </p:spPr>
        <p:txBody>
          <a:bodyPr tIns="91440" bIns="9144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39775" lvl="2" indent="0">
              <a:buFont typeface="Arial" panose="020B0604020202020204" pitchFamily="34" charset="0"/>
              <a:buNone/>
              <a:tabLst>
                <a:tab pos="798513" algn="l"/>
              </a:tabLst>
            </a:pPr>
            <a:endParaRPr lang="en-US" sz="2200" dirty="0"/>
          </a:p>
          <a:p>
            <a:pPr marL="739775" lvl="2" indent="0">
              <a:buFont typeface="Arial" panose="020B0604020202020204" pitchFamily="34" charset="0"/>
              <a:buNone/>
              <a:tabLst>
                <a:tab pos="798513" algn="l"/>
              </a:tabLst>
            </a:pPr>
            <a:endParaRPr lang="en-US" sz="2200" dirty="0"/>
          </a:p>
          <a:p>
            <a:pPr marL="739775" lvl="2" indent="0">
              <a:buFont typeface="Arial" panose="020B0604020202020204" pitchFamily="34" charset="0"/>
              <a:buNone/>
              <a:tabLst>
                <a:tab pos="798513" algn="l"/>
              </a:tabLst>
            </a:pPr>
            <a:endParaRPr lang="en-US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565989A9-B31C-4836-C273-1B887C7054BF}"/>
                  </a:ext>
                </a:extLst>
              </p:cNvPr>
              <p:cNvSpPr txBox="1"/>
              <p:nvPr/>
            </p:nvSpPr>
            <p:spPr>
              <a:xfrm>
                <a:off x="258097" y="863443"/>
                <a:ext cx="8458200" cy="424197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65113" indent="-265113" algn="just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chemeClr val="accent6"/>
                  </a:buClr>
                  <a:buFont typeface="Wingdings 3" panose="05040102010807070707" pitchFamily="18" charset="2"/>
                  <a:buChar char="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809625" indent="-352425" algn="just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6"/>
                  </a:buClr>
                  <a:buFont typeface="Wingdings 3" panose="05040102010807070707" pitchFamily="18" charset="2"/>
                  <a:buChar char="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just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6"/>
                  </a:buClr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just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6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just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6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rgbClr val="A3115D"/>
                  </a:buClr>
                  <a:buFont typeface="Wingdings" panose="05000000000000000000" pitchFamily="2" charset="2"/>
                  <a:buChar char="§"/>
                </a:pPr>
                <a:r>
                  <a:rPr lang="en-US" sz="18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Intersection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 The intersection of two sets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the set that contains all elements of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8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that also belong to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but no other elements.</a:t>
                </a:r>
              </a:p>
              <a:p>
                <a:pPr marL="0" indent="0">
                  <a:buNone/>
                </a:pP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</a:p>
              <a:p>
                <a:pPr marL="0" indent="0">
                  <a:buNone/>
                </a:pPr>
                <a:endParaRPr lang="en-US" sz="1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Example: </a:t>
                </a:r>
              </a:p>
              <a:p>
                <a:pPr lvl="1">
                  <a:buClr>
                    <a:srgbClr val="A3115D"/>
                  </a:buClr>
                </a:pP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Consider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 {1, 3, 5, 7, 9} </m:t>
                    </m:r>
                  </m:oMath>
                </a14:m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 {1, 2, 3, 4, 5}</m:t>
                    </m:r>
                  </m:oMath>
                </a14:m>
                <a:endParaRPr lang="en-US" sz="1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739775" lvl="2" indent="0">
                  <a:buFont typeface="Wingdings" panose="05000000000000000000" pitchFamily="2" charset="2"/>
                  <a:buNone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∩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 {1, 3, 5}</m:t>
                    </m:r>
                  </m:oMath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565989A9-B31C-4836-C273-1B887C7054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097" y="863443"/>
                <a:ext cx="8458200" cy="4241975"/>
              </a:xfrm>
              <a:prstGeom prst="rect">
                <a:avLst/>
              </a:prstGeom>
              <a:blipFill>
                <a:blip r:embed="rId2"/>
                <a:stretch>
                  <a:fillRect l="-432" t="-1580" r="-57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reeform 12">
            <a:extLst>
              <a:ext uri="{FF2B5EF4-FFF2-40B4-BE49-F238E27FC236}">
                <a16:creationId xmlns:a16="http://schemas.microsoft.com/office/drawing/2014/main" id="{2A769A75-554C-2EEC-ACE5-4BD7FF777796}"/>
              </a:ext>
            </a:extLst>
          </p:cNvPr>
          <p:cNvSpPr/>
          <p:nvPr/>
        </p:nvSpPr>
        <p:spPr>
          <a:xfrm>
            <a:off x="3986165" y="2905936"/>
            <a:ext cx="2031873" cy="1981200"/>
          </a:xfrm>
          <a:custGeom>
            <a:avLst/>
            <a:gdLst>
              <a:gd name="connsiteX0" fmla="*/ 0 w 1818513"/>
              <a:gd name="connsiteY0" fmla="*/ 909256 h 1818512"/>
              <a:gd name="connsiteX1" fmla="*/ 909257 w 1818513"/>
              <a:gd name="connsiteY1" fmla="*/ 0 h 1818512"/>
              <a:gd name="connsiteX2" fmla="*/ 1818514 w 1818513"/>
              <a:gd name="connsiteY2" fmla="*/ 909256 h 1818512"/>
              <a:gd name="connsiteX3" fmla="*/ 909257 w 1818513"/>
              <a:gd name="connsiteY3" fmla="*/ 1818512 h 1818512"/>
              <a:gd name="connsiteX4" fmla="*/ 0 w 1818513"/>
              <a:gd name="connsiteY4" fmla="*/ 909256 h 1818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18513" h="1818512">
                <a:moveTo>
                  <a:pt x="0" y="909256"/>
                </a:moveTo>
                <a:cubicBezTo>
                  <a:pt x="0" y="407088"/>
                  <a:pt x="407088" y="0"/>
                  <a:pt x="909257" y="0"/>
                </a:cubicBezTo>
                <a:cubicBezTo>
                  <a:pt x="1411426" y="0"/>
                  <a:pt x="1818514" y="407088"/>
                  <a:pt x="1818514" y="909256"/>
                </a:cubicBezTo>
                <a:cubicBezTo>
                  <a:pt x="1818514" y="1411424"/>
                  <a:pt x="1411426" y="1818512"/>
                  <a:pt x="909257" y="1818512"/>
                </a:cubicBezTo>
                <a:cubicBezTo>
                  <a:pt x="407088" y="1818512"/>
                  <a:pt x="0" y="1411424"/>
                  <a:pt x="0" y="909256"/>
                </a:cubicBezTo>
                <a:close/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253936" tIns="214442" rIns="516065" bIns="214441" numCol="1" spcCol="1270" anchor="ctr" anchorCtr="0">
            <a:noAutofit/>
          </a:bodyPr>
          <a:lstStyle/>
          <a:p>
            <a:pPr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65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695DE147-EBF6-E11B-1112-C3E9C62E17C0}"/>
              </a:ext>
            </a:extLst>
          </p:cNvPr>
          <p:cNvSpPr/>
          <p:nvPr/>
        </p:nvSpPr>
        <p:spPr>
          <a:xfrm>
            <a:off x="5296805" y="2905936"/>
            <a:ext cx="2031873" cy="1981200"/>
          </a:xfrm>
          <a:custGeom>
            <a:avLst/>
            <a:gdLst>
              <a:gd name="connsiteX0" fmla="*/ 0 w 1818513"/>
              <a:gd name="connsiteY0" fmla="*/ 909256 h 1818512"/>
              <a:gd name="connsiteX1" fmla="*/ 909257 w 1818513"/>
              <a:gd name="connsiteY1" fmla="*/ 0 h 1818512"/>
              <a:gd name="connsiteX2" fmla="*/ 1818514 w 1818513"/>
              <a:gd name="connsiteY2" fmla="*/ 909256 h 1818512"/>
              <a:gd name="connsiteX3" fmla="*/ 909257 w 1818513"/>
              <a:gd name="connsiteY3" fmla="*/ 1818512 h 1818512"/>
              <a:gd name="connsiteX4" fmla="*/ 0 w 1818513"/>
              <a:gd name="connsiteY4" fmla="*/ 909256 h 1818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18513" h="1818512">
                <a:moveTo>
                  <a:pt x="0" y="909256"/>
                </a:moveTo>
                <a:cubicBezTo>
                  <a:pt x="0" y="407088"/>
                  <a:pt x="407088" y="0"/>
                  <a:pt x="909257" y="0"/>
                </a:cubicBezTo>
                <a:cubicBezTo>
                  <a:pt x="1411426" y="0"/>
                  <a:pt x="1818514" y="407088"/>
                  <a:pt x="1818514" y="909256"/>
                </a:cubicBezTo>
                <a:cubicBezTo>
                  <a:pt x="1818514" y="1411424"/>
                  <a:pt x="1411426" y="1818512"/>
                  <a:pt x="909257" y="1818512"/>
                </a:cubicBezTo>
                <a:cubicBezTo>
                  <a:pt x="407088" y="1818512"/>
                  <a:pt x="0" y="1411424"/>
                  <a:pt x="0" y="909256"/>
                </a:cubicBezTo>
                <a:close/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516065" tIns="214442" rIns="253936" bIns="214441" numCol="1" spcCol="1270" anchor="ctr" anchorCtr="0">
            <a:noAutofit/>
          </a:bodyPr>
          <a:lstStyle/>
          <a:p>
            <a:pPr algn="ctr" defTabSz="1955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</a:p>
        </p:txBody>
      </p:sp>
      <p:sp>
        <p:nvSpPr>
          <p:cNvPr id="12" name="Freeform 14">
            <a:extLst>
              <a:ext uri="{FF2B5EF4-FFF2-40B4-BE49-F238E27FC236}">
                <a16:creationId xmlns:a16="http://schemas.microsoft.com/office/drawing/2014/main" id="{89E5766C-4AB2-E095-7E1E-363DA2813CE9}"/>
              </a:ext>
            </a:extLst>
          </p:cNvPr>
          <p:cNvSpPr/>
          <p:nvPr/>
        </p:nvSpPr>
        <p:spPr>
          <a:xfrm>
            <a:off x="5296804" y="3145350"/>
            <a:ext cx="721234" cy="1502377"/>
          </a:xfrm>
          <a:custGeom>
            <a:avLst/>
            <a:gdLst>
              <a:gd name="connsiteX0" fmla="*/ 360617 w 721234"/>
              <a:gd name="connsiteY0" fmla="*/ 0 h 1502377"/>
              <a:gd name="connsiteX1" fmla="*/ 423673 w 721234"/>
              <a:gd name="connsiteY1" fmla="*/ 50728 h 1502377"/>
              <a:gd name="connsiteX2" fmla="*/ 721234 w 721234"/>
              <a:gd name="connsiteY2" fmla="*/ 751188 h 1502377"/>
              <a:gd name="connsiteX3" fmla="*/ 423673 w 721234"/>
              <a:gd name="connsiteY3" fmla="*/ 1451648 h 1502377"/>
              <a:gd name="connsiteX4" fmla="*/ 360617 w 721234"/>
              <a:gd name="connsiteY4" fmla="*/ 1502377 h 1502377"/>
              <a:gd name="connsiteX5" fmla="*/ 297561 w 721234"/>
              <a:gd name="connsiteY5" fmla="*/ 1451648 h 1502377"/>
              <a:gd name="connsiteX6" fmla="*/ 0 w 721234"/>
              <a:gd name="connsiteY6" fmla="*/ 751188 h 1502377"/>
              <a:gd name="connsiteX7" fmla="*/ 297561 w 721234"/>
              <a:gd name="connsiteY7" fmla="*/ 50728 h 1502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1234" h="1502377">
                <a:moveTo>
                  <a:pt x="360617" y="0"/>
                </a:moveTo>
                <a:lnTo>
                  <a:pt x="423673" y="50728"/>
                </a:lnTo>
                <a:cubicBezTo>
                  <a:pt x="607522" y="229992"/>
                  <a:pt x="721234" y="477642"/>
                  <a:pt x="721234" y="751188"/>
                </a:cubicBezTo>
                <a:cubicBezTo>
                  <a:pt x="721234" y="1024735"/>
                  <a:pt x="607522" y="1272385"/>
                  <a:pt x="423673" y="1451648"/>
                </a:cubicBezTo>
                <a:lnTo>
                  <a:pt x="360617" y="1502377"/>
                </a:lnTo>
                <a:lnTo>
                  <a:pt x="297561" y="1451648"/>
                </a:lnTo>
                <a:cubicBezTo>
                  <a:pt x="113713" y="1272385"/>
                  <a:pt x="0" y="1024735"/>
                  <a:pt x="0" y="751188"/>
                </a:cubicBezTo>
                <a:cubicBezTo>
                  <a:pt x="0" y="477642"/>
                  <a:pt x="113713" y="229992"/>
                  <a:pt x="297561" y="50728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253936" tIns="214442" rIns="516065" bIns="214441" numCol="1" spcCol="1270" anchor="ctr" anchorCtr="0">
            <a:noAutofit/>
          </a:bodyPr>
          <a:lstStyle/>
          <a:p>
            <a:pPr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6500"/>
              <a:t> </a:t>
            </a:r>
            <a:endParaRPr lang="en-US" sz="4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ounded Rectangle 15">
                <a:extLst>
                  <a:ext uri="{FF2B5EF4-FFF2-40B4-BE49-F238E27FC236}">
                    <a16:creationId xmlns:a16="http://schemas.microsoft.com/office/drawing/2014/main" id="{440C7DE5-F8F0-DC41-771C-E9F67930B1ED}"/>
                  </a:ext>
                </a:extLst>
              </p:cNvPr>
              <p:cNvSpPr/>
              <p:nvPr/>
            </p:nvSpPr>
            <p:spPr>
              <a:xfrm>
                <a:off x="2201223" y="1590427"/>
                <a:ext cx="3772615" cy="477373"/>
              </a:xfrm>
              <a:prstGeom prst="roundRect">
                <a:avLst/>
              </a:prstGeom>
              <a:solidFill>
                <a:srgbClr val="F6E7E6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∩ </m:t>
                      </m:r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= {</m:t>
                      </m:r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∈ </m:t>
                      </m:r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𝒂𝒏𝒅</m:t>
                      </m:r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∈ </m:t>
                      </m:r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3" name="Rounded Rectangle 15">
                <a:extLst>
                  <a:ext uri="{FF2B5EF4-FFF2-40B4-BE49-F238E27FC236}">
                    <a16:creationId xmlns:a16="http://schemas.microsoft.com/office/drawing/2014/main" id="{440C7DE5-F8F0-DC41-771C-E9F67930B1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1223" y="1590427"/>
                <a:ext cx="3772615" cy="477373"/>
              </a:xfrm>
              <a:prstGeom prst="roundRect">
                <a:avLst/>
              </a:prstGeom>
              <a:blipFill>
                <a:blip r:embed="rId3"/>
                <a:stretch>
                  <a:fillRect b="-2564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ounded Rectangle 18">
            <a:extLst>
              <a:ext uri="{FF2B5EF4-FFF2-40B4-BE49-F238E27FC236}">
                <a16:creationId xmlns:a16="http://schemas.microsoft.com/office/drawing/2014/main" id="{1BD56C8E-F2BB-831F-0226-2FB90E9158CC}"/>
              </a:ext>
            </a:extLst>
          </p:cNvPr>
          <p:cNvSpPr/>
          <p:nvPr/>
        </p:nvSpPr>
        <p:spPr>
          <a:xfrm>
            <a:off x="2201223" y="1590426"/>
            <a:ext cx="3772615" cy="477373"/>
          </a:xfrm>
          <a:prstGeom prst="roundRect">
            <a:avLst/>
          </a:prstGeom>
          <a:noFill/>
          <a:ln w="28575">
            <a:solidFill>
              <a:srgbClr val="AD14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2400">
              <a:solidFill>
                <a:srgbClr val="4242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394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1" presetClass="entr" presetSubtype="1" dur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>
            <a:extLst>
              <a:ext uri="{FF2B5EF4-FFF2-40B4-BE49-F238E27FC236}">
                <a16:creationId xmlns:a16="http://schemas.microsoft.com/office/drawing/2014/main" id="{5C7ABDE7-1E5B-83C3-453B-65D9B61B04A6}"/>
              </a:ext>
            </a:extLst>
          </p:cNvPr>
          <p:cNvSpPr txBox="1"/>
          <p:nvPr/>
        </p:nvSpPr>
        <p:spPr>
          <a:xfrm>
            <a:off x="311760" y="30938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2300" spc="-1" dirty="0">
                <a:solidFill>
                  <a:srgbClr val="00A4B6"/>
                </a:solidFill>
                <a:latin typeface="Algerian" panose="04020705040A02060702" pitchFamily="82" charset="0"/>
                <a:ea typeface="Cambria" panose="02040503050406030204" pitchFamily="18" charset="0"/>
                <a:cs typeface="Calibri" panose="020F0502020204030204" pitchFamily="34" charset="0"/>
              </a:rPr>
              <a:t>SET operations</a:t>
            </a:r>
            <a:endParaRPr lang="en-US" sz="2300" b="0" strike="noStrike" spc="-1" dirty="0">
              <a:solidFill>
                <a:srgbClr val="000000"/>
              </a:solidFill>
              <a:latin typeface="Algerian" panose="04020705040A02060702" pitchFamily="82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F3D67C12-9B56-FE08-206B-B042B55616B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1759" y="863600"/>
                <a:ext cx="8520121" cy="4129881"/>
              </a:xfrm>
              <a:prstGeom prst="rect">
                <a:avLst/>
              </a:prstGeom>
            </p:spPr>
            <p:txBody>
              <a:bodyPr tIns="91440" bIns="9144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18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Set Difference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 The set difference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 </m:t>
                    </m:r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of two sets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the set of elements that are </a:t>
                </a:r>
                <a:r>
                  <a:rPr lang="en-US" sz="18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in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sz="18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but not in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US" sz="1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Example: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Consider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 {1, 3, 5, 7, 9} </m:t>
                    </m:r>
                  </m:oMath>
                </a14:m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 {1, 2, 3, 4, 5}</m:t>
                    </m:r>
                  </m:oMath>
                </a14:m>
                <a:endParaRPr lang="en-US" sz="1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739775" lvl="2" indent="0">
                  <a:buFont typeface="Arial" panose="020B0604020202020204" pitchFamily="34" charset="0"/>
                  <a:buNone/>
                </a:pP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Then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 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 {7, 9}</m:t>
                    </m:r>
                  </m:oMath>
                </a14:m>
                <a:endParaRPr lang="en-US" sz="1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F3D67C12-9B56-FE08-206B-B042B55616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59" y="863600"/>
                <a:ext cx="8520121" cy="4129881"/>
              </a:xfrm>
              <a:prstGeom prst="rect">
                <a:avLst/>
              </a:prstGeom>
              <a:blipFill>
                <a:blip r:embed="rId2"/>
                <a:stretch>
                  <a:fillRect l="-429" t="-44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reeform 7">
            <a:extLst>
              <a:ext uri="{FF2B5EF4-FFF2-40B4-BE49-F238E27FC236}">
                <a16:creationId xmlns:a16="http://schemas.microsoft.com/office/drawing/2014/main" id="{8FCEE6F8-E000-8011-0B16-EA3A3CD93693}"/>
              </a:ext>
            </a:extLst>
          </p:cNvPr>
          <p:cNvSpPr/>
          <p:nvPr/>
        </p:nvSpPr>
        <p:spPr>
          <a:xfrm>
            <a:off x="3434976" y="2933525"/>
            <a:ext cx="2031873" cy="1981200"/>
          </a:xfrm>
          <a:custGeom>
            <a:avLst/>
            <a:gdLst>
              <a:gd name="connsiteX0" fmla="*/ 0 w 1818513"/>
              <a:gd name="connsiteY0" fmla="*/ 909256 h 1818512"/>
              <a:gd name="connsiteX1" fmla="*/ 909257 w 1818513"/>
              <a:gd name="connsiteY1" fmla="*/ 0 h 1818512"/>
              <a:gd name="connsiteX2" fmla="*/ 1818514 w 1818513"/>
              <a:gd name="connsiteY2" fmla="*/ 909256 h 1818512"/>
              <a:gd name="connsiteX3" fmla="*/ 909257 w 1818513"/>
              <a:gd name="connsiteY3" fmla="*/ 1818512 h 1818512"/>
              <a:gd name="connsiteX4" fmla="*/ 0 w 1818513"/>
              <a:gd name="connsiteY4" fmla="*/ 909256 h 1818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18513" h="1818512">
                <a:moveTo>
                  <a:pt x="0" y="909256"/>
                </a:moveTo>
                <a:cubicBezTo>
                  <a:pt x="0" y="407088"/>
                  <a:pt x="407088" y="0"/>
                  <a:pt x="909257" y="0"/>
                </a:cubicBezTo>
                <a:cubicBezTo>
                  <a:pt x="1411426" y="0"/>
                  <a:pt x="1818514" y="407088"/>
                  <a:pt x="1818514" y="909256"/>
                </a:cubicBezTo>
                <a:cubicBezTo>
                  <a:pt x="1818514" y="1411424"/>
                  <a:pt x="1411426" y="1818512"/>
                  <a:pt x="909257" y="1818512"/>
                </a:cubicBezTo>
                <a:cubicBezTo>
                  <a:pt x="407088" y="1818512"/>
                  <a:pt x="0" y="1411424"/>
                  <a:pt x="0" y="909256"/>
                </a:cubicBezTo>
                <a:close/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253936" tIns="214442" rIns="516065" bIns="214441" numCol="1" spcCol="1270" anchor="ctr" anchorCtr="0">
            <a:noAutofit/>
          </a:bodyPr>
          <a:lstStyle/>
          <a:p>
            <a:pPr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6500" dirty="0"/>
              <a:t> </a:t>
            </a:r>
            <a:r>
              <a:rPr lang="en-US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4EB7D001-C18F-DDF3-A629-91EBC8ED13E0}"/>
              </a:ext>
            </a:extLst>
          </p:cNvPr>
          <p:cNvSpPr/>
          <p:nvPr/>
        </p:nvSpPr>
        <p:spPr>
          <a:xfrm>
            <a:off x="4745616" y="2933525"/>
            <a:ext cx="2031873" cy="1981200"/>
          </a:xfrm>
          <a:custGeom>
            <a:avLst/>
            <a:gdLst>
              <a:gd name="connsiteX0" fmla="*/ 0 w 1818513"/>
              <a:gd name="connsiteY0" fmla="*/ 909256 h 1818512"/>
              <a:gd name="connsiteX1" fmla="*/ 909257 w 1818513"/>
              <a:gd name="connsiteY1" fmla="*/ 0 h 1818512"/>
              <a:gd name="connsiteX2" fmla="*/ 1818514 w 1818513"/>
              <a:gd name="connsiteY2" fmla="*/ 909256 h 1818512"/>
              <a:gd name="connsiteX3" fmla="*/ 909257 w 1818513"/>
              <a:gd name="connsiteY3" fmla="*/ 1818512 h 1818512"/>
              <a:gd name="connsiteX4" fmla="*/ 0 w 1818513"/>
              <a:gd name="connsiteY4" fmla="*/ 909256 h 1818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18513" h="1818512">
                <a:moveTo>
                  <a:pt x="0" y="909256"/>
                </a:moveTo>
                <a:cubicBezTo>
                  <a:pt x="0" y="407088"/>
                  <a:pt x="407088" y="0"/>
                  <a:pt x="909257" y="0"/>
                </a:cubicBezTo>
                <a:cubicBezTo>
                  <a:pt x="1411426" y="0"/>
                  <a:pt x="1818514" y="407088"/>
                  <a:pt x="1818514" y="909256"/>
                </a:cubicBezTo>
                <a:cubicBezTo>
                  <a:pt x="1818514" y="1411424"/>
                  <a:pt x="1411426" y="1818512"/>
                  <a:pt x="909257" y="1818512"/>
                </a:cubicBezTo>
                <a:cubicBezTo>
                  <a:pt x="407088" y="1818512"/>
                  <a:pt x="0" y="1411424"/>
                  <a:pt x="0" y="909256"/>
                </a:cubicBezTo>
                <a:close/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516065" tIns="214442" rIns="253936" bIns="214441" numCol="1" spcCol="1270" anchor="ctr" anchorCtr="0">
            <a:noAutofit/>
          </a:bodyPr>
          <a:lstStyle/>
          <a:p>
            <a:pPr algn="ctr" defTabSz="1955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308CD92F-F292-6B5B-A478-E4580256E8B7}"/>
              </a:ext>
            </a:extLst>
          </p:cNvPr>
          <p:cNvSpPr/>
          <p:nvPr/>
        </p:nvSpPr>
        <p:spPr>
          <a:xfrm>
            <a:off x="3434976" y="2933525"/>
            <a:ext cx="1671257" cy="1981200"/>
          </a:xfrm>
          <a:custGeom>
            <a:avLst/>
            <a:gdLst>
              <a:gd name="connsiteX0" fmla="*/ 1015937 w 1671257"/>
              <a:gd name="connsiteY0" fmla="*/ 0 h 1981200"/>
              <a:gd name="connsiteX1" fmla="*/ 1583958 w 1671257"/>
              <a:gd name="connsiteY1" fmla="*/ 169179 h 1981200"/>
              <a:gd name="connsiteX2" fmla="*/ 1671257 w 1671257"/>
              <a:gd name="connsiteY2" fmla="*/ 239412 h 1981200"/>
              <a:gd name="connsiteX3" fmla="*/ 1608201 w 1671257"/>
              <a:gd name="connsiteY3" fmla="*/ 290140 h 1981200"/>
              <a:gd name="connsiteX4" fmla="*/ 1310640 w 1671257"/>
              <a:gd name="connsiteY4" fmla="*/ 990600 h 1981200"/>
              <a:gd name="connsiteX5" fmla="*/ 1608201 w 1671257"/>
              <a:gd name="connsiteY5" fmla="*/ 1691060 h 1981200"/>
              <a:gd name="connsiteX6" fmla="*/ 1671257 w 1671257"/>
              <a:gd name="connsiteY6" fmla="*/ 1741789 h 1981200"/>
              <a:gd name="connsiteX7" fmla="*/ 1583958 w 1671257"/>
              <a:gd name="connsiteY7" fmla="*/ 1812021 h 1981200"/>
              <a:gd name="connsiteX8" fmla="*/ 1015937 w 1671257"/>
              <a:gd name="connsiteY8" fmla="*/ 1981200 h 1981200"/>
              <a:gd name="connsiteX9" fmla="*/ 0 w 1671257"/>
              <a:gd name="connsiteY9" fmla="*/ 990600 h 1981200"/>
              <a:gd name="connsiteX10" fmla="*/ 1015937 w 1671257"/>
              <a:gd name="connsiteY10" fmla="*/ 0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71257" h="1981200">
                <a:moveTo>
                  <a:pt x="1015937" y="0"/>
                </a:moveTo>
                <a:cubicBezTo>
                  <a:pt x="1226345" y="0"/>
                  <a:pt x="1421813" y="62368"/>
                  <a:pt x="1583958" y="169179"/>
                </a:cubicBezTo>
                <a:lnTo>
                  <a:pt x="1671257" y="239412"/>
                </a:lnTo>
                <a:lnTo>
                  <a:pt x="1608201" y="290140"/>
                </a:lnTo>
                <a:cubicBezTo>
                  <a:pt x="1424353" y="469404"/>
                  <a:pt x="1310640" y="717054"/>
                  <a:pt x="1310640" y="990600"/>
                </a:cubicBezTo>
                <a:cubicBezTo>
                  <a:pt x="1310640" y="1264147"/>
                  <a:pt x="1424353" y="1511797"/>
                  <a:pt x="1608201" y="1691060"/>
                </a:cubicBezTo>
                <a:lnTo>
                  <a:pt x="1671257" y="1741789"/>
                </a:lnTo>
                <a:lnTo>
                  <a:pt x="1583958" y="1812021"/>
                </a:lnTo>
                <a:cubicBezTo>
                  <a:pt x="1421813" y="1918832"/>
                  <a:pt x="1226345" y="1981200"/>
                  <a:pt x="1015937" y="1981200"/>
                </a:cubicBezTo>
                <a:cubicBezTo>
                  <a:pt x="454850" y="1981200"/>
                  <a:pt x="0" y="1537693"/>
                  <a:pt x="0" y="990600"/>
                </a:cubicBezTo>
                <a:cubicBezTo>
                  <a:pt x="0" y="443507"/>
                  <a:pt x="454850" y="0"/>
                  <a:pt x="1015937" y="0"/>
                </a:cubicBezTo>
                <a:close/>
              </a:path>
            </a:pathLst>
          </a:cu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rgbClr r="0" g="0" b="0"/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rPr>
              <a:t>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ounded Rectangle 13">
                <a:extLst>
                  <a:ext uri="{FF2B5EF4-FFF2-40B4-BE49-F238E27FC236}">
                    <a16:creationId xmlns:a16="http://schemas.microsoft.com/office/drawing/2014/main" id="{B7806273-665D-0D56-10BE-A64B8A3C8178}"/>
                  </a:ext>
                </a:extLst>
              </p:cNvPr>
              <p:cNvSpPr/>
              <p:nvPr/>
            </p:nvSpPr>
            <p:spPr>
              <a:xfrm>
                <a:off x="2050257" y="1654885"/>
                <a:ext cx="3263084" cy="283302"/>
              </a:xfrm>
              <a:prstGeom prst="roundRect">
                <a:avLst/>
              </a:prstGeom>
              <a:solidFill>
                <a:srgbClr val="F6E7E6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16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– </m:t>
                      </m:r>
                      <m:r>
                        <a:rPr lang="en-US" sz="16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sz="16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= {</m:t>
                      </m:r>
                      <m:r>
                        <a:rPr lang="en-US" sz="16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16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sz="16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16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∈ </m:t>
                      </m:r>
                      <m:r>
                        <a:rPr lang="en-US" sz="16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16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𝒂𝒏𝒅</m:t>
                      </m:r>
                      <m:r>
                        <a:rPr lang="en-US" sz="16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16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∉ </m:t>
                      </m:r>
                      <m:r>
                        <a:rPr lang="en-US" sz="16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sz="16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16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0" name="Rounded Rectangle 13">
                <a:extLst>
                  <a:ext uri="{FF2B5EF4-FFF2-40B4-BE49-F238E27FC236}">
                    <a16:creationId xmlns:a16="http://schemas.microsoft.com/office/drawing/2014/main" id="{B7806273-665D-0D56-10BE-A64B8A3C81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0257" y="1654885"/>
                <a:ext cx="3263084" cy="283302"/>
              </a:xfrm>
              <a:prstGeom prst="roundRect">
                <a:avLst/>
              </a:prstGeom>
              <a:blipFill>
                <a:blip r:embed="rId3"/>
                <a:stretch>
                  <a:fillRect b="-23404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ounded Rectangle 14">
            <a:extLst>
              <a:ext uri="{FF2B5EF4-FFF2-40B4-BE49-F238E27FC236}">
                <a16:creationId xmlns:a16="http://schemas.microsoft.com/office/drawing/2014/main" id="{D224B8A2-4B7C-0095-6D31-B61F54323CA0}"/>
              </a:ext>
            </a:extLst>
          </p:cNvPr>
          <p:cNvSpPr/>
          <p:nvPr/>
        </p:nvSpPr>
        <p:spPr>
          <a:xfrm>
            <a:off x="2050257" y="1654885"/>
            <a:ext cx="3263084" cy="283302"/>
          </a:xfrm>
          <a:prstGeom prst="roundRect">
            <a:avLst/>
          </a:prstGeom>
          <a:noFill/>
          <a:ln w="28575">
            <a:solidFill>
              <a:srgbClr val="AD14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2400">
              <a:solidFill>
                <a:srgbClr val="4242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677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1" presetClass="entr" presetSubtype="1" dur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Shape 1">
            <a:extLst>
              <a:ext uri="{FF2B5EF4-FFF2-40B4-BE49-F238E27FC236}">
                <a16:creationId xmlns:a16="http://schemas.microsoft.com/office/drawing/2014/main" id="{55B95997-B228-B3A5-28A1-8E440EC0785A}"/>
              </a:ext>
            </a:extLst>
          </p:cNvPr>
          <p:cNvSpPr txBox="1"/>
          <p:nvPr/>
        </p:nvSpPr>
        <p:spPr>
          <a:xfrm>
            <a:off x="311940" y="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2300" spc="-1" dirty="0">
                <a:solidFill>
                  <a:srgbClr val="00A4B6"/>
                </a:solidFill>
                <a:latin typeface="Algerian" panose="04020705040A02060702" pitchFamily="82" charset="0"/>
                <a:ea typeface="Cambria" panose="02040503050406030204" pitchFamily="18" charset="0"/>
                <a:cs typeface="Calibri" panose="020F0502020204030204" pitchFamily="34" charset="0"/>
              </a:rPr>
              <a:t>SET operations</a:t>
            </a:r>
            <a:endParaRPr lang="en-US" sz="2300" b="0" strike="noStrike" spc="-1" dirty="0">
              <a:solidFill>
                <a:srgbClr val="000000"/>
              </a:solidFill>
              <a:latin typeface="Algerian" panose="04020705040A02060702" pitchFamily="82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77808188-8874-C270-1755-53E4DB3AFBE2}"/>
                  </a:ext>
                </a:extLst>
              </p:cNvPr>
              <p:cNvSpPr txBox="1"/>
              <p:nvPr/>
            </p:nvSpPr>
            <p:spPr>
              <a:xfrm>
                <a:off x="131180" y="858982"/>
                <a:ext cx="8806343" cy="418496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65113" indent="-265113" algn="just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chemeClr val="accent6"/>
                  </a:buClr>
                  <a:buFont typeface="Wingdings 3" panose="05040102010807070707" pitchFamily="18" charset="2"/>
                  <a:buChar char="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809625" indent="-352425" algn="just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6"/>
                  </a:buClr>
                  <a:buFont typeface="Wingdings 3" panose="05040102010807070707" pitchFamily="18" charset="2"/>
                  <a:buChar char="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just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6"/>
                  </a:buClr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just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6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just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6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18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Symmetric Difference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 The symmetric difference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⊖ </m:t>
                    </m:r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of two sets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the elements that are </a:t>
                </a:r>
                <a:r>
                  <a:rPr lang="en-US" sz="18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in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sz="18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but not in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sz="18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and the elements that are </a:t>
                </a:r>
                <a:r>
                  <a:rPr lang="en-US" sz="18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in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sz="18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but not in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  <a:p>
                <a:pPr marL="0" indent="0">
                  <a:buClr>
                    <a:srgbClr val="A3115D"/>
                  </a:buClr>
                  <a:buNone/>
                </a:pPr>
                <a:r>
                  <a:rPr lang="en-US" sz="1800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:endParaRPr lang="en-US" sz="1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buClr>
                    <a:srgbClr val="A3115D"/>
                  </a:buClr>
                  <a:buFont typeface="Wingdings" panose="05000000000000000000" pitchFamily="2" charset="2"/>
                  <a:buChar char="§"/>
                </a:pPr>
                <a:endParaRPr lang="en-US" sz="1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Example:</a:t>
                </a:r>
              </a:p>
              <a:p>
                <a:pPr lvl="1"/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Consider,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 {1, 3, 5, 7, 9} </m:t>
                    </m:r>
                  </m:oMath>
                </a14:m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 {1, 2, 3, 4, 5}</m:t>
                    </m:r>
                  </m:oMath>
                </a14:m>
                <a:endParaRPr lang="en-US" sz="1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739775" lvl="2" indent="0">
                  <a:buFont typeface="Wingdings" panose="05000000000000000000" pitchFamily="2" charset="2"/>
                  <a:buNone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⊖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 {7, 9, 2, 4}</m:t>
                    </m:r>
                  </m:oMath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:endParaRPr lang="en-US" sz="1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:endParaRPr lang="en-US" sz="1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1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77808188-8874-C270-1755-53E4DB3AFB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180" y="858982"/>
                <a:ext cx="8806343" cy="4184966"/>
              </a:xfrm>
              <a:prstGeom prst="rect">
                <a:avLst/>
              </a:prstGeom>
              <a:blipFill>
                <a:blip r:embed="rId2"/>
                <a:stretch>
                  <a:fillRect l="-485" t="-1603" r="-62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Freeform 16">
            <a:extLst>
              <a:ext uri="{FF2B5EF4-FFF2-40B4-BE49-F238E27FC236}">
                <a16:creationId xmlns:a16="http://schemas.microsoft.com/office/drawing/2014/main" id="{12ABE85E-6B97-5EB4-BA52-D97F9B448FF3}"/>
              </a:ext>
            </a:extLst>
          </p:cNvPr>
          <p:cNvSpPr/>
          <p:nvPr/>
        </p:nvSpPr>
        <p:spPr>
          <a:xfrm>
            <a:off x="3478875" y="2888798"/>
            <a:ext cx="2031873" cy="1981200"/>
          </a:xfrm>
          <a:custGeom>
            <a:avLst/>
            <a:gdLst>
              <a:gd name="connsiteX0" fmla="*/ 0 w 1818513"/>
              <a:gd name="connsiteY0" fmla="*/ 909256 h 1818512"/>
              <a:gd name="connsiteX1" fmla="*/ 909257 w 1818513"/>
              <a:gd name="connsiteY1" fmla="*/ 0 h 1818512"/>
              <a:gd name="connsiteX2" fmla="*/ 1818514 w 1818513"/>
              <a:gd name="connsiteY2" fmla="*/ 909256 h 1818512"/>
              <a:gd name="connsiteX3" fmla="*/ 909257 w 1818513"/>
              <a:gd name="connsiteY3" fmla="*/ 1818512 h 1818512"/>
              <a:gd name="connsiteX4" fmla="*/ 0 w 1818513"/>
              <a:gd name="connsiteY4" fmla="*/ 909256 h 1818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18513" h="1818512">
                <a:moveTo>
                  <a:pt x="0" y="909256"/>
                </a:moveTo>
                <a:cubicBezTo>
                  <a:pt x="0" y="407088"/>
                  <a:pt x="407088" y="0"/>
                  <a:pt x="909257" y="0"/>
                </a:cubicBezTo>
                <a:cubicBezTo>
                  <a:pt x="1411426" y="0"/>
                  <a:pt x="1818514" y="407088"/>
                  <a:pt x="1818514" y="909256"/>
                </a:cubicBezTo>
                <a:cubicBezTo>
                  <a:pt x="1818514" y="1411424"/>
                  <a:pt x="1411426" y="1818512"/>
                  <a:pt x="909257" y="1818512"/>
                </a:cubicBezTo>
                <a:cubicBezTo>
                  <a:pt x="407088" y="1818512"/>
                  <a:pt x="0" y="1411424"/>
                  <a:pt x="0" y="909256"/>
                </a:cubicBezTo>
                <a:close/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253936" tIns="214442" rIns="516065" bIns="214441" numCol="1" spcCol="1270" anchor="ctr" anchorCtr="0">
            <a:noAutofit/>
          </a:bodyPr>
          <a:lstStyle/>
          <a:p>
            <a:pPr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6500" dirty="0"/>
              <a:t> </a:t>
            </a:r>
            <a:r>
              <a:rPr lang="en-US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</a:p>
        </p:txBody>
      </p:sp>
      <p:sp>
        <p:nvSpPr>
          <p:cNvPr id="15" name="Freeform 17">
            <a:extLst>
              <a:ext uri="{FF2B5EF4-FFF2-40B4-BE49-F238E27FC236}">
                <a16:creationId xmlns:a16="http://schemas.microsoft.com/office/drawing/2014/main" id="{DA973F8D-772F-6621-117A-609AD8A119C8}"/>
              </a:ext>
            </a:extLst>
          </p:cNvPr>
          <p:cNvSpPr/>
          <p:nvPr/>
        </p:nvSpPr>
        <p:spPr>
          <a:xfrm>
            <a:off x="4794659" y="2886757"/>
            <a:ext cx="2031873" cy="1981200"/>
          </a:xfrm>
          <a:custGeom>
            <a:avLst/>
            <a:gdLst>
              <a:gd name="connsiteX0" fmla="*/ 0 w 1818513"/>
              <a:gd name="connsiteY0" fmla="*/ 909256 h 1818512"/>
              <a:gd name="connsiteX1" fmla="*/ 909257 w 1818513"/>
              <a:gd name="connsiteY1" fmla="*/ 0 h 1818512"/>
              <a:gd name="connsiteX2" fmla="*/ 1818514 w 1818513"/>
              <a:gd name="connsiteY2" fmla="*/ 909256 h 1818512"/>
              <a:gd name="connsiteX3" fmla="*/ 909257 w 1818513"/>
              <a:gd name="connsiteY3" fmla="*/ 1818512 h 1818512"/>
              <a:gd name="connsiteX4" fmla="*/ 0 w 1818513"/>
              <a:gd name="connsiteY4" fmla="*/ 909256 h 1818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18513" h="1818512">
                <a:moveTo>
                  <a:pt x="0" y="909256"/>
                </a:moveTo>
                <a:cubicBezTo>
                  <a:pt x="0" y="407088"/>
                  <a:pt x="407088" y="0"/>
                  <a:pt x="909257" y="0"/>
                </a:cubicBezTo>
                <a:cubicBezTo>
                  <a:pt x="1411426" y="0"/>
                  <a:pt x="1818514" y="407088"/>
                  <a:pt x="1818514" y="909256"/>
                </a:cubicBezTo>
                <a:cubicBezTo>
                  <a:pt x="1818514" y="1411424"/>
                  <a:pt x="1411426" y="1818512"/>
                  <a:pt x="909257" y="1818512"/>
                </a:cubicBezTo>
                <a:cubicBezTo>
                  <a:pt x="407088" y="1818512"/>
                  <a:pt x="0" y="1411424"/>
                  <a:pt x="0" y="909256"/>
                </a:cubicBezTo>
                <a:close/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516065" tIns="214442" rIns="253936" bIns="214441" numCol="1" spcCol="1270" anchor="ctr" anchorCtr="0">
            <a:noAutofit/>
          </a:bodyPr>
          <a:lstStyle/>
          <a:p>
            <a:pPr algn="ctr" defTabSz="1955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</a:p>
        </p:txBody>
      </p:sp>
      <p:sp>
        <p:nvSpPr>
          <p:cNvPr id="16" name="Freeform 18">
            <a:extLst>
              <a:ext uri="{FF2B5EF4-FFF2-40B4-BE49-F238E27FC236}">
                <a16:creationId xmlns:a16="http://schemas.microsoft.com/office/drawing/2014/main" id="{4CC17A72-E3CC-596A-B575-613223A67DE8}"/>
              </a:ext>
            </a:extLst>
          </p:cNvPr>
          <p:cNvSpPr/>
          <p:nvPr/>
        </p:nvSpPr>
        <p:spPr>
          <a:xfrm>
            <a:off x="3478875" y="2882675"/>
            <a:ext cx="1671257" cy="1981200"/>
          </a:xfrm>
          <a:custGeom>
            <a:avLst/>
            <a:gdLst>
              <a:gd name="connsiteX0" fmla="*/ 1015937 w 1671257"/>
              <a:gd name="connsiteY0" fmla="*/ 0 h 1981200"/>
              <a:gd name="connsiteX1" fmla="*/ 1583958 w 1671257"/>
              <a:gd name="connsiteY1" fmla="*/ 169179 h 1981200"/>
              <a:gd name="connsiteX2" fmla="*/ 1671257 w 1671257"/>
              <a:gd name="connsiteY2" fmla="*/ 239412 h 1981200"/>
              <a:gd name="connsiteX3" fmla="*/ 1608201 w 1671257"/>
              <a:gd name="connsiteY3" fmla="*/ 290140 h 1981200"/>
              <a:gd name="connsiteX4" fmla="*/ 1310640 w 1671257"/>
              <a:gd name="connsiteY4" fmla="*/ 990600 h 1981200"/>
              <a:gd name="connsiteX5" fmla="*/ 1608201 w 1671257"/>
              <a:gd name="connsiteY5" fmla="*/ 1691060 h 1981200"/>
              <a:gd name="connsiteX6" fmla="*/ 1671257 w 1671257"/>
              <a:gd name="connsiteY6" fmla="*/ 1741789 h 1981200"/>
              <a:gd name="connsiteX7" fmla="*/ 1583958 w 1671257"/>
              <a:gd name="connsiteY7" fmla="*/ 1812021 h 1981200"/>
              <a:gd name="connsiteX8" fmla="*/ 1015937 w 1671257"/>
              <a:gd name="connsiteY8" fmla="*/ 1981200 h 1981200"/>
              <a:gd name="connsiteX9" fmla="*/ 0 w 1671257"/>
              <a:gd name="connsiteY9" fmla="*/ 990600 h 1981200"/>
              <a:gd name="connsiteX10" fmla="*/ 1015937 w 1671257"/>
              <a:gd name="connsiteY10" fmla="*/ 0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71257" h="1981200">
                <a:moveTo>
                  <a:pt x="1015937" y="0"/>
                </a:moveTo>
                <a:cubicBezTo>
                  <a:pt x="1226345" y="0"/>
                  <a:pt x="1421813" y="62368"/>
                  <a:pt x="1583958" y="169179"/>
                </a:cubicBezTo>
                <a:lnTo>
                  <a:pt x="1671257" y="239412"/>
                </a:lnTo>
                <a:lnTo>
                  <a:pt x="1608201" y="290140"/>
                </a:lnTo>
                <a:cubicBezTo>
                  <a:pt x="1424353" y="469404"/>
                  <a:pt x="1310640" y="717054"/>
                  <a:pt x="1310640" y="990600"/>
                </a:cubicBezTo>
                <a:cubicBezTo>
                  <a:pt x="1310640" y="1264147"/>
                  <a:pt x="1424353" y="1511797"/>
                  <a:pt x="1608201" y="1691060"/>
                </a:cubicBezTo>
                <a:lnTo>
                  <a:pt x="1671257" y="1741789"/>
                </a:lnTo>
                <a:lnTo>
                  <a:pt x="1583958" y="1812021"/>
                </a:lnTo>
                <a:cubicBezTo>
                  <a:pt x="1421813" y="1918832"/>
                  <a:pt x="1226345" y="1981200"/>
                  <a:pt x="1015937" y="1981200"/>
                </a:cubicBezTo>
                <a:cubicBezTo>
                  <a:pt x="454850" y="1981200"/>
                  <a:pt x="0" y="1537693"/>
                  <a:pt x="0" y="990600"/>
                </a:cubicBezTo>
                <a:cubicBezTo>
                  <a:pt x="0" y="443507"/>
                  <a:pt x="454850" y="0"/>
                  <a:pt x="1015937" y="0"/>
                </a:cubicBezTo>
                <a:close/>
              </a:path>
            </a:pathLst>
          </a:cu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rgbClr r="0" g="0" b="0"/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rPr>
              <a:t>   </a:t>
            </a:r>
          </a:p>
        </p:txBody>
      </p:sp>
      <p:sp>
        <p:nvSpPr>
          <p:cNvPr id="17" name="Freeform 19">
            <a:extLst>
              <a:ext uri="{FF2B5EF4-FFF2-40B4-BE49-F238E27FC236}">
                <a16:creationId xmlns:a16="http://schemas.microsoft.com/office/drawing/2014/main" id="{FAE9458F-C6AB-1760-2FF9-D54FDB28B3BE}"/>
              </a:ext>
            </a:extLst>
          </p:cNvPr>
          <p:cNvSpPr/>
          <p:nvPr/>
        </p:nvSpPr>
        <p:spPr>
          <a:xfrm rot="10800000" flipV="1">
            <a:off x="5155275" y="2884716"/>
            <a:ext cx="1671257" cy="1981200"/>
          </a:xfrm>
          <a:custGeom>
            <a:avLst/>
            <a:gdLst>
              <a:gd name="connsiteX0" fmla="*/ 1015937 w 1671257"/>
              <a:gd name="connsiteY0" fmla="*/ 0 h 1981200"/>
              <a:gd name="connsiteX1" fmla="*/ 1583958 w 1671257"/>
              <a:gd name="connsiteY1" fmla="*/ 169179 h 1981200"/>
              <a:gd name="connsiteX2" fmla="*/ 1671257 w 1671257"/>
              <a:gd name="connsiteY2" fmla="*/ 239412 h 1981200"/>
              <a:gd name="connsiteX3" fmla="*/ 1608201 w 1671257"/>
              <a:gd name="connsiteY3" fmla="*/ 290140 h 1981200"/>
              <a:gd name="connsiteX4" fmla="*/ 1310640 w 1671257"/>
              <a:gd name="connsiteY4" fmla="*/ 990600 h 1981200"/>
              <a:gd name="connsiteX5" fmla="*/ 1608201 w 1671257"/>
              <a:gd name="connsiteY5" fmla="*/ 1691060 h 1981200"/>
              <a:gd name="connsiteX6" fmla="*/ 1671257 w 1671257"/>
              <a:gd name="connsiteY6" fmla="*/ 1741789 h 1981200"/>
              <a:gd name="connsiteX7" fmla="*/ 1583958 w 1671257"/>
              <a:gd name="connsiteY7" fmla="*/ 1812021 h 1981200"/>
              <a:gd name="connsiteX8" fmla="*/ 1015937 w 1671257"/>
              <a:gd name="connsiteY8" fmla="*/ 1981200 h 1981200"/>
              <a:gd name="connsiteX9" fmla="*/ 0 w 1671257"/>
              <a:gd name="connsiteY9" fmla="*/ 990600 h 1981200"/>
              <a:gd name="connsiteX10" fmla="*/ 1015937 w 1671257"/>
              <a:gd name="connsiteY10" fmla="*/ 0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71257" h="1981200">
                <a:moveTo>
                  <a:pt x="1015937" y="0"/>
                </a:moveTo>
                <a:cubicBezTo>
                  <a:pt x="1226345" y="0"/>
                  <a:pt x="1421813" y="62368"/>
                  <a:pt x="1583958" y="169179"/>
                </a:cubicBezTo>
                <a:lnTo>
                  <a:pt x="1671257" y="239412"/>
                </a:lnTo>
                <a:lnTo>
                  <a:pt x="1608201" y="290140"/>
                </a:lnTo>
                <a:cubicBezTo>
                  <a:pt x="1424353" y="469404"/>
                  <a:pt x="1310640" y="717054"/>
                  <a:pt x="1310640" y="990600"/>
                </a:cubicBezTo>
                <a:cubicBezTo>
                  <a:pt x="1310640" y="1264147"/>
                  <a:pt x="1424353" y="1511797"/>
                  <a:pt x="1608201" y="1691060"/>
                </a:cubicBezTo>
                <a:lnTo>
                  <a:pt x="1671257" y="1741789"/>
                </a:lnTo>
                <a:lnTo>
                  <a:pt x="1583958" y="1812021"/>
                </a:lnTo>
                <a:cubicBezTo>
                  <a:pt x="1421813" y="1918832"/>
                  <a:pt x="1226345" y="1981200"/>
                  <a:pt x="1015937" y="1981200"/>
                </a:cubicBezTo>
                <a:cubicBezTo>
                  <a:pt x="454850" y="1981200"/>
                  <a:pt x="0" y="1537693"/>
                  <a:pt x="0" y="990600"/>
                </a:cubicBezTo>
                <a:cubicBezTo>
                  <a:pt x="0" y="443507"/>
                  <a:pt x="454850" y="0"/>
                  <a:pt x="1015937" y="0"/>
                </a:cubicBezTo>
                <a:close/>
              </a:path>
            </a:pathLst>
          </a:cu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rgbClr r="0" g="0" b="0"/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ounded Rectangle 22">
                <a:extLst>
                  <a:ext uri="{FF2B5EF4-FFF2-40B4-BE49-F238E27FC236}">
                    <a16:creationId xmlns:a16="http://schemas.microsoft.com/office/drawing/2014/main" id="{19F72100-C84A-A85C-9BB3-41BE6834BF08}"/>
                  </a:ext>
                </a:extLst>
              </p:cNvPr>
              <p:cNvSpPr/>
              <p:nvPr/>
            </p:nvSpPr>
            <p:spPr>
              <a:xfrm>
                <a:off x="1950244" y="1567669"/>
                <a:ext cx="3199888" cy="409365"/>
              </a:xfrm>
              <a:prstGeom prst="roundRect">
                <a:avLst/>
              </a:prstGeom>
              <a:solidFill>
                <a:srgbClr val="F6E7E6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– </m:t>
                      </m:r>
                      <m:r>
                        <a:rPr lang="en-US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sz="16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= {</m:t>
                      </m:r>
                      <m:r>
                        <a:rPr lang="en-US" sz="16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16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sz="16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16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∈ </m:t>
                      </m:r>
                      <m:r>
                        <a:rPr lang="en-US" sz="16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16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𝒂𝒏𝒅</m:t>
                      </m:r>
                      <m:r>
                        <a:rPr lang="en-US" sz="16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16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∉ </m:t>
                      </m:r>
                      <m:r>
                        <a:rPr lang="en-US" sz="16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sz="16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16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8" name="Rounded Rectangle 22">
                <a:extLst>
                  <a:ext uri="{FF2B5EF4-FFF2-40B4-BE49-F238E27FC236}">
                    <a16:creationId xmlns:a16="http://schemas.microsoft.com/office/drawing/2014/main" id="{19F72100-C84A-A85C-9BB3-41BE6834BF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0244" y="1567669"/>
                <a:ext cx="3199888" cy="409365"/>
              </a:xfrm>
              <a:prstGeom prst="roundRect">
                <a:avLst/>
              </a:prstGeom>
              <a:blipFill>
                <a:blip r:embed="rId3"/>
                <a:stretch>
                  <a:fillRect b="-1493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ounded Rectangle 21">
            <a:extLst>
              <a:ext uri="{FF2B5EF4-FFF2-40B4-BE49-F238E27FC236}">
                <a16:creationId xmlns:a16="http://schemas.microsoft.com/office/drawing/2014/main" id="{94F19414-88F2-5BA8-BEA6-4A496BA7A2A6}"/>
              </a:ext>
            </a:extLst>
          </p:cNvPr>
          <p:cNvSpPr/>
          <p:nvPr/>
        </p:nvSpPr>
        <p:spPr>
          <a:xfrm>
            <a:off x="1950244" y="1567668"/>
            <a:ext cx="3199888" cy="409365"/>
          </a:xfrm>
          <a:prstGeom prst="roundRect">
            <a:avLst/>
          </a:prstGeom>
          <a:noFill/>
          <a:ln w="28575">
            <a:solidFill>
              <a:srgbClr val="AD14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2400">
              <a:solidFill>
                <a:srgbClr val="4242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629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1" presetClass="entr" presetSubtype="1" dur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>
            <a:extLst>
              <a:ext uri="{FF2B5EF4-FFF2-40B4-BE49-F238E27FC236}">
                <a16:creationId xmlns:a16="http://schemas.microsoft.com/office/drawing/2014/main" id="{2BE3C387-6661-BD8B-F96F-72EFFC81460D}"/>
              </a:ext>
            </a:extLst>
          </p:cNvPr>
          <p:cNvSpPr txBox="1"/>
          <p:nvPr/>
        </p:nvSpPr>
        <p:spPr>
          <a:xfrm>
            <a:off x="311940" y="-14287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2300" spc="-1">
                <a:solidFill>
                  <a:srgbClr val="00A4B6"/>
                </a:solidFill>
                <a:latin typeface="Algerian" panose="04020705040A02060702" pitchFamily="82" charset="0"/>
                <a:ea typeface="Cambria" panose="02040503050406030204" pitchFamily="18" charset="0"/>
                <a:cs typeface="Calibri" panose="020F0502020204030204" pitchFamily="34" charset="0"/>
              </a:rPr>
              <a:t>SET operations</a:t>
            </a:r>
            <a:endParaRPr lang="en-US" sz="2300" b="0" strike="noStrike" spc="-1" dirty="0">
              <a:solidFill>
                <a:srgbClr val="000000"/>
              </a:solidFill>
              <a:latin typeface="Algerian" panose="04020705040A02060702" pitchFamily="82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D9AF8ED-A9F3-657E-C1AB-C8B37366927E}"/>
              </a:ext>
            </a:extLst>
          </p:cNvPr>
          <p:cNvSpPr txBox="1">
            <a:spLocks/>
          </p:cNvSpPr>
          <p:nvPr/>
        </p:nvSpPr>
        <p:spPr>
          <a:xfrm>
            <a:off x="311939" y="863601"/>
            <a:ext cx="8520121" cy="3894138"/>
          </a:xfrm>
          <a:prstGeom prst="rect">
            <a:avLst/>
          </a:prstGeom>
        </p:spPr>
        <p:txBody>
          <a:bodyPr tIns="91440" bIns="9144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16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Sequences</a:t>
            </a: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: A sequence of objects is a list of objects in </a:t>
            </a:r>
            <a:r>
              <a:rPr lang="en-US" sz="16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some order</a:t>
            </a: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Example: the sequence 7, 21, 57 would be written as </a:t>
            </a:r>
            <a:r>
              <a:rPr lang="en-US" sz="1600" b="1" dirty="0">
                <a:solidFill>
                  <a:srgbClr val="AD1457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(7, 21, 57)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In a set the order </a:t>
            </a:r>
            <a:r>
              <a:rPr lang="en-US" sz="16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does not </a:t>
            </a: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matter but in a sequence it </a:t>
            </a:r>
            <a:r>
              <a:rPr lang="en-US" sz="16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does</a:t>
            </a: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Repetition is not permitted in a set but repetition is permitted in a sequence. So, (7, 7, 21, 57) is different from (7, 21, 57).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Tuples</a:t>
            </a: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: Finite sequences are called </a:t>
            </a:r>
            <a:r>
              <a:rPr lang="en-US" sz="16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tuples</a:t>
            </a: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Examples: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(7, 21)             2-tuple or pair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(7, 21, 57)       3-tuple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(7, 21, ..., k )   k-tuple</a:t>
            </a:r>
          </a:p>
          <a:p>
            <a:endParaRPr lang="en-US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4938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0" presetClass="entr" presetSubtype="0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10" presetClass="entr" presetSubtype="0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>
            <a:extLst>
              <a:ext uri="{FF2B5EF4-FFF2-40B4-BE49-F238E27FC236}">
                <a16:creationId xmlns:a16="http://schemas.microsoft.com/office/drawing/2014/main" id="{8C3DBF6F-872A-296B-0CCC-BFD4A45F2B22}"/>
              </a:ext>
            </a:extLst>
          </p:cNvPr>
          <p:cNvSpPr txBox="1"/>
          <p:nvPr/>
        </p:nvSpPr>
        <p:spPr>
          <a:xfrm>
            <a:off x="311940" y="-7143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2300" spc="-1" dirty="0">
                <a:solidFill>
                  <a:srgbClr val="00A4B6"/>
                </a:solidFill>
                <a:latin typeface="Algerian" panose="04020705040A02060702" pitchFamily="82" charset="0"/>
                <a:ea typeface="Cambria" panose="02040503050406030204" pitchFamily="18" charset="0"/>
                <a:cs typeface="Calibri" panose="020F0502020204030204" pitchFamily="34" charset="0"/>
              </a:rPr>
              <a:t>SET operations</a:t>
            </a:r>
            <a:endParaRPr lang="en-US" sz="2300" b="0" strike="noStrike" spc="-1" dirty="0">
              <a:solidFill>
                <a:srgbClr val="000000"/>
              </a:solidFill>
              <a:latin typeface="Algerian" panose="04020705040A02060702" pitchFamily="82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ECB1D19C-7316-31B7-D18C-DAAF64F7E92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0723" y="863601"/>
                <a:ext cx="8753167" cy="4158226"/>
              </a:xfrm>
              <a:prstGeom prst="rect">
                <a:avLst/>
              </a:prstGeom>
            </p:spPr>
            <p:txBody>
              <a:bodyPr tIns="91440" bIns="9144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Cartesian Product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 The Cartesian product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× 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of two sets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the </a:t>
                </a:r>
                <a:r>
                  <a:rPr 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set of all ordered pairs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𝒂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  <a:endParaRPr lang="en-US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887412" lvl="1" indent="-342900">
                  <a:buFont typeface="Wingdings" panose="05000000000000000000" pitchFamily="2" charset="2"/>
                  <a:buChar char="§"/>
                </a:pPr>
                <a:endParaRPr lang="en-US" sz="2000" i="1" dirty="0">
                  <a:solidFill>
                    <a:srgbClr val="00206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544512" lvl="1" indent="0">
                  <a:buNone/>
                </a:pPr>
                <a:endParaRPr lang="en-US" sz="2000" i="1" dirty="0">
                  <a:solidFill>
                    <a:srgbClr val="00206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Example:</a:t>
                </a:r>
              </a:p>
              <a:p>
                <a:pPr lvl="1"/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ECB1D19C-7316-31B7-D18C-DAAF64F7E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723" y="863601"/>
                <a:ext cx="8753167" cy="4158226"/>
              </a:xfrm>
              <a:prstGeom prst="rect">
                <a:avLst/>
              </a:prstGeom>
              <a:blipFill>
                <a:blip r:embed="rId2"/>
                <a:stretch>
                  <a:fillRect l="-627" t="-44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DAC505BB-6C5E-6DB7-38C2-1D0BE3FD0A0E}"/>
                  </a:ext>
                </a:extLst>
              </p:cNvPr>
              <p:cNvSpPr/>
              <p:nvPr/>
            </p:nvSpPr>
            <p:spPr>
              <a:xfrm>
                <a:off x="2461854" y="2290051"/>
                <a:ext cx="1100835" cy="1077206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rgbClr val="F19D19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400" i="1" smtClean="0">
                          <a:solidFill>
                            <a:srgbClr val="F19D19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1400" i="1" dirty="0">
                  <a:solidFill>
                    <a:srgbClr val="F19D19"/>
                  </a:solidFill>
                </a:endParaRPr>
              </a:p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solidFill>
                            <a:srgbClr val="F19D19"/>
                          </a:solidFill>
                          <a:latin typeface="Cambria Math" panose="02040503050406030204" pitchFamily="18" charset="0"/>
                        </a:rPr>
                        <m:t>{1,2,3}</m:t>
                      </m:r>
                    </m:oMath>
                  </m:oMathPara>
                </a14:m>
                <a:endParaRPr lang="en-US" sz="1400" dirty="0">
                  <a:solidFill>
                    <a:srgbClr val="F19D19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DAC505BB-6C5E-6DB7-38C2-1D0BE3FD0A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1854" y="2290051"/>
                <a:ext cx="1100835" cy="1077206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854C83F-F3F5-4709-06B7-AC0623EA1813}"/>
                  </a:ext>
                </a:extLst>
              </p:cNvPr>
              <p:cNvSpPr/>
              <p:nvPr/>
            </p:nvSpPr>
            <p:spPr>
              <a:xfrm>
                <a:off x="2461853" y="3636978"/>
                <a:ext cx="1100835" cy="1077206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1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400" dirty="0">
                  <a:solidFill>
                    <a:srgbClr val="0070C0"/>
                  </a:solidFill>
                </a:endParaRPr>
              </a:p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1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1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854C83F-F3F5-4709-06B7-AC0623EA18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1853" y="3636978"/>
                <a:ext cx="1100835" cy="1077206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254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>
            <a:extLst>
              <a:ext uri="{FF2B5EF4-FFF2-40B4-BE49-F238E27FC236}">
                <a16:creationId xmlns:a16="http://schemas.microsoft.com/office/drawing/2014/main" id="{4BAF1825-A028-D97D-7827-3ED8355FBBAE}"/>
              </a:ext>
            </a:extLst>
          </p:cNvPr>
          <p:cNvSpPr/>
          <p:nvPr/>
        </p:nvSpPr>
        <p:spPr>
          <a:xfrm>
            <a:off x="4958427" y="2357437"/>
            <a:ext cx="2121029" cy="2121693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8FA4516-D667-6363-42CC-F4D37F9A1E36}"/>
                  </a:ext>
                </a:extLst>
              </p:cNvPr>
              <p:cNvSpPr txBox="1"/>
              <p:nvPr/>
            </p:nvSpPr>
            <p:spPr>
              <a:xfrm>
                <a:off x="5235118" y="2816329"/>
                <a:ext cx="672732" cy="307777"/>
              </a:xfrm>
              <a:prstGeom prst="rect">
                <a:avLst/>
              </a:prstGeom>
              <a:solidFill>
                <a:schemeClr val="bg2">
                  <a:lumMod val="95000"/>
                </a:schemeClr>
              </a:solidFill>
              <a:ln>
                <a:solidFill>
                  <a:srgbClr val="F9C5D7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i="1" smtClean="0">
                          <a:solidFill>
                            <a:srgbClr val="F19D19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8FA4516-D667-6363-42CC-F4D37F9A1E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5118" y="2816329"/>
                <a:ext cx="672732" cy="307777"/>
              </a:xfrm>
              <a:prstGeom prst="rect">
                <a:avLst/>
              </a:prstGeom>
              <a:blipFill>
                <a:blip r:embed="rId5"/>
                <a:stretch>
                  <a:fillRect b="-7692"/>
                </a:stretch>
              </a:blipFill>
              <a:ln>
                <a:solidFill>
                  <a:srgbClr val="F9C5D7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11C1824-AA62-EB10-0A58-E7748634B9FE}"/>
                  </a:ext>
                </a:extLst>
              </p:cNvPr>
              <p:cNvSpPr txBox="1"/>
              <p:nvPr/>
            </p:nvSpPr>
            <p:spPr>
              <a:xfrm>
                <a:off x="6099254" y="2818880"/>
                <a:ext cx="672732" cy="307777"/>
              </a:xfrm>
              <a:prstGeom prst="rect">
                <a:avLst/>
              </a:prstGeom>
              <a:solidFill>
                <a:schemeClr val="bg2">
                  <a:lumMod val="95000"/>
                </a:schemeClr>
              </a:solidFill>
              <a:ln>
                <a:solidFill>
                  <a:srgbClr val="F9C5D7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i="1" smtClean="0">
                          <a:solidFill>
                            <a:srgbClr val="F19D19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11C1824-AA62-EB10-0A58-E7748634B9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9254" y="2818880"/>
                <a:ext cx="672732" cy="307777"/>
              </a:xfrm>
              <a:prstGeom prst="rect">
                <a:avLst/>
              </a:prstGeom>
              <a:blipFill>
                <a:blip r:embed="rId6"/>
                <a:stretch>
                  <a:fillRect b="-5660"/>
                </a:stretch>
              </a:blipFill>
              <a:ln>
                <a:solidFill>
                  <a:srgbClr val="F9C5D7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E298A8B-44D5-0830-FBD8-D0EA573627F6}"/>
                  </a:ext>
                </a:extLst>
              </p:cNvPr>
              <p:cNvSpPr txBox="1"/>
              <p:nvPr/>
            </p:nvSpPr>
            <p:spPr>
              <a:xfrm>
                <a:off x="5225215" y="3265637"/>
                <a:ext cx="672732" cy="307777"/>
              </a:xfrm>
              <a:prstGeom prst="rect">
                <a:avLst/>
              </a:prstGeom>
              <a:solidFill>
                <a:schemeClr val="bg2">
                  <a:lumMod val="95000"/>
                </a:schemeClr>
              </a:solidFill>
              <a:ln>
                <a:solidFill>
                  <a:srgbClr val="F9C5D7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i="1" smtClean="0">
                          <a:solidFill>
                            <a:srgbClr val="F19D19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E298A8B-44D5-0830-FBD8-D0EA573627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215" y="3265637"/>
                <a:ext cx="672732" cy="307777"/>
              </a:xfrm>
              <a:prstGeom prst="rect">
                <a:avLst/>
              </a:prstGeom>
              <a:blipFill>
                <a:blip r:embed="rId7"/>
                <a:stretch>
                  <a:fillRect b="-7692"/>
                </a:stretch>
              </a:blipFill>
              <a:ln>
                <a:solidFill>
                  <a:srgbClr val="F9C5D7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C3100C1-8D61-4CAC-6CC3-0523C3ECD000}"/>
                  </a:ext>
                </a:extLst>
              </p:cNvPr>
              <p:cNvSpPr txBox="1"/>
              <p:nvPr/>
            </p:nvSpPr>
            <p:spPr>
              <a:xfrm>
                <a:off x="6111405" y="3265636"/>
                <a:ext cx="672732" cy="307777"/>
              </a:xfrm>
              <a:prstGeom prst="rect">
                <a:avLst/>
              </a:prstGeom>
              <a:solidFill>
                <a:schemeClr val="bg2">
                  <a:lumMod val="95000"/>
                </a:schemeClr>
              </a:solidFill>
              <a:ln>
                <a:solidFill>
                  <a:srgbClr val="F9C5D7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i="1" smtClean="0">
                          <a:solidFill>
                            <a:srgbClr val="F19D19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C3100C1-8D61-4CAC-6CC3-0523C3ECD0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1405" y="3265636"/>
                <a:ext cx="672732" cy="307777"/>
              </a:xfrm>
              <a:prstGeom prst="rect">
                <a:avLst/>
              </a:prstGeom>
              <a:blipFill>
                <a:blip r:embed="rId8"/>
                <a:stretch>
                  <a:fillRect b="-7692"/>
                </a:stretch>
              </a:blipFill>
              <a:ln>
                <a:solidFill>
                  <a:srgbClr val="F9C5D7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BF6231B-38FC-98D3-D4BE-CC88E088ED0B}"/>
                  </a:ext>
                </a:extLst>
              </p:cNvPr>
              <p:cNvSpPr txBox="1"/>
              <p:nvPr/>
            </p:nvSpPr>
            <p:spPr>
              <a:xfrm>
                <a:off x="5235118" y="3739408"/>
                <a:ext cx="672732" cy="307777"/>
              </a:xfrm>
              <a:prstGeom prst="rect">
                <a:avLst/>
              </a:prstGeom>
              <a:solidFill>
                <a:schemeClr val="bg2">
                  <a:lumMod val="95000"/>
                </a:schemeClr>
              </a:solidFill>
              <a:ln>
                <a:solidFill>
                  <a:srgbClr val="F9C5D7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i="1" smtClean="0">
                          <a:solidFill>
                            <a:srgbClr val="F19D19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BF6231B-38FC-98D3-D4BE-CC88E088ED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5118" y="3739408"/>
                <a:ext cx="672732" cy="307777"/>
              </a:xfrm>
              <a:prstGeom prst="rect">
                <a:avLst/>
              </a:prstGeom>
              <a:blipFill>
                <a:blip r:embed="rId9"/>
                <a:stretch>
                  <a:fillRect b="-5660"/>
                </a:stretch>
              </a:blipFill>
              <a:ln>
                <a:solidFill>
                  <a:srgbClr val="F9C5D7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2E509CC-55FC-00B0-F61A-0D83AC29268A}"/>
                  </a:ext>
                </a:extLst>
              </p:cNvPr>
              <p:cNvSpPr txBox="1"/>
              <p:nvPr/>
            </p:nvSpPr>
            <p:spPr>
              <a:xfrm>
                <a:off x="6107092" y="3739408"/>
                <a:ext cx="672732" cy="307777"/>
              </a:xfrm>
              <a:prstGeom prst="rect">
                <a:avLst/>
              </a:prstGeom>
              <a:solidFill>
                <a:schemeClr val="bg2">
                  <a:lumMod val="95000"/>
                </a:schemeClr>
              </a:solidFill>
              <a:ln>
                <a:solidFill>
                  <a:srgbClr val="F9C5D7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i="1" smtClean="0">
                          <a:solidFill>
                            <a:srgbClr val="F19D19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2E509CC-55FC-00B0-F61A-0D83AC2926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7092" y="3739408"/>
                <a:ext cx="672732" cy="307777"/>
              </a:xfrm>
              <a:prstGeom prst="rect">
                <a:avLst/>
              </a:prstGeom>
              <a:blipFill>
                <a:blip r:embed="rId10"/>
                <a:stretch>
                  <a:fillRect b="-5660"/>
                </a:stretch>
              </a:blipFill>
              <a:ln>
                <a:solidFill>
                  <a:srgbClr val="F9C5D7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18B8A72-1EB2-3CD4-EAA6-70DF4A53EE54}"/>
                  </a:ext>
                </a:extLst>
              </p:cNvPr>
              <p:cNvSpPr txBox="1"/>
              <p:nvPr/>
            </p:nvSpPr>
            <p:spPr>
              <a:xfrm>
                <a:off x="5047391" y="4465781"/>
                <a:ext cx="194309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18B8A72-1EB2-3CD4-EAA6-70DF4A53EE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7391" y="4465781"/>
                <a:ext cx="1943099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ounded Rectangle 14">
                <a:extLst>
                  <a:ext uri="{FF2B5EF4-FFF2-40B4-BE49-F238E27FC236}">
                    <a16:creationId xmlns:a16="http://schemas.microsoft.com/office/drawing/2014/main" id="{681874E8-DC81-1844-5163-C753BB0ED439}"/>
                  </a:ext>
                </a:extLst>
              </p:cNvPr>
              <p:cNvSpPr/>
              <p:nvPr/>
            </p:nvSpPr>
            <p:spPr>
              <a:xfrm>
                <a:off x="2043113" y="1692628"/>
                <a:ext cx="2880685" cy="424096"/>
              </a:xfrm>
              <a:prstGeom prst="roundRect">
                <a:avLst/>
              </a:prstGeom>
              <a:solidFill>
                <a:srgbClr val="F6E7E6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87312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12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12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sz="12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= {(</m:t>
                      </m:r>
                      <m:r>
                        <a:rPr lang="en-US" sz="12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12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2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12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 | </m:t>
                      </m:r>
                      <m:r>
                        <a:rPr lang="en-US" sz="12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12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∈ </m:t>
                      </m:r>
                      <m:r>
                        <a:rPr lang="en-US" sz="12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12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𝒂𝒏𝒅</m:t>
                      </m:r>
                      <m:r>
                        <a:rPr lang="en-US" sz="12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12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∈ </m:t>
                      </m:r>
                      <m:r>
                        <a:rPr lang="en-US" sz="12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sz="12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1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7" name="Rounded Rectangle 14">
                <a:extLst>
                  <a:ext uri="{FF2B5EF4-FFF2-40B4-BE49-F238E27FC236}">
                    <a16:creationId xmlns:a16="http://schemas.microsoft.com/office/drawing/2014/main" id="{681874E8-DC81-1844-5163-C753BB0ED4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3113" y="1692628"/>
                <a:ext cx="2880685" cy="424096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ounded Rectangle 15">
            <a:extLst>
              <a:ext uri="{FF2B5EF4-FFF2-40B4-BE49-F238E27FC236}">
                <a16:creationId xmlns:a16="http://schemas.microsoft.com/office/drawing/2014/main" id="{EC5C132B-FF87-86A7-20DF-D2EAB52BC22F}"/>
              </a:ext>
            </a:extLst>
          </p:cNvPr>
          <p:cNvSpPr/>
          <p:nvPr/>
        </p:nvSpPr>
        <p:spPr>
          <a:xfrm>
            <a:off x="2043113" y="1692627"/>
            <a:ext cx="2880685" cy="424097"/>
          </a:xfrm>
          <a:prstGeom prst="roundRect">
            <a:avLst/>
          </a:prstGeom>
          <a:noFill/>
          <a:ln w="28575">
            <a:solidFill>
              <a:srgbClr val="AD14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2400">
              <a:solidFill>
                <a:srgbClr val="42424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2090AE9-029D-F6D6-4D4B-832A12D77FE2}"/>
                  </a:ext>
                </a:extLst>
              </p:cNvPr>
              <p:cNvSpPr txBox="1"/>
              <p:nvPr/>
            </p:nvSpPr>
            <p:spPr>
              <a:xfrm>
                <a:off x="5245021" y="2816328"/>
                <a:ext cx="672732" cy="307777"/>
              </a:xfrm>
              <a:prstGeom prst="rect">
                <a:avLst/>
              </a:prstGeom>
              <a:solidFill>
                <a:schemeClr val="bg2">
                  <a:lumMod val="95000"/>
                </a:schemeClr>
              </a:solidFill>
              <a:ln>
                <a:solidFill>
                  <a:srgbClr val="F9C5D7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i="1" smtClean="0">
                          <a:solidFill>
                            <a:srgbClr val="F19D19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2090AE9-029D-F6D6-4D4B-832A12D77F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5021" y="2816328"/>
                <a:ext cx="672732" cy="307777"/>
              </a:xfrm>
              <a:prstGeom prst="rect">
                <a:avLst/>
              </a:prstGeom>
              <a:blipFill>
                <a:blip r:embed="rId13"/>
                <a:stretch>
                  <a:fillRect b="-7692"/>
                </a:stretch>
              </a:blipFill>
              <a:ln>
                <a:solidFill>
                  <a:srgbClr val="F9C5D7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9C94232-6524-57F8-20DF-3D85E9865B26}"/>
                  </a:ext>
                </a:extLst>
              </p:cNvPr>
              <p:cNvSpPr txBox="1"/>
              <p:nvPr/>
            </p:nvSpPr>
            <p:spPr>
              <a:xfrm>
                <a:off x="5235118" y="3265636"/>
                <a:ext cx="672732" cy="307777"/>
              </a:xfrm>
              <a:prstGeom prst="rect">
                <a:avLst/>
              </a:prstGeom>
              <a:solidFill>
                <a:schemeClr val="bg2">
                  <a:lumMod val="95000"/>
                </a:schemeClr>
              </a:solidFill>
              <a:ln>
                <a:solidFill>
                  <a:srgbClr val="F9C5D7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i="1" smtClean="0">
                          <a:solidFill>
                            <a:srgbClr val="F19D19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9C94232-6524-57F8-20DF-3D85E9865B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5118" y="3265636"/>
                <a:ext cx="672732" cy="307777"/>
              </a:xfrm>
              <a:prstGeom prst="rect">
                <a:avLst/>
              </a:prstGeom>
              <a:blipFill>
                <a:blip r:embed="rId14"/>
                <a:stretch>
                  <a:fillRect b="-7692"/>
                </a:stretch>
              </a:blipFill>
              <a:ln>
                <a:solidFill>
                  <a:srgbClr val="F9C5D7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4221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dur="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dur="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1" presetClass="entr" presetSubtype="1" dur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9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/>
      <p:bldP spid="17" grpId="0" animBg="1"/>
      <p:bldP spid="18" grpId="0" animBg="1"/>
      <p:bldP spid="19" grpId="0" animBg="1"/>
      <p:bldP spid="2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>
            <a:extLst>
              <a:ext uri="{FF2B5EF4-FFF2-40B4-BE49-F238E27FC236}">
                <a16:creationId xmlns:a16="http://schemas.microsoft.com/office/drawing/2014/main" id="{904A9F44-3EC4-6865-AA99-7698A7CC6C34}"/>
              </a:ext>
            </a:extLst>
          </p:cNvPr>
          <p:cNvSpPr txBox="1"/>
          <p:nvPr/>
        </p:nvSpPr>
        <p:spPr>
          <a:xfrm>
            <a:off x="311940" y="-14287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2300" spc="-1" dirty="0">
                <a:solidFill>
                  <a:srgbClr val="00A4B6"/>
                </a:solidFill>
                <a:latin typeface="Algerian" panose="04020705040A02060702" pitchFamily="82" charset="0"/>
                <a:ea typeface="Cambria" panose="02040503050406030204" pitchFamily="18" charset="0"/>
                <a:cs typeface="Calibri" panose="020F0502020204030204" pitchFamily="34" charset="0"/>
              </a:rPr>
              <a:t>Relation</a:t>
            </a:r>
            <a:endParaRPr lang="en-US" sz="2300" b="0" strike="noStrike" spc="-1" dirty="0">
              <a:solidFill>
                <a:srgbClr val="000000"/>
              </a:solidFill>
              <a:latin typeface="Algerian" panose="04020705040A02060702" pitchFamily="82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BD965801-4A7E-9015-7735-79EBEA5671A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1939" y="863601"/>
                <a:ext cx="8520121" cy="3693652"/>
              </a:xfrm>
              <a:prstGeom prst="rect">
                <a:avLst/>
              </a:prstGeom>
            </p:spPr>
            <p:txBody>
              <a:bodyPr tIns="91440" bIns="9144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be two sets. </a:t>
                </a:r>
                <a:r>
                  <a:rPr lang="en-US" sz="18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Any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8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subset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en-US" sz="18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of their Cartesian product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is a relation.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 relation defines the relationship between values of sets.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It is defined between the x-values and y-values of the ordered pairs.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 set of all x-values is called </a:t>
                </a:r>
                <a:r>
                  <a:rPr lang="en-US" sz="18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 domain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and the set of all y-values is called </a:t>
                </a:r>
                <a:r>
                  <a:rPr lang="en-US" sz="18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 range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  <a:p>
                <a:endParaRPr lang="en-US" sz="1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1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BD965801-4A7E-9015-7735-79EBEA5671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939" y="863601"/>
                <a:ext cx="8520121" cy="3693652"/>
              </a:xfrm>
              <a:prstGeom prst="rect">
                <a:avLst/>
              </a:prstGeom>
              <a:blipFill>
                <a:blip r:embed="rId2"/>
                <a:stretch>
                  <a:fillRect l="-429" t="-495" r="-2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2325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>
            <a:extLst>
              <a:ext uri="{FF2B5EF4-FFF2-40B4-BE49-F238E27FC236}">
                <a16:creationId xmlns:a16="http://schemas.microsoft.com/office/drawing/2014/main" id="{0C8F916D-AE65-ECC8-80E4-B9A254296B67}"/>
              </a:ext>
            </a:extLst>
          </p:cNvPr>
          <p:cNvSpPr txBox="1"/>
          <p:nvPr/>
        </p:nvSpPr>
        <p:spPr>
          <a:xfrm>
            <a:off x="311940" y="-21431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2300" spc="-1" dirty="0">
                <a:solidFill>
                  <a:srgbClr val="00A4B6"/>
                </a:solidFill>
                <a:latin typeface="Algerian" panose="04020705040A02060702" pitchFamily="82" charset="0"/>
                <a:ea typeface="Cambria" panose="02040503050406030204" pitchFamily="18" charset="0"/>
                <a:cs typeface="Calibri" panose="020F0502020204030204" pitchFamily="34" charset="0"/>
              </a:rPr>
              <a:t>properties of the Relation</a:t>
            </a:r>
            <a:endParaRPr lang="en-US" sz="2300" b="0" strike="noStrike" spc="-1" dirty="0">
              <a:solidFill>
                <a:srgbClr val="000000"/>
              </a:solidFill>
              <a:latin typeface="Algerian" panose="04020705040A02060702" pitchFamily="82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ECF21E33-47C0-6428-6DC2-6CE4F908E47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1939" y="863600"/>
                <a:ext cx="8520121" cy="4201319"/>
              </a:xfrm>
              <a:prstGeom prst="rect">
                <a:avLst/>
              </a:prstGeom>
            </p:spPr>
            <p:txBody>
              <a:bodyPr tIns="91440" bIns="9144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18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Reflexive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 Let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be a set, and let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be a binary relation on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 Relation </a:t>
                </a:r>
                <a14:m>
                  <m:oMath xmlns:m="http://schemas.openxmlformats.org/officeDocument/2006/math">
                    <m:r>
                      <a:rPr lang="pt-BR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pt-BR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reflexive if,</a:t>
                </a: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pt-BR" sz="1800" dirty="0">
                    <a:solidFill>
                      <a:srgbClr val="00206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endParaRPr lang="en-US" sz="1800" dirty="0">
                  <a:solidFill>
                    <a:srgbClr val="00206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ECF21E33-47C0-6428-6DC2-6CE4F908E4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939" y="863600"/>
                <a:ext cx="8520121" cy="4201319"/>
              </a:xfrm>
              <a:prstGeom prst="rect">
                <a:avLst/>
              </a:prstGeom>
              <a:blipFill>
                <a:blip r:embed="rId2"/>
                <a:stretch>
                  <a:fillRect l="-429" t="-43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46CB2B6F-B947-9788-B0F6-91D1F23AE6D8}"/>
              </a:ext>
            </a:extLst>
          </p:cNvPr>
          <p:cNvGrpSpPr/>
          <p:nvPr/>
        </p:nvGrpSpPr>
        <p:grpSpPr>
          <a:xfrm>
            <a:off x="455897" y="2721117"/>
            <a:ext cx="3120588" cy="2194560"/>
            <a:chOff x="323850" y="1387923"/>
            <a:chExt cx="5486401" cy="283268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334C91D-29DB-2063-0F90-852959FB2F04}"/>
                </a:ext>
              </a:extLst>
            </p:cNvPr>
            <p:cNvSpPr/>
            <p:nvPr/>
          </p:nvSpPr>
          <p:spPr>
            <a:xfrm>
              <a:off x="323851" y="1387923"/>
              <a:ext cx="5486400" cy="548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Example 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C29150F3-CB8F-D2CA-32FF-8FF6BFE66AA4}"/>
                    </a:ext>
                  </a:extLst>
                </p:cNvPr>
                <p:cNvSpPr/>
                <p:nvPr/>
              </p:nvSpPr>
              <p:spPr>
                <a:xfrm>
                  <a:off x="323850" y="1934612"/>
                  <a:ext cx="5486400" cy="2286000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indent="-57150" algn="ctr">
                    <a:spcAft>
                      <a:spcPts val="1200"/>
                    </a:spcAft>
                  </a:pP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 sz="140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={1, 2} </m:t>
                      </m:r>
                    </m:oMath>
                  </a14:m>
                  <a:r>
                    <a:rPr lang="en-US" sz="1400" dirty="0">
                      <a:solidFill>
                        <a:srgbClr val="C0000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and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R</m:t>
                      </m:r>
                      <m:r>
                        <a:rPr lang="en-US" sz="14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sz="1400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 {(</m:t>
                      </m:r>
                      <m:r>
                        <m:rPr>
                          <m:sty m:val="p"/>
                        </m:rPr>
                        <a:rPr lang="en-US" sz="1400" i="0" err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 sz="1400" i="0" err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sz="1400" i="0" err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</m:t>
                      </m:r>
                      <m:r>
                        <a:rPr lang="en-US" sz="1400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| </m:t>
                      </m:r>
                      <m:r>
                        <m:rPr>
                          <m:sty m:val="p"/>
                        </m:rPr>
                        <a:rPr lang="en-US" sz="1400" i="0" err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 sz="1400" i="0" err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n-US" sz="1400" i="0" err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</m:t>
                      </m:r>
                      <m:r>
                        <a:rPr lang="en-US" sz="1400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a14:m>
                  <a:br>
                    <a:rPr lang="en-US" sz="1400" dirty="0">
                      <a:solidFill>
                        <a:srgbClr val="C0000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</a:br>
                  <a:r>
                    <a:rPr lang="en-US" sz="1400" i="0" dirty="0">
                      <a:solidFill>
                        <a:srgbClr val="C0000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so,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R</m:t>
                      </m:r>
                      <m:r>
                        <a:rPr lang="en-US" sz="14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sz="1400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 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1,1</m:t>
                              </m:r>
                            </m:e>
                          </m:d>
                          <m:r>
                            <a:rPr lang="en-US" sz="1400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1,2</m:t>
                              </m:r>
                            </m:e>
                          </m:d>
                          <m:r>
                            <a:rPr lang="en-US" sz="1400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2,2</m:t>
                              </m:r>
                            </m:e>
                          </m:d>
                        </m:e>
                      </m:d>
                    </m:oMath>
                  </a14:m>
                  <a:endParaRPr lang="en-US" sz="1400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C29150F3-CB8F-D2CA-32FF-8FF6BFE66AA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850" y="1934612"/>
                  <a:ext cx="5486400" cy="2286000"/>
                </a:xfrm>
                <a:prstGeom prst="rect">
                  <a:avLst/>
                </a:prstGeom>
                <a:blipFill>
                  <a:blip r:embed="rId3"/>
                  <a:stretch>
                    <a:fillRect t="-340"/>
                  </a:stretch>
                </a:blip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947EA77-8B2C-8DA8-8456-9975D3B98FFE}"/>
              </a:ext>
            </a:extLst>
          </p:cNvPr>
          <p:cNvGrpSpPr/>
          <p:nvPr/>
        </p:nvGrpSpPr>
        <p:grpSpPr>
          <a:xfrm>
            <a:off x="4468761" y="2706073"/>
            <a:ext cx="3864078" cy="2194560"/>
            <a:chOff x="6574970" y="1451423"/>
            <a:chExt cx="5486400" cy="28346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B85F3E11-D436-C636-B244-BA65815853C1}"/>
                    </a:ext>
                  </a:extLst>
                </p:cNvPr>
                <p:cNvSpPr/>
                <p:nvPr/>
              </p:nvSpPr>
              <p:spPr>
                <a:xfrm>
                  <a:off x="6574970" y="2000063"/>
                  <a:ext cx="5486400" cy="2286000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</m:t>
                      </m:r>
                      <m:r>
                        <a:rPr lang="en-US" sz="16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6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1,2,3</m:t>
                          </m:r>
                        </m:e>
                      </m:d>
                      <m:r>
                        <a:rPr lang="en-US" sz="16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</m:oMath>
                  </a14:m>
                  <a:r>
                    <a:rPr lang="en-US" sz="1600" dirty="0">
                      <a:solidFill>
                        <a:srgbClr val="00206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and 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6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</m:t>
                        </m:r>
                        <m:r>
                          <a:rPr lang="en-US" sz="1600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16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= {(1,1), (1,2), (2,1), (2,2), (3,</m:t>
                        </m:r>
                        <m:r>
                          <a:rPr lang="en-US" sz="1600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16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a:rPr lang="en-US" sz="160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lang="en-US" sz="1600" dirty="0">
                    <a:solidFill>
                      <a:srgbClr val="00206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 algn="just">
                    <a:spcAft>
                      <a:spcPts val="1200"/>
                    </a:spcAft>
                    <a:buClr>
                      <a:srgbClr val="B53F23"/>
                    </a:buClr>
                  </a:pPr>
                  <a:endParaRPr lang="en-US" sz="1600" dirty="0">
                    <a:solidFill>
                      <a:srgbClr val="00206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B85F3E11-D436-C636-B244-BA65815853C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4970" y="2000063"/>
                  <a:ext cx="5486400" cy="2286000"/>
                </a:xfrm>
                <a:prstGeom prst="rect">
                  <a:avLst/>
                </a:prstGeom>
                <a:blipFill>
                  <a:blip r:embed="rId4"/>
                  <a:stretch>
                    <a:fillRect t="-680"/>
                  </a:stretch>
                </a:blip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0DE6088-0016-0A90-E0C5-37B094776954}"/>
                </a:ext>
              </a:extLst>
            </p:cNvPr>
            <p:cNvSpPr/>
            <p:nvPr/>
          </p:nvSpPr>
          <p:spPr>
            <a:xfrm>
              <a:off x="6574970" y="1451423"/>
              <a:ext cx="5486400" cy="5486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Example 2</a:t>
              </a:r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4C2EF22-74EC-77E5-74F6-188D87629483}"/>
              </a:ext>
            </a:extLst>
          </p:cNvPr>
          <p:cNvCxnSpPr/>
          <p:nvPr/>
        </p:nvCxnSpPr>
        <p:spPr>
          <a:xfrm flipV="1">
            <a:off x="1762181" y="3679375"/>
            <a:ext cx="365760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C075AF5-B1DD-DE8B-0DD2-103D275A0CAE}"/>
              </a:ext>
            </a:extLst>
          </p:cNvPr>
          <p:cNvCxnSpPr/>
          <p:nvPr/>
        </p:nvCxnSpPr>
        <p:spPr>
          <a:xfrm>
            <a:off x="2680512" y="3679375"/>
            <a:ext cx="365760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F753B14-0D76-C20D-78DC-128E5B28AF7D}"/>
              </a:ext>
            </a:extLst>
          </p:cNvPr>
          <p:cNvSpPr txBox="1"/>
          <p:nvPr/>
        </p:nvSpPr>
        <p:spPr>
          <a:xfrm>
            <a:off x="482021" y="4443433"/>
            <a:ext cx="164592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000" b="0" i="0" u="none" strike="noStrike" kern="0" cap="none" spc="0" normalizeH="0" baseline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defRPr>
            </a:lvl1pPr>
          </a:lstStyle>
          <a:p>
            <a:r>
              <a:rPr lang="en-US" sz="1800" b="1" dirty="0">
                <a:solidFill>
                  <a:srgbClr val="A3115D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Reflexive</a:t>
            </a:r>
            <a:r>
              <a:rPr lang="en-US" sz="2400" b="1" dirty="0">
                <a:solidFill>
                  <a:srgbClr val="A3115D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DEEA97D-64EE-8608-8542-A7C81667BE48}"/>
                  </a:ext>
                </a:extLst>
              </p:cNvPr>
              <p:cNvSpPr txBox="1"/>
              <p:nvPr/>
            </p:nvSpPr>
            <p:spPr>
              <a:xfrm>
                <a:off x="4490260" y="4429166"/>
                <a:ext cx="3377381" cy="457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R="0" lvl="0" indent="0" algn="ctr" fontAlgn="auto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kumimoji="0" sz="2000" b="0" i="0" u="none" strike="noStrike" kern="0" cap="none" spc="0" normalizeH="0" baseline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</a:defRPr>
                </a:lvl1pPr>
              </a:lstStyle>
              <a:p>
                <a:pPr marL="0" lvl="2" algn="ctr"/>
                <a:r>
                  <a:rPr lang="en-US" b="1" dirty="0">
                    <a:solidFill>
                      <a:srgbClr val="A3115D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Not Reflexive since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A3115D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solidFill>
                          <a:srgbClr val="A3115D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</m:t>
                    </m:r>
                    <m:r>
                      <a:rPr lang="en-US" b="1" i="1">
                        <a:solidFill>
                          <a:srgbClr val="A3115D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1" i="1">
                        <a:solidFill>
                          <a:srgbClr val="A3115D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</m:t>
                    </m:r>
                    <m:r>
                      <a:rPr lang="en-US" b="1" i="1">
                        <a:solidFill>
                          <a:srgbClr val="A3115D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)∉</m:t>
                    </m:r>
                    <m:r>
                      <a:rPr lang="en-US" b="1" i="1">
                        <a:solidFill>
                          <a:srgbClr val="A3115D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𝑹</m:t>
                    </m:r>
                  </m:oMath>
                </a14:m>
                <a:endParaRPr lang="en-US" b="1" dirty="0">
                  <a:solidFill>
                    <a:srgbClr val="A3115D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DEEA97D-64EE-8608-8542-A7C81667BE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0260" y="4429166"/>
                <a:ext cx="3377381" cy="457200"/>
              </a:xfrm>
              <a:prstGeom prst="rect">
                <a:avLst/>
              </a:prstGeom>
              <a:blipFill>
                <a:blip r:embed="rId5"/>
                <a:stretch>
                  <a:fillRect b="-9333"/>
                </a:stretch>
              </a:blipFill>
              <a:ln w="12700" cap="flat" cmpd="sng" algn="ctr">
                <a:noFill/>
                <a:prstDash val="solid"/>
              </a:ln>
              <a:effectLst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ounded Rectangle 16">
                <a:extLst>
                  <a:ext uri="{FF2B5EF4-FFF2-40B4-BE49-F238E27FC236}">
                    <a16:creationId xmlns:a16="http://schemas.microsoft.com/office/drawing/2014/main" id="{EA6FC359-499B-4053-B5B1-5DB3DEEDC2A0}"/>
                  </a:ext>
                </a:extLst>
              </p:cNvPr>
              <p:cNvSpPr/>
              <p:nvPr/>
            </p:nvSpPr>
            <p:spPr>
              <a:xfrm>
                <a:off x="3306932" y="1502223"/>
                <a:ext cx="4023360" cy="775854"/>
              </a:xfrm>
              <a:prstGeom prst="roundRect">
                <a:avLst/>
              </a:prstGeom>
              <a:solidFill>
                <a:srgbClr val="F6E7E6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pt-BR" sz="24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sz="24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:[(</m:t>
                      </m:r>
                      <m:r>
                        <a:rPr lang="pt-BR" sz="24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sz="24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pt-BR" sz="24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pt-BR" sz="24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)→((</m:t>
                      </m:r>
                      <m:r>
                        <a:rPr lang="pt-BR" sz="24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sz="24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sz="24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sz="24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)∈</m:t>
                      </m:r>
                      <m:r>
                        <a:rPr lang="pt-BR" sz="24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pt-BR" sz="24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en-US" sz="24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7" name="Rounded Rectangle 16">
                <a:extLst>
                  <a:ext uri="{FF2B5EF4-FFF2-40B4-BE49-F238E27FC236}">
                    <a16:creationId xmlns:a16="http://schemas.microsoft.com/office/drawing/2014/main" id="{EA6FC359-499B-4053-B5B1-5DB3DEEDC2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6932" y="1502223"/>
                <a:ext cx="4023360" cy="775854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3A4D84E-7BB8-CFC6-DAE7-D60F1F4D485E}"/>
              </a:ext>
            </a:extLst>
          </p:cNvPr>
          <p:cNvSpPr/>
          <p:nvPr/>
        </p:nvSpPr>
        <p:spPr>
          <a:xfrm>
            <a:off x="3306932" y="1483027"/>
            <a:ext cx="4023360" cy="775854"/>
          </a:xfrm>
          <a:prstGeom prst="roundRect">
            <a:avLst/>
          </a:prstGeom>
          <a:noFill/>
          <a:ln w="28575">
            <a:solidFill>
              <a:srgbClr val="AD14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2400">
              <a:solidFill>
                <a:srgbClr val="4242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4229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dur="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1" presetClass="entr" presetSubtype="1" dur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>
            <a:extLst>
              <a:ext uri="{FF2B5EF4-FFF2-40B4-BE49-F238E27FC236}">
                <a16:creationId xmlns:a16="http://schemas.microsoft.com/office/drawing/2014/main" id="{0712ADEA-719A-530C-DCCE-0F3FCD3EADCF}"/>
              </a:ext>
            </a:extLst>
          </p:cNvPr>
          <p:cNvSpPr txBox="1"/>
          <p:nvPr/>
        </p:nvSpPr>
        <p:spPr>
          <a:xfrm>
            <a:off x="311940" y="-4618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2300" spc="-1" dirty="0">
                <a:solidFill>
                  <a:srgbClr val="00A4B6"/>
                </a:solidFill>
                <a:latin typeface="Algerian" panose="04020705040A02060702" pitchFamily="82" charset="0"/>
                <a:ea typeface="Cambria" panose="02040503050406030204" pitchFamily="18" charset="0"/>
                <a:cs typeface="Calibri" panose="020F0502020204030204" pitchFamily="34" charset="0"/>
              </a:rPr>
              <a:t>properties of the Relation</a:t>
            </a:r>
            <a:endParaRPr lang="en-US" sz="2300" b="0" strike="noStrike" spc="-1" dirty="0">
              <a:solidFill>
                <a:srgbClr val="000000"/>
              </a:solidFill>
              <a:latin typeface="Algerian" panose="04020705040A02060702" pitchFamily="82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B49DE95A-9407-2A7D-4F34-927B5DA046E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9281" y="863600"/>
                <a:ext cx="8642990" cy="4172974"/>
              </a:xfrm>
              <a:prstGeom prst="rect">
                <a:avLst/>
              </a:prstGeom>
            </p:spPr>
            <p:txBody>
              <a:bodyPr tIns="91440" bIns="9144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628650" indent="-457200">
                  <a:buFont typeface="Wingdings" panose="05000000000000000000" pitchFamily="2" charset="2"/>
                  <a:buChar char="§"/>
                </a:pPr>
                <a:r>
                  <a:rPr 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Symmetric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 A relation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on a set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called symmetric 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pt-B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pt-B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pt-B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)∈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whenever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pt-B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pt-B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pt-B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)∈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for some </a:t>
                </a:r>
                <a14:m>
                  <m:oMath xmlns:m="http://schemas.openxmlformats.org/officeDocument/2006/math">
                    <m:r>
                      <a:rPr lang="pt-B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pt-B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pt-B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B49DE95A-9407-2A7D-4F34-927B5DA046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281" y="863600"/>
                <a:ext cx="8642990" cy="4172974"/>
              </a:xfrm>
              <a:prstGeom prst="rect">
                <a:avLst/>
              </a:prstGeom>
              <a:blipFill>
                <a:blip r:embed="rId2"/>
                <a:stretch>
                  <a:fillRect t="-43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B2A3B094-FF96-78E1-9476-2F3E45B1FB68}"/>
              </a:ext>
            </a:extLst>
          </p:cNvPr>
          <p:cNvGrpSpPr/>
          <p:nvPr/>
        </p:nvGrpSpPr>
        <p:grpSpPr>
          <a:xfrm>
            <a:off x="309281" y="3334622"/>
            <a:ext cx="3075474" cy="1661364"/>
            <a:chOff x="323850" y="1370566"/>
            <a:chExt cx="5486401" cy="214445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B168ABF-9F93-2629-B12D-5F9D7935CB9C}"/>
                </a:ext>
              </a:extLst>
            </p:cNvPr>
            <p:cNvSpPr/>
            <p:nvPr/>
          </p:nvSpPr>
          <p:spPr>
            <a:xfrm>
              <a:off x="323851" y="1370566"/>
              <a:ext cx="5486400" cy="548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Example 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6C725020-D631-652F-B1FF-575F74EEDBD4}"/>
                    </a:ext>
                  </a:extLst>
                </p:cNvPr>
                <p:cNvSpPr/>
                <p:nvPr/>
              </p:nvSpPr>
              <p:spPr>
                <a:xfrm>
                  <a:off x="323850" y="1934613"/>
                  <a:ext cx="5486400" cy="1580404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marL="0" lvl="1" indent="-57150" algn="ctr">
                    <a:spcAft>
                      <a:spcPts val="1200"/>
                    </a:spcAft>
                  </a:pP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12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pt-BR" sz="12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={1,2,3} </m:t>
                      </m:r>
                    </m:oMath>
                  </a14:m>
                  <a:r>
                    <a:rPr lang="pt-BR" sz="1200" dirty="0">
                      <a:solidFill>
                        <a:srgbClr val="C0000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and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12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R</m:t>
                      </m:r>
                      <m:r>
                        <a:rPr lang="en-US" sz="1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pt-BR" sz="12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={(</m:t>
                      </m:r>
                      <m:r>
                        <m:rPr>
                          <m:sty m:val="p"/>
                        </m:rPr>
                        <a:rPr lang="pt-BR" sz="12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pt-BR" sz="12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pt-BR" sz="12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</m:t>
                      </m:r>
                      <m:r>
                        <a:rPr lang="pt-BR" sz="12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)|</m:t>
                      </m:r>
                      <m:r>
                        <m:rPr>
                          <m:sty m:val="p"/>
                        </m:rPr>
                        <a:rPr lang="pt-BR" sz="12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pt-BR" sz="12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m:rPr>
                          <m:sty m:val="p"/>
                        </m:rPr>
                        <a:rPr lang="pt-BR" sz="12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</m:t>
                      </m:r>
                      <m:r>
                        <a:rPr lang="pt-BR" sz="12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a14:m>
                  <a:br>
                    <a:rPr lang="en-US" sz="1200" dirty="0">
                      <a:solidFill>
                        <a:srgbClr val="C0000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</a:b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pt-BR" sz="120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</m:t>
                        </m:r>
                        <m:r>
                          <a:rPr lang="en-US" sz="1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pt-BR" sz="1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={(1,2),(1,3),(2,1),(2,3),(3,1),(3,2)}</m:t>
                        </m:r>
                      </m:oMath>
                    </m:oMathPara>
                  </a14:m>
                  <a:endParaRPr lang="pt-BR" sz="1200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 indent="-57150" algn="ctr">
                    <a:spcAft>
                      <a:spcPts val="1200"/>
                    </a:spcAft>
                  </a:pPr>
                  <a:endParaRPr lang="en-US" sz="1200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6C725020-D631-652F-B1FF-575F74EEDB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850" y="1934613"/>
                  <a:ext cx="5486400" cy="158040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E17D7B6-6252-B599-DE63-5AD0D8F433BF}"/>
              </a:ext>
            </a:extLst>
          </p:cNvPr>
          <p:cNvGrpSpPr/>
          <p:nvPr/>
        </p:nvGrpSpPr>
        <p:grpSpPr>
          <a:xfrm>
            <a:off x="4029061" y="3317301"/>
            <a:ext cx="3499990" cy="1661364"/>
            <a:chOff x="6574970" y="1451423"/>
            <a:chExt cx="5486400" cy="21570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D87A0183-E54D-02E2-B9FE-E24DD3FCA877}"/>
                    </a:ext>
                  </a:extLst>
                </p:cNvPr>
                <p:cNvSpPr/>
                <p:nvPr/>
              </p:nvSpPr>
              <p:spPr>
                <a:xfrm>
                  <a:off x="6574970" y="2000064"/>
                  <a:ext cx="5486400" cy="1608445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marL="57150" algn="ctr"/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</m:t>
                      </m:r>
                      <m:r>
                        <a:rPr lang="pt-BR" sz="12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 { 1, 2, 3} </m:t>
                      </m:r>
                    </m:oMath>
                  </a14:m>
                  <a:r>
                    <a:rPr lang="pt-BR" sz="1200" dirty="0">
                      <a:solidFill>
                        <a:srgbClr val="00206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and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12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R</m:t>
                      </m:r>
                      <m:r>
                        <a:rPr lang="en-US" sz="1200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pt-BR" sz="12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 {(</m:t>
                      </m:r>
                      <m:r>
                        <m:rPr>
                          <m:sty m:val="p"/>
                        </m:rPr>
                        <a:rPr lang="pt-BR" sz="12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pt-BR" sz="12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pt-BR" sz="12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</m:t>
                      </m:r>
                      <m:r>
                        <a:rPr lang="pt-BR" sz="12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| </m:t>
                      </m:r>
                      <m:r>
                        <m:rPr>
                          <m:sty m:val="p"/>
                        </m:rPr>
                        <a:rPr lang="pt-BR" sz="12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pt-BR" sz="12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≤ </m:t>
                      </m:r>
                      <m:r>
                        <m:rPr>
                          <m:sty m:val="p"/>
                        </m:rPr>
                        <a:rPr lang="pt-BR" sz="12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</m:t>
                      </m:r>
                      <m:r>
                        <a:rPr lang="pt-BR" sz="12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a14:m>
                  <a:br>
                    <a:rPr lang="en-US" sz="1200" dirty="0">
                      <a:solidFill>
                        <a:srgbClr val="00206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</a:br>
                  <a:r>
                    <a:rPr lang="pt-BR" sz="1200" dirty="0">
                      <a:solidFill>
                        <a:srgbClr val="00206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So, </a:t>
                  </a:r>
                  <a14:m>
                    <m:oMath xmlns:m="http://schemas.openxmlformats.org/officeDocument/2006/math">
                      <m:r>
                        <a:rPr lang="en-US" sz="12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BR" sz="12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R</m:t>
                      </m:r>
                      <m:r>
                        <a:rPr lang="en-US" sz="1200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pt-BR" sz="12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{(1,1), (1,2), (1,3), (2,2),(2,3),(3,3)}</m:t>
                      </m:r>
                    </m:oMath>
                  </a14:m>
                  <a:endParaRPr lang="pt-BR" sz="1200" dirty="0">
                    <a:solidFill>
                      <a:srgbClr val="00206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 algn="ctr">
                    <a:spcAft>
                      <a:spcPts val="1200"/>
                    </a:spcAft>
                    <a:buClr>
                      <a:srgbClr val="B53F23"/>
                    </a:buClr>
                  </a:pPr>
                  <a:endParaRPr lang="en-US" sz="1200" dirty="0">
                    <a:solidFill>
                      <a:srgbClr val="00206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D87A0183-E54D-02E2-B9FE-E24DD3FCA87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4970" y="2000064"/>
                  <a:ext cx="5486400" cy="160844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DDABF16-0F0C-4D40-5ECB-45896E4E76A7}"/>
                </a:ext>
              </a:extLst>
            </p:cNvPr>
            <p:cNvSpPr/>
            <p:nvPr/>
          </p:nvSpPr>
          <p:spPr>
            <a:xfrm>
              <a:off x="6574970" y="1451423"/>
              <a:ext cx="5486400" cy="5486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Example 2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B1758EF0-3B88-7A75-B8AF-7641F9FB2401}"/>
              </a:ext>
            </a:extLst>
          </p:cNvPr>
          <p:cNvSpPr txBox="1"/>
          <p:nvPr/>
        </p:nvSpPr>
        <p:spPr>
          <a:xfrm>
            <a:off x="309279" y="2868932"/>
            <a:ext cx="1770243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1" i="0" u="none" strike="noStrike" kern="0" cap="none" spc="0" normalizeH="0" baseline="0">
                <a:ln>
                  <a:noFill/>
                </a:ln>
                <a:solidFill>
                  <a:srgbClr val="A3115D"/>
                </a:solidFill>
                <a:effectLst/>
                <a:uLnTx/>
                <a:uFillTx/>
              </a:defRPr>
            </a:lvl1pPr>
          </a:lstStyle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Symmetric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DA3E12-2A4C-EF8D-D22F-55F0BC2175E9}"/>
              </a:ext>
            </a:extLst>
          </p:cNvPr>
          <p:cNvSpPr txBox="1"/>
          <p:nvPr/>
        </p:nvSpPr>
        <p:spPr>
          <a:xfrm>
            <a:off x="4021250" y="2854630"/>
            <a:ext cx="1980907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1" i="0" u="none" strike="noStrike" kern="0" cap="none" spc="0" normalizeH="0" baseline="0">
                <a:ln>
                  <a:noFill/>
                </a:ln>
                <a:solidFill>
                  <a:srgbClr val="A3115D"/>
                </a:solidFill>
                <a:effectLst/>
                <a:uLnTx/>
                <a:uFillTx/>
              </a:defRPr>
            </a:lvl1pPr>
          </a:lstStyle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Asymmetric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ounded Rectangle 12">
                <a:extLst>
                  <a:ext uri="{FF2B5EF4-FFF2-40B4-BE49-F238E27FC236}">
                    <a16:creationId xmlns:a16="http://schemas.microsoft.com/office/drawing/2014/main" id="{5BC98AE5-B185-5A4C-5884-78C371BA6C00}"/>
                  </a:ext>
                </a:extLst>
              </p:cNvPr>
              <p:cNvSpPr/>
              <p:nvPr/>
            </p:nvSpPr>
            <p:spPr>
              <a:xfrm>
                <a:off x="2513728" y="1731683"/>
                <a:ext cx="3488429" cy="432866"/>
              </a:xfrm>
              <a:prstGeom prst="roundRect">
                <a:avLst>
                  <a:gd name="adj" fmla="val 26613"/>
                </a:avLst>
              </a:prstGeom>
              <a:solidFill>
                <a:srgbClr val="F6E7E6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715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16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pt-BR" sz="16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sz="16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:∀</m:t>
                      </m:r>
                      <m:r>
                        <a:rPr lang="pt-BR" sz="16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pt-BR" sz="16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:[((</m:t>
                      </m:r>
                      <m:r>
                        <a:rPr lang="pt-BR" sz="16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sz="16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sz="16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pt-BR" sz="16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)∈</m:t>
                      </m:r>
                      <m:r>
                        <a:rPr lang="pt-BR" sz="16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pt-BR" sz="16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)→((</m:t>
                      </m:r>
                      <m:r>
                        <a:rPr lang="pt-BR" sz="16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pt-BR" sz="16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sz="16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sz="16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)∈</m:t>
                      </m:r>
                      <m:r>
                        <a:rPr lang="pt-BR" sz="16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pt-BR" sz="16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pt-BR" sz="16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5" name="Rounded Rectangle 12">
                <a:extLst>
                  <a:ext uri="{FF2B5EF4-FFF2-40B4-BE49-F238E27FC236}">
                    <a16:creationId xmlns:a16="http://schemas.microsoft.com/office/drawing/2014/main" id="{5BC98AE5-B185-5A4C-5884-78C371BA6C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3728" y="1731683"/>
                <a:ext cx="3488429" cy="432866"/>
              </a:xfrm>
              <a:prstGeom prst="roundRect">
                <a:avLst>
                  <a:gd name="adj" fmla="val 26613"/>
                </a:avLst>
              </a:prstGeom>
              <a:blipFill>
                <a:blip r:embed="rId5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ounded Rectangle 13">
            <a:extLst>
              <a:ext uri="{FF2B5EF4-FFF2-40B4-BE49-F238E27FC236}">
                <a16:creationId xmlns:a16="http://schemas.microsoft.com/office/drawing/2014/main" id="{4CB39D80-4698-8950-DBBE-7C932BEF3497}"/>
              </a:ext>
            </a:extLst>
          </p:cNvPr>
          <p:cNvSpPr/>
          <p:nvPr/>
        </p:nvSpPr>
        <p:spPr>
          <a:xfrm>
            <a:off x="2513728" y="1731683"/>
            <a:ext cx="3488866" cy="421582"/>
          </a:xfrm>
          <a:prstGeom prst="roundRect">
            <a:avLst/>
          </a:prstGeom>
          <a:noFill/>
          <a:ln w="28575">
            <a:solidFill>
              <a:srgbClr val="AD14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2400">
              <a:solidFill>
                <a:srgbClr val="4242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291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dur="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1" presetClass="entr" presetSubtype="1" dur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3" grpId="0" animBg="1"/>
      <p:bldP spid="14" grpId="0" animBg="1"/>
      <p:bldP spid="15" grpId="0" animBg="1"/>
      <p:bldP spid="1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>
            <a:extLst>
              <a:ext uri="{FF2B5EF4-FFF2-40B4-BE49-F238E27FC236}">
                <a16:creationId xmlns:a16="http://schemas.microsoft.com/office/drawing/2014/main" id="{B40BB821-F325-4660-5BE7-546059DBA1F2}"/>
              </a:ext>
            </a:extLst>
          </p:cNvPr>
          <p:cNvSpPr txBox="1"/>
          <p:nvPr/>
        </p:nvSpPr>
        <p:spPr>
          <a:xfrm>
            <a:off x="311940" y="5036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2300" spc="-1" dirty="0">
                <a:solidFill>
                  <a:srgbClr val="00A4B6"/>
                </a:solidFill>
                <a:latin typeface="Algerian" panose="04020705040A02060702" pitchFamily="82" charset="0"/>
                <a:ea typeface="Cambria" panose="02040503050406030204" pitchFamily="18" charset="0"/>
                <a:cs typeface="Calibri" panose="020F0502020204030204" pitchFamily="34" charset="0"/>
              </a:rPr>
              <a:t>properties of the Relation</a:t>
            </a:r>
            <a:endParaRPr lang="en-US" sz="2300" b="0" strike="noStrike" spc="-1" dirty="0">
              <a:solidFill>
                <a:srgbClr val="000000"/>
              </a:solidFill>
              <a:latin typeface="Algerian" panose="04020705040A02060702" pitchFamily="82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1949A628-9D0B-393F-8723-ED3D08B2B94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5974" y="863600"/>
                <a:ext cx="8716297" cy="4150852"/>
              </a:xfrm>
              <a:prstGeom prst="rect">
                <a:avLst/>
              </a:prstGeom>
            </p:spPr>
            <p:txBody>
              <a:bodyPr tIns="91440" bIns="9144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Transitive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 A relation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on a set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is called transitive if whenever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000" i="1" err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)∈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000" i="1" err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)∈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000" i="1" err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)∈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for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 </a:t>
                </a:r>
              </a:p>
              <a:p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1949A628-9D0B-393F-8723-ED3D08B2B9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974" y="863600"/>
                <a:ext cx="8716297" cy="4150852"/>
              </a:xfrm>
              <a:prstGeom prst="rect">
                <a:avLst/>
              </a:prstGeom>
              <a:blipFill>
                <a:blip r:embed="rId2"/>
                <a:stretch>
                  <a:fillRect l="-629" t="-4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23770C7A-D8C7-5FA5-C3AE-0D72732BEC5D}"/>
              </a:ext>
            </a:extLst>
          </p:cNvPr>
          <p:cNvGrpSpPr/>
          <p:nvPr/>
        </p:nvGrpSpPr>
        <p:grpSpPr>
          <a:xfrm>
            <a:off x="254924" y="2659572"/>
            <a:ext cx="3946384" cy="1647183"/>
            <a:chOff x="323850" y="1387923"/>
            <a:chExt cx="5486401" cy="283268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EAEE45A-FA5C-26E5-9146-02D0133297B4}"/>
                </a:ext>
              </a:extLst>
            </p:cNvPr>
            <p:cNvSpPr/>
            <p:nvPr/>
          </p:nvSpPr>
          <p:spPr>
            <a:xfrm>
              <a:off x="323851" y="1387923"/>
              <a:ext cx="5486400" cy="548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Example 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9CA0C638-9D50-2CB5-C319-F0DCF4385B07}"/>
                    </a:ext>
                  </a:extLst>
                </p:cNvPr>
                <p:cNvSpPr/>
                <p:nvPr/>
              </p:nvSpPr>
              <p:spPr>
                <a:xfrm>
                  <a:off x="323850" y="1934612"/>
                  <a:ext cx="5486400" cy="2286000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marL="857250" lvl="1" indent="-342900"/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14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pt-BR" sz="14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={ 1, 2, 3} </m:t>
                      </m:r>
                    </m:oMath>
                  </a14:m>
                  <a:r>
                    <a:rPr lang="pt-BR" sz="1400" dirty="0">
                      <a:solidFill>
                        <a:srgbClr val="C0000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and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1400" b="0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R</m:t>
                      </m:r>
                      <m:r>
                        <a:rPr lang="en-US" sz="14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pt-BR" sz="1400" b="0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={(</m:t>
                      </m:r>
                      <m:r>
                        <m:rPr>
                          <m:sty m:val="p"/>
                        </m:rPr>
                        <a:rPr lang="pt-BR" sz="1400" b="0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pt-BR" sz="1400" b="0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pt-BR" sz="1400" b="0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</m:t>
                      </m:r>
                      <m:r>
                        <a:rPr lang="pt-BR" sz="1400" b="0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| </m:t>
                      </m:r>
                      <m:r>
                        <m:rPr>
                          <m:sty m:val="p"/>
                        </m:rPr>
                        <a:rPr lang="pt-BR" sz="1400" b="0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pt-BR" sz="1400" b="0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≤ </m:t>
                      </m:r>
                      <m:r>
                        <m:rPr>
                          <m:sty m:val="p"/>
                        </m:rPr>
                        <a:rPr lang="pt-BR" sz="1400" b="0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</m:t>
                      </m:r>
                      <m:r>
                        <a:rPr lang="pt-BR" sz="1400" b="0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a14:m>
                  <a:endParaRPr lang="en-US" sz="1400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 marL="400050" indent="-342900"/>
                  <a:r>
                    <a:rPr lang="pt-BR" sz="1400" dirty="0">
                      <a:solidFill>
                        <a:srgbClr val="C0000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So,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1400" b="0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R</m:t>
                      </m:r>
                      <m:r>
                        <a:rPr lang="en-US" sz="14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pt-BR" sz="14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={(1,1), (1,2), (1,3), (2,2),(2,3),(3,3)}</m:t>
                      </m:r>
                    </m:oMath>
                  </a14:m>
                  <a:endParaRPr lang="pt-BR" sz="1400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 marL="857250" lvl="1" indent="-342900"/>
                  <a:endParaRPr lang="pt-BR" sz="1400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9CA0C638-9D50-2CB5-C319-F0DCF4385B0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850" y="1934612"/>
                  <a:ext cx="5486400" cy="228600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6C0139B-7107-892C-9C04-87FE74FB2C7D}"/>
              </a:ext>
            </a:extLst>
          </p:cNvPr>
          <p:cNvGrpSpPr/>
          <p:nvPr/>
        </p:nvGrpSpPr>
        <p:grpSpPr>
          <a:xfrm>
            <a:off x="4263089" y="2650088"/>
            <a:ext cx="4644937" cy="1656667"/>
            <a:chOff x="6574970" y="1451423"/>
            <a:chExt cx="5486400" cy="28346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AB66DB02-B0A1-4D76-F954-B34EFB4681B5}"/>
                    </a:ext>
                  </a:extLst>
                </p:cNvPr>
                <p:cNvSpPr/>
                <p:nvPr/>
              </p:nvSpPr>
              <p:spPr>
                <a:xfrm>
                  <a:off x="6574970" y="2000063"/>
                  <a:ext cx="5486400" cy="2286000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>
                    <a:buClr>
                      <a:srgbClr val="B53F23"/>
                    </a:buClr>
                  </a:pP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pt-BR" sz="14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14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40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1, 2, 3</m:t>
                          </m:r>
                          <m:r>
                            <a:rPr lang="en-US" sz="1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,4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</m:oMath>
                  </a14:m>
                  <a:r>
                    <a:rPr lang="en-US" sz="1400" b="0" i="0" dirty="0">
                      <a:solidFill>
                        <a:srgbClr val="002060"/>
                      </a:solidFill>
                      <a:latin typeface="+mj-lt"/>
                    </a:rPr>
                    <a:t>and</a:t>
                  </a:r>
                  <a14:m>
                    <m:oMath xmlns:m="http://schemas.openxmlformats.org/officeDocument/2006/math">
                      <m:r>
                        <a:rPr lang="en-US" sz="1400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endParaRPr lang="en-US" sz="1400" b="0" i="0" dirty="0">
                    <a:solidFill>
                      <a:srgbClr val="002060"/>
                    </a:solidFill>
                    <a:latin typeface="Cambria Math" panose="02040503050406030204" pitchFamily="18" charset="0"/>
                  </a:endParaRPr>
                </a:p>
                <a:p>
                  <a:pPr>
                    <a:buClr>
                      <a:srgbClr val="B53F23"/>
                    </a:buClr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400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  <m:r>
                          <a:rPr lang="en-US" sz="1400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 =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pt-BR" sz="14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1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140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  <m:r>
                                  <a:rPr lang="en-US" sz="140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b</m:t>
                                </m:r>
                              </m:e>
                            </m:d>
                            <m:r>
                              <a:rPr lang="en-US" sz="1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 | </m:t>
                            </m:r>
                            <m:r>
                              <a:rPr lang="en-US" sz="1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𝑤h𝑒𝑟𝑒</m:t>
                            </m:r>
                            <m:r>
                              <a:rPr lang="en-US" sz="1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1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𝑖𝑠</m:t>
                            </m:r>
                            <m:r>
                              <a:rPr lang="en-US" sz="1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1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𝑠𝑢𝑐𝑐𝑒𝑠𝑠𝑜𝑟</m:t>
                            </m:r>
                            <m:r>
                              <a:rPr lang="en-US" sz="1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𝑜𝑓</m:t>
                            </m:r>
                            <m:r>
                              <a:rPr lang="en-US" sz="1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oMath>
                    </m:oMathPara>
                  </a14:m>
                  <a:endParaRPr lang="en-US" sz="1400" dirty="0">
                    <a:solidFill>
                      <a:srgbClr val="002060"/>
                    </a:solidFill>
                    <a:latin typeface="Cambria Math" panose="02040503050406030204" pitchFamily="18" charset="0"/>
                  </a:endParaRPr>
                </a:p>
                <a:p>
                  <a:pPr>
                    <a:buClr>
                      <a:srgbClr val="B53F23"/>
                    </a:buClr>
                  </a:pPr>
                  <a:r>
                    <a:rPr lang="en-US" sz="1400" dirty="0">
                      <a:solidFill>
                        <a:srgbClr val="002060"/>
                      </a:solidFill>
                      <a:latin typeface="Cambria Math" panose="02040503050406030204" pitchFamily="18" charset="0"/>
                    </a:rPr>
                    <a:t>So,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14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en-US" sz="1400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pt-BR" sz="14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d>
                        <m:dPr>
                          <m:ctrlPr>
                            <a:rPr lang="pt-BR" sz="1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4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sz="14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pt-BR" sz="14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ctrlPr>
                            <a:rPr lang="pt-BR" sz="1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BR" sz="14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sz="1400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,(3,4)</m:t>
                      </m:r>
                      <m:r>
                        <a:rPr lang="pt-BR" sz="14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a14:m>
                  <a:endParaRPr lang="pt-BR" sz="1400" dirty="0">
                    <a:solidFill>
                      <a:srgbClr val="002060"/>
                    </a:solidFill>
                  </a:endParaRPr>
                </a:p>
                <a:p>
                  <a:pPr algn="ctr">
                    <a:spcAft>
                      <a:spcPts val="1200"/>
                    </a:spcAft>
                    <a:buClr>
                      <a:srgbClr val="B53F23"/>
                    </a:buClr>
                  </a:pPr>
                  <a:endParaRPr lang="en-US" sz="1400" dirty="0">
                    <a:solidFill>
                      <a:srgbClr val="002060"/>
                    </a:solidFill>
                    <a:latin typeface="Cambria Math" panose="02040503050406030204" pitchFamily="18" charset="0"/>
                  </a:endParaRPr>
                </a:p>
                <a:p>
                  <a:pPr algn="ctr">
                    <a:spcAft>
                      <a:spcPts val="1200"/>
                    </a:spcAft>
                    <a:buClr>
                      <a:srgbClr val="B53F23"/>
                    </a:buClr>
                  </a:pPr>
                  <a:endParaRPr lang="en-US" sz="14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AB66DB02-B0A1-4D76-F954-B34EFB4681B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4970" y="2000063"/>
                  <a:ext cx="5486400" cy="2286000"/>
                </a:xfrm>
                <a:prstGeom prst="rect">
                  <a:avLst/>
                </a:prstGeom>
                <a:blipFill>
                  <a:blip r:embed="rId4"/>
                  <a:stretch>
                    <a:fillRect l="-131"/>
                  </a:stretch>
                </a:blip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CB00B4A-65CF-BC46-00B7-ABBBDF95DCCA}"/>
                </a:ext>
              </a:extLst>
            </p:cNvPr>
            <p:cNvSpPr/>
            <p:nvPr/>
          </p:nvSpPr>
          <p:spPr>
            <a:xfrm>
              <a:off x="6574970" y="1451423"/>
              <a:ext cx="5486400" cy="54864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Example 2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7A6E7FF3-EAD5-BD38-1ECA-71AAB59A6BE2}"/>
              </a:ext>
            </a:extLst>
          </p:cNvPr>
          <p:cNvSpPr txBox="1"/>
          <p:nvPr/>
        </p:nvSpPr>
        <p:spPr>
          <a:xfrm>
            <a:off x="235974" y="2263036"/>
            <a:ext cx="1828800" cy="38705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1" i="0" u="none" strike="noStrike" kern="0" cap="none" spc="0" normalizeH="0" baseline="0">
                <a:ln>
                  <a:noFill/>
                </a:ln>
                <a:solidFill>
                  <a:srgbClr val="A3115D"/>
                </a:solidFill>
                <a:effectLst/>
                <a:uLnTx/>
                <a:uFillTx/>
              </a:defRPr>
            </a:lvl1pPr>
          </a:lstStyle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Transitive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ounded Rectangle 11">
                <a:extLst>
                  <a:ext uri="{FF2B5EF4-FFF2-40B4-BE49-F238E27FC236}">
                    <a16:creationId xmlns:a16="http://schemas.microsoft.com/office/drawing/2014/main" id="{7E5434FA-C34A-C18A-E5DF-791E1B378B7A}"/>
                  </a:ext>
                </a:extLst>
              </p:cNvPr>
              <p:cNvSpPr/>
              <p:nvPr/>
            </p:nvSpPr>
            <p:spPr>
              <a:xfrm>
                <a:off x="2296053" y="1641413"/>
                <a:ext cx="5217719" cy="454533"/>
              </a:xfrm>
              <a:prstGeom prst="roundRect">
                <a:avLst/>
              </a:prstGeom>
              <a:solidFill>
                <a:srgbClr val="F6E7E6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7150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16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pt-BR" sz="16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sz="16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:∀</m:t>
                      </m:r>
                      <m:r>
                        <a:rPr lang="pt-BR" sz="16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pt-BR" sz="16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:∀</m:t>
                      </m:r>
                      <m:r>
                        <a:rPr lang="pt-BR" sz="16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pt-BR" sz="16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[([(</m:t>
                      </m:r>
                      <m:r>
                        <a:rPr lang="pt-BR" sz="16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sz="16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sz="16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pt-BR" sz="16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)∈</m:t>
                      </m:r>
                      <m:r>
                        <a:rPr lang="pt-BR" sz="16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pt-BR" sz="16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]∧[(</m:t>
                      </m:r>
                      <m:r>
                        <a:rPr lang="pt-BR" sz="16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pt-BR" sz="16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sz="16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pt-BR" sz="16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)∈</m:t>
                      </m:r>
                      <m:r>
                        <a:rPr lang="pt-BR" sz="16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pt-BR" sz="16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])→((</m:t>
                      </m:r>
                      <m:r>
                        <a:rPr lang="pt-BR" sz="16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sz="16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sz="16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pt-BR" sz="16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 ∈ </m:t>
                      </m:r>
                      <m:r>
                        <a:rPr lang="pt-BR" sz="16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pt-BR" sz="16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pt-BR" sz="16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4" name="Rounded Rectangle 11">
                <a:extLst>
                  <a:ext uri="{FF2B5EF4-FFF2-40B4-BE49-F238E27FC236}">
                    <a16:creationId xmlns:a16="http://schemas.microsoft.com/office/drawing/2014/main" id="{7E5434FA-C34A-C18A-E5DF-791E1B378B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6053" y="1641413"/>
                <a:ext cx="5217719" cy="454533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ounded Rectangle 12">
            <a:extLst>
              <a:ext uri="{FF2B5EF4-FFF2-40B4-BE49-F238E27FC236}">
                <a16:creationId xmlns:a16="http://schemas.microsoft.com/office/drawing/2014/main" id="{BE470D29-6C34-C0AC-D6AF-2DD3F9CD2365}"/>
              </a:ext>
            </a:extLst>
          </p:cNvPr>
          <p:cNvSpPr/>
          <p:nvPr/>
        </p:nvSpPr>
        <p:spPr>
          <a:xfrm>
            <a:off x="2296053" y="1641413"/>
            <a:ext cx="5217719" cy="470756"/>
          </a:xfrm>
          <a:prstGeom prst="roundRect">
            <a:avLst/>
          </a:prstGeom>
          <a:noFill/>
          <a:ln w="28575">
            <a:solidFill>
              <a:srgbClr val="AD14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2400">
              <a:solidFill>
                <a:srgbClr val="424242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9F83603-8622-07D1-8AD3-6F7B95928591}"/>
              </a:ext>
            </a:extLst>
          </p:cNvPr>
          <p:cNvSpPr/>
          <p:nvPr/>
        </p:nvSpPr>
        <p:spPr>
          <a:xfrm>
            <a:off x="2011634" y="3227047"/>
            <a:ext cx="488218" cy="282929"/>
          </a:xfrm>
          <a:prstGeom prst="rect">
            <a:avLst/>
          </a:prstGeom>
          <a:noFill/>
          <a:ln w="285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AB9C59E-F16B-C754-AD60-C70CCC2BB548}"/>
              </a:ext>
            </a:extLst>
          </p:cNvPr>
          <p:cNvCxnSpPr/>
          <p:nvPr/>
        </p:nvCxnSpPr>
        <p:spPr>
          <a:xfrm flipV="1">
            <a:off x="1652400" y="3509980"/>
            <a:ext cx="365760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C50D857-1B98-CB3B-84B9-8D07E4A9CAFC}"/>
              </a:ext>
            </a:extLst>
          </p:cNvPr>
          <p:cNvCxnSpPr/>
          <p:nvPr/>
        </p:nvCxnSpPr>
        <p:spPr>
          <a:xfrm>
            <a:off x="2499852" y="3509976"/>
            <a:ext cx="365760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E1B493E-2147-9AA2-C887-3914BF7A9B80}"/>
              </a:ext>
            </a:extLst>
          </p:cNvPr>
          <p:cNvSpPr txBox="1"/>
          <p:nvPr/>
        </p:nvSpPr>
        <p:spPr>
          <a:xfrm>
            <a:off x="4263089" y="2263036"/>
            <a:ext cx="2238982" cy="36417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1" i="0" u="none" strike="noStrike" kern="0" cap="none" spc="0" normalizeH="0" baseline="0">
                <a:ln>
                  <a:noFill/>
                </a:ln>
                <a:solidFill>
                  <a:srgbClr val="A3115D"/>
                </a:solidFill>
                <a:effectLst/>
                <a:uLnTx/>
                <a:uFillTx/>
              </a:defRPr>
            </a:lvl1pPr>
          </a:lstStyle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Not Transitive </a:t>
            </a:r>
          </a:p>
        </p:txBody>
      </p:sp>
    </p:spTree>
    <p:extLst>
      <p:ext uri="{BB962C8B-B14F-4D97-AF65-F5344CB8AC3E}">
        <p14:creationId xmlns:p14="http://schemas.microsoft.com/office/powerpoint/2010/main" val="1499367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1" presetClass="entr" presetSubtype="2" dur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36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1" presetClass="entr" presetSubtype="1" dur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>
            <a:extLst>
              <a:ext uri="{FF2B5EF4-FFF2-40B4-BE49-F238E27FC236}">
                <a16:creationId xmlns:a16="http://schemas.microsoft.com/office/drawing/2014/main" id="{860900DE-F036-5070-1C7A-9585C5DFB906}"/>
              </a:ext>
            </a:extLst>
          </p:cNvPr>
          <p:cNvSpPr txBox="1"/>
          <p:nvPr/>
        </p:nvSpPr>
        <p:spPr>
          <a:xfrm>
            <a:off x="311940" y="-7144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2300" spc="-1" dirty="0">
                <a:solidFill>
                  <a:srgbClr val="00A4B6"/>
                </a:solidFill>
                <a:latin typeface="Algerian" panose="04020705040A02060702" pitchFamily="82" charset="0"/>
                <a:ea typeface="Cambria" panose="02040503050406030204" pitchFamily="18" charset="0"/>
                <a:cs typeface="Calibri" panose="020F0502020204030204" pitchFamily="34" charset="0"/>
              </a:rPr>
              <a:t>Equivalence Relation</a:t>
            </a:r>
            <a:endParaRPr lang="en-US" sz="2300" b="0" strike="noStrike" spc="-1" dirty="0">
              <a:solidFill>
                <a:srgbClr val="000000"/>
              </a:solidFill>
              <a:latin typeface="Algerian" panose="04020705040A02060702" pitchFamily="82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4D171ADF-6261-E7D7-5855-F7DA4486E7C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4313" y="863600"/>
                <a:ext cx="8782204" cy="3179763"/>
              </a:xfrm>
              <a:prstGeom prst="rect">
                <a:avLst/>
              </a:prstGeom>
            </p:spPr>
            <p:txBody>
              <a:bodyPr tIns="91440" bIns="9144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18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Equivalence Relation 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declares or shows some kind of equality or equivalence.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If the relation satisfies all three properties </a:t>
                </a:r>
                <a:r>
                  <a:rPr lang="en-US" sz="18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reflexive, symmetric and transitive 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then it is called an Equivalence Relation.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Equality ‘=’ relation is the equivalence relation because equality proves the required conditions.</a:t>
                </a:r>
              </a:p>
              <a:p>
                <a:pPr marL="857250" lvl="1" indent="-342900">
                  <a:buFont typeface="+mj-lt"/>
                  <a:buAutoNum type="arabicPeriod"/>
                </a:pPr>
                <a:r>
                  <a:rPr lang="en-US" sz="18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Reflexive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true for all values of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 </a:t>
                </a:r>
              </a:p>
              <a:p>
                <a:pPr marL="857250" lvl="1" indent="-342900">
                  <a:buFont typeface="+mj-lt"/>
                  <a:buAutoNum type="arabicPeriod"/>
                </a:pPr>
                <a:r>
                  <a:rPr lang="en-US" sz="18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Symmetric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true for all values of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  <a:p>
                <a:pPr marL="857250" lvl="1" indent="-342900">
                  <a:buFont typeface="+mj-lt"/>
                  <a:buAutoNum type="arabicPeriod"/>
                </a:pPr>
                <a:r>
                  <a:rPr lang="en-US" sz="18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Transitive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 if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true for all values then we can say that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4D171ADF-6261-E7D7-5855-F7DA4486E7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313" y="863600"/>
                <a:ext cx="8782204" cy="3179763"/>
              </a:xfrm>
              <a:prstGeom prst="rect">
                <a:avLst/>
              </a:prstGeom>
              <a:blipFill>
                <a:blip r:embed="rId2"/>
                <a:stretch>
                  <a:fillRect l="-416" t="-576" r="-90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4390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>
            <a:extLst>
              <a:ext uri="{FF2B5EF4-FFF2-40B4-BE49-F238E27FC236}">
                <a16:creationId xmlns:a16="http://schemas.microsoft.com/office/drawing/2014/main" id="{126100A1-21A7-7E8D-C745-A066D8B7BBCE}"/>
              </a:ext>
            </a:extLst>
          </p:cNvPr>
          <p:cNvSpPr txBox="1"/>
          <p:nvPr/>
        </p:nvSpPr>
        <p:spPr>
          <a:xfrm>
            <a:off x="311760" y="7380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2300" b="0" strike="noStrike" spc="-1" dirty="0">
                <a:solidFill>
                  <a:srgbClr val="00A4B6"/>
                </a:solidFill>
                <a:latin typeface="Algerian" panose="04020705040A02060702" pitchFamily="82" charset="0"/>
                <a:ea typeface="Cambria" panose="02040503050406030204" pitchFamily="18" charset="0"/>
                <a:cs typeface="Calibri" panose="020F0502020204030204" pitchFamily="34" charset="0"/>
              </a:rPr>
              <a:t>WHAT IS AN ALGORITHM?</a:t>
            </a:r>
            <a:endParaRPr lang="en-US" sz="2300" b="0" strike="noStrike" spc="-1" dirty="0">
              <a:solidFill>
                <a:srgbClr val="000000"/>
              </a:solidFill>
              <a:latin typeface="Algerian" panose="04020705040A02060702" pitchFamily="82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0CAE93-74FE-05CE-BB63-FB9519D918A0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311760" y="863639"/>
            <a:ext cx="8520120" cy="4136532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A step-by-step procedure, to solve the different kinds of problems. </a:t>
            </a:r>
          </a:p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Suppose, we want to make a Chocolate Cake.</a:t>
            </a:r>
          </a:p>
          <a:p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An unambiguous sequence of computational steps that transform the input into the output.</a:t>
            </a:r>
          </a:p>
          <a:p>
            <a:endParaRPr lang="en-IN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CC060AE7-6D96-5667-4962-BEA21D4BEE22}"/>
              </a:ext>
            </a:extLst>
          </p:cNvPr>
          <p:cNvSpPr/>
          <p:nvPr/>
        </p:nvSpPr>
        <p:spPr>
          <a:xfrm>
            <a:off x="2177732" y="2399720"/>
            <a:ext cx="845852" cy="487313"/>
          </a:xfrm>
          <a:prstGeom prst="rightArrow">
            <a:avLst>
              <a:gd name="adj1" fmla="val 50000"/>
              <a:gd name="adj2" fmla="val 74490"/>
            </a:avLst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ight Arrow 6">
            <a:extLst>
              <a:ext uri="{FF2B5EF4-FFF2-40B4-BE49-F238E27FC236}">
                <a16:creationId xmlns:a16="http://schemas.microsoft.com/office/drawing/2014/main" id="{570AFC6D-ACB6-975F-CBCA-3306A51F6F7A}"/>
              </a:ext>
            </a:extLst>
          </p:cNvPr>
          <p:cNvSpPr/>
          <p:nvPr/>
        </p:nvSpPr>
        <p:spPr>
          <a:xfrm>
            <a:off x="5052680" y="2396090"/>
            <a:ext cx="873606" cy="494571"/>
          </a:xfrm>
          <a:prstGeom prst="rightArrow">
            <a:avLst>
              <a:gd name="adj1" fmla="val 50000"/>
              <a:gd name="adj2" fmla="val 74490"/>
            </a:avLst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515846-C765-AEAA-E71B-4C0D3DA367C1}"/>
              </a:ext>
            </a:extLst>
          </p:cNvPr>
          <p:cNvSpPr txBox="1"/>
          <p:nvPr/>
        </p:nvSpPr>
        <p:spPr>
          <a:xfrm>
            <a:off x="6560955" y="3157445"/>
            <a:ext cx="1511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A3115D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Output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B7D8127-A7AB-DD10-B0F2-F0B19640A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516" y="1953265"/>
            <a:ext cx="858460" cy="12470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2598DB5-7BED-FEC9-A35E-F64D464D7A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5983" y="1953265"/>
            <a:ext cx="873989" cy="12470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0C208FF-7CDD-D708-BB37-B3ED19F955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8049" y="2132677"/>
            <a:ext cx="1186219" cy="97688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735A491-EA80-64C5-6542-70B6397E34A6}"/>
              </a:ext>
            </a:extLst>
          </p:cNvPr>
          <p:cNvSpPr txBox="1"/>
          <p:nvPr/>
        </p:nvSpPr>
        <p:spPr>
          <a:xfrm>
            <a:off x="802735" y="3153910"/>
            <a:ext cx="871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AD1457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Input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8AE0ED-CA5E-A005-CAB9-23AB5647C990}"/>
              </a:ext>
            </a:extLst>
          </p:cNvPr>
          <p:cNvSpPr txBox="1"/>
          <p:nvPr/>
        </p:nvSpPr>
        <p:spPr>
          <a:xfrm>
            <a:off x="3482021" y="3153910"/>
            <a:ext cx="1518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AD1457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Process</a:t>
            </a:r>
            <a:r>
              <a:rPr lang="en-IN" b="1" dirty="0">
                <a:solidFill>
                  <a:srgbClr val="AD1457"/>
                </a:solidFill>
              </a:rPr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95A2D0-8A59-05DC-5EB0-E6886ADC39C2}"/>
              </a:ext>
            </a:extLst>
          </p:cNvPr>
          <p:cNvSpPr txBox="1"/>
          <p:nvPr/>
        </p:nvSpPr>
        <p:spPr>
          <a:xfrm>
            <a:off x="734753" y="3617571"/>
            <a:ext cx="18784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rgbClr val="42424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Ingredients</a:t>
            </a:r>
            <a:r>
              <a:rPr lang="en-IN" sz="1400" b="1" dirty="0">
                <a:solidFill>
                  <a:srgbClr val="424242"/>
                </a:solidFill>
              </a:rPr>
              <a:t> </a:t>
            </a:r>
            <a:r>
              <a:rPr lang="en-IN" sz="1400" b="1" dirty="0"/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1280D1-94D8-C987-1A8E-5BD557D90A64}"/>
              </a:ext>
            </a:extLst>
          </p:cNvPr>
          <p:cNvSpPr txBox="1"/>
          <p:nvPr/>
        </p:nvSpPr>
        <p:spPr>
          <a:xfrm>
            <a:off x="3595983" y="3617570"/>
            <a:ext cx="13482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rgbClr val="42424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Recipe</a:t>
            </a:r>
            <a:r>
              <a:rPr lang="en-IN" sz="1400" b="1" dirty="0">
                <a:solidFill>
                  <a:srgbClr val="424242"/>
                </a:solidFill>
              </a:rPr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E3EE80-5CF2-E9EE-FD9E-47FE7ECD72AE}"/>
              </a:ext>
            </a:extLst>
          </p:cNvPr>
          <p:cNvSpPr txBox="1"/>
          <p:nvPr/>
        </p:nvSpPr>
        <p:spPr>
          <a:xfrm>
            <a:off x="6709102" y="3617570"/>
            <a:ext cx="8383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rgbClr val="42424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Cake</a:t>
            </a:r>
            <a:r>
              <a:rPr lang="en-IN" sz="1400" b="1" dirty="0">
                <a:solidFill>
                  <a:srgbClr val="002060"/>
                </a:solidFill>
              </a:rPr>
              <a:t> </a:t>
            </a:r>
            <a:r>
              <a:rPr lang="en-IN" sz="1400" b="1" dirty="0"/>
              <a:t> </a:t>
            </a:r>
          </a:p>
        </p:txBody>
      </p:sp>
      <p:sp>
        <p:nvSpPr>
          <p:cNvPr id="16" name="Rounded Rectangle 7">
            <a:extLst>
              <a:ext uri="{FF2B5EF4-FFF2-40B4-BE49-F238E27FC236}">
                <a16:creationId xmlns:a16="http://schemas.microsoft.com/office/drawing/2014/main" id="{6F7004F5-52A2-2D1B-FCD6-88FA4C1F47FF}"/>
              </a:ext>
            </a:extLst>
          </p:cNvPr>
          <p:cNvSpPr/>
          <p:nvPr/>
        </p:nvSpPr>
        <p:spPr>
          <a:xfrm>
            <a:off x="3283656" y="1722845"/>
            <a:ext cx="1456697" cy="2328375"/>
          </a:xfrm>
          <a:prstGeom prst="roundRect">
            <a:avLst/>
          </a:prstGeom>
          <a:noFill/>
          <a:ln w="38100">
            <a:solidFill>
              <a:schemeClr val="accent6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568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dur="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dur="1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presetSubtype="0" dur="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6" presetClass="entr" presetSubtype="32" dur="1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5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10" presetClass="entr" presetSubtype="0" dur="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1" presetClass="entr" presetSubtype="1" dur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11" grpId="0"/>
      <p:bldP spid="12" grpId="0"/>
      <p:bldP spid="13" grpId="0"/>
      <p:bldP spid="14" grpId="0"/>
      <p:bldP spid="15" grpId="0"/>
      <p:bldP spid="1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Shape 1">
            <a:extLst>
              <a:ext uri="{FF2B5EF4-FFF2-40B4-BE49-F238E27FC236}">
                <a16:creationId xmlns:a16="http://schemas.microsoft.com/office/drawing/2014/main" id="{D0D0A623-B37C-353D-FE14-F41E9E26A53D}"/>
              </a:ext>
            </a:extLst>
          </p:cNvPr>
          <p:cNvSpPr txBox="1"/>
          <p:nvPr/>
        </p:nvSpPr>
        <p:spPr>
          <a:xfrm>
            <a:off x="311940" y="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2300" spc="-1" dirty="0">
                <a:solidFill>
                  <a:srgbClr val="00A4B6"/>
                </a:solidFill>
                <a:latin typeface="Algerian" panose="04020705040A02060702" pitchFamily="82" charset="0"/>
                <a:ea typeface="Cambria" panose="02040503050406030204" pitchFamily="18" charset="0"/>
                <a:cs typeface="Calibri" panose="020F0502020204030204" pitchFamily="34" charset="0"/>
              </a:rPr>
              <a:t>Functions</a:t>
            </a:r>
            <a:endParaRPr lang="en-US" sz="2300" b="0" strike="noStrike" spc="-1" dirty="0">
              <a:solidFill>
                <a:srgbClr val="000000"/>
              </a:solidFill>
              <a:latin typeface="Algerian" panose="04020705040A02060702" pitchFamily="82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E592BB90-31C4-B951-AF4E-A7AD5722771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1939" y="863601"/>
                <a:ext cx="8520121" cy="3987006"/>
              </a:xfrm>
              <a:prstGeom prst="rect">
                <a:avLst/>
              </a:prstGeom>
            </p:spPr>
            <p:txBody>
              <a:bodyPr tIns="91440" bIns="9144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Relationship between </a:t>
                </a:r>
                <a:r>
                  <a:rPr lang="en-US" sz="16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two sets of numbers </a:t>
                </a: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is known as a function.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Function is the </a:t>
                </a:r>
                <a:r>
                  <a:rPr lang="en-US" sz="16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special kind of relation </a:t>
                </a: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in which there is only one output for each input.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 number in one set is </a:t>
                </a:r>
                <a:r>
                  <a:rPr lang="en-US" sz="16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mapped to </a:t>
                </a: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number in another set by the function.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Example: this tree </a:t>
                </a:r>
                <a:r>
                  <a:rPr lang="en-US" sz="16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grows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𝟐𝟎</m:t>
                    </m:r>
                    <m:r>
                      <a:rPr lang="en-US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cm </a:t>
                </a: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every year, so the height of the tree is related to its age using the function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</a:t>
                </a:r>
              </a:p>
              <a:p>
                <a:pPr marL="2112963" indent="-3429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𝒉</m:t>
                    </m:r>
                    <m:r>
                      <a:rPr lang="en-US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𝒂𝒈𝒆</m:t>
                    </m:r>
                    <m:r>
                      <a:rPr lang="en-US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= </m:t>
                    </m:r>
                    <m:r>
                      <a:rPr lang="en-US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𝒂𝒈𝒆</m:t>
                    </m:r>
                    <m:r>
                      <a:rPr lang="en-US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𝟐𝟎</m:t>
                    </m:r>
                  </m:oMath>
                </a14:m>
                <a:endParaRPr lang="en-US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</a:t>
                </a:r>
                <a:r>
                  <a:rPr lang="en-US" sz="1600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So, if the </a:t>
                </a:r>
                <a:r>
                  <a:rPr lang="en-US" sz="1600" b="1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age is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𝟏𝟎</m:t>
                    </m:r>
                  </m:oMath>
                </a14:m>
                <a:r>
                  <a:rPr lang="en-US" sz="1600" b="1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years</a:t>
                </a:r>
                <a:r>
                  <a:rPr lang="en-US" sz="1600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1600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			then height is 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𝒉</m:t>
                    </m:r>
                    <m:d>
                      <m:dPr>
                        <m:ctrlPr>
                          <a:rPr lang="en-US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𝟏𝟎</m:t>
                        </m:r>
                      </m:e>
                    </m:d>
                    <m:r>
                      <a:rPr lang="en-US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𝟏𝟎</m:t>
                    </m:r>
                    <m:r>
                      <a:rPr lang="en-US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×</m:t>
                    </m:r>
                    <m:r>
                      <a:rPr lang="en-US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𝟐𝟎</m:t>
                    </m:r>
                    <m:r>
                      <a:rPr lang="en-US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>
                      <a:rPr lang="en-US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𝟐𝟎𝟎</m:t>
                    </m:r>
                    <m:r>
                      <a:rPr lang="en-US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cm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𝒉</m:t>
                    </m:r>
                    <m:r>
                      <a:rPr lang="en-US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𝟏𝟎</m:t>
                    </m:r>
                    <m:r>
                      <a:rPr lang="en-US" sz="1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r>
                      <a:rPr lang="en-US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𝟐𝟎𝟎</m:t>
                    </m:r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is like saying </a:t>
                </a:r>
                <a:r>
                  <a:rPr lang="en-US" sz="16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10 is related to 200</a:t>
                </a: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1600" b="1" dirty="0">
                    <a:solidFill>
                      <a:srgbClr val="00206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Here, age is called Domain and height is called Codomain.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E592BB90-31C4-B951-AF4E-A7AD572277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939" y="863601"/>
                <a:ext cx="8520121" cy="3987006"/>
              </a:xfrm>
              <a:prstGeom prst="rect">
                <a:avLst/>
              </a:prstGeom>
              <a:blipFill>
                <a:blip r:embed="rId2"/>
                <a:stretch>
                  <a:fillRect l="-286" t="-15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81D8056D-970C-78C6-E443-D4C3ED685F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3742" y="2366502"/>
            <a:ext cx="1068335" cy="919265"/>
          </a:xfrm>
          <a:prstGeom prst="rect">
            <a:avLst/>
          </a:prstGeom>
        </p:spPr>
      </p:pic>
      <p:sp>
        <p:nvSpPr>
          <p:cNvPr id="9" name="Rounded Rectangle 4">
            <a:extLst>
              <a:ext uri="{FF2B5EF4-FFF2-40B4-BE49-F238E27FC236}">
                <a16:creationId xmlns:a16="http://schemas.microsoft.com/office/drawing/2014/main" id="{D39E632E-ECA2-2C73-5512-6B5611273ECB}"/>
              </a:ext>
            </a:extLst>
          </p:cNvPr>
          <p:cNvSpPr/>
          <p:nvPr/>
        </p:nvSpPr>
        <p:spPr>
          <a:xfrm>
            <a:off x="513326" y="3844924"/>
            <a:ext cx="5163881" cy="345000"/>
          </a:xfrm>
          <a:prstGeom prst="roundRect">
            <a:avLst/>
          </a:prstGeom>
          <a:solidFill>
            <a:srgbClr val="F9C5D7">
              <a:alpha val="30000"/>
            </a:srgbClr>
          </a:solidFill>
          <a:ln w="28575">
            <a:solidFill>
              <a:srgbClr val="AD14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Rounded Rectangle 5">
            <a:extLst>
              <a:ext uri="{FF2B5EF4-FFF2-40B4-BE49-F238E27FC236}">
                <a16:creationId xmlns:a16="http://schemas.microsoft.com/office/drawing/2014/main" id="{E8D6F439-EFF8-977E-CDA6-483AD70650C2}"/>
              </a:ext>
            </a:extLst>
          </p:cNvPr>
          <p:cNvSpPr/>
          <p:nvPr/>
        </p:nvSpPr>
        <p:spPr>
          <a:xfrm>
            <a:off x="6194453" y="3110181"/>
            <a:ext cx="954828" cy="398128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55499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6" presetClass="entr" presetSubtype="32" dur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1" presetClass="entr" presetSubtype="1" dur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1" presetClass="entr" presetSubtype="2" dur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6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>
            <a:extLst>
              <a:ext uri="{FF2B5EF4-FFF2-40B4-BE49-F238E27FC236}">
                <a16:creationId xmlns:a16="http://schemas.microsoft.com/office/drawing/2014/main" id="{596C700B-63BE-0DFE-DA04-8129CD9C774A}"/>
              </a:ext>
            </a:extLst>
          </p:cNvPr>
          <p:cNvSpPr txBox="1"/>
          <p:nvPr/>
        </p:nvSpPr>
        <p:spPr>
          <a:xfrm>
            <a:off x="311940" y="-981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2300" spc="-1" dirty="0">
                <a:solidFill>
                  <a:srgbClr val="00A4B6"/>
                </a:solidFill>
                <a:latin typeface="Algerian" panose="04020705040A02060702" pitchFamily="82" charset="0"/>
                <a:ea typeface="Cambria" panose="02040503050406030204" pitchFamily="18" charset="0"/>
                <a:cs typeface="Calibri" panose="020F0502020204030204" pitchFamily="34" charset="0"/>
              </a:rPr>
              <a:t>Function notations</a:t>
            </a:r>
            <a:endParaRPr lang="en-US" sz="2300" b="0" strike="noStrike" spc="-1" dirty="0">
              <a:solidFill>
                <a:srgbClr val="000000"/>
              </a:solidFill>
              <a:latin typeface="Algerian" panose="04020705040A02060702" pitchFamily="82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D5A6A1EF-28CB-50F8-862C-4623A554A9D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1449" y="863600"/>
                <a:ext cx="8348671" cy="4144169"/>
              </a:xfrm>
              <a:prstGeom prst="rect">
                <a:avLst/>
              </a:prstGeom>
            </p:spPr>
            <p:txBody>
              <a:bodyPr tIns="91440" bIns="9144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buFont typeface="Wingdings" panose="05000000000000000000" pitchFamily="2" charset="2"/>
                  <a:buChar char="§"/>
                </a:pPr>
                <a:r>
                  <a:rPr lang="en-US" sz="16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Domain</a:t>
                </a: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 Values given as </a:t>
                </a:r>
                <a:r>
                  <a:rPr lang="en-US" sz="16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input to the function </a:t>
                </a: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is called the domain of the function.</a:t>
                </a:r>
              </a:p>
              <a:p>
                <a:pPr algn="just">
                  <a:buFont typeface="Wingdings" panose="05000000000000000000" pitchFamily="2" charset="2"/>
                  <a:buChar char="§"/>
                </a:pPr>
                <a:r>
                  <a:rPr lang="en-US" sz="16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Codomain</a:t>
                </a: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 Values that </a:t>
                </a:r>
                <a:r>
                  <a:rPr lang="en-US" sz="16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may possibly </a:t>
                </a: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come out of a function is the codomain.</a:t>
                </a:r>
              </a:p>
              <a:p>
                <a:pPr algn="just">
                  <a:buFont typeface="Wingdings" panose="05000000000000000000" pitchFamily="2" charset="2"/>
                  <a:buChar char="§"/>
                </a:pPr>
                <a:r>
                  <a:rPr lang="en-US" sz="16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Range</a:t>
                </a: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 </a:t>
                </a:r>
                <a:r>
                  <a:rPr lang="en-US" sz="16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Actual values </a:t>
                </a: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that come out of a function is a range. </a:t>
                </a:r>
              </a:p>
              <a:p>
                <a:pPr algn="just">
                  <a:buFont typeface="Wingdings" panose="05000000000000000000" pitchFamily="2" charset="2"/>
                  <a:buChar char="§"/>
                </a:pPr>
                <a:endParaRPr lang="en-US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Example: </a:t>
                </a:r>
              </a:p>
              <a:p>
                <a:pPr marL="1824038" lvl="1" indent="-34290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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𝐵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, 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𝑓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𝑥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)=2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𝑥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+1</m:t>
                    </m:r>
                  </m:oMath>
                </a14:m>
                <a:endParaRPr lang="en-US" sz="16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62263" lvl="1" indent="-34290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(1)=2(1)+1=3</m:t>
                    </m:r>
                  </m:oMath>
                </a14:m>
                <a:endParaRPr lang="en-US" sz="16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62263" lvl="1" indent="-34290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(2)=2(2)+1=5</m:t>
                    </m:r>
                  </m:oMath>
                </a14:m>
                <a:endParaRPr lang="en-US" sz="16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62263" lvl="1" indent="-34290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+1=7</m:t>
                    </m:r>
                  </m:oMath>
                </a14:m>
                <a:endParaRPr lang="en-US" sz="16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62263" lvl="1" indent="-34290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(4)=2(4)+1=9</m:t>
                    </m:r>
                  </m:oMath>
                </a14:m>
                <a:endParaRPr lang="en-US" sz="16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 </a:t>
                </a:r>
                <a:r>
                  <a:rPr lang="en-US" sz="16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Range </a:t>
                </a: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of the function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3, 5, 7, 9</m:t>
                        </m:r>
                      </m:e>
                    </m:d>
                  </m:oMath>
                </a14:m>
                <a:endParaRPr lang="en-US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D5A6A1EF-28CB-50F8-862C-4623A554A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49" y="863600"/>
                <a:ext cx="8348671" cy="4144169"/>
              </a:xfrm>
              <a:prstGeom prst="rect">
                <a:avLst/>
              </a:prstGeom>
              <a:blipFill>
                <a:blip r:embed="rId2"/>
                <a:stretch>
                  <a:fillRect l="-292" t="-1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EC7D5E88-1072-FAE3-6425-F80BEEF93D05}"/>
              </a:ext>
            </a:extLst>
          </p:cNvPr>
          <p:cNvSpPr/>
          <p:nvPr/>
        </p:nvSpPr>
        <p:spPr>
          <a:xfrm>
            <a:off x="5680056" y="4191081"/>
            <a:ext cx="1071632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AD1457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Domain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AF4D47-1E14-2E70-C92A-3539E4F63BFF}"/>
              </a:ext>
            </a:extLst>
          </p:cNvPr>
          <p:cNvSpPr/>
          <p:nvPr/>
        </p:nvSpPr>
        <p:spPr>
          <a:xfrm>
            <a:off x="6998639" y="4519954"/>
            <a:ext cx="1458861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AD1457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Codomain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82EEE1-67CB-D5DB-68DE-CD6901C3AEC2}"/>
              </a:ext>
            </a:extLst>
          </p:cNvPr>
          <p:cNvSpPr/>
          <p:nvPr/>
        </p:nvSpPr>
        <p:spPr>
          <a:xfrm>
            <a:off x="4735549" y="2737982"/>
            <a:ext cx="247471" cy="187428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439B7D4-B19A-DC51-7727-546C04F44A34}"/>
              </a:ext>
            </a:extLst>
          </p:cNvPr>
          <p:cNvSpPr/>
          <p:nvPr/>
        </p:nvSpPr>
        <p:spPr>
          <a:xfrm>
            <a:off x="5680056" y="1946787"/>
            <a:ext cx="809764" cy="197550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D2DAA05-B80F-1731-B90E-BDA514E307F7}"/>
              </a:ext>
            </a:extLst>
          </p:cNvPr>
          <p:cNvSpPr/>
          <p:nvPr/>
        </p:nvSpPr>
        <p:spPr>
          <a:xfrm>
            <a:off x="7251820" y="1337188"/>
            <a:ext cx="914400" cy="30616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E3B1657-84F1-1A92-3FE1-CA4FEE8EA0BC}"/>
                  </a:ext>
                </a:extLst>
              </p:cNvPr>
              <p:cNvSpPr/>
              <p:nvPr/>
            </p:nvSpPr>
            <p:spPr>
              <a:xfrm>
                <a:off x="5927229" y="2048011"/>
                <a:ext cx="381000" cy="381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E3B1657-84F1-1A92-3FE1-CA4FEE8EA0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7229" y="2048011"/>
                <a:ext cx="381000" cy="381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04951589-6DAD-0D27-3927-5620CFE16284}"/>
                  </a:ext>
                </a:extLst>
              </p:cNvPr>
              <p:cNvSpPr/>
              <p:nvPr/>
            </p:nvSpPr>
            <p:spPr>
              <a:xfrm>
                <a:off x="5927229" y="2496870"/>
                <a:ext cx="381000" cy="381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04951589-6DAD-0D27-3927-5620CFE162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7229" y="2496870"/>
                <a:ext cx="381000" cy="381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093A2FB9-406C-9683-48B7-CCCC6AB9DD23}"/>
                  </a:ext>
                </a:extLst>
              </p:cNvPr>
              <p:cNvSpPr/>
              <p:nvPr/>
            </p:nvSpPr>
            <p:spPr>
              <a:xfrm>
                <a:off x="5935001" y="2945729"/>
                <a:ext cx="381000" cy="381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093A2FB9-406C-9683-48B7-CCCC6AB9DD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5001" y="2945729"/>
                <a:ext cx="381000" cy="381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5768C48-ABEA-726B-9E0F-273767D211FE}"/>
                  </a:ext>
                </a:extLst>
              </p:cNvPr>
              <p:cNvSpPr/>
              <p:nvPr/>
            </p:nvSpPr>
            <p:spPr>
              <a:xfrm>
                <a:off x="5942772" y="3394587"/>
                <a:ext cx="381000" cy="381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5768C48-ABEA-726B-9E0F-273767D211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2772" y="3394587"/>
                <a:ext cx="381000" cy="381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882331E8-F530-3C9D-682D-5FEC88C0399C}"/>
                  </a:ext>
                </a:extLst>
              </p:cNvPr>
              <p:cNvSpPr/>
              <p:nvPr/>
            </p:nvSpPr>
            <p:spPr>
              <a:xfrm>
                <a:off x="7480420" y="1565787"/>
                <a:ext cx="495300" cy="283304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>
                  <a:solidFill>
                    <a:srgbClr val="002060"/>
                  </a:solidFill>
                </a:endParaRPr>
              </a:p>
              <a:p>
                <a:pPr algn="ctr"/>
                <a:r>
                  <a:rPr lang="en-US">
                    <a:solidFill>
                      <a:srgbClr val="002060"/>
                    </a:solidFill>
                  </a:rPr>
                  <a:t>2</a:t>
                </a:r>
              </a:p>
              <a:p>
                <a:pPr algn="ctr"/>
                <a:r>
                  <a:rPr lang="en-US">
                    <a:solidFill>
                      <a:srgbClr val="002060"/>
                    </a:solidFill>
                  </a:rPr>
                  <a:t>3</a:t>
                </a:r>
              </a:p>
              <a:p>
                <a:pPr algn="ctr"/>
                <a:r>
                  <a:rPr lang="en-US">
                    <a:solidFill>
                      <a:srgbClr val="002060"/>
                    </a:solidFill>
                  </a:rPr>
                  <a:t>4</a:t>
                </a:r>
              </a:p>
              <a:p>
                <a:pPr algn="ctr"/>
                <a:r>
                  <a:rPr lang="en-US">
                    <a:solidFill>
                      <a:srgbClr val="002060"/>
                    </a:solidFill>
                  </a:rPr>
                  <a:t>5</a:t>
                </a:r>
              </a:p>
              <a:p>
                <a:pPr algn="ctr"/>
                <a:r>
                  <a:rPr lang="en-US">
                    <a:solidFill>
                      <a:srgbClr val="002060"/>
                    </a:solidFill>
                  </a:rPr>
                  <a:t>6</a:t>
                </a:r>
              </a:p>
              <a:p>
                <a:pPr algn="ctr"/>
                <a:r>
                  <a:rPr lang="en-US">
                    <a:solidFill>
                      <a:srgbClr val="002060"/>
                    </a:solidFill>
                  </a:rPr>
                  <a:t>7</a:t>
                </a:r>
              </a:p>
              <a:p>
                <a:pPr algn="ctr"/>
                <a:r>
                  <a:rPr lang="en-US">
                    <a:solidFill>
                      <a:srgbClr val="002060"/>
                    </a:solidFill>
                  </a:rPr>
                  <a:t>8</a:t>
                </a:r>
              </a:p>
              <a:p>
                <a:pPr algn="ctr"/>
                <a:r>
                  <a:rPr lang="en-US">
                    <a:solidFill>
                      <a:srgbClr val="002060"/>
                    </a:solidFill>
                  </a:rPr>
                  <a:t>9</a:t>
                </a:r>
              </a:p>
              <a:p>
                <a:pPr algn="ctr"/>
                <a:r>
                  <a:rPr lang="en-US">
                    <a:solidFill>
                      <a:srgbClr val="002060"/>
                    </a:solidFill>
                  </a:rPr>
                  <a:t>10</a:t>
                </a:r>
              </a:p>
              <a:p>
                <a:pPr algn="ctr"/>
                <a:endParaRPr lang="en-US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882331E8-F530-3C9D-682D-5FEC88C039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0420" y="1565787"/>
                <a:ext cx="495300" cy="2833045"/>
              </a:xfrm>
              <a:prstGeom prst="rect">
                <a:avLst/>
              </a:prstGeom>
              <a:blipFill>
                <a:blip r:embed="rId7"/>
                <a:stretch>
                  <a:fillRect l="-4938" t="-2581" r="-493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42BFD7E-E3DE-30DD-C3D0-B4C0D3359841}"/>
              </a:ext>
            </a:extLst>
          </p:cNvPr>
          <p:cNvCxnSpPr/>
          <p:nvPr/>
        </p:nvCxnSpPr>
        <p:spPr>
          <a:xfrm flipV="1">
            <a:off x="6185021" y="2161532"/>
            <a:ext cx="1400175" cy="96642"/>
          </a:xfrm>
          <a:prstGeom prst="straightConnector1">
            <a:avLst/>
          </a:prstGeom>
          <a:ln w="25400">
            <a:solidFill>
              <a:srgbClr val="F19D19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BD40E3E-FDAE-CC9A-D91A-E0C928D38027}"/>
              </a:ext>
            </a:extLst>
          </p:cNvPr>
          <p:cNvCxnSpPr/>
          <p:nvPr/>
        </p:nvCxnSpPr>
        <p:spPr>
          <a:xfrm>
            <a:off x="6185021" y="2697801"/>
            <a:ext cx="1400175" cy="0"/>
          </a:xfrm>
          <a:prstGeom prst="straightConnector1">
            <a:avLst/>
          </a:prstGeom>
          <a:ln w="25400">
            <a:solidFill>
              <a:srgbClr val="F19D19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B5B5CB3-DACF-1304-95E0-EFA490D37BAB}"/>
              </a:ext>
            </a:extLst>
          </p:cNvPr>
          <p:cNvCxnSpPr/>
          <p:nvPr/>
        </p:nvCxnSpPr>
        <p:spPr>
          <a:xfrm>
            <a:off x="6185021" y="3129070"/>
            <a:ext cx="1400175" cy="85824"/>
          </a:xfrm>
          <a:prstGeom prst="straightConnector1">
            <a:avLst/>
          </a:prstGeom>
          <a:ln w="25400">
            <a:solidFill>
              <a:srgbClr val="F19D19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FFA8EDA-87FD-5452-BF6C-036ED29BD2D7}"/>
              </a:ext>
            </a:extLst>
          </p:cNvPr>
          <p:cNvCxnSpPr/>
          <p:nvPr/>
        </p:nvCxnSpPr>
        <p:spPr>
          <a:xfrm>
            <a:off x="6185021" y="3574657"/>
            <a:ext cx="1400175" cy="200931"/>
          </a:xfrm>
          <a:prstGeom prst="straightConnector1">
            <a:avLst/>
          </a:prstGeom>
          <a:ln w="25400">
            <a:solidFill>
              <a:srgbClr val="F19D19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ular Callout 19">
            <a:extLst>
              <a:ext uri="{FF2B5EF4-FFF2-40B4-BE49-F238E27FC236}">
                <a16:creationId xmlns:a16="http://schemas.microsoft.com/office/drawing/2014/main" id="{4419291E-BE0E-3E61-E4FA-8A857298D822}"/>
              </a:ext>
            </a:extLst>
          </p:cNvPr>
          <p:cNvSpPr/>
          <p:nvPr/>
        </p:nvSpPr>
        <p:spPr>
          <a:xfrm>
            <a:off x="2573362" y="2126413"/>
            <a:ext cx="1295400" cy="318656"/>
          </a:xfrm>
          <a:prstGeom prst="wedgeRoundRectCallout">
            <a:avLst>
              <a:gd name="adj1" fmla="val -37681"/>
              <a:gd name="adj2" fmla="val 110501"/>
              <a:gd name="adj3" fmla="val 16667"/>
            </a:avLst>
          </a:prstGeom>
          <a:noFill/>
          <a:ln w="28575">
            <a:solidFill>
              <a:srgbClr val="AD14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19D19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Codomain</a:t>
            </a:r>
          </a:p>
        </p:txBody>
      </p:sp>
      <p:sp>
        <p:nvSpPr>
          <p:cNvPr id="22" name="Rounded Rectangular Callout 20">
            <a:extLst>
              <a:ext uri="{FF2B5EF4-FFF2-40B4-BE49-F238E27FC236}">
                <a16:creationId xmlns:a16="http://schemas.microsoft.com/office/drawing/2014/main" id="{4B78B887-BC45-2B80-4328-0E0C144266E6}"/>
              </a:ext>
            </a:extLst>
          </p:cNvPr>
          <p:cNvSpPr/>
          <p:nvPr/>
        </p:nvSpPr>
        <p:spPr>
          <a:xfrm>
            <a:off x="1168280" y="3041825"/>
            <a:ext cx="1047412" cy="352762"/>
          </a:xfrm>
          <a:prstGeom prst="wedgeRoundRectCallout">
            <a:avLst>
              <a:gd name="adj1" fmla="val 62279"/>
              <a:gd name="adj2" fmla="val -105954"/>
              <a:gd name="adj3" fmla="val 16667"/>
            </a:avLst>
          </a:prstGeom>
          <a:noFill/>
          <a:ln w="28575">
            <a:solidFill>
              <a:srgbClr val="AD14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19D19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Domain</a:t>
            </a:r>
          </a:p>
        </p:txBody>
      </p:sp>
    </p:spTree>
    <p:extLst>
      <p:ext uri="{BB962C8B-B14F-4D97-AF65-F5344CB8AC3E}">
        <p14:creationId xmlns:p14="http://schemas.microsoft.com/office/powerpoint/2010/main" val="3595082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dur="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0" presetClass="entr" presetSubtype="0" dur="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8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8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1" presetClass="entr" presetSubtype="1" dur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2000"/>
                            </p:stCondLst>
                            <p:childTnLst>
                              <p:par>
                                <p:cTn id="106" presetID="10" presetClass="entr" presetSubtype="0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animBg="1"/>
      <p:bldP spid="10" grpId="0" animBg="1"/>
      <p:bldP spid="11" grpId="0" animBg="1"/>
      <p:bldP spid="12" grpId="0"/>
      <p:bldP spid="13" grpId="0"/>
      <p:bldP spid="14" grpId="0"/>
      <p:bldP spid="15" grpId="0"/>
      <p:bldP spid="16" grpId="0"/>
      <p:bldP spid="21" grpId="0" animBg="1"/>
      <p:bldP spid="2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Shape 1">
            <a:extLst>
              <a:ext uri="{FF2B5EF4-FFF2-40B4-BE49-F238E27FC236}">
                <a16:creationId xmlns:a16="http://schemas.microsoft.com/office/drawing/2014/main" id="{762A409B-C2C5-5F57-2B1D-28E2A7BA9F41}"/>
              </a:ext>
            </a:extLst>
          </p:cNvPr>
          <p:cNvSpPr txBox="1"/>
          <p:nvPr/>
        </p:nvSpPr>
        <p:spPr>
          <a:xfrm>
            <a:off x="311940" y="-8125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2300" spc="-1" dirty="0">
                <a:solidFill>
                  <a:srgbClr val="00A4B6"/>
                </a:solidFill>
                <a:latin typeface="Algerian" panose="04020705040A02060702" pitchFamily="82" charset="0"/>
                <a:ea typeface="Cambria" panose="02040503050406030204" pitchFamily="18" charset="0"/>
                <a:cs typeface="Calibri" panose="020F0502020204030204" pitchFamily="34" charset="0"/>
              </a:rPr>
              <a:t>Relation &amp; function</a:t>
            </a:r>
            <a:endParaRPr lang="en-US" sz="2300" b="0" strike="noStrike" spc="-1" dirty="0">
              <a:solidFill>
                <a:srgbClr val="000000"/>
              </a:solidFill>
              <a:latin typeface="Algerian" panose="04020705040A02060702" pitchFamily="82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1911491-9D62-82B3-FD2A-2EB93215E7FA}"/>
              </a:ext>
            </a:extLst>
          </p:cNvPr>
          <p:cNvSpPr/>
          <p:nvPr/>
        </p:nvSpPr>
        <p:spPr>
          <a:xfrm>
            <a:off x="1268264" y="2147052"/>
            <a:ext cx="809764" cy="221280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502D1B8-9BF4-6281-B0E1-83674407B2B5}"/>
              </a:ext>
            </a:extLst>
          </p:cNvPr>
          <p:cNvSpPr/>
          <p:nvPr/>
        </p:nvSpPr>
        <p:spPr>
          <a:xfrm>
            <a:off x="2840028" y="1406982"/>
            <a:ext cx="914400" cy="342941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551047F-F54E-C60F-ABC7-0709B8489CA8}"/>
              </a:ext>
            </a:extLst>
          </p:cNvPr>
          <p:cNvSpPr/>
          <p:nvPr/>
        </p:nvSpPr>
        <p:spPr>
          <a:xfrm>
            <a:off x="5981398" y="2296429"/>
            <a:ext cx="809764" cy="2391379"/>
          </a:xfrm>
          <a:prstGeom prst="ellipse">
            <a:avLst/>
          </a:prstGeom>
          <a:noFill/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DB64D38-3B8F-FDFB-038C-484DCBA5ED27}"/>
              </a:ext>
            </a:extLst>
          </p:cNvPr>
          <p:cNvSpPr/>
          <p:nvPr/>
        </p:nvSpPr>
        <p:spPr>
          <a:xfrm>
            <a:off x="7543775" y="2287349"/>
            <a:ext cx="787841" cy="2393286"/>
          </a:xfrm>
          <a:prstGeom prst="ellipse">
            <a:avLst/>
          </a:prstGeom>
          <a:noFill/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56F2D52-2607-144C-122B-62BB70761226}"/>
              </a:ext>
            </a:extLst>
          </p:cNvPr>
          <p:cNvSpPr txBox="1"/>
          <p:nvPr/>
        </p:nvSpPr>
        <p:spPr>
          <a:xfrm>
            <a:off x="850186" y="4335726"/>
            <a:ext cx="1645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AD1457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Division </a:t>
            </a:r>
            <a:r>
              <a:rPr lang="en-US" b="1" dirty="0">
                <a:solidFill>
                  <a:srgbClr val="42424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(Domain)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B311ACB-1BBE-7036-64C2-2656B7C9BEB7}"/>
              </a:ext>
            </a:extLst>
          </p:cNvPr>
          <p:cNvSpPr txBox="1"/>
          <p:nvPr/>
        </p:nvSpPr>
        <p:spPr>
          <a:xfrm>
            <a:off x="3537484" y="4359859"/>
            <a:ext cx="1645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19D19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Students  </a:t>
            </a:r>
            <a:r>
              <a:rPr lang="en-US" b="1" dirty="0">
                <a:solidFill>
                  <a:srgbClr val="42424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(Codomain)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8A561A3-E6EA-2713-85B3-C05D761BF989}"/>
              </a:ext>
            </a:extLst>
          </p:cNvPr>
          <p:cNvSpPr txBox="1"/>
          <p:nvPr/>
        </p:nvSpPr>
        <p:spPr>
          <a:xfrm>
            <a:off x="1344464" y="2477938"/>
            <a:ext cx="6573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b="1"/>
              <a:t>CX</a:t>
            </a:r>
          </a:p>
          <a:p>
            <a:pPr algn="ctr">
              <a:spcBef>
                <a:spcPts val="600"/>
              </a:spcBef>
            </a:pPr>
            <a:r>
              <a:rPr lang="en-US" b="1"/>
              <a:t>CY</a:t>
            </a:r>
          </a:p>
          <a:p>
            <a:pPr algn="ctr">
              <a:spcBef>
                <a:spcPts val="600"/>
              </a:spcBef>
            </a:pPr>
            <a:r>
              <a:rPr lang="en-US" b="1"/>
              <a:t>CZ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23E8CD5-4A3D-CF95-8DC6-9C1307F28D20}"/>
              </a:ext>
            </a:extLst>
          </p:cNvPr>
          <p:cNvSpPr txBox="1"/>
          <p:nvPr/>
        </p:nvSpPr>
        <p:spPr>
          <a:xfrm>
            <a:off x="2944664" y="1393754"/>
            <a:ext cx="685800" cy="2846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Bef>
                <a:spcPts val="600"/>
              </a:spcBef>
            </a:pPr>
            <a:r>
              <a:rPr lang="en-US" b="1" dirty="0"/>
              <a:t>Ana</a:t>
            </a:r>
          </a:p>
          <a:p>
            <a:pPr algn="r">
              <a:spcBef>
                <a:spcPts val="600"/>
              </a:spcBef>
            </a:pPr>
            <a:r>
              <a:rPr lang="en-US" b="1" dirty="0" err="1"/>
              <a:t>Mit</a:t>
            </a:r>
            <a:endParaRPr lang="en-US" b="1" dirty="0"/>
          </a:p>
          <a:p>
            <a:pPr algn="r">
              <a:spcBef>
                <a:spcPts val="600"/>
              </a:spcBef>
            </a:pPr>
            <a:r>
              <a:rPr lang="en-US" b="1" dirty="0"/>
              <a:t>Sam</a:t>
            </a:r>
          </a:p>
          <a:p>
            <a:pPr algn="r">
              <a:spcBef>
                <a:spcPts val="600"/>
              </a:spcBef>
            </a:pPr>
            <a:r>
              <a:rPr lang="en-US" b="1" dirty="0" err="1"/>
              <a:t>Yug</a:t>
            </a:r>
            <a:endParaRPr lang="en-US" b="1" dirty="0"/>
          </a:p>
          <a:p>
            <a:pPr algn="r">
              <a:spcBef>
                <a:spcPts val="600"/>
              </a:spcBef>
            </a:pPr>
            <a:r>
              <a:rPr lang="en-US" b="1" dirty="0"/>
              <a:t>Jen</a:t>
            </a:r>
          </a:p>
          <a:p>
            <a:pPr algn="r">
              <a:spcBef>
                <a:spcPts val="600"/>
              </a:spcBef>
            </a:pPr>
            <a:r>
              <a:rPr lang="en-US" b="1" dirty="0"/>
              <a:t>Tom</a:t>
            </a:r>
          </a:p>
          <a:p>
            <a:pPr algn="r">
              <a:spcBef>
                <a:spcPts val="600"/>
              </a:spcBef>
            </a:pPr>
            <a:r>
              <a:rPr lang="en-US" b="1" dirty="0"/>
              <a:t>Ram</a:t>
            </a:r>
          </a:p>
          <a:p>
            <a:pPr algn="r">
              <a:spcBef>
                <a:spcPts val="600"/>
              </a:spcBef>
            </a:pPr>
            <a:r>
              <a:rPr lang="en-US" b="1" dirty="0"/>
              <a:t>Neel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D045347-6752-2A18-950B-F97F780C9B5D}"/>
              </a:ext>
            </a:extLst>
          </p:cNvPr>
          <p:cNvCxnSpPr>
            <a:cxnSpLocks/>
          </p:cNvCxnSpPr>
          <p:nvPr/>
        </p:nvCxnSpPr>
        <p:spPr>
          <a:xfrm flipV="1">
            <a:off x="1824168" y="1599014"/>
            <a:ext cx="1253569" cy="109014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9504FA6-23EF-24AA-C4E3-DA24413482BA}"/>
              </a:ext>
            </a:extLst>
          </p:cNvPr>
          <p:cNvCxnSpPr>
            <a:cxnSpLocks/>
          </p:cNvCxnSpPr>
          <p:nvPr/>
        </p:nvCxnSpPr>
        <p:spPr>
          <a:xfrm flipV="1">
            <a:off x="1822580" y="2339791"/>
            <a:ext cx="1226720" cy="36063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B90FDA9-CE4C-FF64-2683-FD2705CC13DD}"/>
              </a:ext>
            </a:extLst>
          </p:cNvPr>
          <p:cNvCxnSpPr>
            <a:cxnSpLocks/>
          </p:cNvCxnSpPr>
          <p:nvPr/>
        </p:nvCxnSpPr>
        <p:spPr>
          <a:xfrm>
            <a:off x="1824167" y="2689154"/>
            <a:ext cx="1193522" cy="8382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EC0F589-8821-45B2-9E4D-2AAC611ABAF8}"/>
              </a:ext>
            </a:extLst>
          </p:cNvPr>
          <p:cNvCxnSpPr>
            <a:cxnSpLocks/>
          </p:cNvCxnSpPr>
          <p:nvPr/>
        </p:nvCxnSpPr>
        <p:spPr>
          <a:xfrm flipV="1">
            <a:off x="1856539" y="1968481"/>
            <a:ext cx="1237351" cy="1225897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2B6D98B-98AD-7538-ABE7-C1DAA4B9B6CD}"/>
              </a:ext>
            </a:extLst>
          </p:cNvPr>
          <p:cNvCxnSpPr>
            <a:cxnSpLocks/>
          </p:cNvCxnSpPr>
          <p:nvPr/>
        </p:nvCxnSpPr>
        <p:spPr>
          <a:xfrm flipV="1">
            <a:off x="1856538" y="2792442"/>
            <a:ext cx="1364490" cy="401937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17B06C2-29B3-A3E5-2A9B-42DD103D0199}"/>
              </a:ext>
            </a:extLst>
          </p:cNvPr>
          <p:cNvCxnSpPr>
            <a:cxnSpLocks/>
          </p:cNvCxnSpPr>
          <p:nvPr/>
        </p:nvCxnSpPr>
        <p:spPr>
          <a:xfrm>
            <a:off x="1850430" y="3194378"/>
            <a:ext cx="1189161" cy="1147235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822CA2-B2AB-19E9-F84C-0D688A876C13}"/>
              </a:ext>
            </a:extLst>
          </p:cNvPr>
          <p:cNvCxnSpPr>
            <a:cxnSpLocks/>
          </p:cNvCxnSpPr>
          <p:nvPr/>
        </p:nvCxnSpPr>
        <p:spPr>
          <a:xfrm flipV="1">
            <a:off x="1794177" y="3098529"/>
            <a:ext cx="1299713" cy="523528"/>
          </a:xfrm>
          <a:prstGeom prst="straightConnector1">
            <a:avLst/>
          </a:prstGeom>
          <a:ln>
            <a:solidFill>
              <a:srgbClr val="00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1915802-22A4-413A-048E-2A4081DE5377}"/>
              </a:ext>
            </a:extLst>
          </p:cNvPr>
          <p:cNvCxnSpPr>
            <a:cxnSpLocks/>
          </p:cNvCxnSpPr>
          <p:nvPr/>
        </p:nvCxnSpPr>
        <p:spPr>
          <a:xfrm>
            <a:off x="1780311" y="3622058"/>
            <a:ext cx="1237379" cy="286347"/>
          </a:xfrm>
          <a:prstGeom prst="straightConnector1">
            <a:avLst/>
          </a:prstGeom>
          <a:ln>
            <a:solidFill>
              <a:srgbClr val="00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7DDF5A16-2CDF-4572-2C43-5B596DB88E9F}"/>
              </a:ext>
            </a:extLst>
          </p:cNvPr>
          <p:cNvSpPr txBox="1"/>
          <p:nvPr/>
        </p:nvSpPr>
        <p:spPr>
          <a:xfrm>
            <a:off x="311940" y="1103918"/>
            <a:ext cx="411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b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Is</a:t>
            </a:r>
            <a:r>
              <a:rPr lang="en-US" sz="12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200" b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not a function </a:t>
            </a:r>
            <a:r>
              <a:rPr lang="en-US" sz="12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since elements of domain point to multiple elements of codomain.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B8C3ED8-BD44-8AD4-4AA0-60ADB36E95FD}"/>
              </a:ext>
            </a:extLst>
          </p:cNvPr>
          <p:cNvSpPr txBox="1"/>
          <p:nvPr/>
        </p:nvSpPr>
        <p:spPr>
          <a:xfrm>
            <a:off x="311940" y="701426"/>
            <a:ext cx="1638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Relation 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C282711-AC41-48EE-88C9-78D029B10325}"/>
              </a:ext>
            </a:extLst>
          </p:cNvPr>
          <p:cNvSpPr txBox="1"/>
          <p:nvPr/>
        </p:nvSpPr>
        <p:spPr>
          <a:xfrm>
            <a:off x="5248334" y="1019530"/>
            <a:ext cx="37342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b="1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Is a function </a:t>
            </a:r>
            <a:r>
              <a:rPr lang="en-US" sz="1200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since elements of domain point to only one element of codomain.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419ACAB-AE5F-7B0B-94E2-C0CFBD8CD666}"/>
              </a:ext>
            </a:extLst>
          </p:cNvPr>
          <p:cNvSpPr txBox="1"/>
          <p:nvPr/>
        </p:nvSpPr>
        <p:spPr>
          <a:xfrm>
            <a:off x="5271553" y="688813"/>
            <a:ext cx="1638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Relation 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9F9A1AC-AAEC-5BA9-EC62-B9EBE3263313}"/>
              </a:ext>
            </a:extLst>
          </p:cNvPr>
          <p:cNvSpPr txBox="1"/>
          <p:nvPr/>
        </p:nvSpPr>
        <p:spPr>
          <a:xfrm>
            <a:off x="6030101" y="2630728"/>
            <a:ext cx="760062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/>
              <a:t>Ana </a:t>
            </a:r>
          </a:p>
          <a:p>
            <a:pPr>
              <a:spcBef>
                <a:spcPts val="600"/>
              </a:spcBef>
            </a:pPr>
            <a:r>
              <a:rPr lang="en-US" b="1" err="1"/>
              <a:t>Yug</a:t>
            </a:r>
            <a:endParaRPr lang="en-US" b="1"/>
          </a:p>
          <a:p>
            <a:pPr>
              <a:spcBef>
                <a:spcPts val="600"/>
              </a:spcBef>
            </a:pPr>
            <a:r>
              <a:rPr lang="en-US" b="1"/>
              <a:t>Ram</a:t>
            </a:r>
          </a:p>
          <a:p>
            <a:pPr>
              <a:spcBef>
                <a:spcPts val="600"/>
              </a:spcBef>
            </a:pPr>
            <a:r>
              <a:rPr lang="en-US" b="1" err="1"/>
              <a:t>Mit</a:t>
            </a:r>
            <a:endParaRPr lang="en-US" b="1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54C314A-5AFD-185D-DD71-2278229C5B61}"/>
              </a:ext>
            </a:extLst>
          </p:cNvPr>
          <p:cNvSpPr txBox="1"/>
          <p:nvPr/>
        </p:nvSpPr>
        <p:spPr>
          <a:xfrm>
            <a:off x="7751732" y="2715347"/>
            <a:ext cx="6858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/>
              <a:t>CX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/>
              <a:t>CY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/>
              <a:t>CZ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F57B183-837F-4F70-00C5-E8EBBCCE0824}"/>
              </a:ext>
            </a:extLst>
          </p:cNvPr>
          <p:cNvCxnSpPr/>
          <p:nvPr/>
        </p:nvCxnSpPr>
        <p:spPr>
          <a:xfrm>
            <a:off x="6601596" y="2902621"/>
            <a:ext cx="1150137" cy="104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EE6C0DE-C126-D93B-6AA9-228EE64E2374}"/>
              </a:ext>
            </a:extLst>
          </p:cNvPr>
          <p:cNvCxnSpPr>
            <a:endCxn id="45" idx="1"/>
          </p:cNvCxnSpPr>
          <p:nvPr/>
        </p:nvCxnSpPr>
        <p:spPr>
          <a:xfrm>
            <a:off x="6578026" y="3300122"/>
            <a:ext cx="1173706" cy="30778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07BAEFC-2FBA-8E70-117A-1A17625C47F0}"/>
              </a:ext>
            </a:extLst>
          </p:cNvPr>
          <p:cNvCxnSpPr/>
          <p:nvPr/>
        </p:nvCxnSpPr>
        <p:spPr>
          <a:xfrm>
            <a:off x="6637904" y="3776891"/>
            <a:ext cx="1210671" cy="28172"/>
          </a:xfrm>
          <a:prstGeom prst="straightConnector1">
            <a:avLst/>
          </a:prstGeom>
          <a:ln>
            <a:solidFill>
              <a:srgbClr val="00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C657E35-ACEE-ADAD-4215-63B46E9854C9}"/>
              </a:ext>
            </a:extLst>
          </p:cNvPr>
          <p:cNvCxnSpPr/>
          <p:nvPr/>
        </p:nvCxnSpPr>
        <p:spPr>
          <a:xfrm flipV="1">
            <a:off x="6578026" y="3882713"/>
            <a:ext cx="1270549" cy="279058"/>
          </a:xfrm>
          <a:prstGeom prst="straightConnector1">
            <a:avLst/>
          </a:prstGeom>
          <a:ln>
            <a:solidFill>
              <a:srgbClr val="00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2E5CCCA8-A4A4-60C7-D9C7-99F613058076}"/>
              </a:ext>
            </a:extLst>
          </p:cNvPr>
          <p:cNvSpPr txBox="1"/>
          <p:nvPr/>
        </p:nvSpPr>
        <p:spPr>
          <a:xfrm>
            <a:off x="7879281" y="4577357"/>
            <a:ext cx="1053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19D19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Division </a:t>
            </a:r>
            <a:r>
              <a:rPr lang="en-US" sz="1200" b="1" dirty="0">
                <a:solidFill>
                  <a:srgbClr val="42424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(Codomain)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332DA51-7B4D-BF3F-32B4-33C57BA15821}"/>
              </a:ext>
            </a:extLst>
          </p:cNvPr>
          <p:cNvSpPr txBox="1"/>
          <p:nvPr/>
        </p:nvSpPr>
        <p:spPr>
          <a:xfrm>
            <a:off x="5210011" y="4469006"/>
            <a:ext cx="1155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AD1457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Students  </a:t>
            </a:r>
            <a:r>
              <a:rPr lang="en-US" sz="1400" b="1" dirty="0">
                <a:solidFill>
                  <a:srgbClr val="42424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(Domain)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15D6EF4-D135-6608-B013-536487EEE319}"/>
              </a:ext>
            </a:extLst>
          </p:cNvPr>
          <p:cNvGrpSpPr/>
          <p:nvPr/>
        </p:nvGrpSpPr>
        <p:grpSpPr>
          <a:xfrm>
            <a:off x="5023367" y="1103918"/>
            <a:ext cx="80727" cy="3878139"/>
            <a:chOff x="5217809" y="1223936"/>
            <a:chExt cx="100584" cy="4816499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36EF725-D2A1-3C13-F45C-A6DC3A7B8426}"/>
                </a:ext>
              </a:extLst>
            </p:cNvPr>
            <p:cNvCxnSpPr/>
            <p:nvPr/>
          </p:nvCxnSpPr>
          <p:spPr>
            <a:xfrm flipH="1">
              <a:off x="5268101" y="1268936"/>
              <a:ext cx="0" cy="4771499"/>
            </a:xfrm>
            <a:prstGeom prst="line">
              <a:avLst/>
            </a:prstGeom>
            <a:solidFill>
              <a:srgbClr val="424242"/>
            </a:solidFill>
            <a:ln w="38100">
              <a:solidFill>
                <a:srgbClr val="42424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2FDBE09-CDA1-EEA7-234D-7290BBC2D542}"/>
                </a:ext>
              </a:extLst>
            </p:cNvPr>
            <p:cNvSpPr/>
            <p:nvPr/>
          </p:nvSpPr>
          <p:spPr>
            <a:xfrm>
              <a:off x="5217809" y="1223936"/>
              <a:ext cx="100584" cy="91440"/>
            </a:xfrm>
            <a:prstGeom prst="ellipse">
              <a:avLst/>
            </a:prstGeom>
            <a:solidFill>
              <a:srgbClr val="424242"/>
            </a:solidFill>
            <a:ln>
              <a:solidFill>
                <a:srgbClr val="4242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Rounded Rectangle 34">
            <a:extLst>
              <a:ext uri="{FF2B5EF4-FFF2-40B4-BE49-F238E27FC236}">
                <a16:creationId xmlns:a16="http://schemas.microsoft.com/office/drawing/2014/main" id="{C1FD0B0F-74A5-7FF0-FFAA-E4CEE49E2ADB}"/>
              </a:ext>
            </a:extLst>
          </p:cNvPr>
          <p:cNvSpPr/>
          <p:nvPr/>
        </p:nvSpPr>
        <p:spPr>
          <a:xfrm>
            <a:off x="371986" y="701426"/>
            <a:ext cx="1135345" cy="645888"/>
          </a:xfrm>
          <a:prstGeom prst="roundRect">
            <a:avLst/>
          </a:prstGeom>
          <a:noFill/>
          <a:ln w="285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35">
            <a:extLst>
              <a:ext uri="{FF2B5EF4-FFF2-40B4-BE49-F238E27FC236}">
                <a16:creationId xmlns:a16="http://schemas.microsoft.com/office/drawing/2014/main" id="{F838A336-0AB0-4CE4-E1FC-163747166E9D}"/>
              </a:ext>
            </a:extLst>
          </p:cNvPr>
          <p:cNvSpPr/>
          <p:nvPr/>
        </p:nvSpPr>
        <p:spPr>
          <a:xfrm>
            <a:off x="5271553" y="690354"/>
            <a:ext cx="972085" cy="595521"/>
          </a:xfrm>
          <a:prstGeom prst="round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F686BBD-F6BA-280D-4FDB-B7025065D4CA}"/>
              </a:ext>
            </a:extLst>
          </p:cNvPr>
          <p:cNvSpPr/>
          <p:nvPr/>
        </p:nvSpPr>
        <p:spPr>
          <a:xfrm>
            <a:off x="5972011" y="2294237"/>
            <a:ext cx="809764" cy="2391379"/>
          </a:xfrm>
          <a:prstGeom prst="ellipse">
            <a:avLst/>
          </a:prstGeom>
          <a:noFill/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2743115-12A4-C433-A7BE-FD952F334A54}"/>
              </a:ext>
            </a:extLst>
          </p:cNvPr>
          <p:cNvSpPr txBox="1"/>
          <p:nvPr/>
        </p:nvSpPr>
        <p:spPr>
          <a:xfrm>
            <a:off x="6021713" y="2630728"/>
            <a:ext cx="760062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/>
              <a:t>Ana </a:t>
            </a:r>
          </a:p>
          <a:p>
            <a:pPr>
              <a:spcBef>
                <a:spcPts val="600"/>
              </a:spcBef>
            </a:pPr>
            <a:r>
              <a:rPr lang="en-US" b="1" err="1"/>
              <a:t>Yug</a:t>
            </a:r>
            <a:endParaRPr lang="en-US" b="1"/>
          </a:p>
          <a:p>
            <a:pPr>
              <a:spcBef>
                <a:spcPts val="600"/>
              </a:spcBef>
            </a:pPr>
            <a:r>
              <a:rPr lang="en-US" b="1"/>
              <a:t>Ram</a:t>
            </a:r>
          </a:p>
          <a:p>
            <a:pPr>
              <a:spcBef>
                <a:spcPts val="600"/>
              </a:spcBef>
            </a:pPr>
            <a:r>
              <a:rPr lang="en-US" b="1" err="1"/>
              <a:t>Mit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240407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dur="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dur="6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6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0" presetClass="entr" presetSubtype="0" dur="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6" presetClass="entr" presetSubtype="16" dur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3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6" presetClass="entr" presetSubtype="16" dur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6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500"/>
                            </p:stCondLst>
                            <p:childTnLst>
                              <p:par>
                                <p:cTn id="84" presetID="10" presetClass="entr" presetSubtype="0" dur="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8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0" presetID="22" presetClass="entr" presetSubtype="8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500"/>
                            </p:stCondLst>
                            <p:childTnLst>
                              <p:par>
                                <p:cTn id="104" presetID="22" presetClass="entr" presetSubtype="8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1" presetClass="entr" presetSubtype="1" dur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6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1" presetClass="entr" presetSubtype="1" dur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1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6" presetClass="entr" presetSubtype="16" dur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4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2000"/>
                            </p:stCondLst>
                            <p:childTnLst>
                              <p:par>
                                <p:cTn id="126" presetID="10" presetClass="entr" presetSubtype="0" dur="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28" grpId="0"/>
      <p:bldP spid="29" grpId="0"/>
      <p:bldP spid="30" grpId="0"/>
      <p:bldP spid="31" grpId="0"/>
      <p:bldP spid="40" grpId="0"/>
      <p:bldP spid="41" grpId="0"/>
      <p:bldP spid="42" grpId="0"/>
      <p:bldP spid="43" grpId="0"/>
      <p:bldP spid="44" grpId="0"/>
      <p:bldP spid="45" grpId="0"/>
      <p:bldP spid="50" grpId="0"/>
      <p:bldP spid="51" grpId="0"/>
      <p:bldP spid="55" grpId="0" animBg="1"/>
      <p:bldP spid="56" grpId="0" animBg="1"/>
      <p:bldP spid="65" grpId="0" animBg="1"/>
      <p:bldP spid="6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>
            <a:extLst>
              <a:ext uri="{FF2B5EF4-FFF2-40B4-BE49-F238E27FC236}">
                <a16:creationId xmlns:a16="http://schemas.microsoft.com/office/drawing/2014/main" id="{60C59A5A-913C-A956-443D-783EC69D7A70}"/>
              </a:ext>
            </a:extLst>
          </p:cNvPr>
          <p:cNvSpPr txBox="1"/>
          <p:nvPr/>
        </p:nvSpPr>
        <p:spPr>
          <a:xfrm>
            <a:off x="311940" y="-8125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2300" spc="-1" dirty="0">
                <a:solidFill>
                  <a:srgbClr val="00A4B6"/>
                </a:solidFill>
                <a:latin typeface="Algerian" panose="04020705040A02060702" pitchFamily="82" charset="0"/>
                <a:ea typeface="Cambria" panose="02040503050406030204" pitchFamily="18" charset="0"/>
                <a:cs typeface="Calibri" panose="020F0502020204030204" pitchFamily="34" charset="0"/>
              </a:rPr>
              <a:t>Functions types</a:t>
            </a:r>
            <a:endParaRPr lang="en-US" sz="2300" b="0" strike="noStrike" spc="-1" dirty="0">
              <a:solidFill>
                <a:srgbClr val="000000"/>
              </a:solidFill>
              <a:latin typeface="Algerian" panose="04020705040A02060702" pitchFamily="82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ontent Placeholder 2">
                <a:extLst>
                  <a:ext uri="{FF2B5EF4-FFF2-40B4-BE49-F238E27FC236}">
                    <a16:creationId xmlns:a16="http://schemas.microsoft.com/office/drawing/2014/main" id="{B084DC65-E2F5-C6EC-E92F-EBA09B95623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1940" y="782271"/>
                <a:ext cx="8640331" cy="3858452"/>
              </a:xfrm>
              <a:prstGeom prst="rect">
                <a:avLst/>
              </a:prstGeom>
            </p:spPr>
            <p:txBody>
              <a:bodyPr tIns="91440" bIns="9144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If the </a:t>
                </a:r>
                <a:r>
                  <a:rPr lang="en-US" sz="18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range of function 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and </a:t>
                </a:r>
                <a:r>
                  <a:rPr lang="en-US" sz="18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codomain of function 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are equal then the function is said to be </a:t>
                </a:r>
                <a:r>
                  <a:rPr lang="en-US" sz="1800" dirty="0">
                    <a:solidFill>
                      <a:srgbClr val="0066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onto or surjective or surjection.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Example: </a:t>
                </a:r>
              </a:p>
              <a:p>
                <a:pPr marL="914400" lvl="1" indent="0">
                  <a:spcBef>
                    <a:spcPts val="600"/>
                  </a:spcBef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18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1800" i="1" baseline="30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</m:oMath>
                </a14:m>
                <a:endParaRPr lang="en-US" sz="1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914400" lvl="2" indent="0">
                  <a:lnSpc>
                    <a:spcPct val="10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</a:pP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={−2,−1,1,2,3,4} </m:t>
                    </m:r>
                  </m:oMath>
                </a14:m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={1,4,9,16}</m:t>
                    </m:r>
                  </m:oMath>
                </a14:m>
                <a:endParaRPr lang="en-US" sz="1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006600" lvl="3" indent="0">
                  <a:lnSpc>
                    <a:spcPct val="10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=4, 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006600" lvl="3" indent="0">
                  <a:lnSpc>
                    <a:spcPct val="10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=1, 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006600" lvl="3" indent="0">
                  <a:lnSpc>
                    <a:spcPct val="10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=1, 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006600" lvl="3" indent="0">
                  <a:lnSpc>
                    <a:spcPct val="10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=4, 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006600" lvl="3" indent="0">
                  <a:lnSpc>
                    <a:spcPct val="10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=9, 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006600" lvl="3" indent="0">
                  <a:lnSpc>
                    <a:spcPct val="10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(4)=16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18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Range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of function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)={1, 4, 9, 16}=</m:t>
                    </m:r>
                    <m:r>
                      <a:rPr lang="en-US" sz="1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𝑩</m:t>
                    </m:r>
                  </m:oMath>
                </a14:m>
                <a:endParaRPr lang="en-US" sz="18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1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0" name="Content Placeholder 2">
                <a:extLst>
                  <a:ext uri="{FF2B5EF4-FFF2-40B4-BE49-F238E27FC236}">
                    <a16:creationId xmlns:a16="http://schemas.microsoft.com/office/drawing/2014/main" id="{B084DC65-E2F5-C6EC-E92F-EBA09B9562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940" y="782271"/>
                <a:ext cx="8640331" cy="3858452"/>
              </a:xfrm>
              <a:prstGeom prst="rect">
                <a:avLst/>
              </a:prstGeom>
              <a:blipFill>
                <a:blip r:embed="rId2"/>
                <a:stretch>
                  <a:fillRect l="-423" t="-4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Oval 30">
            <a:extLst>
              <a:ext uri="{FF2B5EF4-FFF2-40B4-BE49-F238E27FC236}">
                <a16:creationId xmlns:a16="http://schemas.microsoft.com/office/drawing/2014/main" id="{D8B9DB20-C3A4-5F0D-2190-67F38C4D9054}"/>
              </a:ext>
            </a:extLst>
          </p:cNvPr>
          <p:cNvSpPr/>
          <p:nvPr/>
        </p:nvSpPr>
        <p:spPr>
          <a:xfrm>
            <a:off x="5887650" y="1589740"/>
            <a:ext cx="914400" cy="299700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015D1EF-FB82-81BC-4256-1BCAA86CD4F2}"/>
              </a:ext>
            </a:extLst>
          </p:cNvPr>
          <p:cNvSpPr/>
          <p:nvPr/>
        </p:nvSpPr>
        <p:spPr>
          <a:xfrm>
            <a:off x="7479890" y="1889610"/>
            <a:ext cx="914400" cy="269713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5DD7462-B6E3-179A-0FA2-E8E00C59AC75}"/>
                  </a:ext>
                </a:extLst>
              </p:cNvPr>
              <p:cNvSpPr/>
              <p:nvPr/>
            </p:nvSpPr>
            <p:spPr>
              <a:xfrm>
                <a:off x="6124215" y="1136136"/>
                <a:ext cx="381000" cy="381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sz="2400" b="1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5DD7462-B6E3-179A-0FA2-E8E00C59AC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4215" y="1136136"/>
                <a:ext cx="381000" cy="381000"/>
              </a:xfrm>
              <a:prstGeom prst="rect">
                <a:avLst/>
              </a:prstGeom>
              <a:blipFill>
                <a:blip r:embed="rId3"/>
                <a:stretch>
                  <a:fillRect l="-16129" b="-793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5F5B2CAA-D3D3-0E90-3069-2B7B5074D92E}"/>
                  </a:ext>
                </a:extLst>
              </p:cNvPr>
              <p:cNvSpPr/>
              <p:nvPr/>
            </p:nvSpPr>
            <p:spPr>
              <a:xfrm>
                <a:off x="7771946" y="1063531"/>
                <a:ext cx="381000" cy="52620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US" sz="2400" b="1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5F5B2CAA-D3D3-0E90-3069-2B7B5074D9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1946" y="1063531"/>
                <a:ext cx="381000" cy="526209"/>
              </a:xfrm>
              <a:prstGeom prst="rect">
                <a:avLst/>
              </a:prstGeom>
              <a:blipFill>
                <a:blip r:embed="rId4"/>
                <a:stretch>
                  <a:fillRect l="-1774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F6C25C01-FFFC-224F-2455-2112ACC09570}"/>
                  </a:ext>
                </a:extLst>
              </p:cNvPr>
              <p:cNvSpPr/>
              <p:nvPr/>
            </p:nvSpPr>
            <p:spPr>
              <a:xfrm>
                <a:off x="6144156" y="2650957"/>
                <a:ext cx="381000" cy="381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000" b="1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F6C25C01-FFFC-224F-2455-2112ACC095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4156" y="2650957"/>
                <a:ext cx="381000" cy="381000"/>
              </a:xfrm>
              <a:prstGeom prst="rect">
                <a:avLst/>
              </a:prstGeom>
              <a:blipFill>
                <a:blip r:embed="rId5"/>
                <a:stretch>
                  <a:fillRect l="-161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EB5F92B1-51E6-3DEA-7B2E-7706CBCCF88C}"/>
                  </a:ext>
                </a:extLst>
              </p:cNvPr>
              <p:cNvSpPr/>
              <p:nvPr/>
            </p:nvSpPr>
            <p:spPr>
              <a:xfrm>
                <a:off x="6144156" y="3116525"/>
                <a:ext cx="381000" cy="381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000" b="1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EB5F92B1-51E6-3DEA-7B2E-7706CBCCF8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4156" y="3116525"/>
                <a:ext cx="381000" cy="381000"/>
              </a:xfrm>
              <a:prstGeom prst="rect">
                <a:avLst/>
              </a:prstGeom>
              <a:blipFill>
                <a:blip r:embed="rId6"/>
                <a:stretch>
                  <a:fillRect l="-161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2192A452-2538-301F-32D2-FF1E7F9F5CB8}"/>
                  </a:ext>
                </a:extLst>
              </p:cNvPr>
              <p:cNvSpPr/>
              <p:nvPr/>
            </p:nvSpPr>
            <p:spPr>
              <a:xfrm>
                <a:off x="6144156" y="3582093"/>
                <a:ext cx="381000" cy="381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000" b="1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2192A452-2538-301F-32D2-FF1E7F9F5C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4156" y="3582093"/>
                <a:ext cx="381000" cy="381000"/>
              </a:xfrm>
              <a:prstGeom prst="rect">
                <a:avLst/>
              </a:prstGeom>
              <a:blipFill>
                <a:blip r:embed="rId7"/>
                <a:stretch>
                  <a:fillRect l="-161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D01BB7D6-4D00-A248-F2E7-A7D5D50858BC}"/>
                  </a:ext>
                </a:extLst>
              </p:cNvPr>
              <p:cNvSpPr/>
              <p:nvPr/>
            </p:nvSpPr>
            <p:spPr>
              <a:xfrm>
                <a:off x="6144156" y="4047660"/>
                <a:ext cx="381000" cy="381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000" b="1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D01BB7D6-4D00-A248-F2E7-A7D5D50858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4156" y="4047660"/>
                <a:ext cx="381000" cy="381000"/>
              </a:xfrm>
              <a:prstGeom prst="rect">
                <a:avLst/>
              </a:prstGeom>
              <a:blipFill>
                <a:blip r:embed="rId8"/>
                <a:stretch>
                  <a:fillRect l="-161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4AB405BC-E3BC-25FC-113E-FD7623AF6E6B}"/>
                  </a:ext>
                </a:extLst>
              </p:cNvPr>
              <p:cNvSpPr/>
              <p:nvPr/>
            </p:nvSpPr>
            <p:spPr>
              <a:xfrm>
                <a:off x="7729530" y="2195547"/>
                <a:ext cx="381000" cy="381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4AB405BC-E3BC-25FC-113E-FD7623AF6E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9530" y="2195547"/>
                <a:ext cx="381000" cy="3810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35A67CEF-17BB-5877-30B2-C1EA9FE092E1}"/>
                  </a:ext>
                </a:extLst>
              </p:cNvPr>
              <p:cNvSpPr/>
              <p:nvPr/>
            </p:nvSpPr>
            <p:spPr>
              <a:xfrm>
                <a:off x="7743746" y="2759085"/>
                <a:ext cx="381000" cy="381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b="1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35A67CEF-17BB-5877-30B2-C1EA9FE092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3746" y="2759085"/>
                <a:ext cx="381000" cy="3810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DF6FDABE-65D2-D5D9-9C22-C8737EFF02F8}"/>
                  </a:ext>
                </a:extLst>
              </p:cNvPr>
              <p:cNvSpPr/>
              <p:nvPr/>
            </p:nvSpPr>
            <p:spPr>
              <a:xfrm>
                <a:off x="7757394" y="3290213"/>
                <a:ext cx="381000" cy="381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𝟗</m:t>
                      </m:r>
                    </m:oMath>
                  </m:oMathPara>
                </a14:m>
                <a:endParaRPr lang="en-US" b="1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DF6FDABE-65D2-D5D9-9C22-C8737EFF02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7394" y="3290213"/>
                <a:ext cx="381000" cy="3810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F9F5064F-6E48-2CAB-3E78-9E451890FB56}"/>
                  </a:ext>
                </a:extLst>
              </p:cNvPr>
              <p:cNvSpPr/>
              <p:nvPr/>
            </p:nvSpPr>
            <p:spPr>
              <a:xfrm>
                <a:off x="7711334" y="3914596"/>
                <a:ext cx="468004" cy="381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𝟏𝟔</m:t>
                      </m:r>
                    </m:oMath>
                  </m:oMathPara>
                </a14:m>
                <a:endParaRPr lang="en-US" b="1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F9F5064F-6E48-2CAB-3E78-9E451890FB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1334" y="3914596"/>
                <a:ext cx="468004" cy="381000"/>
              </a:xfrm>
              <a:prstGeom prst="rect">
                <a:avLst/>
              </a:prstGeom>
              <a:blipFill>
                <a:blip r:embed="rId12"/>
                <a:stretch>
                  <a:fillRect l="-389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5008FFD-3774-B60E-1FF8-1C772E92A90F}"/>
              </a:ext>
            </a:extLst>
          </p:cNvPr>
          <p:cNvCxnSpPr/>
          <p:nvPr/>
        </p:nvCxnSpPr>
        <p:spPr>
          <a:xfrm>
            <a:off x="6449732" y="1956505"/>
            <a:ext cx="1279798" cy="999335"/>
          </a:xfrm>
          <a:prstGeom prst="straightConnector1">
            <a:avLst/>
          </a:prstGeom>
          <a:ln w="25400">
            <a:solidFill>
              <a:srgbClr val="F19D19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E58DE3C-0787-ED57-3D3F-11BB7D8BE5CD}"/>
              </a:ext>
            </a:extLst>
          </p:cNvPr>
          <p:cNvCxnSpPr/>
          <p:nvPr/>
        </p:nvCxnSpPr>
        <p:spPr>
          <a:xfrm flipV="1">
            <a:off x="6499540" y="2396000"/>
            <a:ext cx="1313726" cy="10512"/>
          </a:xfrm>
          <a:prstGeom prst="straightConnector1">
            <a:avLst/>
          </a:prstGeom>
          <a:ln w="25400">
            <a:solidFill>
              <a:srgbClr val="F19D19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B50A12D-A1B5-EFAF-9562-8D636050FE6E}"/>
              </a:ext>
            </a:extLst>
          </p:cNvPr>
          <p:cNvCxnSpPr/>
          <p:nvPr/>
        </p:nvCxnSpPr>
        <p:spPr>
          <a:xfrm flipV="1">
            <a:off x="6483267" y="2490679"/>
            <a:ext cx="1344215" cy="336156"/>
          </a:xfrm>
          <a:prstGeom prst="straightConnector1">
            <a:avLst/>
          </a:prstGeom>
          <a:ln w="25400">
            <a:solidFill>
              <a:srgbClr val="F19D19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FCB1812-4830-D324-BC65-F7F6C04EF93E}"/>
              </a:ext>
            </a:extLst>
          </p:cNvPr>
          <p:cNvCxnSpPr/>
          <p:nvPr/>
        </p:nvCxnSpPr>
        <p:spPr>
          <a:xfrm flipV="1">
            <a:off x="6483267" y="3082087"/>
            <a:ext cx="1274127" cy="208126"/>
          </a:xfrm>
          <a:prstGeom prst="straightConnector1">
            <a:avLst/>
          </a:prstGeom>
          <a:ln w="25400">
            <a:solidFill>
              <a:srgbClr val="F19D19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19FF28F2-F7E4-EA99-1B6E-553885D33FB1}"/>
                  </a:ext>
                </a:extLst>
              </p:cNvPr>
              <p:cNvSpPr/>
              <p:nvPr/>
            </p:nvSpPr>
            <p:spPr>
              <a:xfrm>
                <a:off x="6042340" y="1719821"/>
                <a:ext cx="457200" cy="381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>
                    <a:solidFill>
                      <a:srgbClr val="002060"/>
                    </a:solidFill>
                  </a:rPr>
                  <a:t>-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endParaRPr lang="en-US" sz="2000" b="1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19FF28F2-F7E4-EA99-1B6E-553885D33F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2340" y="1719821"/>
                <a:ext cx="457200" cy="381000"/>
              </a:xfrm>
              <a:prstGeom prst="rect">
                <a:avLst/>
              </a:prstGeom>
              <a:blipFill>
                <a:blip r:embed="rId13"/>
                <a:stretch>
                  <a:fillRect l="-9333" t="-9524" b="-3174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F4AD27A3-0A68-E545-C007-D877489769AB}"/>
                  </a:ext>
                </a:extLst>
              </p:cNvPr>
              <p:cNvSpPr/>
              <p:nvPr/>
            </p:nvSpPr>
            <p:spPr>
              <a:xfrm>
                <a:off x="6103300" y="2185389"/>
                <a:ext cx="457200" cy="381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>
                    <a:solidFill>
                      <a:srgbClr val="002060"/>
                    </a:solidFill>
                  </a:rPr>
                  <a:t>-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sz="2000" b="1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F4AD27A3-0A68-E545-C007-D877489769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3300" y="2185389"/>
                <a:ext cx="457200" cy="381000"/>
              </a:xfrm>
              <a:prstGeom prst="rect">
                <a:avLst/>
              </a:prstGeom>
              <a:blipFill>
                <a:blip r:embed="rId14"/>
                <a:stretch>
                  <a:fillRect l="-9333" t="-7937" b="-3174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47BD91D-4324-E2AC-8016-1A1BC160AE9E}"/>
              </a:ext>
            </a:extLst>
          </p:cNvPr>
          <p:cNvCxnSpPr/>
          <p:nvPr/>
        </p:nvCxnSpPr>
        <p:spPr>
          <a:xfrm flipV="1">
            <a:off x="6424426" y="3518816"/>
            <a:ext cx="1355716" cy="266940"/>
          </a:xfrm>
          <a:prstGeom prst="straightConnector1">
            <a:avLst/>
          </a:prstGeom>
          <a:ln w="25400">
            <a:solidFill>
              <a:srgbClr val="F19D19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263C868-4356-8325-43BB-5682EF3AA49E}"/>
              </a:ext>
            </a:extLst>
          </p:cNvPr>
          <p:cNvCxnSpPr/>
          <p:nvPr/>
        </p:nvCxnSpPr>
        <p:spPr>
          <a:xfrm flipV="1">
            <a:off x="6424426" y="4143197"/>
            <a:ext cx="1355716" cy="84241"/>
          </a:xfrm>
          <a:prstGeom prst="straightConnector1">
            <a:avLst/>
          </a:prstGeom>
          <a:ln w="25400">
            <a:solidFill>
              <a:srgbClr val="F19D19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ounded Rectangle 24">
            <a:extLst>
              <a:ext uri="{FF2B5EF4-FFF2-40B4-BE49-F238E27FC236}">
                <a16:creationId xmlns:a16="http://schemas.microsoft.com/office/drawing/2014/main" id="{A082A9B1-298F-E744-EA2B-FC52D9B270E7}"/>
              </a:ext>
            </a:extLst>
          </p:cNvPr>
          <p:cNvSpPr/>
          <p:nvPr/>
        </p:nvSpPr>
        <p:spPr>
          <a:xfrm>
            <a:off x="4859519" y="2109679"/>
            <a:ext cx="1032232" cy="381000"/>
          </a:xfrm>
          <a:prstGeom prst="roundRect">
            <a:avLst/>
          </a:prstGeom>
          <a:noFill/>
          <a:ln w="28575">
            <a:solidFill>
              <a:srgbClr val="AD14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ular Callout 25">
            <a:extLst>
              <a:ext uri="{FF2B5EF4-FFF2-40B4-BE49-F238E27FC236}">
                <a16:creationId xmlns:a16="http://schemas.microsoft.com/office/drawing/2014/main" id="{91985BA4-CEF3-9641-3FBA-9C3C5D988234}"/>
              </a:ext>
            </a:extLst>
          </p:cNvPr>
          <p:cNvSpPr/>
          <p:nvPr/>
        </p:nvSpPr>
        <p:spPr>
          <a:xfrm>
            <a:off x="2064639" y="1492328"/>
            <a:ext cx="1035156" cy="227493"/>
          </a:xfrm>
          <a:prstGeom prst="wedgeRoundRectCallout">
            <a:avLst>
              <a:gd name="adj1" fmla="val -42125"/>
              <a:gd name="adj2" fmla="val 89871"/>
              <a:gd name="adj3" fmla="val 16667"/>
            </a:avLst>
          </a:prstGeom>
          <a:noFill/>
          <a:ln w="28575">
            <a:solidFill>
              <a:srgbClr val="AD14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19D19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Codomain</a:t>
            </a:r>
          </a:p>
        </p:txBody>
      </p:sp>
    </p:spTree>
    <p:extLst>
      <p:ext uri="{BB962C8B-B14F-4D97-AF65-F5344CB8AC3E}">
        <p14:creationId xmlns:p14="http://schemas.microsoft.com/office/powerpoint/2010/main" val="675576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dur="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8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22" presetClass="entr" presetSubtype="8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22" presetClass="entr" presetSubtype="8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22" presetClass="entr" presetSubtype="8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1" presetClass="entr" presetSubtype="1" dur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8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2000"/>
                            </p:stCondLst>
                            <p:childTnLst>
                              <p:par>
                                <p:cTn id="130" presetID="10" presetClass="entr" presetSubtype="0" dur="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7" grpId="0"/>
      <p:bldP spid="48" grpId="0"/>
      <p:bldP spid="51" grpId="0" animBg="1"/>
      <p:bldP spid="5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>
            <a:extLst>
              <a:ext uri="{FF2B5EF4-FFF2-40B4-BE49-F238E27FC236}">
                <a16:creationId xmlns:a16="http://schemas.microsoft.com/office/drawing/2014/main" id="{5B47BF6E-9399-057D-03F9-163FEF7FB1BA}"/>
              </a:ext>
            </a:extLst>
          </p:cNvPr>
          <p:cNvSpPr txBox="1"/>
          <p:nvPr/>
        </p:nvSpPr>
        <p:spPr>
          <a:xfrm>
            <a:off x="311940" y="-15269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2300" spc="-1" dirty="0">
                <a:solidFill>
                  <a:srgbClr val="00A4B6"/>
                </a:solidFill>
                <a:latin typeface="Algerian" panose="04020705040A02060702" pitchFamily="82" charset="0"/>
                <a:ea typeface="Cambria" panose="02040503050406030204" pitchFamily="18" charset="0"/>
                <a:cs typeface="Calibri" panose="020F0502020204030204" pitchFamily="34" charset="0"/>
              </a:rPr>
              <a:t>Functions types</a:t>
            </a:r>
            <a:endParaRPr lang="en-US" sz="2300" b="0" strike="noStrike" spc="-1" dirty="0">
              <a:solidFill>
                <a:srgbClr val="000000"/>
              </a:solidFill>
              <a:latin typeface="Algerian" panose="04020705040A02060702" pitchFamily="82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92DD1D9D-4272-111A-F0A5-AC4704FAB3D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5974" y="774290"/>
                <a:ext cx="5389693" cy="4131904"/>
              </a:xfrm>
              <a:prstGeom prst="rect">
                <a:avLst/>
              </a:prstGeom>
            </p:spPr>
            <p:txBody>
              <a:bodyPr tIns="91440" bIns="9144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 function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is </a:t>
                </a:r>
                <a:r>
                  <a:rPr lang="en-US" sz="1800" dirty="0">
                    <a:solidFill>
                      <a:srgbClr val="0066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injective or one-to-one 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if there </a:t>
                </a:r>
                <a:r>
                  <a:rPr lang="en-US" sz="18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do not exist 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two distinct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18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1 </m:t>
                    </m:r>
                  </m:oMath>
                </a14:m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and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18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such that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18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18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).</m:t>
                    </m:r>
                  </m:oMath>
                </a14:m>
                <a:endParaRPr lang="en-US" sz="1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Example: </a:t>
                </a:r>
              </a:p>
              <a:p>
                <a:pPr marL="544512" lvl="1" indent="0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The function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→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+1 </m:t>
                    </m:r>
                  </m:oMath>
                </a14:m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is a one-to-one function, </a:t>
                </a:r>
              </a:p>
              <a:p>
                <a:pPr marL="544512" lvl="1" indent="0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	where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={1, 2, 3, 4} </m:t>
                    </m:r>
                  </m:oMath>
                </a14:m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={2, 3, 4, 5}</m:t>
                    </m:r>
                  </m:oMath>
                </a14:m>
                <a:endParaRPr lang="en-US" sz="1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sz="1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92DD1D9D-4272-111A-F0A5-AC4704FAB3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974" y="774290"/>
                <a:ext cx="5389693" cy="4131904"/>
              </a:xfrm>
              <a:prstGeom prst="rect">
                <a:avLst/>
              </a:prstGeom>
              <a:blipFill>
                <a:blip r:embed="rId2"/>
                <a:stretch>
                  <a:fillRect l="-79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2DF207CF-359F-F588-DE7E-04D6563C80C5}"/>
              </a:ext>
            </a:extLst>
          </p:cNvPr>
          <p:cNvSpPr/>
          <p:nvPr/>
        </p:nvSpPr>
        <p:spPr>
          <a:xfrm>
            <a:off x="5742811" y="1588220"/>
            <a:ext cx="914400" cy="2697138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92264C3-0F94-177C-4FE4-661F662A8768}"/>
              </a:ext>
            </a:extLst>
          </p:cNvPr>
          <p:cNvSpPr/>
          <p:nvPr/>
        </p:nvSpPr>
        <p:spPr>
          <a:xfrm>
            <a:off x="7345855" y="1542158"/>
            <a:ext cx="914400" cy="269713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A4D79D6-AE5D-534E-8A38-2CB0DC4FC70F}"/>
                  </a:ext>
                </a:extLst>
              </p:cNvPr>
              <p:cNvSpPr/>
              <p:nvPr/>
            </p:nvSpPr>
            <p:spPr>
              <a:xfrm>
                <a:off x="7584691" y="1794357"/>
                <a:ext cx="381000" cy="381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400" b="1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A4D79D6-AE5D-534E-8A38-2CB0DC4FC7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691" y="1794357"/>
                <a:ext cx="381000" cy="381000"/>
              </a:xfrm>
              <a:prstGeom prst="rect">
                <a:avLst/>
              </a:prstGeom>
              <a:blipFill>
                <a:blip r:embed="rId3"/>
                <a:stretch>
                  <a:fillRect l="-12698" b="-793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9C100A3-8DD4-B3D8-339E-4E024BC7C6C4}"/>
                  </a:ext>
                </a:extLst>
              </p:cNvPr>
              <p:cNvSpPr/>
              <p:nvPr/>
            </p:nvSpPr>
            <p:spPr>
              <a:xfrm>
                <a:off x="7598907" y="2357895"/>
                <a:ext cx="381000" cy="381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400" b="1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9C100A3-8DD4-B3D8-339E-4E024BC7C6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8907" y="2357895"/>
                <a:ext cx="381000" cy="381000"/>
              </a:xfrm>
              <a:prstGeom prst="rect">
                <a:avLst/>
              </a:prstGeom>
              <a:blipFill>
                <a:blip r:embed="rId4"/>
                <a:stretch>
                  <a:fillRect l="-14516" b="-967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CBEF8E7-1B2D-6170-622E-A355EAFDD9AE}"/>
                  </a:ext>
                </a:extLst>
              </p:cNvPr>
              <p:cNvSpPr/>
              <p:nvPr/>
            </p:nvSpPr>
            <p:spPr>
              <a:xfrm>
                <a:off x="7612555" y="2889023"/>
                <a:ext cx="381000" cy="381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400" b="1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CBEF8E7-1B2D-6170-622E-A355EAFDD9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2555" y="2889023"/>
                <a:ext cx="381000" cy="381000"/>
              </a:xfrm>
              <a:prstGeom prst="rect">
                <a:avLst/>
              </a:prstGeom>
              <a:blipFill>
                <a:blip r:embed="rId5"/>
                <a:stretch>
                  <a:fillRect l="-14516" b="-967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E73FF1D-01D4-57E8-208C-F74BDE5691BD}"/>
                  </a:ext>
                </a:extLst>
              </p:cNvPr>
              <p:cNvSpPr/>
              <p:nvPr/>
            </p:nvSpPr>
            <p:spPr>
              <a:xfrm>
                <a:off x="7566495" y="3513406"/>
                <a:ext cx="468004" cy="381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400" b="1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E73FF1D-01D4-57E8-208C-F74BDE5691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6495" y="3513406"/>
                <a:ext cx="468004" cy="381000"/>
              </a:xfrm>
              <a:prstGeom prst="rect">
                <a:avLst/>
              </a:prstGeom>
              <a:blipFill>
                <a:blip r:embed="rId6"/>
                <a:stretch>
                  <a:fillRect l="-2597" b="-952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FAF319B-120E-4FD7-D431-62A843D7534A}"/>
                  </a:ext>
                </a:extLst>
              </p:cNvPr>
              <p:cNvSpPr/>
              <p:nvPr/>
            </p:nvSpPr>
            <p:spPr>
              <a:xfrm>
                <a:off x="5978803" y="1794357"/>
                <a:ext cx="381000" cy="381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400" b="1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FAF319B-120E-4FD7-D431-62A843D753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8803" y="1794357"/>
                <a:ext cx="381000" cy="381000"/>
              </a:xfrm>
              <a:prstGeom prst="rect">
                <a:avLst/>
              </a:prstGeom>
              <a:blipFill>
                <a:blip r:embed="rId7"/>
                <a:stretch>
                  <a:fillRect l="-14516" b="-793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4C4EB90E-E2FF-7D20-4DF9-882B5A89F086}"/>
                  </a:ext>
                </a:extLst>
              </p:cNvPr>
              <p:cNvSpPr/>
              <p:nvPr/>
            </p:nvSpPr>
            <p:spPr>
              <a:xfrm>
                <a:off x="5993019" y="2357895"/>
                <a:ext cx="381000" cy="381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400" b="1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4C4EB90E-E2FF-7D20-4DF9-882B5A89F0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3019" y="2357895"/>
                <a:ext cx="381000" cy="381000"/>
              </a:xfrm>
              <a:prstGeom prst="rect">
                <a:avLst/>
              </a:prstGeom>
              <a:blipFill>
                <a:blip r:embed="rId8"/>
                <a:stretch>
                  <a:fillRect l="-12698" b="-967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3C639EEA-3D23-88F1-2C65-7BAEA4D752DB}"/>
                  </a:ext>
                </a:extLst>
              </p:cNvPr>
              <p:cNvSpPr/>
              <p:nvPr/>
            </p:nvSpPr>
            <p:spPr>
              <a:xfrm>
                <a:off x="6006667" y="2889023"/>
                <a:ext cx="381000" cy="381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400" b="1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3C639EEA-3D23-88F1-2C65-7BAEA4D752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6667" y="2889023"/>
                <a:ext cx="381000" cy="381000"/>
              </a:xfrm>
              <a:prstGeom prst="rect">
                <a:avLst/>
              </a:prstGeom>
              <a:blipFill>
                <a:blip r:embed="rId9"/>
                <a:stretch>
                  <a:fillRect l="-12698" b="-967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81E097B-8FBE-367A-1D66-4EA717C45E98}"/>
                  </a:ext>
                </a:extLst>
              </p:cNvPr>
              <p:cNvSpPr/>
              <p:nvPr/>
            </p:nvSpPr>
            <p:spPr>
              <a:xfrm>
                <a:off x="5960607" y="3513406"/>
                <a:ext cx="468004" cy="381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400" b="1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81E097B-8FBE-367A-1D66-4EA717C45E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0607" y="3513406"/>
                <a:ext cx="468004" cy="381000"/>
              </a:xfrm>
              <a:prstGeom prst="rect">
                <a:avLst/>
              </a:prstGeom>
              <a:blipFill>
                <a:blip r:embed="rId10"/>
                <a:stretch>
                  <a:fillRect l="-2597" b="-793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616DD10-0ABF-0EA6-6E1B-96878050191F}"/>
              </a:ext>
            </a:extLst>
          </p:cNvPr>
          <p:cNvCxnSpPr>
            <a:stCxn id="13" idx="3"/>
            <a:endCxn id="9" idx="1"/>
          </p:cNvCxnSpPr>
          <p:nvPr/>
        </p:nvCxnSpPr>
        <p:spPr>
          <a:xfrm>
            <a:off x="6359803" y="1984857"/>
            <a:ext cx="1224888" cy="0"/>
          </a:xfrm>
          <a:prstGeom prst="straightConnector1">
            <a:avLst/>
          </a:prstGeom>
          <a:ln w="25400">
            <a:solidFill>
              <a:srgbClr val="F19D1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6020ACE-EEDA-5D05-C9C6-C2DDBCCBA61A}"/>
              </a:ext>
            </a:extLst>
          </p:cNvPr>
          <p:cNvCxnSpPr>
            <a:stCxn id="14" idx="3"/>
            <a:endCxn id="10" idx="1"/>
          </p:cNvCxnSpPr>
          <p:nvPr/>
        </p:nvCxnSpPr>
        <p:spPr>
          <a:xfrm>
            <a:off x="6374019" y="2548395"/>
            <a:ext cx="1224888" cy="0"/>
          </a:xfrm>
          <a:prstGeom prst="straightConnector1">
            <a:avLst/>
          </a:prstGeom>
          <a:ln w="25400">
            <a:solidFill>
              <a:srgbClr val="F19D1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725E02B-4638-5FAF-E997-913E24B29551}"/>
              </a:ext>
            </a:extLst>
          </p:cNvPr>
          <p:cNvCxnSpPr>
            <a:stCxn id="15" idx="3"/>
            <a:endCxn id="11" idx="1"/>
          </p:cNvCxnSpPr>
          <p:nvPr/>
        </p:nvCxnSpPr>
        <p:spPr>
          <a:xfrm>
            <a:off x="6387667" y="3079523"/>
            <a:ext cx="1224888" cy="0"/>
          </a:xfrm>
          <a:prstGeom prst="straightConnector1">
            <a:avLst/>
          </a:prstGeom>
          <a:ln w="25400">
            <a:solidFill>
              <a:srgbClr val="F19D1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300A873-831F-26EB-E3F3-89BBEBDAF244}"/>
              </a:ext>
            </a:extLst>
          </p:cNvPr>
          <p:cNvCxnSpPr/>
          <p:nvPr/>
        </p:nvCxnSpPr>
        <p:spPr>
          <a:xfrm flipV="1">
            <a:off x="6359803" y="3651308"/>
            <a:ext cx="1252752" cy="52599"/>
          </a:xfrm>
          <a:prstGeom prst="straightConnector1">
            <a:avLst/>
          </a:prstGeom>
          <a:ln w="25400">
            <a:solidFill>
              <a:srgbClr val="F19D1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03C5143B-6715-782A-4C78-26A76817262F}"/>
                  </a:ext>
                </a:extLst>
              </p:cNvPr>
              <p:cNvSpPr/>
              <p:nvPr/>
            </p:nvSpPr>
            <p:spPr>
              <a:xfrm>
                <a:off x="6088555" y="4285358"/>
                <a:ext cx="381000" cy="381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sz="2400" b="1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03C5143B-6715-782A-4C78-26A7681726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8555" y="4285358"/>
                <a:ext cx="381000" cy="381000"/>
              </a:xfrm>
              <a:prstGeom prst="rect">
                <a:avLst/>
              </a:prstGeom>
              <a:blipFill>
                <a:blip r:embed="rId11"/>
                <a:stretch>
                  <a:fillRect l="-16129" b="-967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B48098F9-A94F-971F-B771-1AE90CFA73D5}"/>
                  </a:ext>
                </a:extLst>
              </p:cNvPr>
              <p:cNvSpPr/>
              <p:nvPr/>
            </p:nvSpPr>
            <p:spPr>
              <a:xfrm>
                <a:off x="7647811" y="4285358"/>
                <a:ext cx="381000" cy="381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US" sz="2000" b="1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B48098F9-A94F-971F-B771-1AE90CFA73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7811" y="4285358"/>
                <a:ext cx="381000" cy="381000"/>
              </a:xfrm>
              <a:prstGeom prst="rect">
                <a:avLst/>
              </a:prstGeom>
              <a:blipFill>
                <a:blip r:embed="rId12"/>
                <a:stretch>
                  <a:fillRect l="-806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2067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dur="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dur="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0"/>
                            </p:stCondLst>
                            <p:childTnLst>
                              <p:par>
                                <p:cTn id="48" presetID="10" presetClass="entr" presetSubtype="0" dur="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4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2" presetClass="entr" presetSubtype="4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500"/>
                            </p:stCondLst>
                            <p:childTnLst>
                              <p:par>
                                <p:cTn id="74" presetID="22" presetClass="entr" presetSubtype="4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21" grpId="0"/>
      <p:bldP spid="2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>
            <a:extLst>
              <a:ext uri="{FF2B5EF4-FFF2-40B4-BE49-F238E27FC236}">
                <a16:creationId xmlns:a16="http://schemas.microsoft.com/office/drawing/2014/main" id="{8E54C7E0-76D4-BD04-8833-04DB040A8F67}"/>
              </a:ext>
            </a:extLst>
          </p:cNvPr>
          <p:cNvSpPr txBox="1"/>
          <p:nvPr/>
        </p:nvSpPr>
        <p:spPr>
          <a:xfrm>
            <a:off x="311940" y="-22413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2300" spc="-1" dirty="0">
                <a:solidFill>
                  <a:srgbClr val="00A4B6"/>
                </a:solidFill>
                <a:latin typeface="Algerian" panose="04020705040A02060702" pitchFamily="82" charset="0"/>
                <a:ea typeface="Cambria" panose="02040503050406030204" pitchFamily="18" charset="0"/>
                <a:cs typeface="Calibri" panose="020F0502020204030204" pitchFamily="34" charset="0"/>
              </a:rPr>
              <a:t>Functions types</a:t>
            </a:r>
            <a:endParaRPr lang="en-US" sz="2300" b="0" strike="noStrike" spc="-1" dirty="0">
              <a:solidFill>
                <a:srgbClr val="000000"/>
              </a:solidFill>
              <a:latin typeface="Algerian" panose="04020705040A02060702" pitchFamily="82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E02A9129-6C4E-F040-53B0-80BF7FF5AF1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1941" y="848032"/>
                <a:ext cx="8389608" cy="4036040"/>
              </a:xfrm>
              <a:prstGeom prst="rect">
                <a:avLst/>
              </a:prstGeom>
            </p:spPr>
            <p:txBody>
              <a:bodyPr tIns="91440" bIns="9144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If function is both </a:t>
                </a:r>
                <a:r>
                  <a:rPr 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one-to-one and onto 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then the function is called </a:t>
                </a:r>
                <a:r>
                  <a:rPr lang="en-US" sz="2000" dirty="0">
                    <a:solidFill>
                      <a:srgbClr val="0066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Bijection function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Example: </a:t>
                </a:r>
              </a:p>
              <a:p>
                <a:pPr marL="311151" indent="0">
                  <a:spcBef>
                    <a:spcPts val="600"/>
                  </a:spcBef>
                  <a:buFont typeface="Arial" panose="020B0604020202020204" pitchFamily="34" charset="0"/>
                  <a:buNone/>
                </a:pP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function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: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 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581025" lvl="1" indent="0">
                  <a:spcBef>
                    <a:spcPts val="600"/>
                  </a:spcBef>
                  <a:buFont typeface="Arial" panose="020B0604020202020204" pitchFamily="34" charset="0"/>
                  <a:buNone/>
                </a:pP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where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={1,2,3,4} 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={1,4,9,16}</m:t>
                    </m:r>
                  </m:oMath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828800" lvl="4" indent="0">
                  <a:spcBef>
                    <a:spcPts val="600"/>
                  </a:spcBef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(1) = 1</m:t>
                      </m:r>
                    </m:oMath>
                  </m:oMathPara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828800" lvl="4" indent="0">
                  <a:spcBef>
                    <a:spcPts val="600"/>
                  </a:spcBef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(2) = 4</m:t>
                      </m:r>
                    </m:oMath>
                  </m:oMathPara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828800" lvl="4" indent="0">
                  <a:spcBef>
                    <a:spcPts val="600"/>
                  </a:spcBef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(3) = 9</m:t>
                      </m:r>
                    </m:oMath>
                  </m:oMathPara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828800" lvl="4" indent="0">
                  <a:spcBef>
                    <a:spcPts val="600"/>
                  </a:spcBef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(4) = 16</m:t>
                      </m:r>
                    </m:oMath>
                  </m:oMathPara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E02A9129-6C4E-F040-53B0-80BF7FF5AF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941" y="848032"/>
                <a:ext cx="8389608" cy="4036040"/>
              </a:xfrm>
              <a:prstGeom prst="rect">
                <a:avLst/>
              </a:prstGeom>
              <a:blipFill>
                <a:blip r:embed="rId2"/>
                <a:stretch>
                  <a:fillRect l="-654" t="-45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76415F77-45B0-AA00-D076-E333AFAB0BE5}"/>
              </a:ext>
            </a:extLst>
          </p:cNvPr>
          <p:cNvSpPr/>
          <p:nvPr/>
        </p:nvSpPr>
        <p:spPr>
          <a:xfrm>
            <a:off x="5605272" y="2013271"/>
            <a:ext cx="914400" cy="2391201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610088F-8DF9-A7A9-86A1-A613CC38AC82}"/>
              </a:ext>
            </a:extLst>
          </p:cNvPr>
          <p:cNvSpPr/>
          <p:nvPr/>
        </p:nvSpPr>
        <p:spPr>
          <a:xfrm>
            <a:off x="7197512" y="1966073"/>
            <a:ext cx="914400" cy="2438399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4EB6C4F-6B5C-202D-6244-66D13E335DE4}"/>
                  </a:ext>
                </a:extLst>
              </p:cNvPr>
              <p:cNvSpPr/>
              <p:nvPr/>
            </p:nvSpPr>
            <p:spPr>
              <a:xfrm>
                <a:off x="7515960" y="1541286"/>
                <a:ext cx="381000" cy="381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𝐁</m:t>
                      </m:r>
                    </m:oMath>
                  </m:oMathPara>
                </a14:m>
                <a:endParaRPr lang="en-US" sz="2400" b="1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4EB6C4F-6B5C-202D-6244-66D13E335D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5960" y="1541286"/>
                <a:ext cx="381000" cy="381000"/>
              </a:xfrm>
              <a:prstGeom prst="rect">
                <a:avLst/>
              </a:prstGeom>
              <a:blipFill>
                <a:blip r:embed="rId3"/>
                <a:stretch>
                  <a:fillRect l="-16129" b="-967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E5C89EE6-8203-C09E-D97E-5D04073B60BF}"/>
              </a:ext>
            </a:extLst>
          </p:cNvPr>
          <p:cNvSpPr/>
          <p:nvPr/>
        </p:nvSpPr>
        <p:spPr>
          <a:xfrm>
            <a:off x="5865149" y="2118472"/>
            <a:ext cx="3810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rgbClr val="002060"/>
                </a:solidFill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5E7D5BC-103F-36B1-6AC6-7C296D9F8DCD}"/>
              </a:ext>
            </a:extLst>
          </p:cNvPr>
          <p:cNvSpPr/>
          <p:nvPr/>
        </p:nvSpPr>
        <p:spPr>
          <a:xfrm>
            <a:off x="5879365" y="2651872"/>
            <a:ext cx="3810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rgbClr val="002060"/>
                </a:solidFill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AA2C67-CF52-D0AA-C0B1-E946A84E239F}"/>
              </a:ext>
            </a:extLst>
          </p:cNvPr>
          <p:cNvSpPr/>
          <p:nvPr/>
        </p:nvSpPr>
        <p:spPr>
          <a:xfrm>
            <a:off x="5888464" y="3234176"/>
            <a:ext cx="3810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rgbClr val="002060"/>
                </a:solidFill>
              </a:rPr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698E74-1941-2E95-3621-FB77A689E37D}"/>
              </a:ext>
            </a:extLst>
          </p:cNvPr>
          <p:cNvSpPr/>
          <p:nvPr/>
        </p:nvSpPr>
        <p:spPr>
          <a:xfrm>
            <a:off x="5888464" y="3794872"/>
            <a:ext cx="3810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rgbClr val="002060"/>
                </a:solidFill>
              </a:rPr>
              <a:t>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EBBD87C-D2D5-0CAE-D786-CD6849E9A514}"/>
              </a:ext>
            </a:extLst>
          </p:cNvPr>
          <p:cNvSpPr/>
          <p:nvPr/>
        </p:nvSpPr>
        <p:spPr>
          <a:xfrm>
            <a:off x="7447152" y="2104824"/>
            <a:ext cx="3810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3A4520-8B9A-2B92-F2CE-5D25C0410428}"/>
              </a:ext>
            </a:extLst>
          </p:cNvPr>
          <p:cNvSpPr/>
          <p:nvPr/>
        </p:nvSpPr>
        <p:spPr>
          <a:xfrm>
            <a:off x="7461368" y="2576809"/>
            <a:ext cx="3810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D860060-02B5-41C6-0898-99061A50002E}"/>
              </a:ext>
            </a:extLst>
          </p:cNvPr>
          <p:cNvSpPr/>
          <p:nvPr/>
        </p:nvSpPr>
        <p:spPr>
          <a:xfrm>
            <a:off x="7475016" y="3107937"/>
            <a:ext cx="3810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rgbClr val="C00000"/>
                </a:solidFill>
              </a:rPr>
              <a:t>9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2BFA2DD-5910-814E-ED09-EB395D62F5E6}"/>
              </a:ext>
            </a:extLst>
          </p:cNvPr>
          <p:cNvSpPr/>
          <p:nvPr/>
        </p:nvSpPr>
        <p:spPr>
          <a:xfrm>
            <a:off x="7311389" y="3669183"/>
            <a:ext cx="682956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rgbClr val="C00000"/>
                </a:solidFill>
              </a:rPr>
              <a:t>16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C7CA0B5-21B3-5EB4-DEF2-221B0BC423AD}"/>
              </a:ext>
            </a:extLst>
          </p:cNvPr>
          <p:cNvCxnSpPr/>
          <p:nvPr/>
        </p:nvCxnSpPr>
        <p:spPr>
          <a:xfrm flipV="1">
            <a:off x="6269464" y="2333424"/>
            <a:ext cx="1228300" cy="11376"/>
          </a:xfrm>
          <a:prstGeom prst="straightConnector1">
            <a:avLst/>
          </a:prstGeom>
          <a:ln w="25400">
            <a:solidFill>
              <a:srgbClr val="F19D19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44E4C07-CD32-B928-EFC0-553446AD4D6B}"/>
              </a:ext>
            </a:extLst>
          </p:cNvPr>
          <p:cNvCxnSpPr/>
          <p:nvPr/>
        </p:nvCxnSpPr>
        <p:spPr>
          <a:xfrm flipV="1">
            <a:off x="6276860" y="2798300"/>
            <a:ext cx="1170292" cy="53742"/>
          </a:xfrm>
          <a:prstGeom prst="straightConnector1">
            <a:avLst/>
          </a:prstGeom>
          <a:ln w="25400">
            <a:solidFill>
              <a:srgbClr val="F19D19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3521BD1-E081-6C53-71D5-F0BACDEAFF2A}"/>
              </a:ext>
            </a:extLst>
          </p:cNvPr>
          <p:cNvCxnSpPr/>
          <p:nvPr/>
        </p:nvCxnSpPr>
        <p:spPr>
          <a:xfrm flipV="1">
            <a:off x="6276860" y="3336539"/>
            <a:ext cx="1220904" cy="74770"/>
          </a:xfrm>
          <a:prstGeom prst="straightConnector1">
            <a:avLst/>
          </a:prstGeom>
          <a:ln w="25400">
            <a:solidFill>
              <a:srgbClr val="F19D19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31200E9-75E1-8848-9D43-E4C21338C2B7}"/>
              </a:ext>
            </a:extLst>
          </p:cNvPr>
          <p:cNvCxnSpPr/>
          <p:nvPr/>
        </p:nvCxnSpPr>
        <p:spPr>
          <a:xfrm flipV="1">
            <a:off x="6261504" y="3895806"/>
            <a:ext cx="1199864" cy="70796"/>
          </a:xfrm>
          <a:prstGeom prst="straightConnector1">
            <a:avLst/>
          </a:prstGeom>
          <a:ln w="25400">
            <a:solidFill>
              <a:srgbClr val="F19D19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EEE16374-4F6D-0DBC-9C92-C1E434925D55}"/>
                  </a:ext>
                </a:extLst>
              </p:cNvPr>
              <p:cNvSpPr/>
              <p:nvPr/>
            </p:nvSpPr>
            <p:spPr>
              <a:xfrm>
                <a:off x="5807928" y="1541286"/>
                <a:ext cx="416585" cy="43131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sz="2400" b="1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EEE16374-4F6D-0DBC-9C92-C1E434925D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7928" y="1541286"/>
                <a:ext cx="416585" cy="431316"/>
              </a:xfrm>
              <a:prstGeom prst="rect">
                <a:avLst/>
              </a:prstGeom>
              <a:blipFill>
                <a:blip r:embed="rId4"/>
                <a:stretch>
                  <a:fillRect l="-10294" b="-140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76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0" presetClass="entr" presetSubtype="0" dur="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10" presetClass="entr" presetSubtype="0" dur="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4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10" presetClass="entr" presetSubtype="0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500"/>
                            </p:stCondLst>
                            <p:childTnLst>
                              <p:par>
                                <p:cTn id="73" presetID="22" presetClass="entr" presetSubtype="4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000"/>
                            </p:stCondLst>
                            <p:childTnLst>
                              <p:par>
                                <p:cTn id="77" presetID="10" presetClass="entr" presetSubtype="0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500"/>
                            </p:stCondLst>
                            <p:childTnLst>
                              <p:par>
                                <p:cTn id="81" presetID="22" presetClass="entr" presetSubtype="4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000"/>
                            </p:stCondLst>
                            <p:childTnLst>
                              <p:par>
                                <p:cTn id="85" presetID="10" presetClass="entr" presetSubtype="0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500"/>
                            </p:stCondLst>
                            <p:childTnLst>
                              <p:par>
                                <p:cTn id="89" presetID="22" presetClass="entr" presetSubtype="4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2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>
            <a:extLst>
              <a:ext uri="{FF2B5EF4-FFF2-40B4-BE49-F238E27FC236}">
                <a16:creationId xmlns:a16="http://schemas.microsoft.com/office/drawing/2014/main" id="{B3273901-70AD-CDFD-381D-C5E8A7547FEC}"/>
              </a:ext>
            </a:extLst>
          </p:cNvPr>
          <p:cNvSpPr txBox="1"/>
          <p:nvPr/>
        </p:nvSpPr>
        <p:spPr>
          <a:xfrm>
            <a:off x="311940" y="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2300" spc="-1" dirty="0">
                <a:solidFill>
                  <a:srgbClr val="00A4B6"/>
                </a:solidFill>
                <a:latin typeface="Algerian" panose="04020705040A02060702" pitchFamily="82" charset="0"/>
                <a:ea typeface="Cambria" panose="02040503050406030204" pitchFamily="18" charset="0"/>
                <a:cs typeface="Calibri" panose="020F0502020204030204" pitchFamily="34" charset="0"/>
              </a:rPr>
              <a:t>Vectors and matrices</a:t>
            </a:r>
            <a:endParaRPr lang="en-US" sz="2300" b="0" strike="noStrike" spc="-1" dirty="0">
              <a:solidFill>
                <a:srgbClr val="000000"/>
              </a:solidFill>
              <a:latin typeface="Algerian" panose="04020705040A02060702" pitchFamily="82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9064A2B9-B48E-6E1C-8D6C-9247B8348AC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1940" y="863601"/>
                <a:ext cx="8289135" cy="4051300"/>
              </a:xfrm>
              <a:prstGeom prst="rect">
                <a:avLst/>
              </a:prstGeom>
            </p:spPr>
            <p:txBody>
              <a:bodyPr tIns="91440" bIns="9144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14000"/>
                  </a:lnSpc>
                  <a:buFont typeface="Wingdings" panose="05000000000000000000" pitchFamily="2" charset="2"/>
                  <a:buChar char="§"/>
                </a:pP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 vector,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means a list (or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-tuple) of numbers:</a:t>
                </a:r>
              </a:p>
              <a:p>
                <a:pPr marL="0" lvl="1" indent="0">
                  <a:lnSpc>
                    <a:spcPct val="114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1" i="1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𝒖</m:t>
                      </m:r>
                      <m:r>
                        <a:rPr lang="en-US" sz="1800" b="1" i="1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 (</m:t>
                      </m:r>
                      <m:sSub>
                        <m:sSubPr>
                          <m:ctrlPr>
                            <a:rPr lang="en-US" sz="1800" b="1" i="1">
                              <a:solidFill>
                                <a:srgbClr val="AD145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>
                              <a:solidFill>
                                <a:srgbClr val="AD145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800" b="1" i="1">
                              <a:solidFill>
                                <a:srgbClr val="AD145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1800" b="1" i="1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1800" b="1" i="1">
                              <a:solidFill>
                                <a:srgbClr val="AD145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>
                              <a:solidFill>
                                <a:srgbClr val="AD145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800" b="1" i="1">
                              <a:solidFill>
                                <a:srgbClr val="AD145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800" b="1" i="1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. . . , </m:t>
                      </m:r>
                      <m:sSub>
                        <m:sSubPr>
                          <m:ctrlPr>
                            <a:rPr lang="en-US" sz="1800" b="1" i="1">
                              <a:solidFill>
                                <a:srgbClr val="AD145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>
                              <a:solidFill>
                                <a:srgbClr val="AD145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800" b="1" i="1">
                              <a:solidFill>
                                <a:srgbClr val="AD145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sz="1800" b="1" i="1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b="1" dirty="0">
                  <a:solidFill>
                    <a:srgbClr val="AD1457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Font typeface="Arial" panose="020B0604020202020204" pitchFamily="34" charset="0"/>
                  <a:buNone/>
                </a:pP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Where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are called the components of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 </a:t>
                </a:r>
              </a:p>
              <a:p>
                <a:pPr marL="457200" lvl="1" indent="0">
                  <a:buFont typeface="Arial" panose="020B0604020202020204" pitchFamily="34" charset="0"/>
                  <a:buNone/>
                </a:pP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If all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are zero, then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called the zero vector.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18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Vector operations : Addition, Subtraction, Scalar Multiplication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Matrix A, means a rectangular array of numbers.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3x3 Matrix</a:t>
                </a:r>
                <a14:m>
                  <m:oMath xmlns:m="http://schemas.openxmlformats.org/officeDocument/2006/math">
                    <m:r>
                      <a:rPr lang="en-US" sz="18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 </m:t>
                    </m:r>
                    <m:d>
                      <m:dPr>
                        <m:begChr m:val="["/>
                        <m:endChr m:val="]"/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9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1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18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Matrix operations: Addition, Subtraction, </a:t>
                </a:r>
                <a:r>
                  <a:rPr lang="en-US" sz="1800" b="1" dirty="0">
                    <a:solidFill>
                      <a:srgbClr val="AD1457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Multiplication</a:t>
                </a:r>
                <a:endParaRPr lang="en-US" sz="1800" dirty="0">
                  <a:solidFill>
                    <a:srgbClr val="AD1457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9064A2B9-B48E-6E1C-8D6C-9247B8348A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940" y="863601"/>
                <a:ext cx="8289135" cy="4051300"/>
              </a:xfrm>
              <a:prstGeom prst="rect">
                <a:avLst/>
              </a:prstGeom>
              <a:blipFill>
                <a:blip r:embed="rId2"/>
                <a:stretch>
                  <a:fillRect l="-4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DFF15300-36B0-8CA3-DC98-50E54BDC05BA}"/>
              </a:ext>
            </a:extLst>
          </p:cNvPr>
          <p:cNvSpPr txBox="1"/>
          <p:nvPr/>
        </p:nvSpPr>
        <p:spPr>
          <a:xfrm>
            <a:off x="3128962" y="1271588"/>
            <a:ext cx="2500313" cy="350044"/>
          </a:xfrm>
          <a:prstGeom prst="rect">
            <a:avLst/>
          </a:prstGeom>
          <a:noFill/>
          <a:ln w="28575">
            <a:solidFill>
              <a:srgbClr val="F19D19"/>
            </a:solidFill>
          </a:ln>
        </p:spPr>
        <p:txBody>
          <a:bodyPr wrap="square" rtlCol="0">
            <a:spAutoFit/>
          </a:bodyPr>
          <a:lstStyle/>
          <a:p>
            <a:pPr marL="0" lvl="1" algn="ctr"/>
            <a:endParaRPr lang="en-US" sz="2400" b="1">
              <a:solidFill>
                <a:srgbClr val="AD1457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43C649-5ABE-F396-9838-459B7340A31D}"/>
              </a:ext>
            </a:extLst>
          </p:cNvPr>
          <p:cNvSpPr txBox="1"/>
          <p:nvPr/>
        </p:nvSpPr>
        <p:spPr>
          <a:xfrm>
            <a:off x="4572000" y="3771900"/>
            <a:ext cx="1450182" cy="441903"/>
          </a:xfrm>
          <a:prstGeom prst="rect">
            <a:avLst/>
          </a:prstGeom>
          <a:noFill/>
          <a:ln w="28575">
            <a:solidFill>
              <a:srgbClr val="F19D19"/>
            </a:solidFill>
          </a:ln>
        </p:spPr>
        <p:txBody>
          <a:bodyPr wrap="square" rtlCol="0">
            <a:spAutoFit/>
          </a:bodyPr>
          <a:lstStyle/>
          <a:p>
            <a:pPr marL="0" lvl="1" algn="ctr"/>
            <a:endParaRPr lang="en-US" sz="2400" b="1">
              <a:solidFill>
                <a:srgbClr val="AD14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207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1" presetClass="entr" presetSubtype="1" dur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1" presetClass="entr" presetSubtype="1" dur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>
            <a:extLst>
              <a:ext uri="{FF2B5EF4-FFF2-40B4-BE49-F238E27FC236}">
                <a16:creationId xmlns:a16="http://schemas.microsoft.com/office/drawing/2014/main" id="{38215D47-88C5-26F4-0B7D-D2105D4BD3FD}"/>
              </a:ext>
            </a:extLst>
          </p:cNvPr>
          <p:cNvSpPr txBox="1"/>
          <p:nvPr/>
        </p:nvSpPr>
        <p:spPr>
          <a:xfrm>
            <a:off x="311940" y="-7144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2300" spc="-1" dirty="0">
                <a:solidFill>
                  <a:srgbClr val="00A4B6"/>
                </a:solidFill>
                <a:latin typeface="Algerian" panose="04020705040A02060702" pitchFamily="82" charset="0"/>
                <a:ea typeface="Cambria" panose="02040503050406030204" pitchFamily="18" charset="0"/>
                <a:cs typeface="Calibri" panose="020F0502020204030204" pitchFamily="34" charset="0"/>
              </a:rPr>
              <a:t>Linear inequalities</a:t>
            </a:r>
            <a:endParaRPr lang="en-US" sz="2300" b="0" strike="noStrike" spc="-1" dirty="0">
              <a:solidFill>
                <a:srgbClr val="000000"/>
              </a:solidFill>
              <a:latin typeface="Algerian" panose="04020705040A02060702" pitchFamily="82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C9D75268-14E1-F1C1-B711-70DFD7EE05A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8601" y="863601"/>
                <a:ext cx="8603460" cy="4084484"/>
              </a:xfrm>
              <a:prstGeom prst="rect">
                <a:avLst/>
              </a:prstGeom>
            </p:spPr>
            <p:txBody>
              <a:bodyPr tIns="91440" bIns="9144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sz="18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Inequalities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 The term inequality is applied to any statement involving one of the symbols &lt;, &gt;, ≤, ≥.</a:t>
                </a: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Examples of inequalities are:</a:t>
                </a: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a:rPr lang="en-US" sz="18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a:rPr lang="en-US" sz="18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+ </m:t>
                    </m:r>
                    <m:r>
                      <m:rPr>
                        <m:sty m:val="p"/>
                      </m:rPr>
                      <a:rPr lang="en-US" sz="18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y</m:t>
                    </m:r>
                    <m:r>
                      <a:rPr lang="en-US" sz="18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+ 2</m:t>
                    </m:r>
                    <m:r>
                      <m:rPr>
                        <m:sty m:val="p"/>
                      </m:rPr>
                      <a:rPr lang="en-US" sz="18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z</m:t>
                    </m:r>
                    <m:r>
                      <a:rPr lang="en-US" sz="18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&gt; 16 </m:t>
                    </m:r>
                  </m:oMath>
                </a14:m>
                <a:endParaRPr lang="en-US" sz="1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r>
                      <a:rPr lang="en-US" sz="18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 + </m:t>
                    </m:r>
                    <m:r>
                      <m:rPr>
                        <m:sty m:val="p"/>
                      </m:rPr>
                      <a:rPr lang="en-US" sz="18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q</m:t>
                    </m:r>
                    <m:r>
                      <a:rPr lang="en-US" sz="18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 ≤1/2</m:t>
                    </m:r>
                  </m:oMath>
                </a14:m>
                <a:endParaRPr lang="en-US" sz="1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sz="18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 + </m:t>
                    </m:r>
                    <m:r>
                      <m:rPr>
                        <m:sty m:val="p"/>
                      </m:rPr>
                      <a:rPr lang="en-US" sz="18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ab</m:t>
                    </m:r>
                    <m:r>
                      <a:rPr lang="en-US" sz="18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&gt; 1</m:t>
                    </m:r>
                  </m:oMath>
                </a14:m>
                <a:endParaRPr lang="en-US" sz="1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C9D75268-14E1-F1C1-B711-70DFD7EE05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1" y="863601"/>
                <a:ext cx="8603460" cy="4084484"/>
              </a:xfrm>
              <a:prstGeom prst="rect">
                <a:avLst/>
              </a:prstGeom>
              <a:blipFill>
                <a:blip r:embed="rId2"/>
                <a:stretch>
                  <a:fillRect l="-49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0114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>
            <a:extLst>
              <a:ext uri="{FF2B5EF4-FFF2-40B4-BE49-F238E27FC236}">
                <a16:creationId xmlns:a16="http://schemas.microsoft.com/office/drawing/2014/main" id="{8E15BF50-9CA1-7226-A52C-E9C7D074E35F}"/>
              </a:ext>
            </a:extLst>
          </p:cNvPr>
          <p:cNvSpPr txBox="1"/>
          <p:nvPr/>
        </p:nvSpPr>
        <p:spPr>
          <a:xfrm>
            <a:off x="311940" y="-14287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2300" spc="-1" dirty="0">
                <a:solidFill>
                  <a:srgbClr val="00A4B6"/>
                </a:solidFill>
                <a:latin typeface="Algerian" panose="04020705040A02060702" pitchFamily="82" charset="0"/>
                <a:ea typeface="Cambria" panose="02040503050406030204" pitchFamily="18" charset="0"/>
                <a:cs typeface="Calibri" panose="020F0502020204030204" pitchFamily="34" charset="0"/>
              </a:rPr>
              <a:t>Linear equations</a:t>
            </a:r>
            <a:endParaRPr lang="en-US" sz="2300" b="0" strike="noStrike" spc="-1" dirty="0">
              <a:solidFill>
                <a:srgbClr val="000000"/>
              </a:solidFill>
              <a:latin typeface="Algerian" panose="04020705040A02060702" pitchFamily="82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86C0B79D-33B6-063A-6783-F89C1602CE2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3348" y="782484"/>
                <a:ext cx="8588712" cy="4053835"/>
              </a:xfrm>
              <a:prstGeom prst="rect">
                <a:avLst/>
              </a:prstGeom>
            </p:spPr>
            <p:txBody>
              <a:bodyPr tIns="91440" bIns="9144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18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Linear equation with one Unknown</a:t>
                </a:r>
              </a:p>
              <a:p>
                <a:endParaRPr lang="en-US" sz="1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1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1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18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Two Equations with Two Unknowns</a:t>
                </a:r>
              </a:p>
              <a:p>
                <a:pPr lvl="1"/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 system of two linear equations in the two unknowns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+ </m:t>
                      </m:r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 </m:t>
                      </m:r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+ </m:t>
                      </m:r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 </m:t>
                      </m:r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 solution of above can be obtained by the elimination process, whereby reduce the system to a single equation in only one unknown.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86C0B79D-33B6-063A-6783-F89C1602C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348" y="782484"/>
                <a:ext cx="8588712" cy="4053835"/>
              </a:xfrm>
              <a:prstGeom prst="rect">
                <a:avLst/>
              </a:prstGeom>
              <a:blipFill>
                <a:blip r:embed="rId2"/>
                <a:stretch>
                  <a:fillRect l="-497" t="-4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C985217-D532-6C53-7D41-9744C2EE25E9}"/>
                  </a:ext>
                </a:extLst>
              </p:cNvPr>
              <p:cNvSpPr txBox="1"/>
              <p:nvPr/>
            </p:nvSpPr>
            <p:spPr>
              <a:xfrm>
                <a:off x="1791929" y="1595285"/>
                <a:ext cx="1447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𝒂𝒙</m:t>
                      </m:r>
                      <m:r>
                        <a:rPr lang="en-US" sz="2400" b="1" i="1" smtClean="0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sz="2400" b="1" i="1" smtClean="0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sz="2400" b="1">
                  <a:solidFill>
                    <a:srgbClr val="AD1457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C985217-D532-6C53-7D41-9744C2EE25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929" y="1595285"/>
                <a:ext cx="144780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EBE4F19-BD15-D95B-6C04-C961DCC189CD}"/>
                  </a:ext>
                </a:extLst>
              </p:cNvPr>
              <p:cNvSpPr txBox="1"/>
              <p:nvPr/>
            </p:nvSpPr>
            <p:spPr>
              <a:xfrm>
                <a:off x="4744624" y="1429309"/>
                <a:ext cx="1752600" cy="7936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400" b="1" i="1" smtClean="0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>
                              <a:solidFill>
                                <a:srgbClr val="AD145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solidFill>
                                <a:srgbClr val="AD1457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num>
                        <m:den>
                          <m:r>
                            <a:rPr lang="en-US" sz="2400" b="1" i="1">
                              <a:solidFill>
                                <a:srgbClr val="AD1457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en-US" sz="2400" b="1" i="1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b="1">
                  <a:solidFill>
                    <a:srgbClr val="AD1457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EBE4F19-BD15-D95B-6C04-C961DCC189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4624" y="1429309"/>
                <a:ext cx="1752600" cy="7936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FE0B04F0-3C60-85F5-745E-F527D0DE15E9}"/>
              </a:ext>
            </a:extLst>
          </p:cNvPr>
          <p:cNvSpPr txBox="1"/>
          <p:nvPr/>
        </p:nvSpPr>
        <p:spPr>
          <a:xfrm>
            <a:off x="3639834" y="1626060"/>
            <a:ext cx="11047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Solution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7F0E9F-4171-289E-4D5D-9260F7C78590}"/>
              </a:ext>
            </a:extLst>
          </p:cNvPr>
          <p:cNvSpPr txBox="1"/>
          <p:nvPr/>
        </p:nvSpPr>
        <p:spPr>
          <a:xfrm>
            <a:off x="1846520" y="1608290"/>
            <a:ext cx="1313597" cy="461665"/>
          </a:xfrm>
          <a:prstGeom prst="rect">
            <a:avLst/>
          </a:prstGeom>
          <a:noFill/>
          <a:ln w="28575">
            <a:solidFill>
              <a:srgbClr val="F19D19"/>
            </a:solidFill>
          </a:ln>
        </p:spPr>
        <p:txBody>
          <a:bodyPr wrap="square" rtlCol="0">
            <a:spAutoFit/>
          </a:bodyPr>
          <a:lstStyle/>
          <a:p>
            <a:pPr marL="0" lvl="1" algn="ctr"/>
            <a:endParaRPr lang="en-US" sz="2400" b="1">
              <a:solidFill>
                <a:srgbClr val="AD1457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C12D0D-3F5C-5A82-BF0E-450B90CBF09A}"/>
              </a:ext>
            </a:extLst>
          </p:cNvPr>
          <p:cNvSpPr txBox="1"/>
          <p:nvPr/>
        </p:nvSpPr>
        <p:spPr>
          <a:xfrm>
            <a:off x="5076489" y="1399964"/>
            <a:ext cx="1215335" cy="82296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marL="0" lvl="1" algn="ctr"/>
            <a:endParaRPr lang="en-US" sz="2400" b="1">
              <a:solidFill>
                <a:srgbClr val="AD14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014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dur="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dur="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1" presetClass="entr" presetSubtype="1" dur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1" presetClass="entr" presetSubtype="1" dur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 animBg="1"/>
      <p:bldP spid="1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>
            <a:extLst>
              <a:ext uri="{FF2B5EF4-FFF2-40B4-BE49-F238E27FC236}">
                <a16:creationId xmlns:a16="http://schemas.microsoft.com/office/drawing/2014/main" id="{04E08E26-3955-B132-59D1-DB0A6F9AB822}"/>
              </a:ext>
            </a:extLst>
          </p:cNvPr>
          <p:cNvSpPr txBox="1"/>
          <p:nvPr/>
        </p:nvSpPr>
        <p:spPr>
          <a:xfrm>
            <a:off x="311940" y="-21431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2300" spc="-1" dirty="0">
                <a:solidFill>
                  <a:srgbClr val="00A4B6"/>
                </a:solidFill>
                <a:latin typeface="Algerian" panose="04020705040A02060702" pitchFamily="82" charset="0"/>
                <a:ea typeface="Cambria" panose="02040503050406030204" pitchFamily="18" charset="0"/>
                <a:cs typeface="Calibri" panose="020F0502020204030204" pitchFamily="34" charset="0"/>
              </a:rPr>
              <a:t>logic</a:t>
            </a:r>
            <a:endParaRPr lang="en-US" sz="2300" b="0" strike="noStrike" spc="-1" dirty="0">
              <a:solidFill>
                <a:srgbClr val="000000"/>
              </a:solidFill>
              <a:latin typeface="Algerian" panose="04020705040A02060702" pitchFamily="82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B062F984-8867-B04A-0301-DE39D50A6D1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8097" y="863601"/>
                <a:ext cx="8573963" cy="4077110"/>
              </a:xfrm>
              <a:prstGeom prst="rect">
                <a:avLst/>
              </a:prstGeom>
            </p:spPr>
            <p:txBody>
              <a:bodyPr tIns="91440" bIns="9144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Declarative statement that is sufficiently objective, meaningful and precise </a:t>
                </a:r>
                <a:r>
                  <a:rPr lang="en-US" sz="18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to have a truth value (true or false) 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is known as proposition.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Proposition examples:</a:t>
                </a:r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: Fourteen is an even integer.</a:t>
                </a:r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q</m:t>
                    </m:r>
                  </m:oMath>
                </a14:m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: Mumbai is the capital city of India.</a:t>
                </a:r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</m:t>
                    </m:r>
                  </m:oMath>
                </a14:m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: 0 = 0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Following statements </a:t>
                </a:r>
                <a:r>
                  <a:rPr lang="en-US" sz="18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are not propositions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  <a:p>
                <a:pPr marL="971550" lvl="1" indent="-457200">
                  <a:buFont typeface="+mj-lt"/>
                  <a:buAutoNum type="arabicPeriod"/>
                </a:pP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Close the door.</a:t>
                </a:r>
              </a:p>
              <a:p>
                <a:pPr marL="971550" lvl="1" indent="-457200">
                  <a:buFont typeface="+mj-lt"/>
                  <a:buAutoNum type="arabicPeriod"/>
                </a:pP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Where are you?</a:t>
                </a:r>
              </a:p>
              <a:p>
                <a:pPr marL="97155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greater than </a:t>
                </a:r>
                <a14:m>
                  <m:oMath xmlns:m="http://schemas.openxmlformats.org/officeDocument/2006/math">
                    <m:r>
                      <a:rPr lang="en-US" sz="18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B062F984-8867-B04A-0301-DE39D50A6D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097" y="863601"/>
                <a:ext cx="8573963" cy="4077110"/>
              </a:xfrm>
              <a:prstGeom prst="rect">
                <a:avLst/>
              </a:prstGeom>
              <a:blipFill>
                <a:blip r:embed="rId2"/>
                <a:stretch>
                  <a:fillRect l="-426" t="-449" r="-64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0547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>
            <a:extLst>
              <a:ext uri="{FF2B5EF4-FFF2-40B4-BE49-F238E27FC236}">
                <a16:creationId xmlns:a16="http://schemas.microsoft.com/office/drawing/2014/main" id="{C155B4EC-DA21-E576-9093-48ACE66273BB}"/>
              </a:ext>
            </a:extLst>
          </p:cNvPr>
          <p:cNvSpPr txBox="1"/>
          <p:nvPr/>
        </p:nvSpPr>
        <p:spPr>
          <a:xfrm>
            <a:off x="311760" y="7380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2300" b="0" strike="noStrike" spc="-1" dirty="0">
                <a:solidFill>
                  <a:srgbClr val="00A4B6"/>
                </a:solidFill>
                <a:latin typeface="Algerian" panose="04020705040A02060702" pitchFamily="82" charset="0"/>
                <a:ea typeface="Cambria" panose="02040503050406030204" pitchFamily="18" charset="0"/>
                <a:cs typeface="Calibri" panose="020F0502020204030204" pitchFamily="34" charset="0"/>
              </a:rPr>
              <a:t>WHAT IS AN ALGORITHM?</a:t>
            </a:r>
            <a:endParaRPr lang="en-US" sz="2300" b="0" strike="noStrike" spc="-1" dirty="0">
              <a:solidFill>
                <a:srgbClr val="000000"/>
              </a:solidFill>
              <a:latin typeface="Algerian" panose="04020705040A02060702" pitchFamily="82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C00598-FA8C-DB1C-F876-55C1722A1AD2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311760" y="1086212"/>
            <a:ext cx="8520120" cy="4048602"/>
          </a:xfrm>
        </p:spPr>
        <p:txBody>
          <a:bodyPr>
            <a:normAutofit fontScale="92500" lnSpcReduction="10000"/>
          </a:bodyPr>
          <a:lstStyle/>
          <a:p>
            <a:r>
              <a:rPr lang="en-US" sz="2300" dirty="0">
                <a:latin typeface="Cambria" panose="02040503050406030204" pitchFamily="18" charset="0"/>
                <a:ea typeface="Cambria" panose="02040503050406030204" pitchFamily="18" charset="0"/>
              </a:rPr>
              <a:t>A process or a set of rules to be followed to achieve desired output, especially by a computer.</a:t>
            </a:r>
          </a:p>
          <a:p>
            <a:endParaRPr lang="en-US" sz="23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23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23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23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23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23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23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23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23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23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300" dirty="0">
                <a:latin typeface="Cambria" panose="02040503050406030204" pitchFamily="18" charset="0"/>
                <a:ea typeface="Cambria" panose="02040503050406030204" pitchFamily="18" charset="0"/>
              </a:rPr>
              <a:t>An algorithm is any well-defined computational procedure that takes some value, or a set of values as input and produces some value, or a set of values as output.</a:t>
            </a:r>
          </a:p>
          <a:p>
            <a:endParaRPr lang="en-IN" dirty="0"/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15D1B661-B186-5345-2145-6C7D92BCFBCA}"/>
              </a:ext>
            </a:extLst>
          </p:cNvPr>
          <p:cNvSpPr/>
          <p:nvPr/>
        </p:nvSpPr>
        <p:spPr>
          <a:xfrm>
            <a:off x="1830679" y="2385072"/>
            <a:ext cx="913347" cy="517122"/>
          </a:xfrm>
          <a:prstGeom prst="rightArrow">
            <a:avLst>
              <a:gd name="adj1" fmla="val 50000"/>
              <a:gd name="adj2" fmla="val 74490"/>
            </a:avLst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ight Arrow 6">
            <a:extLst>
              <a:ext uri="{FF2B5EF4-FFF2-40B4-BE49-F238E27FC236}">
                <a16:creationId xmlns:a16="http://schemas.microsoft.com/office/drawing/2014/main" id="{6A56D95E-C5DA-A4A8-94AF-3C5A1DB43C1B}"/>
              </a:ext>
            </a:extLst>
          </p:cNvPr>
          <p:cNvSpPr/>
          <p:nvPr/>
        </p:nvSpPr>
        <p:spPr>
          <a:xfrm>
            <a:off x="4965896" y="2385071"/>
            <a:ext cx="910551" cy="517122"/>
          </a:xfrm>
          <a:prstGeom prst="rightArrow">
            <a:avLst>
              <a:gd name="adj1" fmla="val 50000"/>
              <a:gd name="adj2" fmla="val 74490"/>
            </a:avLst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DEBE1A-230A-9B26-1DF3-D8050E779C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867" y="2126511"/>
            <a:ext cx="839808" cy="11567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D85B2AC-F6D1-C45E-7A79-7BBCE7E251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1530" y="2130002"/>
            <a:ext cx="1486339" cy="10730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B533D71-642B-8420-A0C5-41B5364088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4474" y="2126511"/>
            <a:ext cx="1290084" cy="113709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83AFFDC-B4B5-D427-A321-BFF4C367131D}"/>
              </a:ext>
            </a:extLst>
          </p:cNvPr>
          <p:cNvSpPr txBox="1"/>
          <p:nvPr/>
        </p:nvSpPr>
        <p:spPr>
          <a:xfrm>
            <a:off x="6492948" y="3437640"/>
            <a:ext cx="17944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Output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685EEF-59C6-BC7A-1046-3E0DA81B457B}"/>
              </a:ext>
            </a:extLst>
          </p:cNvPr>
          <p:cNvSpPr txBox="1"/>
          <p:nvPr/>
        </p:nvSpPr>
        <p:spPr>
          <a:xfrm>
            <a:off x="513173" y="3437640"/>
            <a:ext cx="11951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Algorithm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400E1E-5EBA-E6E5-32F1-4507201B520A}"/>
              </a:ext>
            </a:extLst>
          </p:cNvPr>
          <p:cNvSpPr txBox="1"/>
          <p:nvPr/>
        </p:nvSpPr>
        <p:spPr>
          <a:xfrm>
            <a:off x="3175557" y="3439933"/>
            <a:ext cx="15807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Program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EF0F5B-CD7A-C6E3-EAA7-C2CC10DD6D60}"/>
              </a:ext>
            </a:extLst>
          </p:cNvPr>
          <p:cNvGrpSpPr/>
          <p:nvPr/>
        </p:nvGrpSpPr>
        <p:grpSpPr>
          <a:xfrm>
            <a:off x="3447775" y="1086212"/>
            <a:ext cx="926160" cy="895861"/>
            <a:chOff x="5569606" y="1058724"/>
            <a:chExt cx="1229288" cy="1221593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46144C4-2CDE-584E-FEAB-20E39C9EA60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69606" y="1604313"/>
              <a:ext cx="822960" cy="676004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C93948A-A51D-6FC1-DF6E-AF927ECF109B}"/>
                </a:ext>
              </a:extLst>
            </p:cNvPr>
            <p:cNvSpPr txBox="1"/>
            <p:nvPr/>
          </p:nvSpPr>
          <p:spPr>
            <a:xfrm>
              <a:off x="5569606" y="1058724"/>
              <a:ext cx="1229288" cy="5455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dirty="0">
                  <a:solidFill>
                    <a:srgbClr val="A3115D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Input</a:t>
              </a:r>
              <a:r>
                <a:rPr lang="en-IN" sz="2000" b="1" dirty="0">
                  <a:solidFill>
                    <a:srgbClr val="A3115D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8260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dur="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1" presetClass="entr" presetSubtype="1" dur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0" presetClass="entr" presetSubtype="0" dur="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dur="1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0" presetClass="entr" presetSubtype="0" dur="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/>
      <p:bldP spid="11" grpId="0"/>
      <p:bldP spid="1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>
            <a:extLst>
              <a:ext uri="{FF2B5EF4-FFF2-40B4-BE49-F238E27FC236}">
                <a16:creationId xmlns:a16="http://schemas.microsoft.com/office/drawing/2014/main" id="{1FC0B24F-27EC-4971-4569-F7B607653201}"/>
              </a:ext>
            </a:extLst>
          </p:cNvPr>
          <p:cNvSpPr txBox="1"/>
          <p:nvPr/>
        </p:nvSpPr>
        <p:spPr>
          <a:xfrm>
            <a:off x="311940" y="-21431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2300" spc="-1" dirty="0">
                <a:solidFill>
                  <a:srgbClr val="00A4B6"/>
                </a:solidFill>
                <a:latin typeface="Algerian" panose="04020705040A02060702" pitchFamily="82" charset="0"/>
                <a:ea typeface="Cambria" panose="02040503050406030204" pitchFamily="18" charset="0"/>
                <a:cs typeface="Calibri" panose="020F0502020204030204" pitchFamily="34" charset="0"/>
              </a:rPr>
              <a:t>Logical connectives</a:t>
            </a:r>
            <a:endParaRPr lang="en-US" sz="2300" b="0" strike="noStrike" spc="-1" dirty="0">
              <a:solidFill>
                <a:srgbClr val="000000"/>
              </a:solidFill>
              <a:latin typeface="Algerian" panose="04020705040A02060702" pitchFamily="82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B65DA89D-B073-0328-CCEE-01730050249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66686586"/>
                  </p:ext>
                </p:extLst>
              </p:nvPr>
            </p:nvGraphicFramePr>
            <p:xfrm>
              <a:off x="205403" y="3271516"/>
              <a:ext cx="2219539" cy="1600565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66077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6077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9798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2011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n-US" sz="1400" b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sz="1400" b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1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𝒓</m:t>
                              </m:r>
                            </m:oMath>
                          </a14:m>
                          <a:r>
                            <a:rPr lang="en-US" sz="14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𝒑</m:t>
                              </m:r>
                              <m:r>
                                <a:rPr lang="en-US" sz="14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400" b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Ʌ</m:t>
                              </m:r>
                              <m:r>
                                <a:rPr lang="en-US" sz="14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𝒒</m:t>
                              </m:r>
                            </m:oMath>
                          </a14:m>
                          <a:endParaRPr lang="en-US" sz="14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2011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𝑇𝑟𝑢𝑒</m:t>
                                </m:r>
                              </m:oMath>
                            </m:oMathPara>
                          </a14:m>
                          <a:endParaRPr lang="en-US" sz="1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𝑇𝑟𝑢𝑒</m:t>
                                </m:r>
                              </m:oMath>
                            </m:oMathPara>
                          </a14:m>
                          <a:endParaRPr lang="en-US" sz="1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15270198"/>
                      </a:ext>
                    </a:extLst>
                  </a:tr>
                  <a:tr h="32011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𝑇𝑟𝑢𝑒</m:t>
                                </m:r>
                              </m:oMath>
                            </m:oMathPara>
                          </a14:m>
                          <a:endParaRPr lang="en-US" sz="1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𝐹𝑎𝑙𝑠𝑒</m:t>
                                </m:r>
                              </m:oMath>
                            </m:oMathPara>
                          </a14:m>
                          <a:endParaRPr lang="en-US" sz="1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52705742"/>
                      </a:ext>
                    </a:extLst>
                  </a:tr>
                  <a:tr h="32011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𝐹𝑎𝑙𝑠𝑒</m:t>
                                </m:r>
                              </m:oMath>
                            </m:oMathPara>
                          </a14:m>
                          <a:endParaRPr lang="en-US" sz="140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𝑇𝑟𝑢𝑒</m:t>
                                </m:r>
                              </m:oMath>
                            </m:oMathPara>
                          </a14:m>
                          <a:endParaRPr lang="en-US" sz="1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6952977"/>
                      </a:ext>
                    </a:extLst>
                  </a:tr>
                  <a:tr h="32011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𝐹𝑎𝑙𝑠𝑒</m:t>
                                </m:r>
                              </m:oMath>
                            </m:oMathPara>
                          </a14:m>
                          <a:endParaRPr lang="en-US" sz="140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𝐹𝑎𝑙𝑠𝑒</m:t>
                                </m:r>
                              </m:oMath>
                            </m:oMathPara>
                          </a14:m>
                          <a:endParaRPr lang="en-US" sz="140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5439757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B65DA89D-B073-0328-CCEE-01730050249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66686586"/>
                  </p:ext>
                </p:extLst>
              </p:nvPr>
            </p:nvGraphicFramePr>
            <p:xfrm>
              <a:off x="205403" y="3271516"/>
              <a:ext cx="2219539" cy="1600565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66077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6077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9798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2011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17" t="-3774" r="-237615" b="-401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852" t="-3774" r="-139815" b="-401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7297" t="-3774" r="-2027" b="-4018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2011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17" t="-103774" r="-237615" b="-301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852" t="-103774" r="-139815" b="-301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15270198"/>
                      </a:ext>
                    </a:extLst>
                  </a:tr>
                  <a:tr h="32011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17" t="-207692" r="-237615" b="-20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852" t="-207692" r="-139815" b="-20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52705742"/>
                      </a:ext>
                    </a:extLst>
                  </a:tr>
                  <a:tr h="32011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17" t="-301887" r="-237615" b="-1037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852" t="-301887" r="-139815" b="-1037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6952977"/>
                      </a:ext>
                    </a:extLst>
                  </a:tr>
                  <a:tr h="32011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17" t="-401887" r="-237615" b="-37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852" t="-401887" r="-139815" b="-37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5439757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B76040F-C6DA-5688-91AC-5AC99C0961F0}"/>
                  </a:ext>
                </a:extLst>
              </p:cNvPr>
              <p:cNvSpPr txBox="1"/>
              <p:nvPr/>
            </p:nvSpPr>
            <p:spPr>
              <a:xfrm>
                <a:off x="1547990" y="3609356"/>
                <a:ext cx="8675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𝑇𝑟𝑢𝑒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B76040F-C6DA-5688-91AC-5AC99C0961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990" y="3609356"/>
                <a:ext cx="867541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28EBAF3-2B56-5CBF-CB0C-11B50F168C1F}"/>
                  </a:ext>
                </a:extLst>
              </p:cNvPr>
              <p:cNvSpPr txBox="1"/>
              <p:nvPr/>
            </p:nvSpPr>
            <p:spPr>
              <a:xfrm>
                <a:off x="1545316" y="3895195"/>
                <a:ext cx="8675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𝐹𝑎𝑙𝑠𝑒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28EBAF3-2B56-5CBF-CB0C-11B50F168C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5316" y="3895195"/>
                <a:ext cx="867541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108101C-2592-6922-9EBE-84FB4413CB98}"/>
                  </a:ext>
                </a:extLst>
              </p:cNvPr>
              <p:cNvSpPr txBox="1"/>
              <p:nvPr/>
            </p:nvSpPr>
            <p:spPr>
              <a:xfrm>
                <a:off x="1547368" y="4249301"/>
                <a:ext cx="8675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𝐹𝑎𝑙𝑠𝑒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108101C-2592-6922-9EBE-84FB4413CB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368" y="4249301"/>
                <a:ext cx="867541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EE6DE74-B5C0-526E-7A1D-478ECA411FF6}"/>
                  </a:ext>
                </a:extLst>
              </p:cNvPr>
              <p:cNvSpPr txBox="1"/>
              <p:nvPr/>
            </p:nvSpPr>
            <p:spPr>
              <a:xfrm>
                <a:off x="1545315" y="4564304"/>
                <a:ext cx="8675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𝐹𝑎𝑙𝑠𝑒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EE6DE74-B5C0-526E-7A1D-478ECA411F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5315" y="4564304"/>
                <a:ext cx="867541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D8A09DA3-8553-B8BE-CA6C-83A3A1F551E7}"/>
                  </a:ext>
                </a:extLst>
              </p:cNvPr>
              <p:cNvSpPr txBox="1"/>
              <p:nvPr/>
            </p:nvSpPr>
            <p:spPr>
              <a:xfrm>
                <a:off x="2842727" y="676118"/>
                <a:ext cx="2651047" cy="439828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65113" indent="-265113" algn="just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chemeClr val="accent6"/>
                  </a:buClr>
                  <a:buFont typeface="Wingdings 3" panose="05040102010807070707" pitchFamily="18" charset="2"/>
                  <a:buChar char="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809625" indent="-352425" algn="just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6"/>
                  </a:buClr>
                  <a:buFont typeface="Wingdings 3" panose="05040102010807070707" pitchFamily="18" charset="2"/>
                  <a:buChar char="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just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6"/>
                  </a:buClr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just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6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just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6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12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Disjunction (V)</a:t>
                </a:r>
                <a:r>
                  <a: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</a:t>
                </a:r>
                <a:r>
                  <a:rPr lang="en-US" sz="12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 logical disjunction, or </a:t>
                </a:r>
                <a:r>
                  <a:rPr lang="en-US" sz="1200" dirty="0">
                    <a:solidFill>
                      <a:srgbClr val="0066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logical OR</a:t>
                </a:r>
                <a:r>
                  <a: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is true if </a:t>
                </a:r>
                <a:r>
                  <a:rPr lang="en-US" sz="12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one or both</a:t>
                </a:r>
                <a:r>
                  <a: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of the propositions are true.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Example:</a:t>
                </a:r>
              </a:p>
              <a:p>
                <a:pPr marL="914400" lvl="1" indent="-58738" defTabSz="798513">
                  <a:buFont typeface="Wingdings 3" panose="05040102010807070707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</m:t>
                      </m:r>
                      <m:r>
                        <a:rPr lang="en-US" sz="12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: 2+2=5</m:t>
                      </m:r>
                    </m:oMath>
                  </m:oMathPara>
                </a14:m>
                <a:endParaRPr lang="en-US" sz="1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914400" lvl="2" indent="0">
                  <a:buFont typeface="Wingdings" panose="05000000000000000000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q</m:t>
                      </m:r>
                      <m:r>
                        <a:rPr lang="en-US" sz="1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: 1&lt;2</m:t>
                      </m:r>
                    </m:oMath>
                  </m:oMathPara>
                </a14:m>
                <a:endParaRPr lang="en-US" sz="1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914400" lvl="2" indent="0">
                  <a:buFont typeface="Wingdings" panose="05000000000000000000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r</m:t>
                      </m:r>
                      <m:r>
                        <a:rPr lang="en-US" sz="1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: 2+2=5 </m:t>
                      </m:r>
                      <m:r>
                        <a:rPr lang="en-US" sz="120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𝐎𝐑</m:t>
                      </m:r>
                      <m:r>
                        <a:rPr lang="en-US" sz="1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1&lt;2</m:t>
                      </m:r>
                    </m:oMath>
                  </m:oMathPara>
                </a14:m>
                <a:endParaRPr lang="en-US" sz="1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Truth table</a:t>
                </a:r>
              </a:p>
              <a:p>
                <a:endParaRPr lang="en-US" sz="1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D8A09DA3-8553-B8BE-CA6C-83A3A1F551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2727" y="676118"/>
                <a:ext cx="2651047" cy="4398289"/>
              </a:xfrm>
              <a:prstGeom prst="rect">
                <a:avLst/>
              </a:prstGeom>
              <a:blipFill>
                <a:blip r:embed="rId7"/>
                <a:stretch>
                  <a:fillRect t="-555" r="-23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4A587F39-8570-0C43-5A02-45A9A06E9E2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32937309"/>
                  </p:ext>
                </p:extLst>
              </p:nvPr>
            </p:nvGraphicFramePr>
            <p:xfrm>
              <a:off x="2893481" y="2584696"/>
              <a:ext cx="2189825" cy="1664605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58127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8127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2728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3292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en-US" sz="1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en-US" sz="140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oMath>
                          </a14:m>
                          <a:r>
                            <a:rPr lang="en-US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oMath>
                          </a14:m>
                          <a:r>
                            <a:rPr lang="en-US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</a:t>
                          </a:r>
                          <a:r>
                            <a:rPr lang="en-US" sz="1400" b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V</a:t>
                          </a:r>
                          <a:r>
                            <a:rPr lang="en-US" sz="1400" b="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oMath>
                          </a14:m>
                          <a:endParaRPr lang="en-US" sz="140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3292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𝑇𝑟𝑢𝑒</m:t>
                                </m:r>
                              </m:oMath>
                            </m:oMathPara>
                          </a14:m>
                          <a:endParaRPr lang="en-US" sz="140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𝑇𝑟𝑢𝑒</m:t>
                                </m:r>
                              </m:oMath>
                            </m:oMathPara>
                          </a14:m>
                          <a:endParaRPr lang="en-US" sz="1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15270198"/>
                      </a:ext>
                    </a:extLst>
                  </a:tr>
                  <a:tr h="33292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𝑇𝑟𝑢𝑒</m:t>
                                </m:r>
                              </m:oMath>
                            </m:oMathPara>
                          </a14:m>
                          <a:endParaRPr lang="en-US" sz="140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𝐹𝑎𝑙𝑠𝑒</m:t>
                                </m:r>
                              </m:oMath>
                            </m:oMathPara>
                          </a14:m>
                          <a:endParaRPr lang="en-US" sz="140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52705742"/>
                      </a:ext>
                    </a:extLst>
                  </a:tr>
                  <a:tr h="33292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𝐹𝑎𝑙𝑠𝑒</m:t>
                                </m:r>
                              </m:oMath>
                            </m:oMathPara>
                          </a14:m>
                          <a:endParaRPr lang="en-US" sz="140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𝑇𝑟𝑢𝑒</m:t>
                                </m:r>
                              </m:oMath>
                            </m:oMathPara>
                          </a14:m>
                          <a:endParaRPr lang="en-US" sz="140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6952977"/>
                      </a:ext>
                    </a:extLst>
                  </a:tr>
                  <a:tr h="33292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𝐹𝑎𝑙𝑠𝑒</m:t>
                                </m:r>
                              </m:oMath>
                            </m:oMathPara>
                          </a14:m>
                          <a:endParaRPr lang="en-US" sz="140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𝐹𝑎𝑙𝑠𝑒</m:t>
                                </m:r>
                              </m:oMath>
                            </m:oMathPara>
                          </a14:m>
                          <a:endParaRPr lang="en-US" sz="140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lang="en-US" sz="1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5439757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4A587F39-8570-0C43-5A02-45A9A06E9E2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32937309"/>
                  </p:ext>
                </p:extLst>
              </p:nvPr>
            </p:nvGraphicFramePr>
            <p:xfrm>
              <a:off x="2893481" y="2584696"/>
              <a:ext cx="2189825" cy="1664605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58127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8127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2728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3292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1042" t="-3636" r="-278125" b="-40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102105" t="-3636" r="-181053" b="-40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113609" t="-3636" r="-1775" b="-40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3292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1042" t="-103636" r="-278125" b="-30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102105" t="-103636" r="-181053" b="-30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15270198"/>
                      </a:ext>
                    </a:extLst>
                  </a:tr>
                  <a:tr h="33292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1042" t="-203636" r="-278125" b="-20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102105" t="-203636" r="-181053" b="-20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52705742"/>
                      </a:ext>
                    </a:extLst>
                  </a:tr>
                  <a:tr h="33292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1042" t="-303636" r="-278125" b="-10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102105" t="-303636" r="-181053" b="-10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6952977"/>
                      </a:ext>
                    </a:extLst>
                  </a:tr>
                  <a:tr h="33292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1042" t="-403636" r="-278125" b="-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102105" t="-403636" r="-181053" b="-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lang="en-US" sz="1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5439757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354351F-BA3B-9C8B-38DF-93FFA6934EAF}"/>
                  </a:ext>
                </a:extLst>
              </p:cNvPr>
              <p:cNvSpPr txBox="1"/>
              <p:nvPr/>
            </p:nvSpPr>
            <p:spPr>
              <a:xfrm>
                <a:off x="4075460" y="2934451"/>
                <a:ext cx="9144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𝑇𝑟𝑢𝑒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354351F-BA3B-9C8B-38DF-93FFA6934E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5460" y="2934451"/>
                <a:ext cx="914400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DE67097-BA9B-F1F8-036E-BD6714A8FB1E}"/>
                  </a:ext>
                </a:extLst>
              </p:cNvPr>
              <p:cNvSpPr txBox="1"/>
              <p:nvPr/>
            </p:nvSpPr>
            <p:spPr>
              <a:xfrm>
                <a:off x="4075460" y="3263109"/>
                <a:ext cx="9144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𝑇𝑟𝑢𝑒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DE67097-BA9B-F1F8-036E-BD6714A8FB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5460" y="3263109"/>
                <a:ext cx="914400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AB6C7A5-769C-F3ED-D643-5E36EB0D6DD5}"/>
                  </a:ext>
                </a:extLst>
              </p:cNvPr>
              <p:cNvSpPr txBox="1"/>
              <p:nvPr/>
            </p:nvSpPr>
            <p:spPr>
              <a:xfrm>
                <a:off x="4061876" y="3595647"/>
                <a:ext cx="9144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𝑇𝑟𝑢𝑒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AB6C7A5-769C-F3ED-D643-5E36EB0D6D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1876" y="3595647"/>
                <a:ext cx="914400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A6999D7-55CA-BE4C-62E2-AF7A1D9B09DE}"/>
                  </a:ext>
                </a:extLst>
              </p:cNvPr>
              <p:cNvSpPr txBox="1"/>
              <p:nvPr/>
            </p:nvSpPr>
            <p:spPr>
              <a:xfrm>
                <a:off x="4068313" y="3940099"/>
                <a:ext cx="9144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𝐹𝑎𝑙𝑠𝑒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A6999D7-55CA-BE4C-62E2-AF7A1D9B09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313" y="3940099"/>
                <a:ext cx="914400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64CBD494-F2F1-AB5B-5A53-B0E59DD35C90}"/>
                  </a:ext>
                </a:extLst>
              </p:cNvPr>
              <p:cNvSpPr txBox="1"/>
              <p:nvPr/>
            </p:nvSpPr>
            <p:spPr>
              <a:xfrm>
                <a:off x="5527786" y="710807"/>
                <a:ext cx="3201877" cy="422922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65113" indent="-265113" algn="just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chemeClr val="accent6"/>
                  </a:buClr>
                  <a:buFont typeface="Wingdings 3" panose="05040102010807070707" pitchFamily="18" charset="2"/>
                  <a:buChar char="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809625" indent="-352425" algn="just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6"/>
                  </a:buClr>
                  <a:buFont typeface="Wingdings 3" panose="05040102010807070707" pitchFamily="18" charset="2"/>
                  <a:buChar char="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just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6"/>
                  </a:buClr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just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6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just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6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12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Negation (</a:t>
                </a:r>
                <a:r>
                  <a:rPr lang="en-US" altLang="en-US" sz="1200" b="1" dirty="0">
                    <a:latin typeface="Cambria Math" panose="02040503050406030204" pitchFamily="18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</a:t>
                </a:r>
                <a:r>
                  <a:rPr lang="en-US" sz="12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en-US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</m:t>
                    </m:r>
                    <m:r>
                      <a:rPr lang="en-US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the </a:t>
                </a:r>
                <a:r>
                  <a:rPr lang="en-US" sz="12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negation</a:t>
                </a:r>
                <a:r>
                  <a: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of a proposition </a:t>
                </a:r>
                <a14:m>
                  <m:oMath xmlns:m="http://schemas.openxmlformats.org/officeDocument/2006/math">
                    <m:r>
                      <a:rPr lang="en-US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is also a proposition.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Example:</a:t>
                </a:r>
              </a:p>
              <a:p>
                <a:pPr marL="457200" lvl="1" indent="0">
                  <a:buFont typeface="Wingdings 3" panose="05040102010807070707" pitchFamily="18" charset="2"/>
                  <a:buNone/>
                </a:pPr>
                <a:r>
                  <a: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: John studies.</a:t>
                </a:r>
              </a:p>
              <a:p>
                <a:pPr marL="914400" lvl="2" indent="0">
                  <a:buFont typeface="Wingdings" panose="05000000000000000000" pitchFamily="2" charset="2"/>
                  <a:buNone/>
                </a:pPr>
                <a14:m>
                  <m:oMath xmlns:m="http://schemas.openxmlformats.org/officeDocument/2006/math">
                    <m:r>
                      <a:rPr lang="en-US" altLang="en-US" sz="120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 </m:t>
                    </m:r>
                    <m:r>
                      <m:rPr>
                        <m:sty m:val="p"/>
                      </m:rPr>
                      <a:rPr lang="en-US" sz="1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: John does NOT study.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Truth table</a:t>
                </a:r>
              </a:p>
              <a:p>
                <a:endParaRPr lang="en-US" sz="1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1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64CBD494-F2F1-AB5B-5A53-B0E59DD35C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7786" y="710807"/>
                <a:ext cx="3201877" cy="4229228"/>
              </a:xfrm>
              <a:prstGeom prst="rect">
                <a:avLst/>
              </a:prstGeom>
              <a:blipFill>
                <a:blip r:embed="rId13"/>
                <a:stretch>
                  <a:fillRect t="-7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Table 17">
                <a:extLst>
                  <a:ext uri="{FF2B5EF4-FFF2-40B4-BE49-F238E27FC236}">
                    <a16:creationId xmlns:a16="http://schemas.microsoft.com/office/drawing/2014/main" id="{6F16F74B-4C72-321B-A6DB-4968BD8F521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70943286"/>
                  </p:ext>
                </p:extLst>
              </p:nvPr>
            </p:nvGraphicFramePr>
            <p:xfrm>
              <a:off x="6005239" y="2584696"/>
              <a:ext cx="2303858" cy="1188720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115192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15192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en-US" sz="2000" dirty="0">
                            <a:latin typeface="+mn-lt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en-US" sz="2000" i="1" smtClean="0"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  <a:sym typeface="Symbol" panose="05050102010706020507" pitchFamily="18" charset="2"/>
                                  </a:rPr>
                                  <m:t> </m:t>
                                </m:r>
                                <m: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en-US" sz="2000">
                            <a:latin typeface="+mn-lt"/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2000">
                            <a:latin typeface="+mn-lt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>
                            <a:latin typeface="+mn-lt"/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674220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2000">
                            <a:latin typeface="+mn-lt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>
                            <a:latin typeface="+mn-lt"/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1616902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Table 17">
                <a:extLst>
                  <a:ext uri="{FF2B5EF4-FFF2-40B4-BE49-F238E27FC236}">
                    <a16:creationId xmlns:a16="http://schemas.microsoft.com/office/drawing/2014/main" id="{6F16F74B-4C72-321B-A6DB-4968BD8F521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70943286"/>
                  </p:ext>
                </p:extLst>
              </p:nvPr>
            </p:nvGraphicFramePr>
            <p:xfrm>
              <a:off x="6005239" y="2584696"/>
              <a:ext cx="2303858" cy="1188720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115192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15192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526" t="-1538" r="-101053" b="-20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101058" t="-1538" r="-1587" b="-2061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endParaRPr lang="en-US" sz="2000">
                            <a:latin typeface="+mn-lt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>
                            <a:latin typeface="+mn-lt"/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6742208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endParaRPr lang="en-US" sz="2000">
                            <a:latin typeface="+mn-lt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>
                            <a:latin typeface="+mn-lt"/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1616902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DADF8E4-171E-08D0-AC1E-F596DC69223F}"/>
                  </a:ext>
                </a:extLst>
              </p:cNvPr>
              <p:cNvSpPr txBox="1"/>
              <p:nvPr/>
            </p:nvSpPr>
            <p:spPr>
              <a:xfrm>
                <a:off x="6193735" y="2965696"/>
                <a:ext cx="6911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𝑇𝑟𝑢𝑒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DADF8E4-171E-08D0-AC1E-F596DC6922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3735" y="2965696"/>
                <a:ext cx="691157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2D06AC0-B5A6-0F07-00ED-98E36871F7D2}"/>
                  </a:ext>
                </a:extLst>
              </p:cNvPr>
              <p:cNvSpPr txBox="1"/>
              <p:nvPr/>
            </p:nvSpPr>
            <p:spPr>
              <a:xfrm>
                <a:off x="7447788" y="2965696"/>
                <a:ext cx="6911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𝐹𝑎𝑙𝑠𝑒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2D06AC0-B5A6-0F07-00ED-98E36871F7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7788" y="2965696"/>
                <a:ext cx="691157" cy="369332"/>
              </a:xfrm>
              <a:prstGeom prst="rect">
                <a:avLst/>
              </a:prstGeom>
              <a:blipFill>
                <a:blip r:embed="rId16"/>
                <a:stretch>
                  <a:fillRect l="-796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6E3ACB5-736D-AA21-AB9C-39305C76A5EB}"/>
                  </a:ext>
                </a:extLst>
              </p:cNvPr>
              <p:cNvSpPr txBox="1"/>
              <p:nvPr/>
            </p:nvSpPr>
            <p:spPr>
              <a:xfrm>
                <a:off x="6193735" y="3413490"/>
                <a:ext cx="6911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𝐹𝑎𝑙𝑠𝑒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6E3ACB5-736D-AA21-AB9C-39305C76A5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3735" y="3413490"/>
                <a:ext cx="691157" cy="369332"/>
              </a:xfrm>
              <a:prstGeom prst="rect">
                <a:avLst/>
              </a:prstGeom>
              <a:blipFill>
                <a:blip r:embed="rId17"/>
                <a:stretch>
                  <a:fillRect l="-796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20DE3E3-057E-33EC-C845-D7ED99C00C6C}"/>
                  </a:ext>
                </a:extLst>
              </p:cNvPr>
              <p:cNvSpPr txBox="1"/>
              <p:nvPr/>
            </p:nvSpPr>
            <p:spPr>
              <a:xfrm>
                <a:off x="7447788" y="3415185"/>
                <a:ext cx="6911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𝑇𝑟𝑢𝑒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20DE3E3-057E-33EC-C845-D7ED99C00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7788" y="3415185"/>
                <a:ext cx="691157" cy="369332"/>
              </a:xfrm>
              <a:prstGeom prst="rect">
                <a:avLst/>
              </a:prstGeom>
              <a:blipFill>
                <a:blip r:embed="rId18"/>
                <a:stretch>
                  <a:fillRect l="-265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EEB5381C-D6B4-51B0-F3C3-138EB0B45F24}"/>
              </a:ext>
            </a:extLst>
          </p:cNvPr>
          <p:cNvGrpSpPr/>
          <p:nvPr/>
        </p:nvGrpSpPr>
        <p:grpSpPr>
          <a:xfrm>
            <a:off x="2758623" y="676118"/>
            <a:ext cx="68297" cy="4263916"/>
            <a:chOff x="4406940" y="815332"/>
            <a:chExt cx="100584" cy="5531399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AC2C54C-3B2C-4920-B57C-AF5B66D8D96E}"/>
                </a:ext>
              </a:extLst>
            </p:cNvPr>
            <p:cNvCxnSpPr/>
            <p:nvPr/>
          </p:nvCxnSpPr>
          <p:spPr>
            <a:xfrm flipH="1">
              <a:off x="4457031" y="860331"/>
              <a:ext cx="0" cy="5486400"/>
            </a:xfrm>
            <a:prstGeom prst="line">
              <a:avLst/>
            </a:prstGeom>
            <a:solidFill>
              <a:srgbClr val="F19D19"/>
            </a:solidFill>
            <a:ln w="28575">
              <a:solidFill>
                <a:srgbClr val="F19D1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D8F14336-5380-2120-EE64-940194E8C914}"/>
                </a:ext>
              </a:extLst>
            </p:cNvPr>
            <p:cNvSpPr/>
            <p:nvPr/>
          </p:nvSpPr>
          <p:spPr>
            <a:xfrm>
              <a:off x="4406940" y="815332"/>
              <a:ext cx="100584" cy="91440"/>
            </a:xfrm>
            <a:prstGeom prst="ellipse">
              <a:avLst/>
            </a:prstGeom>
            <a:solidFill>
              <a:srgbClr val="F19D19"/>
            </a:solidFill>
            <a:ln>
              <a:solidFill>
                <a:srgbClr val="F19D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D0F59F4-2007-DBE0-913C-52B14974AA34}"/>
              </a:ext>
            </a:extLst>
          </p:cNvPr>
          <p:cNvGrpSpPr/>
          <p:nvPr/>
        </p:nvGrpSpPr>
        <p:grpSpPr>
          <a:xfrm>
            <a:off x="5451000" y="676118"/>
            <a:ext cx="68297" cy="4263916"/>
            <a:chOff x="8352563" y="815332"/>
            <a:chExt cx="100584" cy="5531399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7983490-00D8-9D30-403B-55EB96796313}"/>
                </a:ext>
              </a:extLst>
            </p:cNvPr>
            <p:cNvCxnSpPr/>
            <p:nvPr/>
          </p:nvCxnSpPr>
          <p:spPr>
            <a:xfrm flipH="1">
              <a:off x="8402654" y="860331"/>
              <a:ext cx="0" cy="5486400"/>
            </a:xfrm>
            <a:prstGeom prst="line">
              <a:avLst/>
            </a:prstGeom>
            <a:solidFill>
              <a:srgbClr val="F19D19"/>
            </a:solidFill>
            <a:ln w="28575">
              <a:solidFill>
                <a:srgbClr val="F19D1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CECA4152-6210-392C-EF06-A1B47DEC0BED}"/>
                </a:ext>
              </a:extLst>
            </p:cNvPr>
            <p:cNvSpPr/>
            <p:nvPr/>
          </p:nvSpPr>
          <p:spPr>
            <a:xfrm>
              <a:off x="8352563" y="815332"/>
              <a:ext cx="100584" cy="91440"/>
            </a:xfrm>
            <a:prstGeom prst="ellipse">
              <a:avLst/>
            </a:prstGeom>
            <a:solidFill>
              <a:srgbClr val="F19D19"/>
            </a:solidFill>
            <a:ln>
              <a:solidFill>
                <a:srgbClr val="F19D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ontent Placeholder 2">
                <a:extLst>
                  <a:ext uri="{FF2B5EF4-FFF2-40B4-BE49-F238E27FC236}">
                    <a16:creationId xmlns:a16="http://schemas.microsoft.com/office/drawing/2014/main" id="{39D03E7E-FA30-FFB8-06A4-6BB08B1DC1F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4363" y="676118"/>
                <a:ext cx="2844774" cy="4302927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12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Conjunction (</a:t>
                </a:r>
                <a14:m>
                  <m:oMath xmlns:m="http://schemas.openxmlformats.org/officeDocument/2006/math">
                    <m:r>
                      <a:rPr lang="en-US" sz="12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Ʌ</m:t>
                    </m:r>
                  </m:oMath>
                </a14:m>
                <a:r>
                  <a:rPr lang="en-US" sz="12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</a:t>
                </a:r>
                <a:r>
                  <a:rPr lang="en-US" sz="12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 logical connective Conjunction </a:t>
                </a:r>
                <a:r>
                  <a:rPr lang="en-US" sz="12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(logical AND)</a:t>
                </a:r>
                <a:r>
                  <a:rPr lang="en-US" sz="1200" dirty="0">
                    <a:solidFill>
                      <a:srgbClr val="0066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is true only when </a:t>
                </a:r>
                <a:r>
                  <a:rPr lang="en-US" sz="12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both of the propositions </a:t>
                </a:r>
                <a:r>
                  <a: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are true.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Example:</a:t>
                </a:r>
              </a:p>
              <a:p>
                <a:pPr marL="457200" lvl="1" indent="0">
                  <a:buFont typeface="Arial" panose="020B0604020202020204" pitchFamily="34" charset="0"/>
                  <a:buNone/>
                </a:pPr>
                <a:r>
                  <a: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: It is raining</a:t>
                </a:r>
              </a:p>
              <a:p>
                <a:pPr marL="914400" lvl="2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: It is cold</a:t>
                </a:r>
              </a:p>
              <a:p>
                <a:pPr marL="914400" lvl="2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: It is raining </a:t>
                </a:r>
                <a:r>
                  <a:rPr lang="en-US" sz="12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AND</a:t>
                </a:r>
                <a:r>
                  <a: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it is cold</a:t>
                </a:r>
              </a:p>
              <a:p>
                <a:pPr marL="914400" lvl="2" indent="0">
                  <a:buFont typeface="Arial" panose="020B0604020202020204" pitchFamily="34" charset="0"/>
                  <a:buNone/>
                </a:pPr>
                <a:endParaRPr lang="en-US" sz="1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Truth table</a:t>
                </a:r>
              </a:p>
              <a:p>
                <a:endParaRPr lang="en-US" sz="1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9" name="Content Placeholder 2">
                <a:extLst>
                  <a:ext uri="{FF2B5EF4-FFF2-40B4-BE49-F238E27FC236}">
                    <a16:creationId xmlns:a16="http://schemas.microsoft.com/office/drawing/2014/main" id="{39D03E7E-FA30-FFB8-06A4-6BB08B1DC1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363" y="676118"/>
                <a:ext cx="2844774" cy="4302927"/>
              </a:xfrm>
              <a:prstGeom prst="rect">
                <a:avLst/>
              </a:prstGeom>
              <a:blipFill>
                <a:blip r:embed="rId19"/>
                <a:stretch>
                  <a:fillRect t="-5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6774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ntr" presetSubtype="0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0" presetClass="entr" presetSubtype="0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10" presetClass="entr" presetSubtype="0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10" presetClass="entr" presetSubtype="0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10" presetClass="entr" presetSubtype="0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1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10" presetClass="entr" presetSubtype="0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00"/>
                            </p:stCondLst>
                            <p:childTnLst>
                              <p:par>
                                <p:cTn id="124" presetID="10" presetClass="entr" presetSubtype="0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000"/>
                            </p:stCondLst>
                            <p:childTnLst>
                              <p:par>
                                <p:cTn id="128" presetID="10" presetClass="entr" presetSubtype="0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500"/>
                            </p:stCondLst>
                            <p:childTnLst>
                              <p:par>
                                <p:cTn id="137" presetID="10" presetClass="entr" presetSubtype="0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500"/>
                            </p:stCondLst>
                            <p:childTnLst>
                              <p:par>
                                <p:cTn id="146" presetID="10" presetClass="entr" presetSubtype="0" dur="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500"/>
                            </p:stCondLst>
                            <p:childTnLst>
                              <p:par>
                                <p:cTn id="155" presetID="10" presetClass="entr" presetSubtype="0" dur="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3" grpId="0"/>
      <p:bldP spid="14" grpId="0"/>
      <p:bldP spid="15" grpId="0"/>
      <p:bldP spid="16" grpId="0"/>
      <p:bldP spid="19" grpId="0"/>
      <p:bldP spid="20" grpId="0"/>
      <p:bldP spid="21" grpId="0"/>
      <p:bldP spid="2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>
            <a:extLst>
              <a:ext uri="{FF2B5EF4-FFF2-40B4-BE49-F238E27FC236}">
                <a16:creationId xmlns:a16="http://schemas.microsoft.com/office/drawing/2014/main" id="{759B8BB5-912E-1008-58B6-60A3B8EB35EC}"/>
              </a:ext>
            </a:extLst>
          </p:cNvPr>
          <p:cNvSpPr txBox="1"/>
          <p:nvPr/>
        </p:nvSpPr>
        <p:spPr>
          <a:xfrm>
            <a:off x="311940" y="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2300" spc="-1" dirty="0">
                <a:solidFill>
                  <a:srgbClr val="00A4B6"/>
                </a:solidFill>
                <a:latin typeface="Algerian" panose="04020705040A02060702" pitchFamily="82" charset="0"/>
                <a:ea typeface="Cambria" panose="02040503050406030204" pitchFamily="18" charset="0"/>
                <a:cs typeface="Calibri" panose="020F0502020204030204" pitchFamily="34" charset="0"/>
              </a:rPr>
              <a:t>Logical quantifiers</a:t>
            </a:r>
            <a:endParaRPr lang="en-US" sz="2300" b="0" strike="noStrike" spc="-1" dirty="0">
              <a:solidFill>
                <a:srgbClr val="000000"/>
              </a:solidFill>
              <a:latin typeface="Algerian" panose="04020705040A02060702" pitchFamily="82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4CCA7592-8788-B536-B0C9-A306652C14F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1940" y="863601"/>
                <a:ext cx="8625583" cy="3902198"/>
              </a:xfrm>
              <a:prstGeom prst="rect">
                <a:avLst/>
              </a:prstGeom>
            </p:spPr>
            <p:txBody>
              <a:bodyPr tIns="91440" bIns="9144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Universal Quantifier 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(denoted as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“∀”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for all):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the preposition, if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gives expected result for all values of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in the universe of discourse then the universal quantification of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denoted by,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AD145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000" b="1" i="1" smtClean="0">
                        <a:solidFill>
                          <a:srgbClr val="AD145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𝒂</m:t>
                    </m:r>
                    <m:r>
                      <a:rPr lang="en-US" sz="2000" b="1" i="1" smtClean="0">
                        <a:solidFill>
                          <a:srgbClr val="AD145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1" i="1" smtClean="0">
                        <a:solidFill>
                          <a:srgbClr val="AD145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𝑷</m:t>
                    </m:r>
                    <m:r>
                      <a:rPr lang="en-US" sz="2000" b="1" i="1" smtClean="0">
                        <a:solidFill>
                          <a:srgbClr val="AD145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b="1" i="1" smtClean="0">
                        <a:solidFill>
                          <a:srgbClr val="AD145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𝒂</m:t>
                    </m:r>
                    <m:r>
                      <a:rPr lang="en-US" sz="2000" b="1" i="1" smtClean="0">
                        <a:solidFill>
                          <a:srgbClr val="AD145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). </m:t>
                    </m:r>
                  </m:oMath>
                </a14:m>
                <a:endParaRPr lang="en-US" sz="20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Examples: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: 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sz="2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for all values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a:rPr lang="en-US" sz="2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r>
                      <a:rPr lang="en-US" sz="2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a:rPr lang="en-US" sz="2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is true</a:t>
                </a:r>
              </a:p>
              <a:p>
                <a:pPr marL="739775" lvl="1" indent="-282575">
                  <a:buFont typeface="Arial" panose="020B0604020202020204" pitchFamily="34" charset="0"/>
                  <a:buNone/>
                </a:pP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m:rPr>
                        <m:sty m:val="p"/>
                      </m:rPr>
                      <a:rPr lang="en-US" sz="2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a:rPr lang="en-US" sz="2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: 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+1&gt; 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</m:oMath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In order to prove that a universal quantification </a:t>
                </a:r>
                <a:r>
                  <a:rPr 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is false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it must be shown to be false </a:t>
                </a:r>
                <a:r>
                  <a:rPr lang="en-US" sz="2000" b="1" dirty="0">
                    <a:solidFill>
                      <a:srgbClr val="AD1457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for only ONE case.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In order to prove that a universal quantification </a:t>
                </a:r>
                <a:r>
                  <a:rPr 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is true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it must be shown true </a:t>
                </a:r>
                <a:r>
                  <a:rPr lang="en-US" sz="2000" b="1" dirty="0">
                    <a:solidFill>
                      <a:srgbClr val="00206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for ALL cases.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4CCA7592-8788-B536-B0C9-A306652C14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940" y="863601"/>
                <a:ext cx="8625583" cy="3902198"/>
              </a:xfrm>
              <a:prstGeom prst="rect">
                <a:avLst/>
              </a:prstGeom>
              <a:blipFill>
                <a:blip r:embed="rId2"/>
                <a:stretch>
                  <a:fillRect l="-636" t="-469" r="-70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ounded Rectangle 4">
            <a:extLst>
              <a:ext uri="{FF2B5EF4-FFF2-40B4-BE49-F238E27FC236}">
                <a16:creationId xmlns:a16="http://schemas.microsoft.com/office/drawing/2014/main" id="{7E82D7B8-8B7C-9965-970A-42BC11F69CDE}"/>
              </a:ext>
            </a:extLst>
          </p:cNvPr>
          <p:cNvSpPr/>
          <p:nvPr/>
        </p:nvSpPr>
        <p:spPr>
          <a:xfrm>
            <a:off x="1085851" y="3941435"/>
            <a:ext cx="1543049" cy="301220"/>
          </a:xfrm>
          <a:prstGeom prst="roundRect">
            <a:avLst/>
          </a:prstGeom>
          <a:solidFill>
            <a:srgbClr val="F48CA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1A71BF4-7E71-BE57-64DA-1D71EB203958}"/>
              </a:ext>
            </a:extLst>
          </p:cNvPr>
          <p:cNvCxnSpPr>
            <a:cxnSpLocks/>
          </p:cNvCxnSpPr>
          <p:nvPr/>
        </p:nvCxnSpPr>
        <p:spPr>
          <a:xfrm>
            <a:off x="1188911" y="2913579"/>
            <a:ext cx="2879977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7">
            <a:extLst>
              <a:ext uri="{FF2B5EF4-FFF2-40B4-BE49-F238E27FC236}">
                <a16:creationId xmlns:a16="http://schemas.microsoft.com/office/drawing/2014/main" id="{B0510F4D-B3B9-A9F6-74A2-8AC10BB48173}"/>
              </a:ext>
            </a:extLst>
          </p:cNvPr>
          <p:cNvSpPr/>
          <p:nvPr/>
        </p:nvSpPr>
        <p:spPr>
          <a:xfrm>
            <a:off x="1471612" y="3249220"/>
            <a:ext cx="1971675" cy="301220"/>
          </a:xfrm>
          <a:prstGeom prst="roundRect">
            <a:avLst/>
          </a:prstGeom>
          <a:solidFill>
            <a:schemeClr val="tx2">
              <a:lumMod val="20000"/>
              <a:lumOff val="8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097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dur="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dur="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  <p:bldP spid="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>
            <a:extLst>
              <a:ext uri="{FF2B5EF4-FFF2-40B4-BE49-F238E27FC236}">
                <a16:creationId xmlns:a16="http://schemas.microsoft.com/office/drawing/2014/main" id="{BDB74787-41EF-4B12-6202-739979ABA0DF}"/>
              </a:ext>
            </a:extLst>
          </p:cNvPr>
          <p:cNvSpPr txBox="1"/>
          <p:nvPr/>
        </p:nvSpPr>
        <p:spPr>
          <a:xfrm>
            <a:off x="311940" y="-7144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2300" spc="-1" dirty="0">
                <a:solidFill>
                  <a:srgbClr val="00A4B6"/>
                </a:solidFill>
                <a:latin typeface="Algerian" panose="04020705040A02060702" pitchFamily="82" charset="0"/>
                <a:ea typeface="Cambria" panose="02040503050406030204" pitchFamily="18" charset="0"/>
                <a:cs typeface="Calibri" panose="020F0502020204030204" pitchFamily="34" charset="0"/>
              </a:rPr>
              <a:t>Logical quantifiers</a:t>
            </a:r>
            <a:endParaRPr lang="en-US" sz="2300" b="0" strike="noStrike" spc="-1" dirty="0">
              <a:solidFill>
                <a:srgbClr val="000000"/>
              </a:solidFill>
              <a:latin typeface="Algerian" panose="04020705040A02060702" pitchFamily="82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1CEA0C8F-006C-EFFA-038E-FC712DF1A32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3525" y="863601"/>
                <a:ext cx="8585370" cy="3789516"/>
              </a:xfrm>
              <a:prstGeom prst="rect">
                <a:avLst/>
              </a:prstGeom>
            </p:spPr>
            <p:txBody>
              <a:bodyPr tIns="91440" bIns="9144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16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Existential Quantifier </a:t>
                </a: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(denoted as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“</m:t>
                    </m:r>
                    <m:r>
                      <a:rPr lang="en-US" altLang="en-US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”</m:t>
                    </m:r>
                  </m:oMath>
                </a14:m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for some):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is the preposition, if there exits an element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in the universe of discourse such that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is giving expected result then the Existential Quantification of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represented by,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AD145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sz="1600" b="1" i="1" smtClean="0">
                        <a:solidFill>
                          <a:srgbClr val="AD145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𝒂</m:t>
                    </m:r>
                    <m:r>
                      <a:rPr lang="en-US" sz="1600" b="1" i="1" smtClean="0">
                        <a:solidFill>
                          <a:srgbClr val="AD145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600" b="1" i="1" smtClean="0">
                        <a:solidFill>
                          <a:srgbClr val="AD145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𝑷</m:t>
                    </m:r>
                    <m:r>
                      <a:rPr lang="en-US" sz="1600" b="1" i="1" smtClean="0">
                        <a:solidFill>
                          <a:srgbClr val="AD145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600" b="1" i="1" smtClean="0">
                        <a:solidFill>
                          <a:srgbClr val="AD145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𝒂</m:t>
                    </m:r>
                    <m:r>
                      <a:rPr lang="en-US" sz="1600" b="1" i="1" smtClean="0">
                        <a:solidFill>
                          <a:srgbClr val="AD145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).</m:t>
                    </m:r>
                  </m:oMath>
                </a14:m>
                <a:endParaRPr lang="en-US" sz="16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Example: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= </m:t>
                    </m:r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/2 &lt; </m:t>
                    </m:r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739775" lvl="2" indent="0">
                  <a:buFont typeface="Arial" panose="020B0604020202020204" pitchFamily="34" charset="0"/>
                  <a:buNone/>
                </a:pP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There exists a numerical value for which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/2 &lt; 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is true</a:t>
                </a:r>
              </a:p>
              <a:p>
                <a:pPr marL="739775" lvl="2" indent="0">
                  <a:buFont typeface="Arial" panose="020B0604020202020204" pitchFamily="34" charset="0"/>
                  <a:buNone/>
                </a:pP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Thus, </a:t>
                </a:r>
                <a14:m>
                  <m:oMath xmlns:m="http://schemas.openxmlformats.org/officeDocument/2006/math">
                    <m:r>
                      <a:rPr lang="en-US" altLang="en-US" sz="1600" b="1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</m:t>
                    </m:r>
                    <m:r>
                      <a:rPr lang="en-US" altLang="en-US" sz="1600" b="1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: 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is true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In order to show an existential quantification </a:t>
                </a:r>
                <a:r>
                  <a:rPr lang="en-US" sz="16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is true</a:t>
                </a: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it must be shown true </a:t>
                </a:r>
                <a:r>
                  <a:rPr lang="en-US" sz="1600" b="1" dirty="0">
                    <a:solidFill>
                      <a:srgbClr val="AD1457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for only ONE value</a:t>
                </a:r>
                <a:r>
                  <a:rPr lang="en-US" sz="1600" b="1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In order to show an existential quantification </a:t>
                </a:r>
                <a:r>
                  <a:rPr lang="en-US" sz="16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is false</a:t>
                </a: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it must be show false </a:t>
                </a:r>
                <a:r>
                  <a:rPr lang="en-US" sz="1600" b="1" dirty="0">
                    <a:solidFill>
                      <a:srgbClr val="00206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for ALL values.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1CEA0C8F-006C-EFFA-038E-FC712DF1A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525" y="863601"/>
                <a:ext cx="8585370" cy="3789516"/>
              </a:xfrm>
              <a:prstGeom prst="rect">
                <a:avLst/>
              </a:prstGeom>
              <a:blipFill>
                <a:blip r:embed="rId2"/>
                <a:stretch>
                  <a:fillRect l="-284" t="-161" r="-7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ounded Rectangle 3">
            <a:extLst>
              <a:ext uri="{FF2B5EF4-FFF2-40B4-BE49-F238E27FC236}">
                <a16:creationId xmlns:a16="http://schemas.microsoft.com/office/drawing/2014/main" id="{7397BACC-853A-932A-E0CD-6098BD94C5F3}"/>
              </a:ext>
            </a:extLst>
          </p:cNvPr>
          <p:cNvSpPr/>
          <p:nvPr/>
        </p:nvSpPr>
        <p:spPr>
          <a:xfrm>
            <a:off x="7000876" y="2858369"/>
            <a:ext cx="1771650" cy="349174"/>
          </a:xfrm>
          <a:prstGeom prst="roundRect">
            <a:avLst/>
          </a:prstGeom>
          <a:solidFill>
            <a:schemeClr val="tx2">
              <a:lumMod val="20000"/>
              <a:lumOff val="8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4">
            <a:extLst>
              <a:ext uri="{FF2B5EF4-FFF2-40B4-BE49-F238E27FC236}">
                <a16:creationId xmlns:a16="http://schemas.microsoft.com/office/drawing/2014/main" id="{E4538A18-F3FA-EC57-3B46-17BE190912EA}"/>
              </a:ext>
            </a:extLst>
          </p:cNvPr>
          <p:cNvSpPr/>
          <p:nvPr/>
        </p:nvSpPr>
        <p:spPr>
          <a:xfrm>
            <a:off x="7000875" y="3207543"/>
            <a:ext cx="1343025" cy="365760"/>
          </a:xfrm>
          <a:prstGeom prst="roundRect">
            <a:avLst/>
          </a:prstGeom>
          <a:solidFill>
            <a:srgbClr val="F48CA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6BAF44C-47D9-A312-9D6B-FDC7CB01A826}"/>
              </a:ext>
            </a:extLst>
          </p:cNvPr>
          <p:cNvCxnSpPr>
            <a:cxnSpLocks/>
          </p:cNvCxnSpPr>
          <p:nvPr/>
        </p:nvCxnSpPr>
        <p:spPr>
          <a:xfrm>
            <a:off x="1600200" y="2858369"/>
            <a:ext cx="1507331" cy="0"/>
          </a:xfrm>
          <a:prstGeom prst="line">
            <a:avLst/>
          </a:prstGeom>
          <a:ln w="28575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876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dur="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dur="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dur="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  <p:bldP spid="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>
            <a:extLst>
              <a:ext uri="{FF2B5EF4-FFF2-40B4-BE49-F238E27FC236}">
                <a16:creationId xmlns:a16="http://schemas.microsoft.com/office/drawing/2014/main" id="{A3729419-9002-6085-E04D-0D9F2959EC20}"/>
              </a:ext>
            </a:extLst>
          </p:cNvPr>
          <p:cNvSpPr txBox="1"/>
          <p:nvPr/>
        </p:nvSpPr>
        <p:spPr>
          <a:xfrm>
            <a:off x="311940" y="-7144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2300" spc="-1" dirty="0">
                <a:solidFill>
                  <a:srgbClr val="00A4B6"/>
                </a:solidFill>
                <a:latin typeface="Algerian" panose="04020705040A02060702" pitchFamily="82" charset="0"/>
                <a:ea typeface="Cambria" panose="02040503050406030204" pitchFamily="18" charset="0"/>
                <a:cs typeface="Calibri" panose="020F0502020204030204" pitchFamily="34" charset="0"/>
              </a:rPr>
              <a:t>Logical quantifiers</a:t>
            </a:r>
            <a:endParaRPr lang="en-US" sz="2300" b="0" strike="noStrike" spc="-1" dirty="0">
              <a:solidFill>
                <a:srgbClr val="000000"/>
              </a:solidFill>
              <a:latin typeface="Algerian" panose="04020705040A02060702" pitchFamily="82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55F2D9A-023E-FC5F-BA75-75D14FD511E6}"/>
              </a:ext>
            </a:extLst>
          </p:cNvPr>
          <p:cNvSpPr txBox="1">
            <a:spLocks/>
          </p:cNvSpPr>
          <p:nvPr/>
        </p:nvSpPr>
        <p:spPr>
          <a:xfrm>
            <a:off x="311941" y="863601"/>
            <a:ext cx="8374860" cy="3243826"/>
          </a:xfrm>
          <a:prstGeom prst="rect">
            <a:avLst/>
          </a:prstGeom>
        </p:spPr>
        <p:txBody>
          <a:bodyPr tIns="91440" bIns="9144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Define the term: Quantifier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Define the term: Algorithm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What is vector? Which operations are performed on vector?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List types of algorithms.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Discuss key characteristics of algorithm.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Explain Equivalence Relation with example.</a:t>
            </a:r>
          </a:p>
        </p:txBody>
      </p:sp>
    </p:spTree>
    <p:extLst>
      <p:ext uri="{BB962C8B-B14F-4D97-AF65-F5344CB8AC3E}">
        <p14:creationId xmlns:p14="http://schemas.microsoft.com/office/powerpoint/2010/main" val="80372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30 Best Ways to Say Thank You for Your Response | FutureofWorking.com">
            <a:extLst>
              <a:ext uri="{FF2B5EF4-FFF2-40B4-BE49-F238E27FC236}">
                <a16:creationId xmlns:a16="http://schemas.microsoft.com/office/drawing/2014/main" id="{580CB837-AC22-F428-4800-27658EE6F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76" y="697337"/>
            <a:ext cx="8424564" cy="4253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3653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>
            <a:extLst>
              <a:ext uri="{FF2B5EF4-FFF2-40B4-BE49-F238E27FC236}">
                <a16:creationId xmlns:a16="http://schemas.microsoft.com/office/drawing/2014/main" id="{1637F4F2-D2B8-6E66-25E0-B19D9FF97171}"/>
              </a:ext>
            </a:extLst>
          </p:cNvPr>
          <p:cNvSpPr txBox="1"/>
          <p:nvPr/>
        </p:nvSpPr>
        <p:spPr>
          <a:xfrm>
            <a:off x="311760" y="7380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2300" b="0" strike="noStrike" spc="-1" dirty="0">
                <a:solidFill>
                  <a:srgbClr val="00A4B6"/>
                </a:solidFill>
                <a:latin typeface="Algerian" panose="04020705040A02060702" pitchFamily="82" charset="0"/>
                <a:ea typeface="Cambria" panose="02040503050406030204" pitchFamily="18" charset="0"/>
                <a:cs typeface="Calibri" panose="020F0502020204030204" pitchFamily="34" charset="0"/>
              </a:rPr>
              <a:t>CHARACTERISTICS OF AN ALGORITHM</a:t>
            </a:r>
            <a:endParaRPr lang="en-US" sz="2300" b="0" strike="noStrike" spc="-1" dirty="0">
              <a:solidFill>
                <a:srgbClr val="000000"/>
              </a:solidFill>
              <a:latin typeface="Algerian" panose="04020705040A02060702" pitchFamily="82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66C70D-97B1-78A3-B4A6-E6957B99ADB5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311760" y="863640"/>
            <a:ext cx="8520120" cy="4119486"/>
          </a:xfrm>
        </p:spPr>
        <p:txBody>
          <a:bodyPr>
            <a:normAutofit fontScale="92500" lnSpcReduction="10000"/>
          </a:bodyPr>
          <a:lstStyle/>
          <a:p>
            <a:pPr marL="457200" lvl="1" indent="-457200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US" sz="2200" b="1" dirty="0">
                <a:solidFill>
                  <a:schemeClr val="accent5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Finiteness</a:t>
            </a:r>
            <a:r>
              <a:rPr lang="en-US" sz="2200" dirty="0">
                <a:solidFill>
                  <a:schemeClr val="accent5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 An algorithm must always terminate after a </a:t>
            </a:r>
            <a:r>
              <a:rPr lang="en-US" sz="2200" i="1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finite number of steps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457200" lvl="1" indent="-457200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US" sz="2200" b="1" dirty="0">
                <a:solidFill>
                  <a:schemeClr val="accent5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Definiteness</a:t>
            </a:r>
            <a:r>
              <a:rPr lang="en-US" sz="2200" dirty="0">
                <a:solidFill>
                  <a:schemeClr val="accent5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Each step of an algorithm must be </a:t>
            </a:r>
            <a:r>
              <a:rPr lang="en-US" sz="2200" i="1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precisely defined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457200" lvl="1" indent="-457200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US" sz="2200" b="1" dirty="0">
                <a:solidFill>
                  <a:schemeClr val="accent5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Input</a:t>
            </a:r>
            <a:r>
              <a:rPr lang="en-US" sz="2200" dirty="0">
                <a:solidFill>
                  <a:schemeClr val="accent5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An algorithm has </a:t>
            </a:r>
            <a:r>
              <a:rPr lang="en-US" sz="2200" i="1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zero or more 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inputs.</a:t>
            </a:r>
          </a:p>
          <a:p>
            <a:pPr marL="457200" lvl="1" indent="-457200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US" sz="2200" b="1" dirty="0">
                <a:solidFill>
                  <a:schemeClr val="accent5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Output</a:t>
            </a:r>
            <a:r>
              <a:rPr lang="en-US" sz="2200" dirty="0">
                <a:solidFill>
                  <a:schemeClr val="accent5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An algorithm must have </a:t>
            </a:r>
            <a:r>
              <a:rPr lang="en-US" sz="2200" i="1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at least one 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desirable output.</a:t>
            </a:r>
          </a:p>
          <a:p>
            <a:pPr marL="457200" lvl="1" indent="-457200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US" sz="2200" b="1" dirty="0">
                <a:solidFill>
                  <a:schemeClr val="accent5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Effectiveness</a:t>
            </a:r>
            <a:r>
              <a:rPr lang="en-US" sz="2200" dirty="0">
                <a:solidFill>
                  <a:schemeClr val="accent5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All the operations to be performed in the algorithm </a:t>
            </a:r>
            <a:r>
              <a:rPr lang="en-US" sz="2200" i="1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must be sufficiently basic 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so that they can, in principle be done exactly and in a finite length of time.</a:t>
            </a:r>
          </a:p>
          <a:p>
            <a:endParaRPr lang="en-IN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891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>
            <a:extLst>
              <a:ext uri="{FF2B5EF4-FFF2-40B4-BE49-F238E27FC236}">
                <a16:creationId xmlns:a16="http://schemas.microsoft.com/office/drawing/2014/main" id="{27727C02-9777-C444-7DFC-E2851196E2E0}"/>
              </a:ext>
            </a:extLst>
          </p:cNvPr>
          <p:cNvSpPr txBox="1"/>
          <p:nvPr/>
        </p:nvSpPr>
        <p:spPr>
          <a:xfrm>
            <a:off x="311760" y="7380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2300" spc="-1" dirty="0">
                <a:solidFill>
                  <a:srgbClr val="00A4B6"/>
                </a:solidFill>
                <a:latin typeface="Algerian" panose="04020705040A02060702" pitchFamily="82" charset="0"/>
                <a:ea typeface="Cambria" panose="02040503050406030204" pitchFamily="18" charset="0"/>
                <a:cs typeface="Calibri" panose="020F0502020204030204" pitchFamily="34" charset="0"/>
              </a:rPr>
              <a:t>types</a:t>
            </a:r>
            <a:r>
              <a:rPr lang="en-US" sz="2300" b="0" strike="noStrike" spc="-1" dirty="0">
                <a:solidFill>
                  <a:srgbClr val="00A4B6"/>
                </a:solidFill>
                <a:latin typeface="Algerian" panose="04020705040A02060702" pitchFamily="82" charset="0"/>
                <a:ea typeface="Cambria" panose="02040503050406030204" pitchFamily="18" charset="0"/>
                <a:cs typeface="Calibri" panose="020F0502020204030204" pitchFamily="34" charset="0"/>
              </a:rPr>
              <a:t> OF ALGORITHM</a:t>
            </a:r>
            <a:endParaRPr lang="en-US" sz="2300" b="0" strike="noStrike" spc="-1" dirty="0">
              <a:solidFill>
                <a:srgbClr val="000000"/>
              </a:solidFill>
              <a:latin typeface="Algerian" panose="04020705040A02060702" pitchFamily="82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C3A693-4C88-E110-0100-65534233B29C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311760" y="863639"/>
            <a:ext cx="8520120" cy="4105309"/>
          </a:xfrm>
        </p:spPr>
        <p:txBody>
          <a:bodyPr>
            <a:noAutofit/>
          </a:bodyPr>
          <a:lstStyle/>
          <a:p>
            <a:pPr marL="457200" lvl="1" indent="-457200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Simple recursive algorithms</a:t>
            </a:r>
          </a:p>
          <a:p>
            <a:pPr marL="457200" lvl="1" indent="-457200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Backtracking algorithms</a:t>
            </a:r>
          </a:p>
          <a:p>
            <a:pPr marL="457200" lvl="1" indent="-457200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Divide and conquer algorithms</a:t>
            </a:r>
          </a:p>
          <a:p>
            <a:pPr marL="457200" lvl="1" indent="-457200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Dynamic programming algorithms</a:t>
            </a:r>
          </a:p>
          <a:p>
            <a:pPr marL="457200" lvl="1" indent="-457200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Greedy algorithms</a:t>
            </a:r>
          </a:p>
          <a:p>
            <a:pPr marL="457200" lvl="1" indent="-457200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Branch and bound algorithms</a:t>
            </a:r>
          </a:p>
          <a:p>
            <a:pPr marL="457200" lvl="1" indent="-457200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Brute force algorithms</a:t>
            </a:r>
          </a:p>
          <a:p>
            <a:pPr marL="457200" lvl="1" indent="-457200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Randomized algorithms</a:t>
            </a:r>
          </a:p>
          <a:p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5076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>
            <a:extLst>
              <a:ext uri="{FF2B5EF4-FFF2-40B4-BE49-F238E27FC236}">
                <a16:creationId xmlns:a16="http://schemas.microsoft.com/office/drawing/2014/main" id="{0069CC91-B892-E674-0156-9DFBFA60DC7F}"/>
              </a:ext>
            </a:extLst>
          </p:cNvPr>
          <p:cNvSpPr txBox="1"/>
          <p:nvPr/>
        </p:nvSpPr>
        <p:spPr>
          <a:xfrm>
            <a:off x="311760" y="7380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2300" spc="-1" dirty="0">
                <a:solidFill>
                  <a:srgbClr val="00A4B6"/>
                </a:solidFill>
                <a:latin typeface="Algerian" panose="04020705040A02060702" pitchFamily="82" charset="0"/>
                <a:ea typeface="Cambria" panose="02040503050406030204" pitchFamily="18" charset="0"/>
                <a:cs typeface="Calibri" panose="020F0502020204030204" pitchFamily="34" charset="0"/>
              </a:rPr>
              <a:t>Simple multiplication methods</a:t>
            </a:r>
            <a:endParaRPr lang="en-US" sz="2300" b="0" strike="noStrike" spc="-1" dirty="0">
              <a:solidFill>
                <a:srgbClr val="000000"/>
              </a:solidFill>
              <a:latin typeface="Algerian" panose="04020705040A02060702" pitchFamily="82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01A0C261-54C4-8EBA-1FC9-0F9ED30B93B6}"/>
              </a:ext>
            </a:extLst>
          </p:cNvPr>
          <p:cNvSpPr txBox="1"/>
          <p:nvPr/>
        </p:nvSpPr>
        <p:spPr>
          <a:xfrm>
            <a:off x="498835" y="783519"/>
            <a:ext cx="3276600" cy="63976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just" defTabSz="914400" rtl="0" eaLnBrk="1" latinLnBrk="0" hangingPunct="1">
              <a:lnSpc>
                <a:spcPct val="114000"/>
              </a:lnSpc>
              <a:spcBef>
                <a:spcPct val="0"/>
              </a:spcBef>
              <a:spcAft>
                <a:spcPts val="1200"/>
              </a:spcAft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just" defTabSz="914400" rtl="0" eaLnBrk="1" latinLnBrk="0" hangingPunct="1">
              <a:lnSpc>
                <a:spcPct val="114000"/>
              </a:lnSpc>
              <a:spcBef>
                <a:spcPct val="0"/>
              </a:spcBef>
              <a:spcAft>
                <a:spcPts val="1200"/>
              </a:spcAft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just" defTabSz="914400" rtl="0" eaLnBrk="1" latinLnBrk="0" hangingPunct="1">
              <a:lnSpc>
                <a:spcPct val="114000"/>
              </a:lnSpc>
              <a:spcBef>
                <a:spcPct val="0"/>
              </a:spcBef>
              <a:spcAft>
                <a:spcPts val="1200"/>
              </a:spcAft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just" defTabSz="914400" rtl="0" eaLnBrk="1" latinLnBrk="0" hangingPunct="1">
              <a:lnSpc>
                <a:spcPct val="114000"/>
              </a:lnSpc>
              <a:spcBef>
                <a:spcPct val="0"/>
              </a:spcBef>
              <a:spcAft>
                <a:spcPts val="1200"/>
              </a:spcAft>
              <a:buClrTx/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just" defTabSz="914400" rtl="0" eaLnBrk="1" latinLnBrk="0" hangingPunct="1">
              <a:lnSpc>
                <a:spcPct val="114000"/>
              </a:lnSpc>
              <a:spcBef>
                <a:spcPct val="0"/>
              </a:spcBef>
              <a:spcAft>
                <a:spcPts val="1200"/>
              </a:spcAft>
              <a:buClrTx/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1. American approach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428F3C78-D0F8-C6F1-C124-070C524C2F3E}"/>
              </a:ext>
            </a:extLst>
          </p:cNvPr>
          <p:cNvSpPr txBox="1"/>
          <p:nvPr/>
        </p:nvSpPr>
        <p:spPr>
          <a:xfrm>
            <a:off x="4816873" y="779202"/>
            <a:ext cx="3505200" cy="639762"/>
          </a:xfrm>
          <a:prstGeom prst="rect">
            <a:avLst/>
          </a:prstGeom>
          <a:noFill/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2. English approach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78931A-F9C0-1EC6-22BA-DE9BB022587B}"/>
              </a:ext>
            </a:extLst>
          </p:cNvPr>
          <p:cNvSpPr/>
          <p:nvPr/>
        </p:nvSpPr>
        <p:spPr>
          <a:xfrm>
            <a:off x="1932758" y="1262269"/>
            <a:ext cx="1025912" cy="5334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</a:rPr>
              <a:t>9 8 1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1A74F9-92C9-6D36-F829-DC7B613C9FC3}"/>
              </a:ext>
            </a:extLst>
          </p:cNvPr>
          <p:cNvSpPr/>
          <p:nvPr/>
        </p:nvSpPr>
        <p:spPr>
          <a:xfrm>
            <a:off x="1734233" y="2252796"/>
            <a:ext cx="1282390" cy="533400"/>
          </a:xfrm>
          <a:prstGeom prst="rect">
            <a:avLst/>
          </a:prstGeom>
          <a:solidFill>
            <a:srgbClr val="EEECE1"/>
          </a:solidFill>
          <a:ln w="12700" cap="flat" cmpd="sng" algn="ctr">
            <a:solidFill>
              <a:srgbClr val="F48CA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</a:rPr>
              <a:t>3 9 2 4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EBE2C4-840C-00FB-DAC8-07D793481E67}"/>
              </a:ext>
            </a:extLst>
          </p:cNvPr>
          <p:cNvSpPr/>
          <p:nvPr/>
        </p:nvSpPr>
        <p:spPr>
          <a:xfrm>
            <a:off x="1492623" y="2786196"/>
            <a:ext cx="1295400" cy="533400"/>
          </a:xfrm>
          <a:prstGeom prst="rect">
            <a:avLst/>
          </a:prstGeom>
          <a:solidFill>
            <a:srgbClr val="EEECE1"/>
          </a:solidFill>
          <a:ln w="12700" cap="flat" cmpd="sng" algn="ctr">
            <a:solidFill>
              <a:srgbClr val="F48CA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</a:rPr>
              <a:t>2 9 4 3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CEF13C1-C8B1-0564-E7FC-6B6C92F8D63B}"/>
              </a:ext>
            </a:extLst>
          </p:cNvPr>
          <p:cNvSpPr/>
          <p:nvPr/>
        </p:nvSpPr>
        <p:spPr>
          <a:xfrm>
            <a:off x="1277032" y="3316133"/>
            <a:ext cx="1282390" cy="533400"/>
          </a:xfrm>
          <a:prstGeom prst="rect">
            <a:avLst/>
          </a:prstGeom>
          <a:solidFill>
            <a:srgbClr val="EEECE1"/>
          </a:solidFill>
          <a:ln w="12700" cap="flat" cmpd="sng" algn="ctr">
            <a:solidFill>
              <a:srgbClr val="F48CA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</a:rPr>
              <a:t>1 9 6 2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E5196E-9B3C-C331-17D3-BB37EFE6D19A}"/>
              </a:ext>
            </a:extLst>
          </p:cNvPr>
          <p:cNvSpPr/>
          <p:nvPr/>
        </p:nvSpPr>
        <p:spPr>
          <a:xfrm>
            <a:off x="1277032" y="3849533"/>
            <a:ext cx="1025912" cy="552797"/>
          </a:xfrm>
          <a:prstGeom prst="rect">
            <a:avLst/>
          </a:prstGeom>
          <a:solidFill>
            <a:srgbClr val="EEECE1"/>
          </a:solidFill>
          <a:ln w="12700" cap="flat" cmpd="sng" algn="ctr">
            <a:solidFill>
              <a:srgbClr val="F48CA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</a:rPr>
              <a:t>9 8 1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5390387-3A16-6AC0-AEBA-1BCBFCD5D8D3}"/>
              </a:ext>
            </a:extLst>
          </p:cNvPr>
          <p:cNvSpPr/>
          <p:nvPr/>
        </p:nvSpPr>
        <p:spPr>
          <a:xfrm>
            <a:off x="1054297" y="4454702"/>
            <a:ext cx="1962326" cy="533400"/>
          </a:xfrm>
          <a:prstGeom prst="rect">
            <a:avLst/>
          </a:prstGeom>
          <a:solidFill>
            <a:srgbClr val="EEECE1"/>
          </a:solidFill>
          <a:ln w="12700" cap="flat" cmpd="sng" algn="ctr">
            <a:solidFill>
              <a:srgbClr val="F48CA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</a:rPr>
              <a:t>1 2 1 0 5 5 4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AF4C54-6105-331E-26BA-AD4624EA1C4A}"/>
              </a:ext>
            </a:extLst>
          </p:cNvPr>
          <p:cNvSpPr/>
          <p:nvPr/>
        </p:nvSpPr>
        <p:spPr>
          <a:xfrm>
            <a:off x="2559422" y="1632645"/>
            <a:ext cx="256817" cy="4572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</a:rPr>
              <a:t>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A9F4615-61BA-05C8-DB73-838301D21044}"/>
              </a:ext>
            </a:extLst>
          </p:cNvPr>
          <p:cNvSpPr/>
          <p:nvPr/>
        </p:nvSpPr>
        <p:spPr>
          <a:xfrm>
            <a:off x="2275067" y="1632645"/>
            <a:ext cx="284356" cy="4572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</a:rPr>
              <a:t>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D49C74D-5EBC-EC81-7AED-76A74085B2BE}"/>
              </a:ext>
            </a:extLst>
          </p:cNvPr>
          <p:cNvSpPr/>
          <p:nvPr/>
        </p:nvSpPr>
        <p:spPr>
          <a:xfrm>
            <a:off x="2054240" y="1632645"/>
            <a:ext cx="276583" cy="4572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13FF29-BE0B-905C-E750-8819351AAECC}"/>
              </a:ext>
            </a:extLst>
          </p:cNvPr>
          <p:cNvSpPr/>
          <p:nvPr/>
        </p:nvSpPr>
        <p:spPr>
          <a:xfrm>
            <a:off x="1797423" y="1632645"/>
            <a:ext cx="256817" cy="4572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0BE401B-897E-3747-9797-D91113E3C4D9}"/>
              </a:ext>
            </a:extLst>
          </p:cNvPr>
          <p:cNvSpPr/>
          <p:nvPr/>
        </p:nvSpPr>
        <p:spPr>
          <a:xfrm>
            <a:off x="6964165" y="1276437"/>
            <a:ext cx="1025912" cy="5334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</a:rPr>
              <a:t>9 8 1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3C74AA5-20E3-9F25-B1AB-191E10AF3AA3}"/>
              </a:ext>
            </a:extLst>
          </p:cNvPr>
          <p:cNvSpPr/>
          <p:nvPr/>
        </p:nvSpPr>
        <p:spPr>
          <a:xfrm>
            <a:off x="6676430" y="3830027"/>
            <a:ext cx="1282390" cy="533400"/>
          </a:xfrm>
          <a:prstGeom prst="rect">
            <a:avLst/>
          </a:prstGeom>
          <a:solidFill>
            <a:srgbClr val="EEECE1"/>
          </a:solidFill>
          <a:ln w="127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</a:rPr>
              <a:t>3 9 2 4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3D7844C-655A-32E2-9991-374668953200}"/>
              </a:ext>
            </a:extLst>
          </p:cNvPr>
          <p:cNvSpPr/>
          <p:nvPr/>
        </p:nvSpPr>
        <p:spPr>
          <a:xfrm>
            <a:off x="6447830" y="3296627"/>
            <a:ext cx="1295400" cy="533400"/>
          </a:xfrm>
          <a:prstGeom prst="rect">
            <a:avLst/>
          </a:prstGeom>
          <a:solidFill>
            <a:srgbClr val="EEECE1"/>
          </a:solidFill>
          <a:ln w="127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</a:rPr>
              <a:t>2 9 4 3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3576432-67F1-8B66-535B-1FDA9ECB23AE}"/>
              </a:ext>
            </a:extLst>
          </p:cNvPr>
          <p:cNvSpPr/>
          <p:nvPr/>
        </p:nvSpPr>
        <p:spPr>
          <a:xfrm>
            <a:off x="6219230" y="2763227"/>
            <a:ext cx="1282390" cy="533400"/>
          </a:xfrm>
          <a:prstGeom prst="rect">
            <a:avLst/>
          </a:prstGeom>
          <a:solidFill>
            <a:srgbClr val="EEECE1"/>
          </a:solidFill>
          <a:ln w="127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</a:rPr>
              <a:t>1 9 6 2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0799A1D-5D70-999B-AE24-3F1549DE9D39}"/>
              </a:ext>
            </a:extLst>
          </p:cNvPr>
          <p:cNvSpPr/>
          <p:nvPr/>
        </p:nvSpPr>
        <p:spPr>
          <a:xfrm>
            <a:off x="6219230" y="2286630"/>
            <a:ext cx="1004708" cy="476597"/>
          </a:xfrm>
          <a:prstGeom prst="rect">
            <a:avLst/>
          </a:prstGeom>
          <a:solidFill>
            <a:srgbClr val="EEECE1"/>
          </a:solidFill>
          <a:ln w="127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</a:rPr>
              <a:t>9 8 1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7EA1E86-6494-0936-6954-FCB2F0522C8F}"/>
              </a:ext>
            </a:extLst>
          </p:cNvPr>
          <p:cNvSpPr/>
          <p:nvPr/>
        </p:nvSpPr>
        <p:spPr>
          <a:xfrm>
            <a:off x="5977620" y="4422890"/>
            <a:ext cx="1981200" cy="533400"/>
          </a:xfrm>
          <a:prstGeom prst="rect">
            <a:avLst/>
          </a:prstGeom>
          <a:solidFill>
            <a:srgbClr val="EEECE1"/>
          </a:solidFill>
          <a:ln w="127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</a:rPr>
              <a:t>1 2 1 0 5 5 4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326F0E9-FA0C-26CB-DAA2-25ADA40DE562}"/>
              </a:ext>
            </a:extLst>
          </p:cNvPr>
          <p:cNvSpPr/>
          <p:nvPr/>
        </p:nvSpPr>
        <p:spPr>
          <a:xfrm>
            <a:off x="7590829" y="1646806"/>
            <a:ext cx="256817" cy="4572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</a:rPr>
              <a:t>4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3B686E9-657D-6845-8B43-D7B3CF9A41CE}"/>
              </a:ext>
            </a:extLst>
          </p:cNvPr>
          <p:cNvSpPr/>
          <p:nvPr/>
        </p:nvSpPr>
        <p:spPr>
          <a:xfrm>
            <a:off x="7306474" y="1646806"/>
            <a:ext cx="284356" cy="4572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</a:rPr>
              <a:t>3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CED63C9-8BC8-64A3-0DC9-015E6D23A925}"/>
              </a:ext>
            </a:extLst>
          </p:cNvPr>
          <p:cNvSpPr/>
          <p:nvPr/>
        </p:nvSpPr>
        <p:spPr>
          <a:xfrm>
            <a:off x="7085647" y="1646806"/>
            <a:ext cx="276583" cy="4572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E796229-F5B9-C7EB-1DDC-06D0213E205E}"/>
              </a:ext>
            </a:extLst>
          </p:cNvPr>
          <p:cNvSpPr/>
          <p:nvPr/>
        </p:nvSpPr>
        <p:spPr>
          <a:xfrm>
            <a:off x="6828830" y="1646806"/>
            <a:ext cx="256817" cy="4572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DA0E3D9-3850-3F3A-93CC-7F7030F1C6E2}"/>
              </a:ext>
            </a:extLst>
          </p:cNvPr>
          <p:cNvCxnSpPr>
            <a:cxnSpLocks/>
          </p:cNvCxnSpPr>
          <p:nvPr/>
        </p:nvCxnSpPr>
        <p:spPr>
          <a:xfrm>
            <a:off x="1290549" y="2089845"/>
            <a:ext cx="1954674" cy="0"/>
          </a:xfrm>
          <a:prstGeom prst="line">
            <a:avLst/>
          </a:prstGeom>
          <a:noFill/>
          <a:ln w="19050" cap="flat" cmpd="sng" algn="ctr">
            <a:solidFill>
              <a:srgbClr val="C00000"/>
            </a:solidFill>
            <a:prstDash val="solid"/>
          </a:ln>
          <a:effectLst/>
        </p:spPr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9E850EE-2081-BE2A-3ABC-119CDF7FC18C}"/>
              </a:ext>
            </a:extLst>
          </p:cNvPr>
          <p:cNvCxnSpPr>
            <a:cxnSpLocks/>
          </p:cNvCxnSpPr>
          <p:nvPr/>
        </p:nvCxnSpPr>
        <p:spPr>
          <a:xfrm>
            <a:off x="789758" y="4402330"/>
            <a:ext cx="2286000" cy="0"/>
          </a:xfrm>
          <a:prstGeom prst="line">
            <a:avLst/>
          </a:prstGeom>
          <a:noFill/>
          <a:ln w="19050" cap="flat" cmpd="sng" algn="ctr">
            <a:solidFill>
              <a:srgbClr val="C00000"/>
            </a:solidFill>
            <a:prstDash val="solid"/>
          </a:ln>
          <a:effectLst/>
        </p:spPr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4F217A0-7A5F-567B-CB7C-88DC9778718C}"/>
              </a:ext>
            </a:extLst>
          </p:cNvPr>
          <p:cNvCxnSpPr>
            <a:cxnSpLocks/>
          </p:cNvCxnSpPr>
          <p:nvPr/>
        </p:nvCxnSpPr>
        <p:spPr>
          <a:xfrm>
            <a:off x="6066830" y="2104006"/>
            <a:ext cx="2133600" cy="0"/>
          </a:xfrm>
          <a:prstGeom prst="line">
            <a:avLst/>
          </a:prstGeom>
          <a:noFill/>
          <a:ln w="19050" cap="flat" cmpd="sng" algn="ctr">
            <a:solidFill>
              <a:srgbClr val="C00000"/>
            </a:solidFill>
            <a:prstDash val="solid"/>
          </a:ln>
          <a:effectLst/>
        </p:spPr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40B1716-18BB-9567-0E12-7B7F35478922}"/>
              </a:ext>
            </a:extLst>
          </p:cNvPr>
          <p:cNvCxnSpPr>
            <a:cxnSpLocks/>
          </p:cNvCxnSpPr>
          <p:nvPr/>
        </p:nvCxnSpPr>
        <p:spPr>
          <a:xfrm>
            <a:off x="5914430" y="4363427"/>
            <a:ext cx="2514600" cy="0"/>
          </a:xfrm>
          <a:prstGeom prst="line">
            <a:avLst/>
          </a:prstGeom>
          <a:noFill/>
          <a:ln w="19050" cap="flat" cmpd="sng" algn="ctr">
            <a:solidFill>
              <a:srgbClr val="C00000"/>
            </a:solidFill>
            <a:prstDash val="solid"/>
          </a:ln>
          <a:effectLst/>
        </p:spPr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E2F17C4-20D6-CE0C-BB11-595DCB9E7C40}"/>
              </a:ext>
            </a:extLst>
          </p:cNvPr>
          <p:cNvGrpSpPr/>
          <p:nvPr/>
        </p:nvGrpSpPr>
        <p:grpSpPr>
          <a:xfrm flipH="1">
            <a:off x="4282309" y="830720"/>
            <a:ext cx="103914" cy="4219407"/>
            <a:chOff x="4710597" y="1208462"/>
            <a:chExt cx="100584" cy="4816499"/>
          </a:xfrm>
          <a:solidFill>
            <a:srgbClr val="424242"/>
          </a:solidFill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D10E115-BC22-B52B-D896-685B4509FE57}"/>
                </a:ext>
              </a:extLst>
            </p:cNvPr>
            <p:cNvCxnSpPr/>
            <p:nvPr/>
          </p:nvCxnSpPr>
          <p:spPr>
            <a:xfrm flipH="1">
              <a:off x="4760889" y="1253462"/>
              <a:ext cx="0" cy="4771499"/>
            </a:xfrm>
            <a:prstGeom prst="line">
              <a:avLst/>
            </a:prstGeom>
            <a:grpFill/>
            <a:ln w="19050">
              <a:solidFill>
                <a:srgbClr val="42424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24EB1B19-EF32-89B6-3E53-F09EFB54D476}"/>
                </a:ext>
              </a:extLst>
            </p:cNvPr>
            <p:cNvSpPr/>
            <p:nvPr/>
          </p:nvSpPr>
          <p:spPr>
            <a:xfrm>
              <a:off x="4710597" y="1208462"/>
              <a:ext cx="100584" cy="91440"/>
            </a:xfrm>
            <a:prstGeom prst="ellipse">
              <a:avLst/>
            </a:prstGeom>
            <a:grpFill/>
            <a:ln>
              <a:solidFill>
                <a:srgbClr val="4242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1851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4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mph" presetSubtype="2" dur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2" dur="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mph" presetSubtype="2" dur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4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ntr" presetSubtype="2" dur="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mph" presetSubtype="2" dur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5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2" dur="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mph" presetSubtype="2" dur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6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"/>
                            </p:stCondLst>
                            <p:childTnLst>
                              <p:par>
                                <p:cTn id="66" presetID="22" presetClass="entr" presetSubtype="2" dur="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10" presetClass="entr" presetSubtype="0" dur="5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dur="5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dur="5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dur="5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22" presetClass="entr" presetSubtype="4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3" presetClass="emph" presetSubtype="2" dur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14" presetID="22" presetClass="entr" presetSubtype="2" dur="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3" presetClass="emph" presetSubtype="2" dur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2" presetID="22" presetClass="entr" presetSubtype="2" dur="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3" presetClass="emph" presetSubtype="2" dur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2000"/>
                            </p:stCondLst>
                            <p:childTnLst>
                              <p:par>
                                <p:cTn id="130" presetID="22" presetClass="entr" presetSubtype="2" dur="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3" presetClass="emph" presetSubtype="2" dur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2000"/>
                            </p:stCondLst>
                            <p:childTnLst>
                              <p:par>
                                <p:cTn id="138" presetID="22" presetClass="entr" presetSubtype="2" dur="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4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/>
      <p:bldP spid="15" grpId="0"/>
      <p:bldP spid="16" grpId="0"/>
      <p:bldP spid="17" grpId="0"/>
      <p:bldP spid="18" grpId="0" animBg="1"/>
      <p:bldP spid="19" grpId="0" animBg="1"/>
      <p:bldP spid="20" grpId="0" animBg="1"/>
      <p:bldP spid="21" grpId="0" animBg="1"/>
      <p:bldP spid="22" grpId="0" animBg="1"/>
      <p:bldP spid="23" grpId="0"/>
      <p:bldP spid="23" grpId="1"/>
      <p:bldP spid="24" grpId="0"/>
      <p:bldP spid="24" grpId="1"/>
      <p:bldP spid="25" grpId="0"/>
      <p:bldP spid="25" grpId="1"/>
      <p:bldP spid="26" grpId="0"/>
      <p:bldP spid="26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>
            <a:extLst>
              <a:ext uri="{FF2B5EF4-FFF2-40B4-BE49-F238E27FC236}">
                <a16:creationId xmlns:a16="http://schemas.microsoft.com/office/drawing/2014/main" id="{E701D676-D20F-5FB7-89EB-81A53CB7EFAB}"/>
              </a:ext>
            </a:extLst>
          </p:cNvPr>
          <p:cNvSpPr txBox="1"/>
          <p:nvPr/>
        </p:nvSpPr>
        <p:spPr>
          <a:xfrm>
            <a:off x="311760" y="7380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2300" spc="-1" dirty="0">
                <a:solidFill>
                  <a:srgbClr val="00A4B6"/>
                </a:solidFill>
                <a:latin typeface="Algerian" panose="04020705040A02060702" pitchFamily="82" charset="0"/>
                <a:ea typeface="Cambria" panose="02040503050406030204" pitchFamily="18" charset="0"/>
                <a:cs typeface="Calibri" panose="020F0502020204030204" pitchFamily="34" charset="0"/>
              </a:rPr>
              <a:t>Simple multiplication methods</a:t>
            </a:r>
            <a:endParaRPr lang="en-US" sz="2300" b="0" strike="noStrike" spc="-1" dirty="0">
              <a:solidFill>
                <a:srgbClr val="000000"/>
              </a:solidFill>
              <a:latin typeface="Algerian" panose="04020705040A02060702" pitchFamily="82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781C273D-0E38-ACB3-0120-B890DA08C1F4}"/>
              </a:ext>
            </a:extLst>
          </p:cNvPr>
          <p:cNvSpPr txBox="1"/>
          <p:nvPr/>
        </p:nvSpPr>
        <p:spPr>
          <a:xfrm>
            <a:off x="131181" y="863445"/>
            <a:ext cx="4165048" cy="41512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Clr>
                <a:schemeClr val="accent5">
                  <a:lumMod val="50000"/>
                </a:schemeClr>
              </a:buClr>
              <a:buFont typeface="+mj-lt"/>
              <a:buAutoNum type="arabicPeriod" startAt="3"/>
            </a:pP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à 𝒍𝒂 𝒓𝒖𝒔𝒔𝒆 multiplication</a:t>
            </a:r>
          </a:p>
          <a:p>
            <a:pPr marL="1058862" lvl="1" indent="-514350">
              <a:buClr>
                <a:schemeClr val="accent3">
                  <a:lumMod val="50000"/>
                </a:schemeClr>
              </a:buClr>
              <a:buFont typeface="+mj-lt"/>
              <a:buAutoNum type="romanLcPeriod"/>
            </a:pP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Write the multiplicand and multiplier side by side.</a:t>
            </a:r>
          </a:p>
          <a:p>
            <a:pPr marL="1058862" lvl="1" indent="-514350">
              <a:buClr>
                <a:schemeClr val="accent3">
                  <a:lumMod val="50000"/>
                </a:schemeClr>
              </a:buClr>
              <a:buFont typeface="+mj-lt"/>
              <a:buAutoNum type="romanLcPeriod"/>
            </a:pP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Make two columns, one under each operand.</a:t>
            </a:r>
          </a:p>
          <a:p>
            <a:pPr marL="1058862" lvl="1" indent="-514350">
              <a:buClr>
                <a:schemeClr val="accent3">
                  <a:lumMod val="50000"/>
                </a:schemeClr>
              </a:buClr>
              <a:buFont typeface="+mj-lt"/>
              <a:buAutoNum type="romanLcPeriod"/>
            </a:pP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Repeat step</a:t>
            </a:r>
            <a:r>
              <a:rPr lang="en-US" sz="1400" dirty="0">
                <a:solidFill>
                  <a:schemeClr val="accent5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iv 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and </a:t>
            </a:r>
            <a:r>
              <a:rPr lang="en-US" sz="1400" dirty="0">
                <a:solidFill>
                  <a:schemeClr val="accent5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 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until the number in the left column is 1.</a:t>
            </a:r>
          </a:p>
          <a:p>
            <a:pPr marL="1058862" lvl="1" indent="-514350">
              <a:buClr>
                <a:schemeClr val="accent3">
                  <a:lumMod val="50000"/>
                </a:schemeClr>
              </a:buClr>
              <a:buFont typeface="+mj-lt"/>
              <a:buAutoNum type="romanLcPeriod"/>
            </a:pP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Divide the number in the left hand column by 2, ignoring any fractions.</a:t>
            </a:r>
          </a:p>
          <a:p>
            <a:pPr marL="1058862" lvl="1" indent="-514350">
              <a:buClr>
                <a:schemeClr val="accent3">
                  <a:lumMod val="50000"/>
                </a:schemeClr>
              </a:buClr>
              <a:buFont typeface="+mj-lt"/>
              <a:buAutoNum type="romanLcPeriod"/>
            </a:pP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Double the number in the right hand column by adding it to itself. </a:t>
            </a:r>
          </a:p>
          <a:p>
            <a:pPr marL="1058862" lvl="1" indent="-514350">
              <a:buClr>
                <a:schemeClr val="accent3">
                  <a:lumMod val="50000"/>
                </a:schemeClr>
              </a:buClr>
              <a:buFont typeface="+mj-lt"/>
              <a:buAutoNum type="romanLcPeriod"/>
            </a:pP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Next cross out each row where the number in the left hand column is even.</a:t>
            </a:r>
          </a:p>
          <a:p>
            <a:pPr marL="1058862" lvl="1" indent="-514350">
              <a:buClr>
                <a:schemeClr val="accent3">
                  <a:lumMod val="50000"/>
                </a:schemeClr>
              </a:buClr>
              <a:buFont typeface="+mj-lt"/>
              <a:buAutoNum type="romanLcPeriod"/>
            </a:pP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Finally add up the numbers that remain in the right hand column.</a:t>
            </a:r>
          </a:p>
          <a:p>
            <a:pPr marL="914400" lvl="1" indent="-457200">
              <a:buFont typeface="+mj-lt"/>
              <a:buAutoNum type="romanLcPeriod"/>
            </a:pPr>
            <a:endParaRPr lang="en-US" sz="1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175CA7E-03E6-FE5B-2E3D-FC73CC7CC029}"/>
              </a:ext>
            </a:extLst>
          </p:cNvPr>
          <p:cNvSpPr/>
          <p:nvPr/>
        </p:nvSpPr>
        <p:spPr>
          <a:xfrm>
            <a:off x="5840953" y="1219197"/>
            <a:ext cx="1205344" cy="258754"/>
          </a:xfrm>
          <a:prstGeom prst="rect">
            <a:avLst/>
          </a:prstGeom>
          <a:solidFill>
            <a:srgbClr val="EEECE1"/>
          </a:solidFill>
          <a:ln w="12700" cap="flat" cmpd="sng" algn="ctr">
            <a:solidFill>
              <a:srgbClr val="F48CA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</a:rPr>
              <a:t>1234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B4D62EE-904D-4BEB-C2EB-CE49569B7455}"/>
              </a:ext>
            </a:extLst>
          </p:cNvPr>
          <p:cNvSpPr/>
          <p:nvPr/>
        </p:nvSpPr>
        <p:spPr>
          <a:xfrm>
            <a:off x="5839413" y="1521789"/>
            <a:ext cx="1205344" cy="258755"/>
          </a:xfrm>
          <a:prstGeom prst="rect">
            <a:avLst/>
          </a:prstGeom>
          <a:solidFill>
            <a:srgbClr val="EEECE1"/>
          </a:solidFill>
          <a:ln w="12700" cap="flat" cmpd="sng" algn="ctr">
            <a:solidFill>
              <a:srgbClr val="F48CAF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sz="1200" kern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2468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8B27D64-AB82-D92A-EA89-111D4C300CA0}"/>
              </a:ext>
            </a:extLst>
          </p:cNvPr>
          <p:cNvSpPr/>
          <p:nvPr/>
        </p:nvSpPr>
        <p:spPr>
          <a:xfrm>
            <a:off x="5840953" y="1832463"/>
            <a:ext cx="1205344" cy="263338"/>
          </a:xfrm>
          <a:prstGeom prst="rect">
            <a:avLst/>
          </a:prstGeom>
          <a:solidFill>
            <a:srgbClr val="EEECE1"/>
          </a:solidFill>
          <a:ln w="12700" cap="flat" cmpd="sng" algn="ctr">
            <a:solidFill>
              <a:srgbClr val="F48CAF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sz="1200" kern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4936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B220804-1311-C33B-5006-5A7C9FD80E73}"/>
              </a:ext>
            </a:extLst>
          </p:cNvPr>
          <p:cNvSpPr/>
          <p:nvPr/>
        </p:nvSpPr>
        <p:spPr>
          <a:xfrm>
            <a:off x="5847112" y="2143102"/>
            <a:ext cx="1205344" cy="263338"/>
          </a:xfrm>
          <a:prstGeom prst="rect">
            <a:avLst/>
          </a:prstGeom>
          <a:solidFill>
            <a:srgbClr val="EEECE1"/>
          </a:solidFill>
          <a:ln w="12700" cap="flat" cmpd="sng" algn="ctr">
            <a:solidFill>
              <a:srgbClr val="F48CAF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sz="1200" kern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9872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BC7D40D-0CBD-812D-04E1-1A0C483A9C80}"/>
              </a:ext>
            </a:extLst>
          </p:cNvPr>
          <p:cNvSpPr/>
          <p:nvPr/>
        </p:nvSpPr>
        <p:spPr>
          <a:xfrm>
            <a:off x="5854808" y="2451539"/>
            <a:ext cx="1205344" cy="263338"/>
          </a:xfrm>
          <a:prstGeom prst="rect">
            <a:avLst/>
          </a:prstGeom>
          <a:solidFill>
            <a:srgbClr val="EEECE1"/>
          </a:solidFill>
          <a:ln w="12700" cap="flat" cmpd="sng" algn="ctr">
            <a:solidFill>
              <a:srgbClr val="F48CAF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sz="1200" kern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19744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A32CED3-53BF-375F-8146-88E730FED816}"/>
              </a:ext>
            </a:extLst>
          </p:cNvPr>
          <p:cNvSpPr/>
          <p:nvPr/>
        </p:nvSpPr>
        <p:spPr>
          <a:xfrm>
            <a:off x="5864207" y="2767471"/>
            <a:ext cx="1205344" cy="263338"/>
          </a:xfrm>
          <a:prstGeom prst="rect">
            <a:avLst/>
          </a:prstGeom>
          <a:solidFill>
            <a:srgbClr val="EEECE1"/>
          </a:solidFill>
          <a:ln w="12700" cap="flat" cmpd="sng" algn="ctr">
            <a:solidFill>
              <a:srgbClr val="F48CAF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sz="1200" kern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39488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30CD14A-8909-2B7C-E437-EE154A0B3A39}"/>
              </a:ext>
            </a:extLst>
          </p:cNvPr>
          <p:cNvSpPr/>
          <p:nvPr/>
        </p:nvSpPr>
        <p:spPr>
          <a:xfrm>
            <a:off x="5854808" y="3085022"/>
            <a:ext cx="1205343" cy="269182"/>
          </a:xfrm>
          <a:prstGeom prst="rect">
            <a:avLst/>
          </a:prstGeom>
          <a:solidFill>
            <a:srgbClr val="EEECE1"/>
          </a:solidFill>
          <a:ln w="12700" cap="flat" cmpd="sng" algn="ctr">
            <a:solidFill>
              <a:srgbClr val="F48CAF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sz="1200" kern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78976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F8A9AD8-ECFD-3632-5E61-A82464146E32}"/>
              </a:ext>
            </a:extLst>
          </p:cNvPr>
          <p:cNvSpPr/>
          <p:nvPr/>
        </p:nvSpPr>
        <p:spPr>
          <a:xfrm>
            <a:off x="5868925" y="3401345"/>
            <a:ext cx="1205344" cy="271384"/>
          </a:xfrm>
          <a:prstGeom prst="rect">
            <a:avLst/>
          </a:prstGeom>
          <a:solidFill>
            <a:srgbClr val="EEECE1"/>
          </a:solidFill>
          <a:ln w="12700" cap="flat" cmpd="sng" algn="ctr">
            <a:solidFill>
              <a:srgbClr val="F48CAF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sz="1200" kern="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157952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656B2E2-0503-A963-398A-4B32FDCB3E81}"/>
              </a:ext>
            </a:extLst>
          </p:cNvPr>
          <p:cNvSpPr/>
          <p:nvPr/>
        </p:nvSpPr>
        <p:spPr>
          <a:xfrm>
            <a:off x="5857887" y="3719614"/>
            <a:ext cx="1205344" cy="263338"/>
          </a:xfrm>
          <a:prstGeom prst="rect">
            <a:avLst/>
          </a:prstGeom>
          <a:solidFill>
            <a:srgbClr val="EEECE1"/>
          </a:solidFill>
          <a:ln w="12700" cap="flat" cmpd="sng" algn="ctr">
            <a:solidFill>
              <a:srgbClr val="F48CAF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sz="1200" kern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315904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50EC0C6-C2BA-DAD7-067E-185C832A55ED}"/>
              </a:ext>
            </a:extLst>
          </p:cNvPr>
          <p:cNvSpPr/>
          <p:nvPr/>
        </p:nvSpPr>
        <p:spPr>
          <a:xfrm>
            <a:off x="5862769" y="4042340"/>
            <a:ext cx="1205344" cy="269183"/>
          </a:xfrm>
          <a:prstGeom prst="rect">
            <a:avLst/>
          </a:prstGeom>
          <a:solidFill>
            <a:srgbClr val="EEECE1"/>
          </a:solidFill>
          <a:ln w="12700" cap="flat" cmpd="sng" algn="ctr">
            <a:solidFill>
              <a:srgbClr val="F48CAF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sz="1200" kern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631808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02C5BA9-F801-1DE0-58B8-37E589021827}"/>
              </a:ext>
            </a:extLst>
          </p:cNvPr>
          <p:cNvSpPr/>
          <p:nvPr/>
        </p:nvSpPr>
        <p:spPr>
          <a:xfrm>
            <a:off x="4926553" y="1219197"/>
            <a:ext cx="761998" cy="258754"/>
          </a:xfrm>
          <a:prstGeom prst="rect">
            <a:avLst/>
          </a:prstGeom>
          <a:solidFill>
            <a:srgbClr val="EEECE1"/>
          </a:solidFill>
          <a:ln w="12700" cap="flat" cmpd="sng" algn="ctr">
            <a:solidFill>
              <a:srgbClr val="F48CA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</a:rPr>
              <a:t>981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7ED22AE-BFEC-3AD7-C96C-840149EB73BC}"/>
              </a:ext>
            </a:extLst>
          </p:cNvPr>
          <p:cNvSpPr/>
          <p:nvPr/>
        </p:nvSpPr>
        <p:spPr>
          <a:xfrm>
            <a:off x="4926553" y="1521789"/>
            <a:ext cx="761998" cy="258755"/>
          </a:xfrm>
          <a:prstGeom prst="rect">
            <a:avLst/>
          </a:prstGeom>
          <a:solidFill>
            <a:srgbClr val="EEECE1"/>
          </a:solidFill>
          <a:ln w="12700" cap="flat" cmpd="sng" algn="ctr">
            <a:solidFill>
              <a:srgbClr val="F48CAF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sz="1200" kern="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490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19E89C5-8856-38CF-75E2-7BA4E8A9C28F}"/>
              </a:ext>
            </a:extLst>
          </p:cNvPr>
          <p:cNvSpPr/>
          <p:nvPr/>
        </p:nvSpPr>
        <p:spPr>
          <a:xfrm>
            <a:off x="4925013" y="1832463"/>
            <a:ext cx="761998" cy="263338"/>
          </a:xfrm>
          <a:prstGeom prst="rect">
            <a:avLst/>
          </a:prstGeom>
          <a:solidFill>
            <a:srgbClr val="EEECE1"/>
          </a:solidFill>
          <a:ln w="12700" cap="flat" cmpd="sng" algn="ctr">
            <a:solidFill>
              <a:srgbClr val="F48CAF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sz="1200" kern="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245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1755E56-DED9-26D6-FBA3-E702A5632D1F}"/>
              </a:ext>
            </a:extLst>
          </p:cNvPr>
          <p:cNvSpPr/>
          <p:nvPr/>
        </p:nvSpPr>
        <p:spPr>
          <a:xfrm>
            <a:off x="4932712" y="2143102"/>
            <a:ext cx="761998" cy="263338"/>
          </a:xfrm>
          <a:prstGeom prst="rect">
            <a:avLst/>
          </a:prstGeom>
          <a:solidFill>
            <a:srgbClr val="EEECE1"/>
          </a:solidFill>
          <a:ln w="12700" cap="flat" cmpd="sng" algn="ctr">
            <a:solidFill>
              <a:srgbClr val="F48CAF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sz="1200" kern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122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C849490-88AC-C365-8615-B6D3167BA67A}"/>
              </a:ext>
            </a:extLst>
          </p:cNvPr>
          <p:cNvSpPr/>
          <p:nvPr/>
        </p:nvSpPr>
        <p:spPr>
          <a:xfrm>
            <a:off x="4940408" y="2451539"/>
            <a:ext cx="761998" cy="263338"/>
          </a:xfrm>
          <a:prstGeom prst="rect">
            <a:avLst/>
          </a:prstGeom>
          <a:solidFill>
            <a:srgbClr val="EEECE1"/>
          </a:solidFill>
          <a:ln w="12700" cap="flat" cmpd="sng" algn="ctr">
            <a:solidFill>
              <a:srgbClr val="F48CAF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sz="1200" kern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61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061ACEA-567D-DFDC-FD33-861661FED463}"/>
              </a:ext>
            </a:extLst>
          </p:cNvPr>
          <p:cNvSpPr/>
          <p:nvPr/>
        </p:nvSpPr>
        <p:spPr>
          <a:xfrm>
            <a:off x="4949807" y="2767471"/>
            <a:ext cx="761998" cy="263338"/>
          </a:xfrm>
          <a:prstGeom prst="rect">
            <a:avLst/>
          </a:prstGeom>
          <a:solidFill>
            <a:srgbClr val="EEECE1"/>
          </a:solidFill>
          <a:ln w="12700" cap="flat" cmpd="sng" algn="ctr">
            <a:solidFill>
              <a:srgbClr val="F48CAF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sz="1200" kern="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30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797A5B0-DF63-5D66-B53C-1DAD5690D9CA}"/>
              </a:ext>
            </a:extLst>
          </p:cNvPr>
          <p:cNvSpPr/>
          <p:nvPr/>
        </p:nvSpPr>
        <p:spPr>
          <a:xfrm>
            <a:off x="4940408" y="3085022"/>
            <a:ext cx="761997" cy="269182"/>
          </a:xfrm>
          <a:prstGeom prst="rect">
            <a:avLst/>
          </a:prstGeom>
          <a:solidFill>
            <a:srgbClr val="EEECE1"/>
          </a:solidFill>
          <a:ln w="12700" cap="flat" cmpd="sng" algn="ctr">
            <a:solidFill>
              <a:srgbClr val="F48CAF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sz="1200" kern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15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47A9C49-364B-8284-A09B-77400E055B7A}"/>
              </a:ext>
            </a:extLst>
          </p:cNvPr>
          <p:cNvSpPr/>
          <p:nvPr/>
        </p:nvSpPr>
        <p:spPr>
          <a:xfrm>
            <a:off x="4954525" y="3401345"/>
            <a:ext cx="761998" cy="271384"/>
          </a:xfrm>
          <a:prstGeom prst="rect">
            <a:avLst/>
          </a:prstGeom>
          <a:solidFill>
            <a:srgbClr val="EEECE1"/>
          </a:solidFill>
          <a:ln w="12700" cap="flat" cmpd="sng" algn="ctr">
            <a:solidFill>
              <a:srgbClr val="F48CAF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sz="1200" kern="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7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79B6745-CB67-ED3F-D4C5-9CF990C13D53}"/>
              </a:ext>
            </a:extLst>
          </p:cNvPr>
          <p:cNvSpPr/>
          <p:nvPr/>
        </p:nvSpPr>
        <p:spPr>
          <a:xfrm>
            <a:off x="4943487" y="3719614"/>
            <a:ext cx="761998" cy="263338"/>
          </a:xfrm>
          <a:prstGeom prst="rect">
            <a:avLst/>
          </a:prstGeom>
          <a:solidFill>
            <a:srgbClr val="EEECE1"/>
          </a:solidFill>
          <a:ln w="12700" cap="flat" cmpd="sng" algn="ctr">
            <a:solidFill>
              <a:srgbClr val="F48CAF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sz="1200" kern="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3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61B2980-01BB-978B-A2D5-A4562DF06213}"/>
              </a:ext>
            </a:extLst>
          </p:cNvPr>
          <p:cNvSpPr/>
          <p:nvPr/>
        </p:nvSpPr>
        <p:spPr>
          <a:xfrm>
            <a:off x="4948369" y="4042340"/>
            <a:ext cx="761998" cy="269183"/>
          </a:xfrm>
          <a:prstGeom prst="rect">
            <a:avLst/>
          </a:prstGeom>
          <a:solidFill>
            <a:srgbClr val="EEECE1"/>
          </a:solidFill>
          <a:ln w="12700" cap="flat" cmpd="sng" algn="ctr">
            <a:solidFill>
              <a:srgbClr val="F48CAF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sz="1200" kern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744A685-FE35-4DDC-C924-520193E94141}"/>
              </a:ext>
            </a:extLst>
          </p:cNvPr>
          <p:cNvSpPr/>
          <p:nvPr/>
        </p:nvSpPr>
        <p:spPr>
          <a:xfrm>
            <a:off x="7313909" y="1219197"/>
            <a:ext cx="1205344" cy="2587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</a:rPr>
              <a:t>1234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E52720E-1746-5EAC-9847-0BBE69F117B3}"/>
              </a:ext>
            </a:extLst>
          </p:cNvPr>
          <p:cNvSpPr/>
          <p:nvPr/>
        </p:nvSpPr>
        <p:spPr>
          <a:xfrm>
            <a:off x="7285673" y="1827845"/>
            <a:ext cx="1205344" cy="2633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sz="1200" kern="0">
                <a:solidFill>
                  <a:srgbClr val="42424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4936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A1ADB59-AA00-AED4-32A3-C188EFD7C7B6}"/>
              </a:ext>
            </a:extLst>
          </p:cNvPr>
          <p:cNvSpPr/>
          <p:nvPr/>
        </p:nvSpPr>
        <p:spPr>
          <a:xfrm>
            <a:off x="7291829" y="2491951"/>
            <a:ext cx="1205344" cy="2633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sz="1200" kern="0">
                <a:solidFill>
                  <a:srgbClr val="42424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19744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EB1059B-AECF-3C48-EDAB-4D9D7FCCB4BC}"/>
              </a:ext>
            </a:extLst>
          </p:cNvPr>
          <p:cNvSpPr/>
          <p:nvPr/>
        </p:nvSpPr>
        <p:spPr>
          <a:xfrm>
            <a:off x="7296449" y="3080399"/>
            <a:ext cx="1205343" cy="26918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sz="1200" kern="0">
                <a:solidFill>
                  <a:srgbClr val="42424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78976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2FF04CF-7B23-1931-CABF-C479C1D1E084}"/>
              </a:ext>
            </a:extLst>
          </p:cNvPr>
          <p:cNvSpPr/>
          <p:nvPr/>
        </p:nvSpPr>
        <p:spPr>
          <a:xfrm>
            <a:off x="7302870" y="3401345"/>
            <a:ext cx="1205344" cy="2713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sz="1200" kern="0">
                <a:solidFill>
                  <a:srgbClr val="42424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157952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8F04C8B-E6A9-D009-CF5E-2F6E36CBA358}"/>
              </a:ext>
            </a:extLst>
          </p:cNvPr>
          <p:cNvSpPr/>
          <p:nvPr/>
        </p:nvSpPr>
        <p:spPr>
          <a:xfrm>
            <a:off x="7296448" y="3719614"/>
            <a:ext cx="1205344" cy="2633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sz="1200" kern="0">
                <a:solidFill>
                  <a:srgbClr val="42424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315904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44EF8FE-26B9-1FAA-1A64-298DD9E3FAD0}"/>
              </a:ext>
            </a:extLst>
          </p:cNvPr>
          <p:cNvSpPr/>
          <p:nvPr/>
        </p:nvSpPr>
        <p:spPr>
          <a:xfrm>
            <a:off x="7302870" y="4042340"/>
            <a:ext cx="1205344" cy="26918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sz="1200" kern="0">
                <a:solidFill>
                  <a:srgbClr val="42424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631808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C1D4D63-32C7-C5C0-4343-9E9E1FF827D4}"/>
              </a:ext>
            </a:extLst>
          </p:cNvPr>
          <p:cNvCxnSpPr>
            <a:cxnSpLocks/>
            <a:stCxn id="42" idx="1"/>
          </p:cNvCxnSpPr>
          <p:nvPr/>
        </p:nvCxnSpPr>
        <p:spPr>
          <a:xfrm>
            <a:off x="5839413" y="1651167"/>
            <a:ext cx="2679840" cy="0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ysDot"/>
          </a:ln>
          <a:effectLst/>
        </p:spPr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98C4667E-C62E-4E37-8A6F-791A15A04A63}"/>
              </a:ext>
            </a:extLst>
          </p:cNvPr>
          <p:cNvCxnSpPr>
            <a:cxnSpLocks/>
            <a:stCxn id="44" idx="1"/>
          </p:cNvCxnSpPr>
          <p:nvPr/>
        </p:nvCxnSpPr>
        <p:spPr>
          <a:xfrm>
            <a:off x="5847112" y="2274771"/>
            <a:ext cx="2668798" cy="17284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ysDot"/>
          </a:ln>
          <a:effectLst/>
        </p:spPr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C5DF35DE-5954-A688-73EE-07445183F65B}"/>
              </a:ext>
            </a:extLst>
          </p:cNvPr>
          <p:cNvCxnSpPr>
            <a:cxnSpLocks/>
            <a:stCxn id="46" idx="1"/>
          </p:cNvCxnSpPr>
          <p:nvPr/>
        </p:nvCxnSpPr>
        <p:spPr>
          <a:xfrm>
            <a:off x="5864207" y="2899140"/>
            <a:ext cx="2655046" cy="14136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ysDot"/>
          </a:ln>
          <a:effectLst/>
        </p:spPr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36314350-2208-670E-0E68-A3D101BA5785}"/>
              </a:ext>
            </a:extLst>
          </p:cNvPr>
          <p:cNvSpPr/>
          <p:nvPr/>
        </p:nvSpPr>
        <p:spPr>
          <a:xfrm>
            <a:off x="7190941" y="4502914"/>
            <a:ext cx="1459101" cy="271384"/>
          </a:xfrm>
          <a:prstGeom prst="rect">
            <a:avLst/>
          </a:prstGeom>
          <a:solidFill>
            <a:srgbClr val="DFDFE9"/>
          </a:solidFill>
          <a:ln w="12700" cap="flat" cmpd="sng" algn="ctr">
            <a:solidFill>
              <a:srgbClr val="F48CA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</a:rPr>
              <a:t>1210554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91062A1-821D-987E-B0D2-82172FFB7CED}"/>
              </a:ext>
            </a:extLst>
          </p:cNvPr>
          <p:cNvCxnSpPr>
            <a:cxnSpLocks/>
          </p:cNvCxnSpPr>
          <p:nvPr/>
        </p:nvCxnSpPr>
        <p:spPr>
          <a:xfrm>
            <a:off x="7201876" y="4401117"/>
            <a:ext cx="1459101" cy="0"/>
          </a:xfrm>
          <a:prstGeom prst="line">
            <a:avLst/>
          </a:prstGeom>
          <a:noFill/>
          <a:ln w="19050" cap="flat" cmpd="sng" algn="ctr">
            <a:solidFill>
              <a:srgbClr val="C00000"/>
            </a:solidFill>
            <a:prstDash val="solid"/>
          </a:ln>
          <a:effectLst/>
        </p:spPr>
      </p:cxnSp>
    </p:spTree>
    <p:extLst>
      <p:ext uri="{BB962C8B-B14F-4D97-AF65-F5344CB8AC3E}">
        <p14:creationId xmlns:p14="http://schemas.microsoft.com/office/powerpoint/2010/main" val="1498634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dur="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dur="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dur="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1" presetClass="emph" presetSubtype="2" dur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0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09090"/>
                                      </p:to>
                                    </p:animClr>
                                    <p:set>
                                      <p:cBhvr>
                                        <p:cTn id="111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2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mph" presetSubtype="2" dur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4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09090"/>
                                      </p:to>
                                    </p:animClr>
                                    <p:set>
                                      <p:cBhvr>
                                        <p:cTn id="115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6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mph" presetSubtype="2" dur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8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09090"/>
                                      </p:to>
                                    </p:animClr>
                                    <p:set>
                                      <p:cBhvr>
                                        <p:cTn id="119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0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2" presetID="10" presetClass="entr" presetSubtype="0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7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>
            <a:extLst>
              <a:ext uri="{FF2B5EF4-FFF2-40B4-BE49-F238E27FC236}">
                <a16:creationId xmlns:a16="http://schemas.microsoft.com/office/drawing/2014/main" id="{C9CE1992-D291-A05E-C4D9-FDA30B74F857}"/>
              </a:ext>
            </a:extLst>
          </p:cNvPr>
          <p:cNvSpPr txBox="1"/>
          <p:nvPr/>
        </p:nvSpPr>
        <p:spPr>
          <a:xfrm>
            <a:off x="311760" y="7380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2300" spc="-1" dirty="0">
                <a:solidFill>
                  <a:srgbClr val="00A4B6"/>
                </a:solidFill>
                <a:latin typeface="Algerian" panose="04020705040A02060702" pitchFamily="82" charset="0"/>
                <a:ea typeface="Cambria" panose="02040503050406030204" pitchFamily="18" charset="0"/>
                <a:cs typeface="Calibri" panose="020F0502020204030204" pitchFamily="34" charset="0"/>
              </a:rPr>
              <a:t>Simple multiplication methods</a:t>
            </a:r>
            <a:endParaRPr lang="en-US" sz="2300" b="0" strike="noStrike" spc="-1" dirty="0">
              <a:solidFill>
                <a:srgbClr val="000000"/>
              </a:solidFill>
              <a:latin typeface="Algerian" panose="04020705040A02060702" pitchFamily="82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1D811900-01A9-2796-B5A5-48D0C3CBFBF0}"/>
              </a:ext>
            </a:extLst>
          </p:cNvPr>
          <p:cNvSpPr txBox="1">
            <a:spLocks/>
          </p:cNvSpPr>
          <p:nvPr/>
        </p:nvSpPr>
        <p:spPr>
          <a:xfrm>
            <a:off x="181429" y="863600"/>
            <a:ext cx="8752114" cy="4206100"/>
          </a:xfrm>
          <a:prstGeom prst="rect">
            <a:avLst/>
          </a:prstGeom>
        </p:spPr>
        <p:txBody>
          <a:bodyPr tIns="91440" bIns="9144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4. Multiplication by divide and conquer</a:t>
            </a:r>
          </a:p>
          <a:p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Both the multiplicand and the multiplier must have </a:t>
            </a:r>
            <a:r>
              <a:rPr lang="en-US" sz="1200" i="1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same number of digits 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and this number be a power of 2. If not then it can be done by </a:t>
            </a:r>
            <a:r>
              <a:rPr lang="en-US" sz="1200" i="1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adding zeros on the left 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if necessary.</a:t>
            </a:r>
          </a:p>
          <a:p>
            <a:endParaRPr lang="en-US" sz="1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65113" lvl="1" indent="-265113">
              <a:spcBef>
                <a:spcPts val="1000"/>
              </a:spcBef>
              <a:buFont typeface="Wingdings 3" panose="05040102010807070707" pitchFamily="18" charset="2"/>
              <a:buChar char=""/>
            </a:pPr>
            <a:endParaRPr lang="en-US" sz="1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7CF9E221-B5CB-04D2-2A7D-CF5C016979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8721875"/>
              </p:ext>
            </p:extLst>
          </p:nvPr>
        </p:nvGraphicFramePr>
        <p:xfrm>
          <a:off x="4852543" y="2161679"/>
          <a:ext cx="3601968" cy="26676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275697">
                  <a:extLst>
                    <a:ext uri="{9D8B030D-6E8A-4147-A177-3AD203B41FA5}">
                      <a16:colId xmlns:a16="http://schemas.microsoft.com/office/drawing/2014/main" val="1127431462"/>
                    </a:ext>
                  </a:extLst>
                </a:gridCol>
                <a:gridCol w="750410">
                  <a:extLst>
                    <a:ext uri="{9D8B030D-6E8A-4147-A177-3AD203B41FA5}">
                      <a16:colId xmlns:a16="http://schemas.microsoft.com/office/drawing/2014/main" val="798515959"/>
                    </a:ext>
                  </a:extLst>
                </a:gridCol>
                <a:gridCol w="1575861">
                  <a:extLst>
                    <a:ext uri="{9D8B030D-6E8A-4147-A177-3AD203B41FA5}">
                      <a16:colId xmlns:a16="http://schemas.microsoft.com/office/drawing/2014/main" val="120324378"/>
                    </a:ext>
                  </a:extLst>
                </a:gridCol>
              </a:tblGrid>
              <a:tr h="26676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600" b="0" dirty="0">
                          <a:solidFill>
                            <a:srgbClr val="424242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Multiply</a:t>
                      </a:r>
                      <a:endParaRPr lang="en-US" sz="1600" b="0" dirty="0">
                        <a:solidFill>
                          <a:srgbClr val="424242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600" b="0">
                          <a:solidFill>
                            <a:srgbClr val="424242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Shift</a:t>
                      </a:r>
                      <a:endParaRPr lang="en-US" sz="1600" b="0">
                        <a:solidFill>
                          <a:srgbClr val="424242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600" b="0" dirty="0">
                          <a:solidFill>
                            <a:srgbClr val="424242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Result</a:t>
                      </a:r>
                      <a:endParaRPr lang="en-US" sz="1600" b="0" dirty="0">
                        <a:solidFill>
                          <a:srgbClr val="424242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40161"/>
                  </a:ext>
                </a:extLst>
              </a:tr>
            </a:tbl>
          </a:graphicData>
        </a:graphic>
      </p:graphicFrame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42F2A5C2-C177-7F83-E48D-F47B6A60F7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086763"/>
              </p:ext>
            </p:extLst>
          </p:nvPr>
        </p:nvGraphicFramePr>
        <p:xfrm>
          <a:off x="4852543" y="2657803"/>
          <a:ext cx="3601968" cy="48807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275697">
                  <a:extLst>
                    <a:ext uri="{9D8B030D-6E8A-4147-A177-3AD203B41FA5}">
                      <a16:colId xmlns:a16="http://schemas.microsoft.com/office/drawing/2014/main" val="1127431462"/>
                    </a:ext>
                  </a:extLst>
                </a:gridCol>
                <a:gridCol w="750410">
                  <a:extLst>
                    <a:ext uri="{9D8B030D-6E8A-4147-A177-3AD203B41FA5}">
                      <a16:colId xmlns:a16="http://schemas.microsoft.com/office/drawing/2014/main" val="798515959"/>
                    </a:ext>
                  </a:extLst>
                </a:gridCol>
                <a:gridCol w="1575861">
                  <a:extLst>
                    <a:ext uri="{9D8B030D-6E8A-4147-A177-3AD203B41FA5}">
                      <a16:colId xmlns:a16="http://schemas.microsoft.com/office/drawing/2014/main" val="120324378"/>
                    </a:ext>
                  </a:extLst>
                </a:gridCol>
              </a:tblGrid>
              <a:tr h="4880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600" b="0" dirty="0">
                          <a:solidFill>
                            <a:srgbClr val="424242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(09) * (12)</a:t>
                      </a:r>
                      <a:endParaRPr lang="en-US" sz="1600" b="0" dirty="0">
                        <a:solidFill>
                          <a:srgbClr val="424242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600" b="0">
                          <a:solidFill>
                            <a:srgbClr val="424242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</a:t>
                      </a:r>
                      <a:endParaRPr lang="en-US" sz="1600" b="0">
                        <a:solidFill>
                          <a:srgbClr val="424242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1600" b="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40161"/>
                  </a:ext>
                </a:extLst>
              </a:tr>
            </a:tbl>
          </a:graphicData>
        </a:graphic>
      </p:graphicFrame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D4C34BDF-C81F-8BD6-C25A-A9214DAFCC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3866111"/>
              </p:ext>
            </p:extLst>
          </p:nvPr>
        </p:nvGraphicFramePr>
        <p:xfrm>
          <a:off x="4852543" y="3117642"/>
          <a:ext cx="3601969" cy="48807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275697">
                  <a:extLst>
                    <a:ext uri="{9D8B030D-6E8A-4147-A177-3AD203B41FA5}">
                      <a16:colId xmlns:a16="http://schemas.microsoft.com/office/drawing/2014/main" val="1127431462"/>
                    </a:ext>
                  </a:extLst>
                </a:gridCol>
                <a:gridCol w="751536">
                  <a:extLst>
                    <a:ext uri="{9D8B030D-6E8A-4147-A177-3AD203B41FA5}">
                      <a16:colId xmlns:a16="http://schemas.microsoft.com/office/drawing/2014/main" val="798515959"/>
                    </a:ext>
                  </a:extLst>
                </a:gridCol>
                <a:gridCol w="1574736">
                  <a:extLst>
                    <a:ext uri="{9D8B030D-6E8A-4147-A177-3AD203B41FA5}">
                      <a16:colId xmlns:a16="http://schemas.microsoft.com/office/drawing/2014/main" val="120324378"/>
                    </a:ext>
                  </a:extLst>
                </a:gridCol>
              </a:tblGrid>
              <a:tr h="4880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600" b="0" dirty="0">
                          <a:solidFill>
                            <a:srgbClr val="424242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(09) * (34)</a:t>
                      </a:r>
                      <a:endParaRPr lang="en-US" sz="1600" b="0" dirty="0">
                        <a:solidFill>
                          <a:srgbClr val="424242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600" b="0" dirty="0">
                          <a:solidFill>
                            <a:srgbClr val="424242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</a:t>
                      </a:r>
                      <a:endParaRPr lang="en-US" sz="1600" b="0" dirty="0">
                        <a:solidFill>
                          <a:srgbClr val="424242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1600" b="0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40161"/>
                  </a:ext>
                </a:extLst>
              </a:tr>
            </a:tbl>
          </a:graphicData>
        </a:graphic>
      </p:graphicFrame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20D0219A-FBE8-B203-C34B-DD1258C0AC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669402"/>
              </p:ext>
            </p:extLst>
          </p:nvPr>
        </p:nvGraphicFramePr>
        <p:xfrm>
          <a:off x="4852543" y="3577481"/>
          <a:ext cx="3601968" cy="48807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275697">
                  <a:extLst>
                    <a:ext uri="{9D8B030D-6E8A-4147-A177-3AD203B41FA5}">
                      <a16:colId xmlns:a16="http://schemas.microsoft.com/office/drawing/2014/main" val="1127431462"/>
                    </a:ext>
                  </a:extLst>
                </a:gridCol>
                <a:gridCol w="750410">
                  <a:extLst>
                    <a:ext uri="{9D8B030D-6E8A-4147-A177-3AD203B41FA5}">
                      <a16:colId xmlns:a16="http://schemas.microsoft.com/office/drawing/2014/main" val="798515959"/>
                    </a:ext>
                  </a:extLst>
                </a:gridCol>
                <a:gridCol w="1575861">
                  <a:extLst>
                    <a:ext uri="{9D8B030D-6E8A-4147-A177-3AD203B41FA5}">
                      <a16:colId xmlns:a16="http://schemas.microsoft.com/office/drawing/2014/main" val="120324378"/>
                    </a:ext>
                  </a:extLst>
                </a:gridCol>
              </a:tblGrid>
              <a:tr h="4880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600" b="0" dirty="0">
                          <a:solidFill>
                            <a:srgbClr val="424242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(81) * (12)</a:t>
                      </a:r>
                      <a:endParaRPr lang="en-US" sz="1600" b="0" dirty="0">
                        <a:solidFill>
                          <a:srgbClr val="424242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600" b="0">
                          <a:solidFill>
                            <a:srgbClr val="424242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</a:t>
                      </a:r>
                      <a:endParaRPr lang="en-US" sz="1600" b="0">
                        <a:solidFill>
                          <a:srgbClr val="424242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1600" b="0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40161"/>
                  </a:ext>
                </a:extLst>
              </a:tr>
            </a:tbl>
          </a:graphicData>
        </a:graphic>
      </p:graphicFrame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A81C9D3A-6B7C-F708-57B2-99C2E8DECA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3180067"/>
              </p:ext>
            </p:extLst>
          </p:nvPr>
        </p:nvGraphicFramePr>
        <p:xfrm>
          <a:off x="4852543" y="4037320"/>
          <a:ext cx="3601968" cy="48807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275697">
                  <a:extLst>
                    <a:ext uri="{9D8B030D-6E8A-4147-A177-3AD203B41FA5}">
                      <a16:colId xmlns:a16="http://schemas.microsoft.com/office/drawing/2014/main" val="1127431462"/>
                    </a:ext>
                  </a:extLst>
                </a:gridCol>
                <a:gridCol w="750410">
                  <a:extLst>
                    <a:ext uri="{9D8B030D-6E8A-4147-A177-3AD203B41FA5}">
                      <a16:colId xmlns:a16="http://schemas.microsoft.com/office/drawing/2014/main" val="798515959"/>
                    </a:ext>
                  </a:extLst>
                </a:gridCol>
                <a:gridCol w="1575861">
                  <a:extLst>
                    <a:ext uri="{9D8B030D-6E8A-4147-A177-3AD203B41FA5}">
                      <a16:colId xmlns:a16="http://schemas.microsoft.com/office/drawing/2014/main" val="120324378"/>
                    </a:ext>
                  </a:extLst>
                </a:gridCol>
              </a:tblGrid>
              <a:tr h="4880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600" b="0" dirty="0">
                          <a:solidFill>
                            <a:srgbClr val="424242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(81) * (34)</a:t>
                      </a:r>
                      <a:endParaRPr lang="en-US" sz="1600" b="0" dirty="0">
                        <a:solidFill>
                          <a:srgbClr val="424242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600" b="0">
                          <a:solidFill>
                            <a:srgbClr val="424242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  <a:endParaRPr lang="en-US" sz="1600" b="0">
                        <a:solidFill>
                          <a:srgbClr val="424242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1600" b="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40161"/>
                  </a:ext>
                </a:extLst>
              </a:tr>
            </a:tbl>
          </a:graphicData>
        </a:graphic>
      </p:graphicFrame>
      <p:sp>
        <p:nvSpPr>
          <p:cNvPr id="45" name="Rectangle 44">
            <a:extLst>
              <a:ext uri="{FF2B5EF4-FFF2-40B4-BE49-F238E27FC236}">
                <a16:creationId xmlns:a16="http://schemas.microsoft.com/office/drawing/2014/main" id="{966DD1D6-7611-AB7C-4D0D-129F66A0DDD5}"/>
              </a:ext>
            </a:extLst>
          </p:cNvPr>
          <p:cNvSpPr/>
          <p:nvPr/>
        </p:nvSpPr>
        <p:spPr>
          <a:xfrm>
            <a:off x="8000789" y="2768086"/>
            <a:ext cx="225123" cy="3025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E345881-FB52-CA44-15EC-01B5D34CB705}"/>
              </a:ext>
            </a:extLst>
          </p:cNvPr>
          <p:cNvSpPr/>
          <p:nvPr/>
        </p:nvSpPr>
        <p:spPr>
          <a:xfrm>
            <a:off x="8229389" y="2780364"/>
            <a:ext cx="225123" cy="3025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1749617-D6C1-7828-5011-5DC85E18CB2D}"/>
              </a:ext>
            </a:extLst>
          </p:cNvPr>
          <p:cNvSpPr/>
          <p:nvPr/>
        </p:nvSpPr>
        <p:spPr>
          <a:xfrm>
            <a:off x="7772189" y="2777293"/>
            <a:ext cx="225123" cy="3025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20BE907-68E0-C6E7-747B-7662D9C69C14}"/>
              </a:ext>
            </a:extLst>
          </p:cNvPr>
          <p:cNvSpPr/>
          <p:nvPr/>
        </p:nvSpPr>
        <p:spPr>
          <a:xfrm>
            <a:off x="7543589" y="2774224"/>
            <a:ext cx="225123" cy="3025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37CBF90-1B68-E3A1-0DF3-9C025ADFB5D2}"/>
              </a:ext>
            </a:extLst>
          </p:cNvPr>
          <p:cNvSpPr/>
          <p:nvPr/>
        </p:nvSpPr>
        <p:spPr>
          <a:xfrm>
            <a:off x="7314989" y="2765017"/>
            <a:ext cx="225123" cy="3025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8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9DF04DF-3B55-4569-073A-D22EBC88FE46}"/>
              </a:ext>
            </a:extLst>
          </p:cNvPr>
          <p:cNvSpPr/>
          <p:nvPr/>
        </p:nvSpPr>
        <p:spPr>
          <a:xfrm>
            <a:off x="7086389" y="2761948"/>
            <a:ext cx="225123" cy="3025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0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59A8963-39B1-11AB-FBC9-F454592EA86F}"/>
              </a:ext>
            </a:extLst>
          </p:cNvPr>
          <p:cNvSpPr/>
          <p:nvPr/>
        </p:nvSpPr>
        <p:spPr>
          <a:xfrm>
            <a:off x="6875107" y="2767981"/>
            <a:ext cx="225123" cy="3025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A47A06F-946C-F47C-00AA-A92E90A3E64D}"/>
              </a:ext>
            </a:extLst>
          </p:cNvPr>
          <p:cNvSpPr/>
          <p:nvPr/>
        </p:nvSpPr>
        <p:spPr>
          <a:xfrm>
            <a:off x="8000789" y="3231319"/>
            <a:ext cx="225123" cy="3025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A730548-B013-400A-4287-DD6155EB5928}"/>
              </a:ext>
            </a:extLst>
          </p:cNvPr>
          <p:cNvSpPr/>
          <p:nvPr/>
        </p:nvSpPr>
        <p:spPr>
          <a:xfrm>
            <a:off x="8229389" y="3243597"/>
            <a:ext cx="225123" cy="3025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41D7747-C7CD-CB59-3D06-1484E8A36A77}"/>
              </a:ext>
            </a:extLst>
          </p:cNvPr>
          <p:cNvSpPr/>
          <p:nvPr/>
        </p:nvSpPr>
        <p:spPr>
          <a:xfrm>
            <a:off x="7772189" y="3240526"/>
            <a:ext cx="225123" cy="3025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6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4CF42AE-48D1-1835-7B6A-F5575BEA0CD9}"/>
              </a:ext>
            </a:extLst>
          </p:cNvPr>
          <p:cNvSpPr/>
          <p:nvPr/>
        </p:nvSpPr>
        <p:spPr>
          <a:xfrm>
            <a:off x="7543589" y="3237457"/>
            <a:ext cx="225123" cy="3025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0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7D0327D-6BE8-645B-2BCE-98F4D9B0BB15}"/>
              </a:ext>
            </a:extLst>
          </p:cNvPr>
          <p:cNvSpPr/>
          <p:nvPr/>
        </p:nvSpPr>
        <p:spPr>
          <a:xfrm>
            <a:off x="7314989" y="3228250"/>
            <a:ext cx="225123" cy="3025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3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BE852BB-843B-846E-BF2C-797DA0461A7A}"/>
              </a:ext>
            </a:extLst>
          </p:cNvPr>
          <p:cNvSpPr/>
          <p:nvPr/>
        </p:nvSpPr>
        <p:spPr>
          <a:xfrm>
            <a:off x="8000789" y="3688519"/>
            <a:ext cx="225123" cy="3025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34ED758-FA54-588D-7F39-FBB1D6104D3C}"/>
              </a:ext>
            </a:extLst>
          </p:cNvPr>
          <p:cNvSpPr/>
          <p:nvPr/>
        </p:nvSpPr>
        <p:spPr>
          <a:xfrm>
            <a:off x="8229389" y="3700797"/>
            <a:ext cx="225123" cy="3025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6031D45-AC3E-BA36-C950-E99B1A79691C}"/>
              </a:ext>
            </a:extLst>
          </p:cNvPr>
          <p:cNvSpPr/>
          <p:nvPr/>
        </p:nvSpPr>
        <p:spPr>
          <a:xfrm>
            <a:off x="7772189" y="3697726"/>
            <a:ext cx="225123" cy="3025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4455591-2C28-8DDE-17A0-7D02F26E043F}"/>
              </a:ext>
            </a:extLst>
          </p:cNvPr>
          <p:cNvSpPr/>
          <p:nvPr/>
        </p:nvSpPr>
        <p:spPr>
          <a:xfrm>
            <a:off x="7543589" y="3694657"/>
            <a:ext cx="225123" cy="3025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7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0A59195-2474-6712-6071-514819149AA5}"/>
              </a:ext>
            </a:extLst>
          </p:cNvPr>
          <p:cNvSpPr/>
          <p:nvPr/>
        </p:nvSpPr>
        <p:spPr>
          <a:xfrm>
            <a:off x="7314989" y="3685450"/>
            <a:ext cx="225123" cy="3025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9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BD55D99-4D4E-CA6A-E655-3644ED65D3C4}"/>
              </a:ext>
            </a:extLst>
          </p:cNvPr>
          <p:cNvSpPr/>
          <p:nvPr/>
        </p:nvSpPr>
        <p:spPr>
          <a:xfrm>
            <a:off x="8000789" y="4139581"/>
            <a:ext cx="225123" cy="3025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5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D789166-60CD-FE3B-3C51-72124310BA8A}"/>
              </a:ext>
            </a:extLst>
          </p:cNvPr>
          <p:cNvSpPr/>
          <p:nvPr/>
        </p:nvSpPr>
        <p:spPr>
          <a:xfrm>
            <a:off x="8229389" y="4151859"/>
            <a:ext cx="225123" cy="3025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4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87DF3AC-5CED-396E-A277-612C4C2029EA}"/>
              </a:ext>
            </a:extLst>
          </p:cNvPr>
          <p:cNvSpPr/>
          <p:nvPr/>
        </p:nvSpPr>
        <p:spPr>
          <a:xfrm>
            <a:off x="7772189" y="4148788"/>
            <a:ext cx="225123" cy="3025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7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B3293C2-679B-E590-16CF-8C3A57B45490}"/>
              </a:ext>
            </a:extLst>
          </p:cNvPr>
          <p:cNvSpPr/>
          <p:nvPr/>
        </p:nvSpPr>
        <p:spPr>
          <a:xfrm>
            <a:off x="7543589" y="4145719"/>
            <a:ext cx="225123" cy="3025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361B598-D75D-80C0-6640-CA3A73B8EC13}"/>
              </a:ext>
            </a:extLst>
          </p:cNvPr>
          <p:cNvCxnSpPr>
            <a:cxnSpLocks/>
          </p:cNvCxnSpPr>
          <p:nvPr/>
        </p:nvCxnSpPr>
        <p:spPr>
          <a:xfrm>
            <a:off x="6616008" y="4564126"/>
            <a:ext cx="1838505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D46B5E69-364A-1B59-77FE-7C7FA6542993}"/>
              </a:ext>
            </a:extLst>
          </p:cNvPr>
          <p:cNvSpPr/>
          <p:nvPr/>
        </p:nvSpPr>
        <p:spPr>
          <a:xfrm>
            <a:off x="6728162" y="4614613"/>
            <a:ext cx="1699552" cy="324670"/>
          </a:xfrm>
          <a:prstGeom prst="rect">
            <a:avLst/>
          </a:prstGeom>
          <a:solidFill>
            <a:srgbClr val="DFDFE9"/>
          </a:solidFill>
          <a:ln w="12700">
            <a:solidFill>
              <a:srgbClr val="F48C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b="1" dirty="0">
                <a:solidFill>
                  <a:srgbClr val="42424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1 2 1 0 5 5 4</a:t>
            </a:r>
          </a:p>
        </p:txBody>
      </p:sp>
      <p:graphicFrame>
        <p:nvGraphicFramePr>
          <p:cNvPr id="68" name="Table 67">
            <a:extLst>
              <a:ext uri="{FF2B5EF4-FFF2-40B4-BE49-F238E27FC236}">
                <a16:creationId xmlns:a16="http://schemas.microsoft.com/office/drawing/2014/main" id="{DD1070CE-E958-A800-EB92-172F5A7A0E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0616743"/>
              </p:ext>
            </p:extLst>
          </p:nvPr>
        </p:nvGraphicFramePr>
        <p:xfrm>
          <a:off x="4814443" y="1799633"/>
          <a:ext cx="3601969" cy="26676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743370">
                  <a:extLst>
                    <a:ext uri="{9D8B030D-6E8A-4147-A177-3AD203B41FA5}">
                      <a16:colId xmlns:a16="http://schemas.microsoft.com/office/drawing/2014/main" val="1127431462"/>
                    </a:ext>
                  </a:extLst>
                </a:gridCol>
                <a:gridCol w="1858599">
                  <a:extLst>
                    <a:ext uri="{9D8B030D-6E8A-4147-A177-3AD203B41FA5}">
                      <a16:colId xmlns:a16="http://schemas.microsoft.com/office/drawing/2014/main" val="798515959"/>
                    </a:ext>
                  </a:extLst>
                </a:gridCol>
              </a:tblGrid>
              <a:tr h="26676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600" b="0" dirty="0">
                          <a:solidFill>
                            <a:srgbClr val="424242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Multiplier</a:t>
                      </a:r>
                      <a:r>
                        <a:rPr lang="en-US" sz="1600" b="0" baseline="0" dirty="0">
                          <a:solidFill>
                            <a:srgbClr val="424242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endParaRPr lang="en-US" sz="1600" b="0" dirty="0">
                        <a:solidFill>
                          <a:srgbClr val="424242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48C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8C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8C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600" b="1" dirty="0">
                          <a:solidFill>
                            <a:srgbClr val="424242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1 2 3 4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48C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8C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8C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640161"/>
                  </a:ext>
                </a:extLst>
              </a:tr>
            </a:tbl>
          </a:graphicData>
        </a:graphic>
      </p:graphicFrame>
      <p:graphicFrame>
        <p:nvGraphicFramePr>
          <p:cNvPr id="69" name="Table 68">
            <a:extLst>
              <a:ext uri="{FF2B5EF4-FFF2-40B4-BE49-F238E27FC236}">
                <a16:creationId xmlns:a16="http://schemas.microsoft.com/office/drawing/2014/main" id="{401B546F-8A9D-822F-E0A8-D954F2A035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4742"/>
              </p:ext>
            </p:extLst>
          </p:nvPr>
        </p:nvGraphicFramePr>
        <p:xfrm>
          <a:off x="4814443" y="1471601"/>
          <a:ext cx="3601969" cy="26676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729516">
                  <a:extLst>
                    <a:ext uri="{9D8B030D-6E8A-4147-A177-3AD203B41FA5}">
                      <a16:colId xmlns:a16="http://schemas.microsoft.com/office/drawing/2014/main" val="1127431462"/>
                    </a:ext>
                  </a:extLst>
                </a:gridCol>
                <a:gridCol w="1872453">
                  <a:extLst>
                    <a:ext uri="{9D8B030D-6E8A-4147-A177-3AD203B41FA5}">
                      <a16:colId xmlns:a16="http://schemas.microsoft.com/office/drawing/2014/main" val="798515959"/>
                    </a:ext>
                  </a:extLst>
                </a:gridCol>
              </a:tblGrid>
              <a:tr h="26676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600" b="0" dirty="0">
                          <a:solidFill>
                            <a:srgbClr val="424242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Multiplicand</a:t>
                      </a:r>
                      <a:endParaRPr lang="en-US" sz="1600" b="0" dirty="0">
                        <a:solidFill>
                          <a:srgbClr val="424242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48C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8C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8C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1600" b="1" dirty="0">
                          <a:solidFill>
                            <a:srgbClr val="424242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/>
                        </a:rPr>
                        <a:t>0 9 8 1 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48C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8C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8C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640161"/>
                  </a:ext>
                </a:extLst>
              </a:tr>
            </a:tbl>
          </a:graphicData>
        </a:graphic>
      </p:graphicFrame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31B5F794-B0DA-6EE2-D9BE-B9102958AE94}"/>
              </a:ext>
            </a:extLst>
          </p:cNvPr>
          <p:cNvCxnSpPr>
            <a:cxnSpLocks/>
          </p:cNvCxnSpPr>
          <p:nvPr/>
        </p:nvCxnSpPr>
        <p:spPr>
          <a:xfrm>
            <a:off x="7466200" y="1472717"/>
            <a:ext cx="0" cy="26564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6FBFE13D-B598-D144-B03E-1BAD279A1DF2}"/>
              </a:ext>
            </a:extLst>
          </p:cNvPr>
          <p:cNvCxnSpPr>
            <a:cxnSpLocks/>
          </p:cNvCxnSpPr>
          <p:nvPr/>
        </p:nvCxnSpPr>
        <p:spPr>
          <a:xfrm>
            <a:off x="7466200" y="1801152"/>
            <a:ext cx="0" cy="265245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ontent Placeholder 2">
            <a:extLst>
              <a:ext uri="{FF2B5EF4-FFF2-40B4-BE49-F238E27FC236}">
                <a16:creationId xmlns:a16="http://schemas.microsoft.com/office/drawing/2014/main" id="{1FD42231-AF3C-D3E4-3809-4EB1C04B3483}"/>
              </a:ext>
            </a:extLst>
          </p:cNvPr>
          <p:cNvSpPr txBox="1"/>
          <p:nvPr/>
        </p:nvSpPr>
        <p:spPr>
          <a:xfrm>
            <a:off x="315970" y="1712868"/>
            <a:ext cx="4283714" cy="3069589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lvl="1" indent="-396875">
              <a:buClr>
                <a:schemeClr val="accent5">
                  <a:lumMod val="50000"/>
                </a:schemeClr>
              </a:buClr>
              <a:buFont typeface="+mj-lt"/>
              <a:buAutoNum type="romanLcPeriod"/>
            </a:pP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Multiply left half of the multiplicand by left half of multiplier and shift the result by no. of digits of multiplier </a:t>
            </a:r>
            <a:r>
              <a:rPr lang="en-US" sz="1200" b="1" dirty="0">
                <a:latin typeface="Cambria" panose="02040503050406030204" pitchFamily="18" charset="0"/>
                <a:ea typeface="Cambria" panose="02040503050406030204" pitchFamily="18" charset="0"/>
              </a:rPr>
              <a:t>i.e. 4.</a:t>
            </a:r>
          </a:p>
          <a:p>
            <a:pPr marL="685800" lvl="1" indent="-396875">
              <a:buClr>
                <a:schemeClr val="accent5">
                  <a:lumMod val="50000"/>
                </a:schemeClr>
              </a:buClr>
              <a:buFont typeface="+mj-lt"/>
              <a:buAutoNum type="romanLcPeriod"/>
            </a:pPr>
            <a:endParaRPr lang="en-US" sz="1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685800" lvl="1" indent="-396875">
              <a:buClr>
                <a:schemeClr val="accent5">
                  <a:lumMod val="50000"/>
                </a:schemeClr>
              </a:buClr>
              <a:buFont typeface="+mj-lt"/>
              <a:buAutoNum type="romanLcPeriod"/>
            </a:pP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Multiply left half of the multiplicand by right half of the multiplier, shift the result by half the number of digits of multiplier </a:t>
            </a:r>
            <a:r>
              <a:rPr lang="en-US" sz="1200" b="1" dirty="0">
                <a:latin typeface="Cambria" panose="02040503050406030204" pitchFamily="18" charset="0"/>
                <a:ea typeface="Cambria" panose="02040503050406030204" pitchFamily="18" charset="0"/>
              </a:rPr>
              <a:t>i.e. 2. </a:t>
            </a:r>
          </a:p>
          <a:p>
            <a:pPr marL="685800" lvl="1" indent="-396875">
              <a:buClr>
                <a:schemeClr val="accent5">
                  <a:lumMod val="50000"/>
                </a:schemeClr>
              </a:buClr>
              <a:buFont typeface="+mj-lt"/>
              <a:buAutoNum type="romanLcPeriod"/>
            </a:pPr>
            <a:endParaRPr lang="en-US" sz="1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685800" lvl="1" indent="-396875">
              <a:buClr>
                <a:schemeClr val="accent5">
                  <a:lumMod val="50000"/>
                </a:schemeClr>
              </a:buClr>
              <a:buFont typeface="+mj-lt"/>
              <a:buAutoNum type="romanLcPeriod"/>
            </a:pP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Multiply right half of the multiplicand by left half of the multiplier, shift the result by half the number of digits of multiplier </a:t>
            </a:r>
            <a:r>
              <a:rPr lang="en-US" sz="1200" b="1" dirty="0">
                <a:latin typeface="Cambria" panose="02040503050406030204" pitchFamily="18" charset="0"/>
                <a:ea typeface="Cambria" panose="02040503050406030204" pitchFamily="18" charset="0"/>
              </a:rPr>
              <a:t>i.e. 2. </a:t>
            </a:r>
          </a:p>
          <a:p>
            <a:pPr marL="685800" lvl="1" indent="-396875">
              <a:buClr>
                <a:schemeClr val="accent5">
                  <a:lumMod val="50000"/>
                </a:schemeClr>
              </a:buClr>
              <a:buFont typeface="+mj-lt"/>
              <a:buAutoNum type="romanLcPeriod"/>
            </a:pPr>
            <a:endParaRPr lang="en-US" sz="1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685800" lvl="1" indent="-396875">
              <a:buClr>
                <a:schemeClr val="accent5">
                  <a:lumMod val="50000"/>
                </a:schemeClr>
              </a:buClr>
              <a:buFont typeface="+mj-lt"/>
              <a:buAutoNum type="romanLcPeriod"/>
            </a:pP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Multiply right half of the multiplicand by right half of the multiplier the result is </a:t>
            </a:r>
            <a:r>
              <a:rPr lang="en-US" sz="1200" b="1" dirty="0">
                <a:latin typeface="Cambria" panose="02040503050406030204" pitchFamily="18" charset="0"/>
                <a:ea typeface="Cambria" panose="02040503050406030204" pitchFamily="18" charset="0"/>
              </a:rPr>
              <a:t>not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 shifted at all.</a:t>
            </a:r>
          </a:p>
        </p:txBody>
      </p:sp>
    </p:spTree>
    <p:extLst>
      <p:ext uri="{BB962C8B-B14F-4D97-AF65-F5344CB8AC3E}">
        <p14:creationId xmlns:p14="http://schemas.microsoft.com/office/powerpoint/2010/main" val="1815464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ntr" presetSubtype="0" dur="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0" presetClass="entr" presetSubtype="0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10" presetClass="entr" presetSubtype="0" dur="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10" presetClass="entr" presetSubtype="0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10" presetClass="entr" presetSubtype="0" dur="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10" presetClass="entr" presetSubtype="0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000"/>
                            </p:stCondLst>
                            <p:childTnLst>
                              <p:par>
                                <p:cTn id="124" presetID="10" presetClass="entr" presetSubtype="0" dur="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500"/>
                            </p:stCondLst>
                            <p:childTnLst>
                              <p:par>
                                <p:cTn id="137" presetID="10" presetClass="entr" presetSubtype="0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dur="5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644</TotalTime>
  <Words>3923</Words>
  <Application>Microsoft Office PowerPoint</Application>
  <PresentationFormat>On-screen Show (16:9)</PresentationFormat>
  <Paragraphs>696</Paragraphs>
  <Slides>44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44</vt:i4>
      </vt:variant>
    </vt:vector>
  </HeadingPairs>
  <TitlesOfParts>
    <vt:vector size="57" baseType="lpstr">
      <vt:lpstr>Algerian</vt:lpstr>
      <vt:lpstr>Arial</vt:lpstr>
      <vt:lpstr>Arial Rounded MT Bold</vt:lpstr>
      <vt:lpstr>Calibri</vt:lpstr>
      <vt:lpstr>Cambria</vt:lpstr>
      <vt:lpstr>Cambria Math</vt:lpstr>
      <vt:lpstr>Cambria-Bold</vt:lpstr>
      <vt:lpstr>CastleT</vt:lpstr>
      <vt:lpstr>Symbol</vt:lpstr>
      <vt:lpstr>Wingdings</vt:lpstr>
      <vt:lpstr>Wingdings 3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YATRI</dc:creator>
  <dc:description/>
  <cp:lastModifiedBy>Yatri Davda</cp:lastModifiedBy>
  <cp:revision>55</cp:revision>
  <dcterms:modified xsi:type="dcterms:W3CDTF">2022-07-24T05:25:51Z</dcterms:modified>
  <cp:contentStatus>Final</cp:contentStatus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