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4" r:id="rId1"/>
    <p:sldMasterId id="2147483710" r:id="rId2"/>
    <p:sldMasterId id="2147483723" r:id="rId3"/>
  </p:sldMasterIdLst>
  <p:notesMasterIdLst>
    <p:notesMasterId r:id="rId24"/>
  </p:notesMasterIdLst>
  <p:handoutMasterIdLst>
    <p:handoutMasterId r:id="rId25"/>
  </p:handoutMasterIdLst>
  <p:sldIdLst>
    <p:sldId id="324" r:id="rId4"/>
    <p:sldId id="288" r:id="rId5"/>
    <p:sldId id="392" r:id="rId6"/>
    <p:sldId id="422" r:id="rId7"/>
    <p:sldId id="427" r:id="rId8"/>
    <p:sldId id="428" r:id="rId9"/>
    <p:sldId id="429" r:id="rId10"/>
    <p:sldId id="430" r:id="rId11"/>
    <p:sldId id="431" r:id="rId12"/>
    <p:sldId id="421" r:id="rId13"/>
    <p:sldId id="432" r:id="rId14"/>
    <p:sldId id="433" r:id="rId15"/>
    <p:sldId id="434" r:id="rId16"/>
    <p:sldId id="435" r:id="rId17"/>
    <p:sldId id="436" r:id="rId18"/>
    <p:sldId id="437" r:id="rId19"/>
    <p:sldId id="438" r:id="rId20"/>
    <p:sldId id="439" r:id="rId21"/>
    <p:sldId id="441" r:id="rId22"/>
    <p:sldId id="417" r:id="rId23"/>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Roboto Condensed Light" panose="02000000000000000000" pitchFamily="2" charset="0"/>
      <p:regular r:id="rId31"/>
      <p:italic r:id="rId32"/>
    </p:embeddedFont>
    <p:embeddedFont>
      <p:font typeface="Wingdings 3" panose="05040102010807070707" pitchFamily="18" charset="2"/>
      <p:regular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21" Type="http://schemas.openxmlformats.org/officeDocument/2006/relationships/slide" Target="slides/slide18.xml"/><Relationship Id="rId34"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921DC-3109-4569-9FE5-3F5BA0747F75}" type="datetimeFigureOut">
              <a:rPr lang="en-US" smtClean="0"/>
              <a:t>11/10/2022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9E4867-9854-45D8-A58B-AED9F0BB4DCA}" type="slidenum">
              <a:rPr lang="en-US" smtClean="0"/>
              <a:t>‹#›</a:t>
            </a:fld>
            <a:endParaRPr lang="en-US"/>
          </a:p>
        </p:txBody>
      </p:sp>
    </p:spTree>
    <p:extLst>
      <p:ext uri="{BB962C8B-B14F-4D97-AF65-F5344CB8AC3E}">
        <p14:creationId xmlns:p14="http://schemas.microsoft.com/office/powerpoint/2010/main" val="387576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14.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14.png"/><Relationship Id="rId9" Type="http://schemas.microsoft.com/office/2007/relationships/hdphoto" Target="../media/hdphoto1.wdp"/></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14.png"/><Relationship Id="rId9" Type="http://schemas.microsoft.com/office/2007/relationships/hdphoto" Target="../media/hdphoto1.wdp"/></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14.png"/><Relationship Id="rId9" Type="http://schemas.microsoft.com/office/2007/relationships/hdphoto" Target="../media/hdphoto1.wdp"/></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14.png"/><Relationship Id="rId9" Type="http://schemas.microsoft.com/office/2007/relationships/hdphoto" Target="../media/hdphoto1.wdp"/></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14.png"/><Relationship Id="rId9" Type="http://schemas.microsoft.com/office/2007/relationships/hdphoto" Target="../media/hdphoto1.wdp"/></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14.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14.png"/><Relationship Id="rId9" Type="http://schemas.microsoft.com/office/2007/relationships/hdphoto" Target="../media/hdphoto1.wdp"/></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14.png"/><Relationship Id="rId9" Type="http://schemas.microsoft.com/office/2007/relationships/hdphoto" Target="../media/hdphoto1.wdp"/></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jpeg"/><Relationship Id="rId4" Type="http://schemas.openxmlformats.org/officeDocument/2006/relationships/image" Target="../media/image14.png"/><Relationship Id="rId9" Type="http://schemas.microsoft.com/office/2007/relationships/hdphoto" Target="../media/hdphoto1.wdp"/></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image" Target="../media/image6.png"/><Relationship Id="rId10" Type="http://schemas.openxmlformats.org/officeDocument/2006/relationships/image" Target="../media/image16.jpeg"/><Relationship Id="rId4" Type="http://schemas.openxmlformats.org/officeDocument/2006/relationships/image" Target="../media/image14.png"/><Relationship Id="rId9" Type="http://schemas.microsoft.com/office/2007/relationships/hdphoto" Target="../media/hdphoto1.wdp"/></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46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27" name="PlaceHolder 2"/>
          <p:cNvSpPr>
            <a:spLocks noGrp="1"/>
          </p:cNvSpPr>
          <p:nvPr>
            <p:ph type="body"/>
          </p:nvPr>
        </p:nvSpPr>
        <p:spPr>
          <a:xfrm>
            <a:off x="415680" y="1151520"/>
            <a:ext cx="1136016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28" name="PlaceHolder 3"/>
          <p:cNvSpPr>
            <a:spLocks noGrp="1"/>
          </p:cNvSpPr>
          <p:nvPr>
            <p:ph type="body"/>
          </p:nvPr>
        </p:nvSpPr>
        <p:spPr>
          <a:xfrm>
            <a:off x="415680" y="3530880"/>
            <a:ext cx="1136016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40245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30" name="PlaceHolder 2"/>
          <p:cNvSpPr>
            <a:spLocks noGrp="1"/>
          </p:cNvSpPr>
          <p:nvPr>
            <p:ph type="body"/>
          </p:nvPr>
        </p:nvSpPr>
        <p:spPr>
          <a:xfrm>
            <a:off x="41568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31" name="PlaceHolder 3"/>
          <p:cNvSpPr>
            <a:spLocks noGrp="1"/>
          </p:cNvSpPr>
          <p:nvPr>
            <p:ph type="body"/>
          </p:nvPr>
        </p:nvSpPr>
        <p:spPr>
          <a:xfrm>
            <a:off x="623712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32" name="PlaceHolder 4"/>
          <p:cNvSpPr>
            <a:spLocks noGrp="1"/>
          </p:cNvSpPr>
          <p:nvPr>
            <p:ph type="body"/>
          </p:nvPr>
        </p:nvSpPr>
        <p:spPr>
          <a:xfrm>
            <a:off x="41568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33" name="PlaceHolder 5"/>
          <p:cNvSpPr>
            <a:spLocks noGrp="1"/>
          </p:cNvSpPr>
          <p:nvPr>
            <p:ph type="body"/>
          </p:nvPr>
        </p:nvSpPr>
        <p:spPr>
          <a:xfrm>
            <a:off x="623712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69931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35" name="PlaceHolder 2"/>
          <p:cNvSpPr>
            <a:spLocks noGrp="1"/>
          </p:cNvSpPr>
          <p:nvPr>
            <p:ph type="body"/>
          </p:nvPr>
        </p:nvSpPr>
        <p:spPr>
          <a:xfrm>
            <a:off x="415680" y="115152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36" name="PlaceHolder 3"/>
          <p:cNvSpPr>
            <a:spLocks noGrp="1"/>
          </p:cNvSpPr>
          <p:nvPr>
            <p:ph type="body"/>
          </p:nvPr>
        </p:nvSpPr>
        <p:spPr>
          <a:xfrm>
            <a:off x="4256640" y="115152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37" name="PlaceHolder 4"/>
          <p:cNvSpPr>
            <a:spLocks noGrp="1"/>
          </p:cNvSpPr>
          <p:nvPr>
            <p:ph type="body"/>
          </p:nvPr>
        </p:nvSpPr>
        <p:spPr>
          <a:xfrm>
            <a:off x="8097600" y="115152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38" name="PlaceHolder 5"/>
          <p:cNvSpPr>
            <a:spLocks noGrp="1"/>
          </p:cNvSpPr>
          <p:nvPr>
            <p:ph type="body"/>
          </p:nvPr>
        </p:nvSpPr>
        <p:spPr>
          <a:xfrm>
            <a:off x="415680" y="353088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39" name="PlaceHolder 6"/>
          <p:cNvSpPr>
            <a:spLocks noGrp="1"/>
          </p:cNvSpPr>
          <p:nvPr>
            <p:ph type="body"/>
          </p:nvPr>
        </p:nvSpPr>
        <p:spPr>
          <a:xfrm>
            <a:off x="4256640" y="353088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40" name="PlaceHolder 7"/>
          <p:cNvSpPr>
            <a:spLocks noGrp="1"/>
          </p:cNvSpPr>
          <p:nvPr>
            <p:ph type="body"/>
          </p:nvPr>
        </p:nvSpPr>
        <p:spPr>
          <a:xfrm>
            <a:off x="8097600" y="353088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2513706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lgn="ctr"/>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890E4F"/>
                    </a:gs>
                    <a:gs pos="100000">
                      <a:srgbClr val="D81A60"/>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7">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85918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r>
              <a:rPr lang="en-US" sz="1800" b="1"/>
              <a:t>Analysis and Design of Algorithms </a:t>
            </a:r>
            <a:r>
              <a:rPr lang="en-US" sz="1800">
                <a:latin typeface="Roboto Condensed Light" panose="02000000000000000000" pitchFamily="2" charset="0"/>
                <a:ea typeface="Roboto Condensed Light" panose="02000000000000000000" pitchFamily="2" charset="0"/>
              </a:rPr>
              <a:t>(ADA</a:t>
            </a:r>
            <a:r>
              <a:rPr lang="en-US">
                <a:latin typeface="Roboto Condensed Light" panose="02000000000000000000" pitchFamily="2" charset="0"/>
                <a:ea typeface="Roboto Condensed Light" panose="02000000000000000000" pitchFamily="2" charset="0"/>
              </a:rPr>
              <a:t>)</a:t>
            </a:r>
          </a:p>
          <a:p>
            <a:r>
              <a:rPr lang="en-US">
                <a:latin typeface="Roboto Condensed Light" panose="02000000000000000000" pitchFamily="2" charset="0"/>
                <a:ea typeface="Roboto Condensed Light" panose="02000000000000000000" pitchFamily="2" charset="0"/>
              </a:rPr>
              <a:t>GTU # 3150703</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5" name="Picture 4"/>
          <p:cNvPicPr>
            <a:picLocks noChangeAspect="1"/>
          </p:cNvPicPr>
          <p:nvPr userDrawn="1"/>
        </p:nvPicPr>
        <p:blipFill>
          <a:blip r:embed="rId10"/>
          <a:stretch>
            <a:fillRect/>
          </a:stretch>
        </p:blipFill>
        <p:spPr>
          <a:xfrm>
            <a:off x="8565204" y="2657799"/>
            <a:ext cx="2103120" cy="2086689"/>
          </a:xfrm>
          <a:prstGeom prst="rect">
            <a:avLst/>
          </a:prstGeom>
        </p:spPr>
      </p:pic>
    </p:spTree>
    <p:extLst>
      <p:ext uri="{BB962C8B-B14F-4D97-AF65-F5344CB8AC3E}">
        <p14:creationId xmlns:p14="http://schemas.microsoft.com/office/powerpoint/2010/main" val="197763931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a:fillRect/>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a:fillRect/>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a:gradFill flip="none" rotWithShape="1">
                  <a:gsLst>
                    <a:gs pos="10000">
                      <a:srgbClr val="890E4F"/>
                    </a:gs>
                    <a:gs pos="100000">
                      <a:srgbClr val="D81A60"/>
                    </a:gs>
                  </a:gsLst>
                  <a:lin ang="0" scaled="1"/>
                </a:gradFill>
                <a:effectLst/>
                <a:latin typeface="+mn-lt"/>
                <a:ea typeface="+mn-ea"/>
                <a:cs typeface="+mn-cs"/>
              </a:defRPr>
            </a:lvl1pPr>
          </a:lstStyle>
          <a:p>
            <a:r>
              <a:rPr lang="en-US"/>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108951573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Dr. Gopi Sanghani</a:t>
            </a:r>
          </a:p>
        </p:txBody>
      </p:sp>
      <p:sp>
        <p:nvSpPr>
          <p:cNvPr id="22" name="Footer Placeholder 2">
            <a:extLst>
              <a:ext uri="{FF2B5EF4-FFF2-40B4-BE49-F238E27FC236}">
                <a16:creationId xmlns:a16="http://schemas.microsoft.com/office/drawing/2014/main" id="{BF2BE79E-EA17-4AB9-8CB5-714A52A6B2F5}"/>
              </a:ext>
            </a:extLst>
          </p:cNvPr>
          <p:cNvSpPr txBox="1"/>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a:solidFill>
                  <a:schemeClr val="tx1">
                    <a:lumMod val="90000"/>
                    <a:lumOff val="10000"/>
                  </a:schemeClr>
                </a:solidFill>
                <a:effectLst/>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09319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0">
                      <a:srgbClr val="1D3064"/>
                    </a:gs>
                    <a:gs pos="100000">
                      <a:schemeClr val="tx2"/>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a:blip r:embed="rId10">
            <a:extLst>
              <a:ext uri="{28A0092B-C50C-407E-A947-70E740481C1C}">
                <a14:useLocalDpi xmlns:a14="http://schemas.microsoft.com/office/drawing/2010/main" val="0"/>
              </a:ext>
            </a:extLst>
          </a:blip>
          <a:srcRect l="144383" t="-16142" r="-144383" b="22103"/>
          <a:stretch>
            <a:fillRect/>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Dr. Gopi Sanghani</a:t>
            </a:r>
          </a:p>
        </p:txBody>
      </p:sp>
      <p:sp>
        <p:nvSpPr>
          <p:cNvPr id="22" name="Footer Placeholder 2">
            <a:extLst>
              <a:ext uri="{FF2B5EF4-FFF2-40B4-BE49-F238E27FC236}">
                <a16:creationId xmlns:a16="http://schemas.microsoft.com/office/drawing/2014/main" id="{BF2BE79E-EA17-4AB9-8CB5-714A52A6B2F5}"/>
              </a:ext>
            </a:extLst>
          </p:cNvPr>
          <p:cNvSpPr txBox="1"/>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Basics of Algorithms and Mathematics</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srcRect t="86739" r="1768" b="3535"/>
          <a:stretch>
            <a:fillRect/>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a:solidFill>
                  <a:schemeClr val="tx1">
                    <a:lumMod val="90000"/>
                    <a:lumOff val="10000"/>
                  </a:schemeClr>
                </a:solidFill>
                <a:effectLst/>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Dr. Gopi Sanghani</a:t>
            </a:r>
          </a:p>
        </p:txBody>
      </p:sp>
      <p:sp>
        <p:nvSpPr>
          <p:cNvPr id="22" name="Footer Placeholder 2">
            <a:extLst>
              <a:ext uri="{FF2B5EF4-FFF2-40B4-BE49-F238E27FC236}">
                <a16:creationId xmlns:a16="http://schemas.microsoft.com/office/drawing/2014/main" id="{BF2BE79E-EA17-4AB9-8CB5-714A52A6B2F5}"/>
              </a:ext>
            </a:extLst>
          </p:cNvPr>
          <p:cNvSpPr txBox="1"/>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ct val="0"/>
              </a:spcBef>
              <a:spcAft>
                <a:spcPct val="0"/>
              </a:spcAft>
              <a:buClrTx/>
              <a:buSzTx/>
              <a:buFontTx/>
              <a:buNone/>
              <a:defRPr/>
            </a:pP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Dr. Gopi Sanghani</a:t>
            </a: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ct val="0"/>
              </a:spcBef>
              <a:spcAft>
                <a:spcPct val="0"/>
              </a:spcAft>
              <a:buClrTx/>
              <a:buSzTx/>
              <a:buFontTx/>
              <a:buNone/>
              <a:defRPr/>
            </a:pP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6" name="PlaceHolder 2"/>
          <p:cNvSpPr>
            <a:spLocks noGrp="1"/>
          </p:cNvSpPr>
          <p:nvPr>
            <p:ph type="subTitle"/>
          </p:nvPr>
        </p:nvSpPr>
        <p:spPr>
          <a:xfrm>
            <a:off x="415680" y="1151520"/>
            <a:ext cx="11360160" cy="4554720"/>
          </a:xfrm>
          <a:prstGeom prst="rect">
            <a:avLst/>
          </a:prstGeom>
        </p:spPr>
        <p:txBody>
          <a:bodyPr lIns="0" tIns="0" rIns="0" bIns="0" anchor="ctr">
            <a:noAutofit/>
          </a:bodyPr>
          <a:lstStyle/>
          <a:p>
            <a:pPr algn="ctr"/>
            <a:r>
              <a:rPr lang="en-US" sz="4267" b="0" strike="noStrike" spc="-1">
                <a:latin typeface="Arial"/>
              </a:rPr>
              <a:t>Click to edit Master subtitle style</a:t>
            </a:r>
          </a:p>
        </p:txBody>
      </p:sp>
    </p:spTree>
    <p:extLst>
      <p:ext uri="{BB962C8B-B14F-4D97-AF65-F5344CB8AC3E}">
        <p14:creationId xmlns:p14="http://schemas.microsoft.com/office/powerpoint/2010/main" val="949245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Dr. Gopi Sanghani</a:t>
            </a: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4038599" y="6604000"/>
            <a:ext cx="439954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91440" y="6593188"/>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Dr. Gopi Sanghani</a:t>
            </a: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4038599" y="6604000"/>
            <a:ext cx="433537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4">
                        <a:lumMod val="50000"/>
                      </a:schemeClr>
                    </a:gs>
                    <a:gs pos="100000">
                      <a:srgbClr val="009788"/>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2">
                        <a:lumMod val="50000"/>
                      </a:schemeClr>
                    </a:gs>
                    <a:gs pos="100000">
                      <a:schemeClr val="accent2"/>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3">
                        <a:lumMod val="50000"/>
                      </a:schemeClr>
                    </a:gs>
                    <a:gs pos="100000">
                      <a:schemeClr val="accent3"/>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5">
                        <a:lumMod val="75000"/>
                      </a:schemeClr>
                    </a:gs>
                    <a:gs pos="100000">
                      <a:schemeClr val="accent5"/>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6">
                        <a:lumMod val="50000"/>
                      </a:schemeClr>
                    </a:gs>
                    <a:gs pos="100000">
                      <a:schemeClr val="accent6"/>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273238"/>
                    </a:gs>
                    <a:gs pos="100000">
                      <a:srgbClr val="607D8B"/>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8" name="PlaceHolder 2"/>
          <p:cNvSpPr>
            <a:spLocks noGrp="1"/>
          </p:cNvSpPr>
          <p:nvPr>
            <p:ph type="body"/>
          </p:nvPr>
        </p:nvSpPr>
        <p:spPr>
          <a:xfrm>
            <a:off x="415680" y="1151520"/>
            <a:ext cx="1136016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2865004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3E2622"/>
                    </a:gs>
                    <a:gs pos="100000">
                      <a:srgbClr val="795547"/>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301B92"/>
                    </a:gs>
                    <a:gs pos="100000">
                      <a:srgbClr val="673BB7"/>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0E47A1"/>
                    </a:gs>
                    <a:gs pos="100000">
                      <a:srgbClr val="03A9F5"/>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B71B1C"/>
                    </a:gs>
                    <a:gs pos="100000">
                      <a:srgbClr val="ED524F"/>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56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47" name="PlaceHolder 2"/>
          <p:cNvSpPr>
            <a:spLocks noGrp="1"/>
          </p:cNvSpPr>
          <p:nvPr>
            <p:ph type="subTitle"/>
          </p:nvPr>
        </p:nvSpPr>
        <p:spPr>
          <a:xfrm>
            <a:off x="415680" y="1151520"/>
            <a:ext cx="11360160" cy="4554720"/>
          </a:xfrm>
          <a:prstGeom prst="rect">
            <a:avLst/>
          </a:prstGeom>
        </p:spPr>
        <p:txBody>
          <a:bodyPr lIns="0" tIns="0" rIns="0" bIns="0" anchor="ctr">
            <a:noAutofit/>
          </a:bodyPr>
          <a:lstStyle/>
          <a:p>
            <a:pPr algn="ctr"/>
            <a:r>
              <a:rPr lang="en-US" sz="4267" b="0" strike="noStrike" spc="-1">
                <a:latin typeface="Arial"/>
              </a:rPr>
              <a:t>Click to edit Master subtitle style</a:t>
            </a:r>
          </a:p>
        </p:txBody>
      </p:sp>
    </p:spTree>
    <p:extLst>
      <p:ext uri="{BB962C8B-B14F-4D97-AF65-F5344CB8AC3E}">
        <p14:creationId xmlns:p14="http://schemas.microsoft.com/office/powerpoint/2010/main" val="3874020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49" name="PlaceHolder 2"/>
          <p:cNvSpPr>
            <a:spLocks noGrp="1"/>
          </p:cNvSpPr>
          <p:nvPr>
            <p:ph type="body"/>
          </p:nvPr>
        </p:nvSpPr>
        <p:spPr>
          <a:xfrm>
            <a:off x="415680" y="1151520"/>
            <a:ext cx="1136016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2512817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51" name="PlaceHolder 2"/>
          <p:cNvSpPr>
            <a:spLocks noGrp="1"/>
          </p:cNvSpPr>
          <p:nvPr>
            <p:ph type="body"/>
          </p:nvPr>
        </p:nvSpPr>
        <p:spPr>
          <a:xfrm>
            <a:off x="41568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52" name="PlaceHolder 3"/>
          <p:cNvSpPr>
            <a:spLocks noGrp="1"/>
          </p:cNvSpPr>
          <p:nvPr>
            <p:ph type="body"/>
          </p:nvPr>
        </p:nvSpPr>
        <p:spPr>
          <a:xfrm>
            <a:off x="623712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5384079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Tree>
    <p:extLst>
      <p:ext uri="{BB962C8B-B14F-4D97-AF65-F5344CB8AC3E}">
        <p14:creationId xmlns:p14="http://schemas.microsoft.com/office/powerpoint/2010/main" val="31682007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15680" y="98400"/>
            <a:ext cx="11360160" cy="3539520"/>
          </a:xfrm>
          <a:prstGeom prst="rect">
            <a:avLst/>
          </a:prstGeom>
        </p:spPr>
        <p:txBody>
          <a:bodyPr lIns="0" tIns="0" rIns="0" bIns="0" anchor="ctr">
            <a:noAutofit/>
          </a:bodyPr>
          <a:lstStyle/>
          <a:p>
            <a:pPr algn="ctr"/>
            <a:r>
              <a:rPr lang="en-US" sz="4267" b="0" strike="noStrike" spc="-1">
                <a:latin typeface="Arial"/>
              </a:rPr>
              <a:t>Click to edit Master subtitle style</a:t>
            </a:r>
          </a:p>
        </p:txBody>
      </p:sp>
    </p:spTree>
    <p:extLst>
      <p:ext uri="{BB962C8B-B14F-4D97-AF65-F5344CB8AC3E}">
        <p14:creationId xmlns:p14="http://schemas.microsoft.com/office/powerpoint/2010/main" val="336502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10" name="PlaceHolder 2"/>
          <p:cNvSpPr>
            <a:spLocks noGrp="1"/>
          </p:cNvSpPr>
          <p:nvPr>
            <p:ph type="body"/>
          </p:nvPr>
        </p:nvSpPr>
        <p:spPr>
          <a:xfrm>
            <a:off x="41568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1" name="PlaceHolder 3"/>
          <p:cNvSpPr>
            <a:spLocks noGrp="1"/>
          </p:cNvSpPr>
          <p:nvPr>
            <p:ph type="body"/>
          </p:nvPr>
        </p:nvSpPr>
        <p:spPr>
          <a:xfrm>
            <a:off x="623712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25588637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56" name="PlaceHolder 2"/>
          <p:cNvSpPr>
            <a:spLocks noGrp="1"/>
          </p:cNvSpPr>
          <p:nvPr>
            <p:ph type="body"/>
          </p:nvPr>
        </p:nvSpPr>
        <p:spPr>
          <a:xfrm>
            <a:off x="41568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57" name="PlaceHolder 3"/>
          <p:cNvSpPr>
            <a:spLocks noGrp="1"/>
          </p:cNvSpPr>
          <p:nvPr>
            <p:ph type="body"/>
          </p:nvPr>
        </p:nvSpPr>
        <p:spPr>
          <a:xfrm>
            <a:off x="623712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58" name="PlaceHolder 4"/>
          <p:cNvSpPr>
            <a:spLocks noGrp="1"/>
          </p:cNvSpPr>
          <p:nvPr>
            <p:ph type="body"/>
          </p:nvPr>
        </p:nvSpPr>
        <p:spPr>
          <a:xfrm>
            <a:off x="41568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3017246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60" name="PlaceHolder 2"/>
          <p:cNvSpPr>
            <a:spLocks noGrp="1"/>
          </p:cNvSpPr>
          <p:nvPr>
            <p:ph type="body"/>
          </p:nvPr>
        </p:nvSpPr>
        <p:spPr>
          <a:xfrm>
            <a:off x="41568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61" name="PlaceHolder 3"/>
          <p:cNvSpPr>
            <a:spLocks noGrp="1"/>
          </p:cNvSpPr>
          <p:nvPr>
            <p:ph type="body"/>
          </p:nvPr>
        </p:nvSpPr>
        <p:spPr>
          <a:xfrm>
            <a:off x="623712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62" name="PlaceHolder 4"/>
          <p:cNvSpPr>
            <a:spLocks noGrp="1"/>
          </p:cNvSpPr>
          <p:nvPr>
            <p:ph type="body"/>
          </p:nvPr>
        </p:nvSpPr>
        <p:spPr>
          <a:xfrm>
            <a:off x="623712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8619212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64" name="PlaceHolder 2"/>
          <p:cNvSpPr>
            <a:spLocks noGrp="1"/>
          </p:cNvSpPr>
          <p:nvPr>
            <p:ph type="body"/>
          </p:nvPr>
        </p:nvSpPr>
        <p:spPr>
          <a:xfrm>
            <a:off x="41568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65" name="PlaceHolder 3"/>
          <p:cNvSpPr>
            <a:spLocks noGrp="1"/>
          </p:cNvSpPr>
          <p:nvPr>
            <p:ph type="body"/>
          </p:nvPr>
        </p:nvSpPr>
        <p:spPr>
          <a:xfrm>
            <a:off x="623712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66" name="PlaceHolder 4"/>
          <p:cNvSpPr>
            <a:spLocks noGrp="1"/>
          </p:cNvSpPr>
          <p:nvPr>
            <p:ph type="body"/>
          </p:nvPr>
        </p:nvSpPr>
        <p:spPr>
          <a:xfrm>
            <a:off x="415680" y="3530880"/>
            <a:ext cx="1136016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533539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68" name="PlaceHolder 2"/>
          <p:cNvSpPr>
            <a:spLocks noGrp="1"/>
          </p:cNvSpPr>
          <p:nvPr>
            <p:ph type="body"/>
          </p:nvPr>
        </p:nvSpPr>
        <p:spPr>
          <a:xfrm>
            <a:off x="415680" y="1151520"/>
            <a:ext cx="1136016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69" name="PlaceHolder 3"/>
          <p:cNvSpPr>
            <a:spLocks noGrp="1"/>
          </p:cNvSpPr>
          <p:nvPr>
            <p:ph type="body"/>
          </p:nvPr>
        </p:nvSpPr>
        <p:spPr>
          <a:xfrm>
            <a:off x="415680" y="3530880"/>
            <a:ext cx="1136016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34727136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71" name="PlaceHolder 2"/>
          <p:cNvSpPr>
            <a:spLocks noGrp="1"/>
          </p:cNvSpPr>
          <p:nvPr>
            <p:ph type="body"/>
          </p:nvPr>
        </p:nvSpPr>
        <p:spPr>
          <a:xfrm>
            <a:off x="41568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72" name="PlaceHolder 3"/>
          <p:cNvSpPr>
            <a:spLocks noGrp="1"/>
          </p:cNvSpPr>
          <p:nvPr>
            <p:ph type="body"/>
          </p:nvPr>
        </p:nvSpPr>
        <p:spPr>
          <a:xfrm>
            <a:off x="623712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73" name="PlaceHolder 4"/>
          <p:cNvSpPr>
            <a:spLocks noGrp="1"/>
          </p:cNvSpPr>
          <p:nvPr>
            <p:ph type="body"/>
          </p:nvPr>
        </p:nvSpPr>
        <p:spPr>
          <a:xfrm>
            <a:off x="41568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74" name="PlaceHolder 5"/>
          <p:cNvSpPr>
            <a:spLocks noGrp="1"/>
          </p:cNvSpPr>
          <p:nvPr>
            <p:ph type="body"/>
          </p:nvPr>
        </p:nvSpPr>
        <p:spPr>
          <a:xfrm>
            <a:off x="623712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9826173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76" name="PlaceHolder 2"/>
          <p:cNvSpPr>
            <a:spLocks noGrp="1"/>
          </p:cNvSpPr>
          <p:nvPr>
            <p:ph type="body"/>
          </p:nvPr>
        </p:nvSpPr>
        <p:spPr>
          <a:xfrm>
            <a:off x="415680" y="115152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77" name="PlaceHolder 3"/>
          <p:cNvSpPr>
            <a:spLocks noGrp="1"/>
          </p:cNvSpPr>
          <p:nvPr>
            <p:ph type="body"/>
          </p:nvPr>
        </p:nvSpPr>
        <p:spPr>
          <a:xfrm>
            <a:off x="4256640" y="115152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78" name="PlaceHolder 4"/>
          <p:cNvSpPr>
            <a:spLocks noGrp="1"/>
          </p:cNvSpPr>
          <p:nvPr>
            <p:ph type="body"/>
          </p:nvPr>
        </p:nvSpPr>
        <p:spPr>
          <a:xfrm>
            <a:off x="8097600" y="115152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79" name="PlaceHolder 5"/>
          <p:cNvSpPr>
            <a:spLocks noGrp="1"/>
          </p:cNvSpPr>
          <p:nvPr>
            <p:ph type="body"/>
          </p:nvPr>
        </p:nvSpPr>
        <p:spPr>
          <a:xfrm>
            <a:off x="415680" y="353088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80" name="PlaceHolder 6"/>
          <p:cNvSpPr>
            <a:spLocks noGrp="1"/>
          </p:cNvSpPr>
          <p:nvPr>
            <p:ph type="body"/>
          </p:nvPr>
        </p:nvSpPr>
        <p:spPr>
          <a:xfrm>
            <a:off x="4256640" y="353088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81" name="PlaceHolder 7"/>
          <p:cNvSpPr>
            <a:spLocks noGrp="1"/>
          </p:cNvSpPr>
          <p:nvPr>
            <p:ph type="body"/>
          </p:nvPr>
        </p:nvSpPr>
        <p:spPr>
          <a:xfrm>
            <a:off x="8097600" y="353088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3139191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4111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89" name="PlaceHolder 2"/>
          <p:cNvSpPr>
            <a:spLocks noGrp="1"/>
          </p:cNvSpPr>
          <p:nvPr>
            <p:ph type="subTitle"/>
          </p:nvPr>
        </p:nvSpPr>
        <p:spPr>
          <a:xfrm>
            <a:off x="415680" y="1151520"/>
            <a:ext cx="11360160" cy="4554720"/>
          </a:xfrm>
          <a:prstGeom prst="rect">
            <a:avLst/>
          </a:prstGeom>
        </p:spPr>
        <p:txBody>
          <a:bodyPr lIns="0" tIns="0" rIns="0" bIns="0" anchor="ctr">
            <a:noAutofit/>
          </a:bodyPr>
          <a:lstStyle/>
          <a:p>
            <a:pPr algn="ctr"/>
            <a:r>
              <a:rPr lang="en-US" sz="4267" b="0" strike="noStrike" spc="-1">
                <a:latin typeface="Arial"/>
              </a:rPr>
              <a:t>Click to edit Master subtitle style</a:t>
            </a:r>
          </a:p>
        </p:txBody>
      </p:sp>
    </p:spTree>
    <p:extLst>
      <p:ext uri="{BB962C8B-B14F-4D97-AF65-F5344CB8AC3E}">
        <p14:creationId xmlns:p14="http://schemas.microsoft.com/office/powerpoint/2010/main" val="27662970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91" name="PlaceHolder 2"/>
          <p:cNvSpPr>
            <a:spLocks noGrp="1"/>
          </p:cNvSpPr>
          <p:nvPr>
            <p:ph type="body"/>
          </p:nvPr>
        </p:nvSpPr>
        <p:spPr>
          <a:xfrm>
            <a:off x="415680" y="1151520"/>
            <a:ext cx="1136016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9608368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93" name="PlaceHolder 2"/>
          <p:cNvSpPr>
            <a:spLocks noGrp="1"/>
          </p:cNvSpPr>
          <p:nvPr>
            <p:ph type="body"/>
          </p:nvPr>
        </p:nvSpPr>
        <p:spPr>
          <a:xfrm>
            <a:off x="41568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94" name="PlaceHolder 3"/>
          <p:cNvSpPr>
            <a:spLocks noGrp="1"/>
          </p:cNvSpPr>
          <p:nvPr>
            <p:ph type="body"/>
          </p:nvPr>
        </p:nvSpPr>
        <p:spPr>
          <a:xfrm>
            <a:off x="623712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12984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Tree>
    <p:extLst>
      <p:ext uri="{BB962C8B-B14F-4D97-AF65-F5344CB8AC3E}">
        <p14:creationId xmlns:p14="http://schemas.microsoft.com/office/powerpoint/2010/main" val="17203833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Tree>
    <p:extLst>
      <p:ext uri="{BB962C8B-B14F-4D97-AF65-F5344CB8AC3E}">
        <p14:creationId xmlns:p14="http://schemas.microsoft.com/office/powerpoint/2010/main" val="4295704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15680" y="98400"/>
            <a:ext cx="11360160" cy="3539520"/>
          </a:xfrm>
          <a:prstGeom prst="rect">
            <a:avLst/>
          </a:prstGeom>
        </p:spPr>
        <p:txBody>
          <a:bodyPr lIns="0" tIns="0" rIns="0" bIns="0" anchor="ctr">
            <a:noAutofit/>
          </a:bodyPr>
          <a:lstStyle/>
          <a:p>
            <a:pPr algn="ctr"/>
            <a:r>
              <a:rPr lang="en-US" sz="4267" b="0" strike="noStrike" spc="-1">
                <a:latin typeface="Arial"/>
              </a:rPr>
              <a:t>Click to edit Master subtitle style</a:t>
            </a:r>
          </a:p>
        </p:txBody>
      </p:sp>
    </p:spTree>
    <p:extLst>
      <p:ext uri="{BB962C8B-B14F-4D97-AF65-F5344CB8AC3E}">
        <p14:creationId xmlns:p14="http://schemas.microsoft.com/office/powerpoint/2010/main" val="35564103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98" name="PlaceHolder 2"/>
          <p:cNvSpPr>
            <a:spLocks noGrp="1"/>
          </p:cNvSpPr>
          <p:nvPr>
            <p:ph type="body"/>
          </p:nvPr>
        </p:nvSpPr>
        <p:spPr>
          <a:xfrm>
            <a:off x="41568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99" name="PlaceHolder 3"/>
          <p:cNvSpPr>
            <a:spLocks noGrp="1"/>
          </p:cNvSpPr>
          <p:nvPr>
            <p:ph type="body"/>
          </p:nvPr>
        </p:nvSpPr>
        <p:spPr>
          <a:xfrm>
            <a:off x="623712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00" name="PlaceHolder 4"/>
          <p:cNvSpPr>
            <a:spLocks noGrp="1"/>
          </p:cNvSpPr>
          <p:nvPr>
            <p:ph type="body"/>
          </p:nvPr>
        </p:nvSpPr>
        <p:spPr>
          <a:xfrm>
            <a:off x="41568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40023006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102" name="PlaceHolder 2"/>
          <p:cNvSpPr>
            <a:spLocks noGrp="1"/>
          </p:cNvSpPr>
          <p:nvPr>
            <p:ph type="body"/>
          </p:nvPr>
        </p:nvSpPr>
        <p:spPr>
          <a:xfrm>
            <a:off x="41568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03" name="PlaceHolder 3"/>
          <p:cNvSpPr>
            <a:spLocks noGrp="1"/>
          </p:cNvSpPr>
          <p:nvPr>
            <p:ph type="body"/>
          </p:nvPr>
        </p:nvSpPr>
        <p:spPr>
          <a:xfrm>
            <a:off x="623712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04" name="PlaceHolder 4"/>
          <p:cNvSpPr>
            <a:spLocks noGrp="1"/>
          </p:cNvSpPr>
          <p:nvPr>
            <p:ph type="body"/>
          </p:nvPr>
        </p:nvSpPr>
        <p:spPr>
          <a:xfrm>
            <a:off x="623712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8205487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106" name="PlaceHolder 2"/>
          <p:cNvSpPr>
            <a:spLocks noGrp="1"/>
          </p:cNvSpPr>
          <p:nvPr>
            <p:ph type="body"/>
          </p:nvPr>
        </p:nvSpPr>
        <p:spPr>
          <a:xfrm>
            <a:off x="41568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07" name="PlaceHolder 3"/>
          <p:cNvSpPr>
            <a:spLocks noGrp="1"/>
          </p:cNvSpPr>
          <p:nvPr>
            <p:ph type="body"/>
          </p:nvPr>
        </p:nvSpPr>
        <p:spPr>
          <a:xfrm>
            <a:off x="623712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08" name="PlaceHolder 4"/>
          <p:cNvSpPr>
            <a:spLocks noGrp="1"/>
          </p:cNvSpPr>
          <p:nvPr>
            <p:ph type="body"/>
          </p:nvPr>
        </p:nvSpPr>
        <p:spPr>
          <a:xfrm>
            <a:off x="415680" y="3530880"/>
            <a:ext cx="1136016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2278389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110" name="PlaceHolder 2"/>
          <p:cNvSpPr>
            <a:spLocks noGrp="1"/>
          </p:cNvSpPr>
          <p:nvPr>
            <p:ph type="body"/>
          </p:nvPr>
        </p:nvSpPr>
        <p:spPr>
          <a:xfrm>
            <a:off x="415680" y="1151520"/>
            <a:ext cx="1136016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11" name="PlaceHolder 3"/>
          <p:cNvSpPr>
            <a:spLocks noGrp="1"/>
          </p:cNvSpPr>
          <p:nvPr>
            <p:ph type="body"/>
          </p:nvPr>
        </p:nvSpPr>
        <p:spPr>
          <a:xfrm>
            <a:off x="415680" y="3530880"/>
            <a:ext cx="1136016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1553011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113" name="PlaceHolder 2"/>
          <p:cNvSpPr>
            <a:spLocks noGrp="1"/>
          </p:cNvSpPr>
          <p:nvPr>
            <p:ph type="body"/>
          </p:nvPr>
        </p:nvSpPr>
        <p:spPr>
          <a:xfrm>
            <a:off x="41568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14" name="PlaceHolder 3"/>
          <p:cNvSpPr>
            <a:spLocks noGrp="1"/>
          </p:cNvSpPr>
          <p:nvPr>
            <p:ph type="body"/>
          </p:nvPr>
        </p:nvSpPr>
        <p:spPr>
          <a:xfrm>
            <a:off x="623712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15" name="PlaceHolder 4"/>
          <p:cNvSpPr>
            <a:spLocks noGrp="1"/>
          </p:cNvSpPr>
          <p:nvPr>
            <p:ph type="body"/>
          </p:nvPr>
        </p:nvSpPr>
        <p:spPr>
          <a:xfrm>
            <a:off x="41568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16" name="PlaceHolder 5"/>
          <p:cNvSpPr>
            <a:spLocks noGrp="1"/>
          </p:cNvSpPr>
          <p:nvPr>
            <p:ph type="body"/>
          </p:nvPr>
        </p:nvSpPr>
        <p:spPr>
          <a:xfrm>
            <a:off x="623712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0654660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118" name="PlaceHolder 2"/>
          <p:cNvSpPr>
            <a:spLocks noGrp="1"/>
          </p:cNvSpPr>
          <p:nvPr>
            <p:ph type="body"/>
          </p:nvPr>
        </p:nvSpPr>
        <p:spPr>
          <a:xfrm>
            <a:off x="415680" y="115152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19" name="PlaceHolder 3"/>
          <p:cNvSpPr>
            <a:spLocks noGrp="1"/>
          </p:cNvSpPr>
          <p:nvPr>
            <p:ph type="body"/>
          </p:nvPr>
        </p:nvSpPr>
        <p:spPr>
          <a:xfrm>
            <a:off x="4256640" y="115152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20" name="PlaceHolder 4"/>
          <p:cNvSpPr>
            <a:spLocks noGrp="1"/>
          </p:cNvSpPr>
          <p:nvPr>
            <p:ph type="body"/>
          </p:nvPr>
        </p:nvSpPr>
        <p:spPr>
          <a:xfrm>
            <a:off x="8097600" y="115152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21" name="PlaceHolder 5"/>
          <p:cNvSpPr>
            <a:spLocks noGrp="1"/>
          </p:cNvSpPr>
          <p:nvPr>
            <p:ph type="body"/>
          </p:nvPr>
        </p:nvSpPr>
        <p:spPr>
          <a:xfrm>
            <a:off x="415680" y="353088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22" name="PlaceHolder 6"/>
          <p:cNvSpPr>
            <a:spLocks noGrp="1"/>
          </p:cNvSpPr>
          <p:nvPr>
            <p:ph type="body"/>
          </p:nvPr>
        </p:nvSpPr>
        <p:spPr>
          <a:xfrm>
            <a:off x="4256640" y="353088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23" name="PlaceHolder 7"/>
          <p:cNvSpPr>
            <a:spLocks noGrp="1"/>
          </p:cNvSpPr>
          <p:nvPr>
            <p:ph type="body"/>
          </p:nvPr>
        </p:nvSpPr>
        <p:spPr>
          <a:xfrm>
            <a:off x="8097600" y="3530880"/>
            <a:ext cx="365760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393381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15680" y="98400"/>
            <a:ext cx="11360160" cy="3539520"/>
          </a:xfrm>
          <a:prstGeom prst="rect">
            <a:avLst/>
          </a:prstGeom>
        </p:spPr>
        <p:txBody>
          <a:bodyPr lIns="0" tIns="0" rIns="0" bIns="0" anchor="ctr">
            <a:noAutofit/>
          </a:bodyPr>
          <a:lstStyle/>
          <a:p>
            <a:pPr algn="ctr"/>
            <a:r>
              <a:rPr lang="en-US" sz="4267" b="0" strike="noStrike" spc="-1">
                <a:latin typeface="Arial"/>
              </a:rPr>
              <a:t>Click to edit Master subtitle style</a:t>
            </a:r>
          </a:p>
        </p:txBody>
      </p:sp>
    </p:spTree>
    <p:extLst>
      <p:ext uri="{BB962C8B-B14F-4D97-AF65-F5344CB8AC3E}">
        <p14:creationId xmlns:p14="http://schemas.microsoft.com/office/powerpoint/2010/main" val="349960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15" name="PlaceHolder 2"/>
          <p:cNvSpPr>
            <a:spLocks noGrp="1"/>
          </p:cNvSpPr>
          <p:nvPr>
            <p:ph type="body"/>
          </p:nvPr>
        </p:nvSpPr>
        <p:spPr>
          <a:xfrm>
            <a:off x="41568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6" name="PlaceHolder 3"/>
          <p:cNvSpPr>
            <a:spLocks noGrp="1"/>
          </p:cNvSpPr>
          <p:nvPr>
            <p:ph type="body"/>
          </p:nvPr>
        </p:nvSpPr>
        <p:spPr>
          <a:xfrm>
            <a:off x="623712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17" name="PlaceHolder 4"/>
          <p:cNvSpPr>
            <a:spLocks noGrp="1"/>
          </p:cNvSpPr>
          <p:nvPr>
            <p:ph type="body"/>
          </p:nvPr>
        </p:nvSpPr>
        <p:spPr>
          <a:xfrm>
            <a:off x="41568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9568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19" name="PlaceHolder 2"/>
          <p:cNvSpPr>
            <a:spLocks noGrp="1"/>
          </p:cNvSpPr>
          <p:nvPr>
            <p:ph type="body"/>
          </p:nvPr>
        </p:nvSpPr>
        <p:spPr>
          <a:xfrm>
            <a:off x="415680" y="1151520"/>
            <a:ext cx="5543520" cy="455472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20" name="PlaceHolder 3"/>
          <p:cNvSpPr>
            <a:spLocks noGrp="1"/>
          </p:cNvSpPr>
          <p:nvPr>
            <p:ph type="body"/>
          </p:nvPr>
        </p:nvSpPr>
        <p:spPr>
          <a:xfrm>
            <a:off x="623712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21" name="PlaceHolder 4"/>
          <p:cNvSpPr>
            <a:spLocks noGrp="1"/>
          </p:cNvSpPr>
          <p:nvPr>
            <p:ph type="body"/>
          </p:nvPr>
        </p:nvSpPr>
        <p:spPr>
          <a:xfrm>
            <a:off x="6237120" y="353088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84364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15680" y="98400"/>
            <a:ext cx="11360160" cy="763200"/>
          </a:xfrm>
          <a:prstGeom prst="rect">
            <a:avLst/>
          </a:prstGeom>
        </p:spPr>
        <p:txBody>
          <a:bodyPr lIns="0" tIns="0" rIns="0" bIns="0" anchor="ctr">
            <a:noAutofit/>
          </a:bodyPr>
          <a:lstStyle/>
          <a:p>
            <a:r>
              <a:rPr lang="en-US" sz="1867" b="0" strike="noStrike" spc="-1">
                <a:solidFill>
                  <a:srgbClr val="000000"/>
                </a:solidFill>
                <a:latin typeface="Arial"/>
              </a:rPr>
              <a:t>Click to edit Master title style</a:t>
            </a:r>
          </a:p>
        </p:txBody>
      </p:sp>
      <p:sp>
        <p:nvSpPr>
          <p:cNvPr id="23" name="PlaceHolder 2"/>
          <p:cNvSpPr>
            <a:spLocks noGrp="1"/>
          </p:cNvSpPr>
          <p:nvPr>
            <p:ph type="body"/>
          </p:nvPr>
        </p:nvSpPr>
        <p:spPr>
          <a:xfrm>
            <a:off x="41568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24" name="PlaceHolder 3"/>
          <p:cNvSpPr>
            <a:spLocks noGrp="1"/>
          </p:cNvSpPr>
          <p:nvPr>
            <p:ph type="body"/>
          </p:nvPr>
        </p:nvSpPr>
        <p:spPr>
          <a:xfrm>
            <a:off x="6237120" y="1151520"/>
            <a:ext cx="554352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
        <p:nvSpPr>
          <p:cNvPr id="25" name="PlaceHolder 4"/>
          <p:cNvSpPr>
            <a:spLocks noGrp="1"/>
          </p:cNvSpPr>
          <p:nvPr>
            <p:ph type="body"/>
          </p:nvPr>
        </p:nvSpPr>
        <p:spPr>
          <a:xfrm>
            <a:off x="415680" y="3530880"/>
            <a:ext cx="11360160" cy="2172480"/>
          </a:xfrm>
          <a:prstGeom prst="rect">
            <a:avLst/>
          </a:prstGeom>
        </p:spPr>
        <p:txBody>
          <a:bodyPr lIns="0" tIns="0" rIns="0" bIns="0">
            <a:normAutofit/>
          </a:bodyPr>
          <a:lstStyle/>
          <a:p>
            <a:pPr lvl="0"/>
            <a:r>
              <a:rPr lang="en-US" sz="1867" b="0" strike="noStrike" spc="-1">
                <a:solidFill>
                  <a:srgbClr val="000000"/>
                </a:solidFill>
                <a:latin typeface="Arial"/>
              </a:rPr>
              <a:t>Click to edit Master text styles</a:t>
            </a:r>
          </a:p>
        </p:txBody>
      </p:sp>
    </p:spTree>
    <p:extLst>
      <p:ext uri="{BB962C8B-B14F-4D97-AF65-F5344CB8AC3E}">
        <p14:creationId xmlns:p14="http://schemas.microsoft.com/office/powerpoint/2010/main" val="1679571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2.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6" Type="http://schemas.openxmlformats.org/officeDocument/2006/relationships/image" Target="../media/image3.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2.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 name="Google Shape;6;p1"/>
          <p:cNvPicPr/>
          <p:nvPr/>
        </p:nvPicPr>
        <p:blipFill>
          <a:blip r:embed="rId35"/>
          <a:stretch/>
        </p:blipFill>
        <p:spPr>
          <a:xfrm>
            <a:off x="7680" y="2880"/>
            <a:ext cx="12176160" cy="6852000"/>
          </a:xfrm>
          <a:prstGeom prst="rect">
            <a:avLst/>
          </a:prstGeom>
          <a:ln>
            <a:noFill/>
          </a:ln>
        </p:spPr>
      </p:pic>
      <p:pic>
        <p:nvPicPr>
          <p:cNvPr id="6" name="Google Shape;7;p1"/>
          <p:cNvPicPr/>
          <p:nvPr/>
        </p:nvPicPr>
        <p:blipFill>
          <a:blip r:embed="rId36"/>
          <a:stretch/>
        </p:blipFill>
        <p:spPr>
          <a:xfrm>
            <a:off x="-17280" y="-2880"/>
            <a:ext cx="12201600" cy="6857760"/>
          </a:xfrm>
          <a:prstGeom prst="rect">
            <a:avLst/>
          </a:prstGeom>
          <a:ln>
            <a:noFill/>
          </a:ln>
        </p:spPr>
      </p:pic>
      <p:pic>
        <p:nvPicPr>
          <p:cNvPr id="2" name="Google Shape;10;p1"/>
          <p:cNvPicPr/>
          <p:nvPr/>
        </p:nvPicPr>
        <p:blipFill>
          <a:blip r:embed="rId37"/>
          <a:stretch/>
        </p:blipFill>
        <p:spPr>
          <a:xfrm>
            <a:off x="9817920" y="198240"/>
            <a:ext cx="1993440" cy="494880"/>
          </a:xfrm>
          <a:prstGeom prst="rect">
            <a:avLst/>
          </a:prstGeom>
          <a:ln>
            <a:noFill/>
          </a:ln>
        </p:spPr>
      </p:pic>
      <p:sp>
        <p:nvSpPr>
          <p:cNvPr id="3" name="PlaceHolder 1"/>
          <p:cNvSpPr>
            <a:spLocks noGrp="1"/>
          </p:cNvSpPr>
          <p:nvPr>
            <p:ph type="title"/>
          </p:nvPr>
        </p:nvSpPr>
        <p:spPr>
          <a:xfrm>
            <a:off x="415680" y="992640"/>
            <a:ext cx="11360160" cy="2736480"/>
          </a:xfrm>
          <a:prstGeom prst="rect">
            <a:avLst/>
          </a:prstGeom>
        </p:spPr>
        <p:txBody>
          <a:bodyPr tIns="91440" bIns="91440" anchor="b">
            <a:normAutofit/>
          </a:bodyPr>
          <a:lstStyle/>
          <a:p>
            <a:pPr algn="ctr"/>
            <a:r>
              <a:rPr lang="en-US" sz="6933" b="0" strike="noStrike" spc="-1">
                <a:solidFill>
                  <a:srgbClr val="000000"/>
                </a:solidFill>
                <a:latin typeface="Arial"/>
              </a:rPr>
              <a:t>Click to edit the title text format</a:t>
            </a:r>
          </a:p>
        </p:txBody>
      </p:sp>
      <p:sp>
        <p:nvSpPr>
          <p:cNvPr id="4" name="PlaceHolder 2"/>
          <p:cNvSpPr>
            <a:spLocks noGrp="1"/>
          </p:cNvSpPr>
          <p:nvPr>
            <p:ph type="body"/>
          </p:nvPr>
        </p:nvSpPr>
        <p:spPr>
          <a:xfrm>
            <a:off x="609600" y="160464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67" b="0" strike="noStrike" spc="-1">
                <a:solidFill>
                  <a:srgbClr val="000000"/>
                </a:solidFill>
                <a:latin typeface="Arial"/>
              </a:rPr>
              <a:t>Click to edit the outline text format</a:t>
            </a:r>
          </a:p>
          <a:p>
            <a:pPr marL="1151971" lvl="1" indent="-431989">
              <a:spcBef>
                <a:spcPts val="1512"/>
              </a:spcBef>
              <a:buClr>
                <a:srgbClr val="000000"/>
              </a:buClr>
              <a:buSzPct val="75000"/>
              <a:buFont typeface="Symbol" charset="2"/>
              <a:buChar char=""/>
            </a:pPr>
            <a:r>
              <a:rPr lang="en-US" sz="1867" b="0" strike="noStrike" spc="-1">
                <a:solidFill>
                  <a:srgbClr val="000000"/>
                </a:solidFill>
                <a:latin typeface="Arial"/>
              </a:rPr>
              <a:t>Second Outline Level</a:t>
            </a:r>
          </a:p>
          <a:p>
            <a:pPr marL="1727957" lvl="2" indent="-383990">
              <a:spcBef>
                <a:spcPts val="1133"/>
              </a:spcBef>
              <a:buClr>
                <a:srgbClr val="000000"/>
              </a:buClr>
              <a:buSzPct val="45000"/>
              <a:buFont typeface="Wingdings" charset="2"/>
              <a:buChar char=""/>
            </a:pPr>
            <a:r>
              <a:rPr lang="en-US" sz="1867" b="0" strike="noStrike" spc="-1">
                <a:solidFill>
                  <a:srgbClr val="000000"/>
                </a:solidFill>
                <a:latin typeface="Arial"/>
              </a:rPr>
              <a:t>Third Outline Level</a:t>
            </a:r>
          </a:p>
          <a:p>
            <a:pPr marL="2303942" lvl="3" indent="-287993">
              <a:spcBef>
                <a:spcPts val="756"/>
              </a:spcBef>
              <a:buClr>
                <a:srgbClr val="000000"/>
              </a:buClr>
              <a:buSzPct val="75000"/>
              <a:buFont typeface="Symbol" charset="2"/>
              <a:buChar char=""/>
            </a:pPr>
            <a:r>
              <a:rPr lang="en-US" sz="1867" b="0" strike="noStrike" spc="-1">
                <a:solidFill>
                  <a:srgbClr val="000000"/>
                </a:solidFill>
                <a:latin typeface="Arial"/>
              </a:rPr>
              <a:t>Fourth Outline Level</a:t>
            </a:r>
          </a:p>
          <a:p>
            <a:pPr marL="2879928" lvl="4" indent="-287993">
              <a:spcBef>
                <a:spcPts val="377"/>
              </a:spcBef>
              <a:buClr>
                <a:srgbClr val="000000"/>
              </a:buClr>
              <a:buSzPct val="45000"/>
              <a:buFont typeface="Wingdings" charset="2"/>
              <a:buChar char=""/>
            </a:pPr>
            <a:r>
              <a:rPr lang="en-US" sz="2667" b="0" strike="noStrike" spc="-1">
                <a:solidFill>
                  <a:srgbClr val="000000"/>
                </a:solidFill>
                <a:latin typeface="Arial"/>
              </a:rPr>
              <a:t>Fifth Outline Level</a:t>
            </a:r>
          </a:p>
          <a:p>
            <a:pPr marL="3455914" lvl="5" indent="-287993">
              <a:spcBef>
                <a:spcPts val="377"/>
              </a:spcBef>
              <a:buClr>
                <a:srgbClr val="000000"/>
              </a:buClr>
              <a:buSzPct val="45000"/>
              <a:buFont typeface="Wingdings" charset="2"/>
              <a:buChar char=""/>
            </a:pPr>
            <a:r>
              <a:rPr lang="en-US" sz="2667" b="0" strike="noStrike" spc="-1">
                <a:solidFill>
                  <a:srgbClr val="000000"/>
                </a:solidFill>
                <a:latin typeface="Arial"/>
              </a:rPr>
              <a:t>Sixth Outline Level</a:t>
            </a:r>
          </a:p>
          <a:p>
            <a:pPr marL="4031899" lvl="6" indent="-287993">
              <a:spcBef>
                <a:spcPts val="377"/>
              </a:spcBef>
              <a:buClr>
                <a:srgbClr val="000000"/>
              </a:buClr>
              <a:buSzPct val="45000"/>
              <a:buFont typeface="Wingdings" charset="2"/>
              <a:buChar char=""/>
            </a:pPr>
            <a:r>
              <a:rPr lang="en-US" sz="2667" b="0" strike="noStrike" spc="-1">
                <a:solidFill>
                  <a:srgbClr val="000000"/>
                </a:solidFill>
                <a:latin typeface="Arial"/>
              </a:rPr>
              <a:t>Seventh Outline Level</a:t>
            </a:r>
          </a:p>
        </p:txBody>
      </p:sp>
    </p:spTree>
    <p:extLst>
      <p:ext uri="{BB962C8B-B14F-4D97-AF65-F5344CB8AC3E}">
        <p14:creationId xmlns:p14="http://schemas.microsoft.com/office/powerpoint/2010/main" val="96137048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667" r:id="rId16"/>
    <p:sldLayoutId id="2147483670" r:id="rId17"/>
    <p:sldLayoutId id="2147483688" r:id="rId18"/>
    <p:sldLayoutId id="2147483672" r:id="rId19"/>
    <p:sldLayoutId id="2147483689" r:id="rId20"/>
    <p:sldLayoutId id="2147483690" r:id="rId21"/>
    <p:sldLayoutId id="2147483673" r:id="rId22"/>
    <p:sldLayoutId id="2147483691" r:id="rId23"/>
    <p:sldLayoutId id="2147483674" r:id="rId24"/>
    <p:sldLayoutId id="2147483676" r:id="rId25"/>
    <p:sldLayoutId id="2147483677" r:id="rId26"/>
    <p:sldLayoutId id="2147483678" r:id="rId27"/>
    <p:sldLayoutId id="2147483679" r:id="rId28"/>
    <p:sldLayoutId id="2147483681" r:id="rId29"/>
    <p:sldLayoutId id="2147483683" r:id="rId30"/>
    <p:sldLayoutId id="2147483682" r:id="rId31"/>
    <p:sldLayoutId id="2147483684" r:id="rId32"/>
    <p:sldLayoutId id="2147483685" r:id="rId33"/>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575986" indent="-431989" algn="l" defTabSz="1219170" rtl="0" eaLnBrk="1" latinLnBrk="0" hangingPunct="1">
        <a:lnSpc>
          <a:spcPct val="90000"/>
        </a:lnSpc>
        <a:spcBef>
          <a:spcPts val="1889"/>
        </a:spcBef>
        <a:buClr>
          <a:srgbClr val="000000"/>
        </a:buClr>
        <a:buSzPct val="45000"/>
        <a:buFont typeface="Wingdings" charset="2"/>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41" name="Google Shape;6;p1"/>
          <p:cNvPicPr/>
          <p:nvPr/>
        </p:nvPicPr>
        <p:blipFill>
          <a:blip r:embed="rId14"/>
          <a:stretch/>
        </p:blipFill>
        <p:spPr>
          <a:xfrm>
            <a:off x="7680" y="2880"/>
            <a:ext cx="12176160" cy="6852000"/>
          </a:xfrm>
          <a:prstGeom prst="rect">
            <a:avLst/>
          </a:prstGeom>
          <a:ln>
            <a:noFill/>
          </a:ln>
        </p:spPr>
      </p:pic>
      <p:pic>
        <p:nvPicPr>
          <p:cNvPr id="42" name="Google Shape;7;p1"/>
          <p:cNvPicPr/>
          <p:nvPr/>
        </p:nvPicPr>
        <p:blipFill>
          <a:blip r:embed="rId15"/>
          <a:stretch/>
        </p:blipFill>
        <p:spPr>
          <a:xfrm>
            <a:off x="-17280" y="-2880"/>
            <a:ext cx="12201600" cy="6857760"/>
          </a:xfrm>
          <a:prstGeom prst="rect">
            <a:avLst/>
          </a:prstGeom>
          <a:ln>
            <a:noFill/>
          </a:ln>
        </p:spPr>
      </p:pic>
      <p:pic>
        <p:nvPicPr>
          <p:cNvPr id="43" name="Google Shape;10;p1"/>
          <p:cNvPicPr/>
          <p:nvPr/>
        </p:nvPicPr>
        <p:blipFill>
          <a:blip r:embed="rId16"/>
          <a:stretch/>
        </p:blipFill>
        <p:spPr>
          <a:xfrm>
            <a:off x="9817920" y="198240"/>
            <a:ext cx="1993440" cy="494880"/>
          </a:xfrm>
          <a:prstGeom prst="rect">
            <a:avLst/>
          </a:prstGeom>
          <a:ln>
            <a:noFill/>
          </a:ln>
        </p:spPr>
      </p:pic>
      <p:sp>
        <p:nvSpPr>
          <p:cNvPr id="44" name="PlaceHolder 1"/>
          <p:cNvSpPr>
            <a:spLocks noGrp="1"/>
          </p:cNvSpPr>
          <p:nvPr>
            <p:ph type="title"/>
          </p:nvPr>
        </p:nvSpPr>
        <p:spPr>
          <a:xfrm>
            <a:off x="415680" y="98400"/>
            <a:ext cx="11360160" cy="763200"/>
          </a:xfrm>
          <a:prstGeom prst="rect">
            <a:avLst/>
          </a:prstGeom>
        </p:spPr>
        <p:txBody>
          <a:bodyPr tIns="91440" bIns="91440">
            <a:normAutofit/>
          </a:bodyPr>
          <a:lstStyle/>
          <a:p>
            <a:pPr algn="ctr"/>
            <a:r>
              <a:rPr lang="en-US" sz="3067" b="0" strike="noStrike" spc="-1">
                <a:solidFill>
                  <a:srgbClr val="000000"/>
                </a:solidFill>
                <a:latin typeface="Arial"/>
              </a:rPr>
              <a:t>Click to edit the title text format</a:t>
            </a:r>
          </a:p>
        </p:txBody>
      </p:sp>
      <p:sp>
        <p:nvSpPr>
          <p:cNvPr id="45" name="PlaceHolder 2"/>
          <p:cNvSpPr>
            <a:spLocks noGrp="1"/>
          </p:cNvSpPr>
          <p:nvPr>
            <p:ph type="body"/>
          </p:nvPr>
        </p:nvSpPr>
        <p:spPr>
          <a:xfrm>
            <a:off x="415680" y="1151520"/>
            <a:ext cx="11360160" cy="4554720"/>
          </a:xfrm>
          <a:prstGeom prst="rect">
            <a:avLst/>
          </a:prstGeom>
        </p:spPr>
        <p:txBody>
          <a:bodyPr tIns="91440" bIns="91440">
            <a:normAutofit/>
          </a:bodyPr>
          <a:lstStyle/>
          <a:p>
            <a:pPr marL="432000" indent="-324000" algn="ctr">
              <a:spcBef>
                <a:spcPts val="1417"/>
              </a:spcBef>
              <a:buClr>
                <a:srgbClr val="000000"/>
              </a:buClr>
              <a:buSzPct val="45000"/>
              <a:buFont typeface="Wingdings" charset="2"/>
              <a:buChar char=""/>
            </a:pPr>
            <a:r>
              <a:rPr lang="en-US" sz="2400" b="0" strike="noStrike" spc="-1">
                <a:solidFill>
                  <a:srgbClr val="000000"/>
                </a:solidFill>
                <a:latin typeface="Arial"/>
              </a:rPr>
              <a:t>Click to edit the outline text format</a:t>
            </a:r>
          </a:p>
          <a:p>
            <a:pPr marL="1151971" lvl="1" indent="-431989" algn="ctr">
              <a:spcBef>
                <a:spcPts val="1512"/>
              </a:spcBef>
              <a:buClr>
                <a:srgbClr val="000000"/>
              </a:buClr>
              <a:buSzPct val="75000"/>
              <a:buFont typeface="Symbol" charset="2"/>
              <a:buChar char=""/>
            </a:pPr>
            <a:r>
              <a:rPr lang="en-US" sz="2400" b="0" strike="noStrike" spc="-1">
                <a:solidFill>
                  <a:srgbClr val="000000"/>
                </a:solidFill>
                <a:latin typeface="Arial"/>
              </a:rPr>
              <a:t>Second Outline Level</a:t>
            </a:r>
          </a:p>
          <a:p>
            <a:pPr marL="1727957" lvl="2" indent="-383990" algn="ctr">
              <a:spcBef>
                <a:spcPts val="1133"/>
              </a:spcBef>
              <a:buClr>
                <a:srgbClr val="000000"/>
              </a:buClr>
              <a:buSzPct val="45000"/>
              <a:buFont typeface="Wingdings" charset="2"/>
              <a:buChar char=""/>
            </a:pPr>
            <a:r>
              <a:rPr lang="en-US" sz="2400" b="0" strike="noStrike" spc="-1">
                <a:solidFill>
                  <a:srgbClr val="000000"/>
                </a:solidFill>
                <a:latin typeface="Arial"/>
              </a:rPr>
              <a:t>Third Outline Level</a:t>
            </a:r>
          </a:p>
          <a:p>
            <a:pPr marL="2303942" lvl="3" indent="-287993" algn="ctr">
              <a:spcBef>
                <a:spcPts val="756"/>
              </a:spcBef>
              <a:buClr>
                <a:srgbClr val="000000"/>
              </a:buClr>
              <a:buSzPct val="75000"/>
              <a:buFont typeface="Symbol" charset="2"/>
              <a:buChar char=""/>
            </a:pPr>
            <a:r>
              <a:rPr lang="en-US" sz="2400" b="0" strike="noStrike" spc="-1">
                <a:solidFill>
                  <a:srgbClr val="000000"/>
                </a:solidFill>
                <a:latin typeface="Arial"/>
              </a:rPr>
              <a:t>Fourth Outline Level</a:t>
            </a:r>
          </a:p>
          <a:p>
            <a:pPr marL="2879928" lvl="4" indent="-287993" algn="ctr">
              <a:spcBef>
                <a:spcPts val="377"/>
              </a:spcBef>
              <a:buClr>
                <a:srgbClr val="000000"/>
              </a:buClr>
              <a:buSzPct val="45000"/>
              <a:buFont typeface="Wingdings" charset="2"/>
              <a:buChar char=""/>
            </a:pPr>
            <a:r>
              <a:rPr lang="en-US" sz="2400" b="0" strike="noStrike" spc="-1">
                <a:solidFill>
                  <a:srgbClr val="000000"/>
                </a:solidFill>
                <a:latin typeface="Arial"/>
              </a:rPr>
              <a:t>Fifth Outline Level</a:t>
            </a:r>
          </a:p>
          <a:p>
            <a:pPr marL="3455914" lvl="5" indent="-287993" algn="ctr">
              <a:spcBef>
                <a:spcPts val="377"/>
              </a:spcBef>
              <a:buClr>
                <a:srgbClr val="000000"/>
              </a:buClr>
              <a:buSzPct val="45000"/>
              <a:buFont typeface="Wingdings" charset="2"/>
              <a:buChar char=""/>
            </a:pPr>
            <a:r>
              <a:rPr lang="en-US" sz="2400" b="0" strike="noStrike" spc="-1">
                <a:solidFill>
                  <a:srgbClr val="000000"/>
                </a:solidFill>
                <a:latin typeface="Arial"/>
              </a:rPr>
              <a:t>Sixth Outline Level</a:t>
            </a:r>
          </a:p>
          <a:p>
            <a:pPr marL="4031899" lvl="6" indent="-287993" algn="ctr">
              <a:spcBef>
                <a:spcPts val="377"/>
              </a:spcBef>
              <a:buClr>
                <a:srgbClr val="000000"/>
              </a:buClr>
              <a:buSzPct val="45000"/>
              <a:buFont typeface="Wingdings" charset="2"/>
              <a:buChar char=""/>
            </a:pPr>
            <a:r>
              <a:rPr lang="en-US" sz="2400" b="0" strike="noStrike" spc="-1">
                <a:solidFill>
                  <a:srgbClr val="000000"/>
                </a:solidFill>
                <a:latin typeface="Arial"/>
              </a:rPr>
              <a:t>Seventh Outline Level</a:t>
            </a:r>
          </a:p>
        </p:txBody>
      </p:sp>
    </p:spTree>
    <p:extLst>
      <p:ext uri="{BB962C8B-B14F-4D97-AF65-F5344CB8AC3E}">
        <p14:creationId xmlns:p14="http://schemas.microsoft.com/office/powerpoint/2010/main" val="242704338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575986" indent="-431989" algn="ctr" defTabSz="1219170" rtl="0" eaLnBrk="1" latinLnBrk="0" hangingPunct="1">
        <a:lnSpc>
          <a:spcPct val="90000"/>
        </a:lnSpc>
        <a:spcBef>
          <a:spcPts val="1889"/>
        </a:spcBef>
        <a:buClr>
          <a:srgbClr val="000000"/>
        </a:buClr>
        <a:buSzPct val="45000"/>
        <a:buFont typeface="Wingdings" charset="2"/>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2" name="Google Shape;6;p1"/>
          <p:cNvPicPr/>
          <p:nvPr/>
        </p:nvPicPr>
        <p:blipFill>
          <a:blip r:embed="rId14"/>
          <a:stretch/>
        </p:blipFill>
        <p:spPr>
          <a:xfrm>
            <a:off x="7680" y="2880"/>
            <a:ext cx="12176160" cy="6852000"/>
          </a:xfrm>
          <a:prstGeom prst="rect">
            <a:avLst/>
          </a:prstGeom>
          <a:ln>
            <a:noFill/>
          </a:ln>
        </p:spPr>
      </p:pic>
      <p:pic>
        <p:nvPicPr>
          <p:cNvPr id="83" name="Google Shape;7;p1"/>
          <p:cNvPicPr/>
          <p:nvPr/>
        </p:nvPicPr>
        <p:blipFill>
          <a:blip r:embed="rId15"/>
          <a:stretch/>
        </p:blipFill>
        <p:spPr>
          <a:xfrm>
            <a:off x="-17280" y="-2880"/>
            <a:ext cx="12201600" cy="6857760"/>
          </a:xfrm>
          <a:prstGeom prst="rect">
            <a:avLst/>
          </a:prstGeom>
          <a:ln>
            <a:noFill/>
          </a:ln>
        </p:spPr>
      </p:pic>
      <p:pic>
        <p:nvPicPr>
          <p:cNvPr id="84" name="Google Shape;10;p1"/>
          <p:cNvPicPr/>
          <p:nvPr/>
        </p:nvPicPr>
        <p:blipFill>
          <a:blip r:embed="rId16"/>
          <a:stretch/>
        </p:blipFill>
        <p:spPr>
          <a:xfrm>
            <a:off x="9817920" y="198240"/>
            <a:ext cx="1993440" cy="494880"/>
          </a:xfrm>
          <a:prstGeom prst="rect">
            <a:avLst/>
          </a:prstGeom>
          <a:ln>
            <a:noFill/>
          </a:ln>
        </p:spPr>
      </p:pic>
      <p:sp>
        <p:nvSpPr>
          <p:cNvPr id="85" name="PlaceHolder 1"/>
          <p:cNvSpPr>
            <a:spLocks noGrp="1"/>
          </p:cNvSpPr>
          <p:nvPr>
            <p:ph type="title"/>
          </p:nvPr>
        </p:nvSpPr>
        <p:spPr>
          <a:xfrm>
            <a:off x="415680" y="103200"/>
            <a:ext cx="3743520" cy="741600"/>
          </a:xfrm>
          <a:prstGeom prst="rect">
            <a:avLst/>
          </a:prstGeom>
        </p:spPr>
        <p:txBody>
          <a:bodyPr tIns="91440" bIns="91440" anchor="b">
            <a:normAutofit fontScale="42000"/>
          </a:bodyPr>
          <a:lstStyle/>
          <a:p>
            <a:pPr algn="ctr"/>
            <a:r>
              <a:rPr lang="en-US" sz="3067" b="0" strike="noStrike" spc="-1">
                <a:solidFill>
                  <a:srgbClr val="000000"/>
                </a:solidFill>
                <a:latin typeface="Arial"/>
              </a:rPr>
              <a:t>Click to edit the title text format</a:t>
            </a:r>
          </a:p>
        </p:txBody>
      </p:sp>
      <p:sp>
        <p:nvSpPr>
          <p:cNvPr id="86" name="PlaceHolder 2"/>
          <p:cNvSpPr>
            <a:spLocks noGrp="1"/>
          </p:cNvSpPr>
          <p:nvPr>
            <p:ph type="body"/>
          </p:nvPr>
        </p:nvSpPr>
        <p:spPr>
          <a:xfrm>
            <a:off x="415680" y="1128480"/>
            <a:ext cx="5565120" cy="4238880"/>
          </a:xfrm>
          <a:prstGeom prst="rect">
            <a:avLst/>
          </a:prstGeom>
        </p:spPr>
        <p:txBody>
          <a:bodyPr tIns="91440" bIns="91440">
            <a:normAutofit/>
          </a:bodyPr>
          <a:lstStyle/>
          <a:p>
            <a:pPr marL="432000" indent="-324000" algn="ctr">
              <a:spcBef>
                <a:spcPts val="1417"/>
              </a:spcBef>
              <a:buClr>
                <a:srgbClr val="000000"/>
              </a:buClr>
              <a:buSzPct val="45000"/>
              <a:buFont typeface="Wingdings" charset="2"/>
              <a:buChar char=""/>
            </a:pPr>
            <a:r>
              <a:rPr lang="en-US" sz="1600" b="0" strike="noStrike" spc="-1">
                <a:solidFill>
                  <a:srgbClr val="000000"/>
                </a:solidFill>
                <a:latin typeface="Arial"/>
              </a:rPr>
              <a:t>Click to edit the outline text format</a:t>
            </a:r>
          </a:p>
          <a:p>
            <a:pPr marL="1151971" lvl="1" indent="-431989" algn="ctr">
              <a:spcBef>
                <a:spcPts val="1512"/>
              </a:spcBef>
              <a:buClr>
                <a:srgbClr val="000000"/>
              </a:buClr>
              <a:buSzPct val="75000"/>
              <a:buFont typeface="Symbol" charset="2"/>
              <a:buChar char=""/>
            </a:pPr>
            <a:r>
              <a:rPr lang="en-US" sz="1600" b="0" strike="noStrike" spc="-1">
                <a:solidFill>
                  <a:srgbClr val="000000"/>
                </a:solidFill>
                <a:latin typeface="Arial"/>
              </a:rPr>
              <a:t>Second Outline Level</a:t>
            </a:r>
          </a:p>
          <a:p>
            <a:pPr marL="1727957" lvl="2" indent="-383990" algn="ctr">
              <a:spcBef>
                <a:spcPts val="1133"/>
              </a:spcBef>
              <a:buClr>
                <a:srgbClr val="000000"/>
              </a:buClr>
              <a:buSzPct val="45000"/>
              <a:buFont typeface="Wingdings" charset="2"/>
              <a:buChar char=""/>
            </a:pPr>
            <a:r>
              <a:rPr lang="en-US" sz="1600" b="0" strike="noStrike" spc="-1">
                <a:solidFill>
                  <a:srgbClr val="000000"/>
                </a:solidFill>
                <a:latin typeface="Arial"/>
              </a:rPr>
              <a:t>Third Outline Level</a:t>
            </a:r>
          </a:p>
          <a:p>
            <a:pPr marL="2303942" lvl="3" indent="-287993" algn="ctr">
              <a:spcBef>
                <a:spcPts val="756"/>
              </a:spcBef>
              <a:buClr>
                <a:srgbClr val="000000"/>
              </a:buClr>
              <a:buSzPct val="75000"/>
              <a:buFont typeface="Symbol" charset="2"/>
              <a:buChar char=""/>
            </a:pPr>
            <a:r>
              <a:rPr lang="en-US" sz="1600" b="0" strike="noStrike" spc="-1">
                <a:solidFill>
                  <a:srgbClr val="000000"/>
                </a:solidFill>
                <a:latin typeface="Arial"/>
              </a:rPr>
              <a:t>Fourth Outline Level</a:t>
            </a:r>
          </a:p>
          <a:p>
            <a:pPr marL="2879928" lvl="4" indent="-287993" algn="ctr">
              <a:spcBef>
                <a:spcPts val="377"/>
              </a:spcBef>
              <a:buClr>
                <a:srgbClr val="000000"/>
              </a:buClr>
              <a:buSzPct val="45000"/>
              <a:buFont typeface="Wingdings" charset="2"/>
              <a:buChar char=""/>
            </a:pPr>
            <a:r>
              <a:rPr lang="en-US" sz="1600" b="0" strike="noStrike" spc="-1">
                <a:solidFill>
                  <a:srgbClr val="000000"/>
                </a:solidFill>
                <a:latin typeface="Arial"/>
              </a:rPr>
              <a:t>Fifth Outline Level</a:t>
            </a:r>
          </a:p>
          <a:p>
            <a:pPr marL="3455914" lvl="5" indent="-287993" algn="ctr">
              <a:spcBef>
                <a:spcPts val="377"/>
              </a:spcBef>
              <a:buClr>
                <a:srgbClr val="000000"/>
              </a:buClr>
              <a:buSzPct val="45000"/>
              <a:buFont typeface="Wingdings" charset="2"/>
              <a:buChar char=""/>
            </a:pPr>
            <a:r>
              <a:rPr lang="en-US" sz="1600" b="0" strike="noStrike" spc="-1">
                <a:solidFill>
                  <a:srgbClr val="000000"/>
                </a:solidFill>
                <a:latin typeface="Arial"/>
              </a:rPr>
              <a:t>Sixth Outline Level</a:t>
            </a:r>
          </a:p>
          <a:p>
            <a:pPr marL="4031899" lvl="6" indent="-287993" algn="ctr">
              <a:spcBef>
                <a:spcPts val="377"/>
              </a:spcBef>
              <a:buClr>
                <a:srgbClr val="000000"/>
              </a:buClr>
              <a:buSzPct val="45000"/>
              <a:buFont typeface="Wingdings" charset="2"/>
              <a:buChar char=""/>
            </a:pPr>
            <a:r>
              <a:rPr lang="en-US" sz="1600" b="0" strike="noStrike" spc="-1">
                <a:solidFill>
                  <a:srgbClr val="000000"/>
                </a:solidFill>
                <a:latin typeface="Arial"/>
              </a:rPr>
              <a:t>Seventh Outline Level</a:t>
            </a:r>
          </a:p>
        </p:txBody>
      </p:sp>
      <p:sp>
        <p:nvSpPr>
          <p:cNvPr id="87" name="PlaceHolder 3"/>
          <p:cNvSpPr>
            <a:spLocks noGrp="1"/>
          </p:cNvSpPr>
          <p:nvPr>
            <p:ph type="body"/>
          </p:nvPr>
        </p:nvSpPr>
        <p:spPr>
          <a:xfrm>
            <a:off x="6210720" y="1128480"/>
            <a:ext cx="5565120" cy="4238880"/>
          </a:xfrm>
          <a:prstGeom prst="rect">
            <a:avLst/>
          </a:prstGeom>
        </p:spPr>
        <p:txBody>
          <a:bodyPr tIns="91440" bIns="91440">
            <a:normAutofit/>
          </a:bodyPr>
          <a:lstStyle/>
          <a:p>
            <a:pPr marL="432000" indent="-324000" algn="ctr">
              <a:spcBef>
                <a:spcPts val="1417"/>
              </a:spcBef>
              <a:buClr>
                <a:srgbClr val="000000"/>
              </a:buClr>
              <a:buSzPct val="45000"/>
              <a:buFont typeface="Wingdings" charset="2"/>
              <a:buChar char=""/>
            </a:pPr>
            <a:r>
              <a:rPr lang="en-US" sz="1600" b="0" strike="noStrike" spc="-1">
                <a:solidFill>
                  <a:srgbClr val="000000"/>
                </a:solidFill>
                <a:latin typeface="Arial"/>
              </a:rPr>
              <a:t>Click to edit the outline text format</a:t>
            </a:r>
          </a:p>
          <a:p>
            <a:pPr marL="1151971" lvl="1" indent="-431989" algn="ctr">
              <a:spcBef>
                <a:spcPts val="1512"/>
              </a:spcBef>
              <a:buClr>
                <a:srgbClr val="000000"/>
              </a:buClr>
              <a:buSzPct val="75000"/>
              <a:buFont typeface="Symbol" charset="2"/>
              <a:buChar char=""/>
            </a:pPr>
            <a:r>
              <a:rPr lang="en-US" sz="1600" b="0" strike="noStrike" spc="-1">
                <a:solidFill>
                  <a:srgbClr val="000000"/>
                </a:solidFill>
                <a:latin typeface="Arial"/>
              </a:rPr>
              <a:t>Second Outline Level</a:t>
            </a:r>
          </a:p>
          <a:p>
            <a:pPr marL="1727957" lvl="2" indent="-383990" algn="ctr">
              <a:spcBef>
                <a:spcPts val="1133"/>
              </a:spcBef>
              <a:buClr>
                <a:srgbClr val="000000"/>
              </a:buClr>
              <a:buSzPct val="45000"/>
              <a:buFont typeface="Wingdings" charset="2"/>
              <a:buChar char=""/>
            </a:pPr>
            <a:r>
              <a:rPr lang="en-US" sz="1600" b="0" strike="noStrike" spc="-1">
                <a:solidFill>
                  <a:srgbClr val="000000"/>
                </a:solidFill>
                <a:latin typeface="Arial"/>
              </a:rPr>
              <a:t>Third Outline Level</a:t>
            </a:r>
          </a:p>
          <a:p>
            <a:pPr marL="2303942" lvl="3" indent="-287993" algn="ctr">
              <a:spcBef>
                <a:spcPts val="756"/>
              </a:spcBef>
              <a:buClr>
                <a:srgbClr val="000000"/>
              </a:buClr>
              <a:buSzPct val="75000"/>
              <a:buFont typeface="Symbol" charset="2"/>
              <a:buChar char=""/>
            </a:pPr>
            <a:r>
              <a:rPr lang="en-US" sz="1600" b="0" strike="noStrike" spc="-1">
                <a:solidFill>
                  <a:srgbClr val="000000"/>
                </a:solidFill>
                <a:latin typeface="Arial"/>
              </a:rPr>
              <a:t>Fourth Outline Level</a:t>
            </a:r>
          </a:p>
          <a:p>
            <a:pPr marL="2879928" lvl="4" indent="-287993" algn="ctr">
              <a:spcBef>
                <a:spcPts val="377"/>
              </a:spcBef>
              <a:buClr>
                <a:srgbClr val="000000"/>
              </a:buClr>
              <a:buSzPct val="45000"/>
              <a:buFont typeface="Wingdings" charset="2"/>
              <a:buChar char=""/>
            </a:pPr>
            <a:r>
              <a:rPr lang="en-US" sz="1600" b="0" strike="noStrike" spc="-1">
                <a:solidFill>
                  <a:srgbClr val="000000"/>
                </a:solidFill>
                <a:latin typeface="Arial"/>
              </a:rPr>
              <a:t>Fifth Outline Level</a:t>
            </a:r>
          </a:p>
          <a:p>
            <a:pPr marL="3455914" lvl="5" indent="-287993" algn="ctr">
              <a:spcBef>
                <a:spcPts val="377"/>
              </a:spcBef>
              <a:buClr>
                <a:srgbClr val="000000"/>
              </a:buClr>
              <a:buSzPct val="45000"/>
              <a:buFont typeface="Wingdings" charset="2"/>
              <a:buChar char=""/>
            </a:pPr>
            <a:r>
              <a:rPr lang="en-US" sz="1600" b="0" strike="noStrike" spc="-1">
                <a:solidFill>
                  <a:srgbClr val="000000"/>
                </a:solidFill>
                <a:latin typeface="Arial"/>
              </a:rPr>
              <a:t>Sixth Outline Level</a:t>
            </a:r>
          </a:p>
          <a:p>
            <a:pPr marL="4031899" lvl="6" indent="-287993" algn="ctr">
              <a:spcBef>
                <a:spcPts val="377"/>
              </a:spcBef>
              <a:buClr>
                <a:srgbClr val="000000"/>
              </a:buClr>
              <a:buSzPct val="45000"/>
              <a:buFont typeface="Wingdings" charset="2"/>
              <a:buChar char=""/>
            </a:pPr>
            <a:r>
              <a:rPr lang="en-US" sz="1600" b="0" strike="noStrike" spc="-1">
                <a:solidFill>
                  <a:srgbClr val="000000"/>
                </a:solidFill>
                <a:latin typeface="Arial"/>
              </a:rPr>
              <a:t>Seventh Outline Level</a:t>
            </a:r>
          </a:p>
        </p:txBody>
      </p:sp>
    </p:spTree>
    <p:extLst>
      <p:ext uri="{BB962C8B-B14F-4D97-AF65-F5344CB8AC3E}">
        <p14:creationId xmlns:p14="http://schemas.microsoft.com/office/powerpoint/2010/main" val="427077207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575986" indent="-431989" algn="ctr" defTabSz="1219170" rtl="0" eaLnBrk="1" latinLnBrk="0" hangingPunct="1">
        <a:lnSpc>
          <a:spcPct val="90000"/>
        </a:lnSpc>
        <a:spcBef>
          <a:spcPts val="1889"/>
        </a:spcBef>
        <a:buClr>
          <a:srgbClr val="000000"/>
        </a:buClr>
        <a:buSzPct val="45000"/>
        <a:buFont typeface="Wingdings" charset="2"/>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7CF3DD-E94A-0F4F-3B50-360A94785FEA}"/>
              </a:ext>
            </a:extLst>
          </p:cNvPr>
          <p:cNvSpPr txBox="1"/>
          <p:nvPr/>
        </p:nvSpPr>
        <p:spPr>
          <a:xfrm>
            <a:off x="2388093" y="1859339"/>
            <a:ext cx="8657948" cy="3139321"/>
          </a:xfrm>
          <a:prstGeom prst="rect">
            <a:avLst/>
          </a:prstGeom>
          <a:noFill/>
        </p:spPr>
        <p:txBody>
          <a:bodyPr wrap="square">
            <a:spAutoFit/>
          </a:bodyPr>
          <a:lstStyle/>
          <a:p>
            <a:r>
              <a:rPr lang="en-US" sz="6600" b="0" dirty="0"/>
              <a:t>Unit-9:</a:t>
            </a:r>
            <a:r>
              <a:rPr lang="en-US" sz="6600" dirty="0"/>
              <a:t> </a:t>
            </a:r>
            <a:br>
              <a:rPr lang="en-US" sz="6600" dirty="0"/>
            </a:br>
            <a:r>
              <a:rPr lang="en-US" sz="6600" b="0" dirty="0"/>
              <a:t>Introduction to </a:t>
            </a:r>
            <a:r>
              <a:rPr lang="en-US" sz="6600" dirty="0"/>
              <a:t>NP-Completeness</a:t>
            </a:r>
            <a:endParaRPr lang="en-IN" sz="6600" dirty="0"/>
          </a:p>
        </p:txBody>
      </p:sp>
    </p:spTree>
    <p:extLst>
      <p:ext uri="{BB962C8B-B14F-4D97-AF65-F5344CB8AC3E}">
        <p14:creationId xmlns:p14="http://schemas.microsoft.com/office/powerpoint/2010/main" val="1535329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09738"/>
            <a:ext cx="10515600" cy="2852737"/>
          </a:xfrm>
        </p:spPr>
        <p:txBody>
          <a:bodyPr/>
          <a:lstStyle/>
          <a:p>
            <a:r>
              <a:rPr lang="en-US"/>
              <a:t>Polynomial Reduction</a:t>
            </a:r>
          </a:p>
        </p:txBody>
      </p:sp>
    </p:spTree>
    <p:extLst>
      <p:ext uri="{BB962C8B-B14F-4D97-AF65-F5344CB8AC3E}">
        <p14:creationId xmlns:p14="http://schemas.microsoft.com/office/powerpoint/2010/main" val="33863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Introduction </a:t>
            </a:r>
          </a:p>
        </p:txBody>
      </p:sp>
      <p:sp>
        <p:nvSpPr>
          <p:cNvPr id="3" name="Content Placeholder 2"/>
          <p:cNvSpPr>
            <a:spLocks noGrp="1"/>
          </p:cNvSpPr>
          <p:nvPr>
            <p:ph idx="4294967295"/>
          </p:nvPr>
        </p:nvSpPr>
        <p:spPr>
          <a:xfrm>
            <a:off x="0" y="863600"/>
            <a:ext cx="11928475" cy="5591175"/>
          </a:xfrm>
        </p:spPr>
        <p:txBody>
          <a:bodyPr>
            <a:normAutofit fontScale="85000" lnSpcReduction="10000"/>
          </a:bodyPr>
          <a:lstStyle/>
          <a:p>
            <a:r>
              <a:rPr lang="en-US"/>
              <a:t>Let us consider a decision problem A, which we would like to solve in polynomial time.</a:t>
            </a:r>
          </a:p>
          <a:p>
            <a:r>
              <a:rPr lang="en-US"/>
              <a:t>Now suppose, we already know how to solve a different decision problem B in polynomial time. </a:t>
            </a:r>
          </a:p>
          <a:p>
            <a:r>
              <a:rPr lang="en-US"/>
              <a:t>Finally we have a procedure that transforms any instance α of A into some instance β of B with the following characteristics.</a:t>
            </a:r>
          </a:p>
          <a:p>
            <a:pPr marL="857250" lvl="1" indent="-457200">
              <a:buFont typeface="+mj-lt"/>
              <a:buAutoNum type="arabicPeriod"/>
            </a:pPr>
            <a:r>
              <a:rPr lang="en-US"/>
              <a:t>The transformation takes polynomial time.</a:t>
            </a:r>
          </a:p>
          <a:p>
            <a:pPr marL="857250" lvl="1" indent="-457200">
              <a:buFont typeface="+mj-lt"/>
              <a:buAutoNum type="arabicPeriod"/>
            </a:pPr>
            <a:r>
              <a:rPr lang="en-US"/>
              <a:t>The answers are same. That is the answer for α is “yes” if and only if the answer of β is also “yes”.</a:t>
            </a:r>
          </a:p>
          <a:p>
            <a:r>
              <a:rPr lang="en-US"/>
              <a:t>We call such a procedure a </a:t>
            </a:r>
            <a:r>
              <a:rPr lang="en-US">
                <a:solidFill>
                  <a:srgbClr val="AD1457"/>
                </a:solidFill>
              </a:rPr>
              <a:t>polynomial-time reduction algorithm </a:t>
            </a:r>
            <a:r>
              <a:rPr lang="en-US"/>
              <a:t>and</a:t>
            </a:r>
            <a:r>
              <a:rPr lang="en-US">
                <a:solidFill>
                  <a:schemeClr val="accent1"/>
                </a:solidFill>
              </a:rPr>
              <a:t> </a:t>
            </a:r>
            <a:r>
              <a:rPr lang="en-US"/>
              <a:t>it provides us a way to solve problem A in polynomial time:</a:t>
            </a:r>
          </a:p>
          <a:p>
            <a:endParaRPr lang="en-US"/>
          </a:p>
        </p:txBody>
      </p:sp>
    </p:spTree>
    <p:extLst>
      <p:ext uri="{BB962C8B-B14F-4D97-AF65-F5344CB8AC3E}">
        <p14:creationId xmlns:p14="http://schemas.microsoft.com/office/powerpoint/2010/main" val="336657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Polynomial Reduction</a:t>
            </a:r>
          </a:p>
        </p:txBody>
      </p:sp>
      <p:sp>
        <p:nvSpPr>
          <p:cNvPr id="3" name="Content Placeholder 2"/>
          <p:cNvSpPr>
            <a:spLocks noGrp="1"/>
          </p:cNvSpPr>
          <p:nvPr>
            <p:ph idx="4294967295"/>
          </p:nvPr>
        </p:nvSpPr>
        <p:spPr>
          <a:xfrm>
            <a:off x="0" y="863600"/>
            <a:ext cx="11928475" cy="5591175"/>
          </a:xfrm>
        </p:spPr>
        <p:txBody>
          <a:bodyPr>
            <a:normAutofit fontScale="77500" lnSpcReduction="20000"/>
          </a:bodyPr>
          <a:lstStyle/>
          <a:p>
            <a:pPr marL="457200" indent="-457200">
              <a:buFont typeface="+mj-lt"/>
              <a:buAutoNum type="arabicPeriod"/>
            </a:pPr>
            <a:r>
              <a:rPr lang="en-US"/>
              <a:t>Given an instance α of problem A, use a polynomial-time reduction algorithm to transform it to an instance β of problem B.</a:t>
            </a:r>
          </a:p>
          <a:p>
            <a:pPr marL="457200" indent="-457200">
              <a:buFont typeface="+mj-lt"/>
              <a:buAutoNum type="arabicPeriod"/>
            </a:pPr>
            <a:r>
              <a:rPr lang="en-US"/>
              <a:t>Run the polynomial-time decision algorithm for B on the instance β.</a:t>
            </a:r>
          </a:p>
          <a:p>
            <a:pPr marL="457200" indent="-457200">
              <a:buFont typeface="+mj-lt"/>
              <a:buAutoNum type="arabicPeriod"/>
            </a:pPr>
            <a:r>
              <a:rPr lang="en-US"/>
              <a:t>Use the answer for β as the answer for α.</a:t>
            </a:r>
          </a:p>
          <a:p>
            <a:pPr marL="857250" lvl="1" indent="-457200">
              <a:buFont typeface="+mj-lt"/>
              <a:buAutoNum type="arabicPeriod"/>
            </a:pPr>
            <a:endParaRPr lang="en-US"/>
          </a:p>
          <a:p>
            <a:pPr marL="857250" lvl="1" indent="-457200">
              <a:buFont typeface="+mj-lt"/>
              <a:buAutoNum type="arabicPeriod"/>
            </a:pPr>
            <a:endParaRPr lang="en-US"/>
          </a:p>
          <a:p>
            <a:pPr marL="857250" lvl="1" indent="-457200">
              <a:buFont typeface="+mj-lt"/>
              <a:buAutoNum type="arabicPeriod"/>
            </a:pPr>
            <a:endParaRPr lang="en-US"/>
          </a:p>
          <a:p>
            <a:pPr marL="857250" lvl="1" indent="-457200">
              <a:buFont typeface="+mj-lt"/>
              <a:buAutoNum type="arabicPeriod"/>
            </a:pPr>
            <a:endParaRPr lang="en-US"/>
          </a:p>
          <a:p>
            <a:pPr marL="857250" lvl="1" indent="-457200">
              <a:buFont typeface="+mj-lt"/>
              <a:buAutoNum type="arabicPeriod"/>
            </a:pPr>
            <a:endParaRPr lang="en-US"/>
          </a:p>
          <a:p>
            <a:pPr marL="857250" lvl="1" indent="-457200">
              <a:buFont typeface="+mj-lt"/>
              <a:buAutoNum type="arabicPeriod"/>
            </a:pPr>
            <a:endParaRPr lang="en-US"/>
          </a:p>
          <a:p>
            <a:endParaRPr lang="en-US"/>
          </a:p>
          <a:p>
            <a:r>
              <a:rPr lang="en-US"/>
              <a:t>In other words, by "reducing" </a:t>
            </a:r>
            <a:r>
              <a:rPr lang="en-US" b="1"/>
              <a:t>solving problem A to solving problem B, </a:t>
            </a:r>
            <a:r>
              <a:rPr lang="en-US"/>
              <a:t>we use the "easiness" of B to prove the "easiness" of A.</a:t>
            </a:r>
          </a:p>
          <a:p>
            <a:endParaRPr lang="en-US"/>
          </a:p>
        </p:txBody>
      </p:sp>
      <p:sp>
        <p:nvSpPr>
          <p:cNvPr id="4" name="Rectangle 3"/>
          <p:cNvSpPr/>
          <p:nvPr/>
        </p:nvSpPr>
        <p:spPr>
          <a:xfrm>
            <a:off x="2995749" y="2705798"/>
            <a:ext cx="59436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76749" y="3086798"/>
            <a:ext cx="21336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Polynomial time Reduction Algorithm</a:t>
            </a:r>
          </a:p>
        </p:txBody>
      </p:sp>
      <p:sp>
        <p:nvSpPr>
          <p:cNvPr id="6" name="Rectangle 5"/>
          <p:cNvSpPr/>
          <p:nvPr/>
        </p:nvSpPr>
        <p:spPr>
          <a:xfrm>
            <a:off x="6424749" y="3086798"/>
            <a:ext cx="22098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Polynomial time Algorithm to decide B</a:t>
            </a:r>
          </a:p>
        </p:txBody>
      </p:sp>
      <p:cxnSp>
        <p:nvCxnSpPr>
          <p:cNvPr id="7" name="Straight Arrow Connector 6"/>
          <p:cNvCxnSpPr>
            <a:stCxn id="5" idx="3"/>
            <a:endCxn id="6" idx="1"/>
          </p:cNvCxnSpPr>
          <p:nvPr/>
        </p:nvCxnSpPr>
        <p:spPr>
          <a:xfrm>
            <a:off x="5510349" y="3543998"/>
            <a:ext cx="91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a:off x="2538549" y="3543998"/>
            <a:ext cx="838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634549" y="2553398"/>
            <a:ext cx="1066800" cy="838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634549" y="3696397"/>
            <a:ext cx="1219200" cy="4572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14749" y="3158533"/>
            <a:ext cx="304800" cy="461665"/>
          </a:xfrm>
          <a:prstGeom prst="rect">
            <a:avLst/>
          </a:prstGeom>
          <a:noFill/>
        </p:spPr>
        <p:txBody>
          <a:bodyPr wrap="square" rtlCol="0">
            <a:spAutoFit/>
          </a:bodyPr>
          <a:lstStyle/>
          <a:p>
            <a:r>
              <a:rPr lang="el-GR" sz="2400"/>
              <a:t>α</a:t>
            </a:r>
            <a:endParaRPr lang="en-US" sz="2400"/>
          </a:p>
        </p:txBody>
      </p:sp>
      <p:sp>
        <p:nvSpPr>
          <p:cNvPr id="12" name="TextBox 11"/>
          <p:cNvSpPr txBox="1"/>
          <p:nvPr/>
        </p:nvSpPr>
        <p:spPr>
          <a:xfrm>
            <a:off x="5891349" y="3086798"/>
            <a:ext cx="228600" cy="461665"/>
          </a:xfrm>
          <a:prstGeom prst="rect">
            <a:avLst/>
          </a:prstGeom>
          <a:noFill/>
        </p:spPr>
        <p:txBody>
          <a:bodyPr wrap="square" rtlCol="0">
            <a:spAutoFit/>
          </a:bodyPr>
          <a:lstStyle/>
          <a:p>
            <a:r>
              <a:rPr lang="el-GR" sz="2400"/>
              <a:t>β</a:t>
            </a:r>
            <a:endParaRPr lang="en-US" sz="2400"/>
          </a:p>
        </p:txBody>
      </p:sp>
      <p:sp>
        <p:nvSpPr>
          <p:cNvPr id="13" name="TextBox 12"/>
          <p:cNvSpPr txBox="1"/>
          <p:nvPr/>
        </p:nvSpPr>
        <p:spPr>
          <a:xfrm>
            <a:off x="9015549" y="2444932"/>
            <a:ext cx="533400" cy="369332"/>
          </a:xfrm>
          <a:prstGeom prst="rect">
            <a:avLst/>
          </a:prstGeom>
          <a:noFill/>
        </p:spPr>
        <p:txBody>
          <a:bodyPr wrap="square" rtlCol="0">
            <a:spAutoFit/>
          </a:bodyPr>
          <a:lstStyle/>
          <a:p>
            <a:r>
              <a:rPr lang="en-US" b="1"/>
              <a:t>Yes </a:t>
            </a:r>
          </a:p>
        </p:txBody>
      </p:sp>
      <p:sp>
        <p:nvSpPr>
          <p:cNvPr id="14" name="TextBox 13"/>
          <p:cNvSpPr txBox="1"/>
          <p:nvPr/>
        </p:nvSpPr>
        <p:spPr>
          <a:xfrm>
            <a:off x="9167949" y="3924998"/>
            <a:ext cx="533400" cy="369332"/>
          </a:xfrm>
          <a:prstGeom prst="rect">
            <a:avLst/>
          </a:prstGeom>
          <a:noFill/>
        </p:spPr>
        <p:txBody>
          <a:bodyPr wrap="square" rtlCol="0">
            <a:spAutoFit/>
          </a:bodyPr>
          <a:lstStyle/>
          <a:p>
            <a:r>
              <a:rPr lang="en-US" b="1"/>
              <a:t>No  </a:t>
            </a:r>
          </a:p>
        </p:txBody>
      </p:sp>
      <p:sp>
        <p:nvSpPr>
          <p:cNvPr id="15" name="TextBox 14"/>
          <p:cNvSpPr txBox="1"/>
          <p:nvPr/>
        </p:nvSpPr>
        <p:spPr>
          <a:xfrm>
            <a:off x="3757749" y="4153598"/>
            <a:ext cx="4381500" cy="400110"/>
          </a:xfrm>
          <a:prstGeom prst="rect">
            <a:avLst/>
          </a:prstGeom>
          <a:noFill/>
        </p:spPr>
        <p:txBody>
          <a:bodyPr wrap="square" rtlCol="0">
            <a:spAutoFit/>
          </a:bodyPr>
          <a:lstStyle/>
          <a:p>
            <a:r>
              <a:rPr lang="en-US" sz="2000" b="1"/>
              <a:t>Polynomial time Algorithm to decide A</a:t>
            </a:r>
          </a:p>
        </p:txBody>
      </p:sp>
    </p:spTree>
    <p:extLst>
      <p:ext uri="{BB962C8B-B14F-4D97-AF65-F5344CB8AC3E}">
        <p14:creationId xmlns:p14="http://schemas.microsoft.com/office/powerpoint/2010/main" val="4252964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dur="5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dur="5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dur="50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dur="50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dur="50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dur="50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dur="50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dur="50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dur="50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dur="50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dur="50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nodeType="clickPar">
                      <p:stCondLst>
                        <p:cond delay="indefinite"/>
                      </p:stCondLst>
                      <p:childTnLst>
                        <p:par>
                          <p:cTn id="47" fill="hold">
                            <p:stCondLst>
                              <p:cond delay="0"/>
                            </p:stCondLst>
                            <p:childTnLst>
                              <p:par>
                                <p:cTn id="48" presetID="10" presetClass="entr" presetSubtype="0" dur="50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500"/>
                                        <p:tgtEl>
                                          <p:spTgt spid="3">
                                            <p:txEl>
                                              <p:pRg st="1" end="1"/>
                                            </p:txEl>
                                          </p:spTgt>
                                        </p:tgtEl>
                                      </p:cBhvr>
                                    </p:animEffect>
                                  </p:childTnLst>
                                </p:cTn>
                              </p:par>
                            </p:childTnLst>
                          </p:cTn>
                        </p:par>
                      </p:childTnLst>
                    </p:cTn>
                  </p:par>
                  <p:par>
                    <p:cTn id="51" fill="hold" nodeType="clickPar">
                      <p:stCondLst>
                        <p:cond delay="indefinite"/>
                      </p:stCondLst>
                      <p:childTnLst>
                        <p:par>
                          <p:cTn id="52" fill="hold">
                            <p:stCondLst>
                              <p:cond delay="0"/>
                            </p:stCondLst>
                            <p:childTnLst>
                              <p:par>
                                <p:cTn id="53" presetID="10" presetClass="entr" presetSubtype="0" dur="50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nodeType="clickPar">
                      <p:stCondLst>
                        <p:cond delay="indefinite"/>
                      </p:stCondLst>
                      <p:childTnLst>
                        <p:par>
                          <p:cTn id="57" fill="hold">
                            <p:stCondLst>
                              <p:cond delay="0"/>
                            </p:stCondLst>
                            <p:childTnLst>
                              <p:par>
                                <p:cTn id="58" presetID="10" presetClass="entr" presetSubtype="0" dur="50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09738"/>
            <a:ext cx="10515600" cy="2852737"/>
          </a:xfrm>
        </p:spPr>
        <p:txBody>
          <a:bodyPr/>
          <a:lstStyle/>
          <a:p>
            <a:r>
              <a:rPr lang="en-US"/>
              <a:t>NP Hard Problems</a:t>
            </a:r>
          </a:p>
        </p:txBody>
      </p:sp>
    </p:spTree>
    <p:extLst>
      <p:ext uri="{BB962C8B-B14F-4D97-AF65-F5344CB8AC3E}">
        <p14:creationId xmlns:p14="http://schemas.microsoft.com/office/powerpoint/2010/main" val="239257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Hamiltonian Cycles</a:t>
            </a:r>
          </a:p>
        </p:txBody>
      </p:sp>
      <p:sp>
        <p:nvSpPr>
          <p:cNvPr id="3" name="Content Placeholder 2"/>
          <p:cNvSpPr>
            <a:spLocks noGrp="1"/>
          </p:cNvSpPr>
          <p:nvPr>
            <p:ph idx="4294967295"/>
          </p:nvPr>
        </p:nvSpPr>
        <p:spPr>
          <a:xfrm>
            <a:off x="0" y="863600"/>
            <a:ext cx="11928475" cy="5591175"/>
          </a:xfrm>
        </p:spPr>
        <p:txBody>
          <a:bodyPr>
            <a:normAutofit fontScale="62500" lnSpcReduction="20000"/>
          </a:bodyPr>
          <a:lstStyle/>
          <a:p>
            <a:r>
              <a:rPr lang="en-US"/>
              <a:t>Hamiltonian Path in an undirected graph is a path that visits </a:t>
            </a:r>
            <a:r>
              <a:rPr lang="en-US">
                <a:solidFill>
                  <a:srgbClr val="AD1457"/>
                </a:solidFill>
              </a:rPr>
              <a:t>each vertex exactly once</a:t>
            </a:r>
            <a:r>
              <a:rPr lang="en-US"/>
              <a:t>. </a:t>
            </a:r>
          </a:p>
          <a:p>
            <a:r>
              <a:rPr lang="en-US"/>
              <a:t>A Hamiltonian cycle (or Hamiltonian circuit) is a Hamiltonian Path such that there is an edge (in the graph) from the last vertex to the first vertex of the Hamiltonian Path. </a:t>
            </a:r>
          </a:p>
          <a:p>
            <a:endParaRPr lang="en-US"/>
          </a:p>
          <a:p>
            <a:endParaRPr lang="en-US"/>
          </a:p>
          <a:p>
            <a:endParaRPr lang="en-US"/>
          </a:p>
          <a:p>
            <a:endParaRPr lang="en-US"/>
          </a:p>
          <a:p>
            <a:endParaRPr lang="en-US"/>
          </a:p>
          <a:p>
            <a:endParaRPr lang="en-US"/>
          </a:p>
          <a:p>
            <a:r>
              <a:rPr lang="en-US"/>
              <a:t>Given a list of vertices and to check </a:t>
            </a:r>
            <a:r>
              <a:rPr lang="en-US">
                <a:solidFill>
                  <a:srgbClr val="AD1457"/>
                </a:solidFill>
              </a:rPr>
              <a:t>whether it forms a Hamiltonian cycle or not</a:t>
            </a:r>
            <a:r>
              <a:rPr lang="en-US"/>
              <a:t>:</a:t>
            </a:r>
          </a:p>
          <a:p>
            <a:r>
              <a:rPr lang="en-US"/>
              <a:t>Counts the vertices to make sure they are all there, then checks that each is connected to the next by an edge, and that the last is connected to the first.</a:t>
            </a:r>
          </a:p>
        </p:txBody>
      </p:sp>
      <p:grpSp>
        <p:nvGrpSpPr>
          <p:cNvPr id="4" name="Group 3"/>
          <p:cNvGrpSpPr/>
          <p:nvPr/>
        </p:nvGrpSpPr>
        <p:grpSpPr>
          <a:xfrm>
            <a:off x="2257697" y="2259873"/>
            <a:ext cx="2819400" cy="1981200"/>
            <a:chOff x="0" y="0"/>
            <a:chExt cx="3200400" cy="1811215"/>
          </a:xfrm>
        </p:grpSpPr>
        <p:sp>
          <p:nvSpPr>
            <p:cNvPr id="5" name="Oval 4"/>
            <p:cNvSpPr>
              <a:spLocks noChangeArrowheads="1"/>
            </p:cNvSpPr>
            <p:nvPr/>
          </p:nvSpPr>
          <p:spPr bwMode="auto">
            <a:xfrm>
              <a:off x="0" y="474785"/>
              <a:ext cx="342900" cy="342900"/>
            </a:xfrm>
            <a:prstGeom prst="ellipse">
              <a:avLst/>
            </a:prstGeom>
            <a:solidFill>
              <a:srgbClr val="FFFFFF"/>
            </a:solidFill>
            <a:ln w="9525">
              <a:solidFill>
                <a:srgbClr val="000000"/>
              </a:solidFill>
              <a:round/>
            </a:ln>
          </p:spPr>
          <p:txBody>
            <a:bodyPr rot="0" vert="horz" wrap="square" lIns="91440" tIns="45720" rIns="91440" bIns="45720" anchor="t" anchorCtr="0" upright="1">
              <a:noAutofit/>
            </a:bodyPr>
            <a:lstStyle/>
            <a:p>
              <a:pPr marL="0" marR="0">
                <a:lnSpc>
                  <a:spcPct val="115000"/>
                </a:lnSpc>
                <a:spcBef>
                  <a:spcPct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p>
          </p:txBody>
        </p:sp>
        <p:sp>
          <p:nvSpPr>
            <p:cNvPr id="6" name="Oval 5"/>
            <p:cNvSpPr>
              <a:spLocks noChangeArrowheads="1"/>
            </p:cNvSpPr>
            <p:nvPr/>
          </p:nvSpPr>
          <p:spPr bwMode="auto">
            <a:xfrm>
              <a:off x="1028700" y="474785"/>
              <a:ext cx="342900" cy="342900"/>
            </a:xfrm>
            <a:prstGeom prst="ellipse">
              <a:avLst/>
            </a:prstGeom>
            <a:solidFill>
              <a:srgbClr val="FFFFFF"/>
            </a:solidFill>
            <a:ln w="9525">
              <a:solidFill>
                <a:srgbClr val="000000"/>
              </a:solidFill>
              <a:round/>
            </a:ln>
          </p:spPr>
          <p:txBody>
            <a:bodyPr rot="0" vert="horz" wrap="square" lIns="91440" tIns="45720" rIns="91440" bIns="45720" anchor="t" anchorCtr="0" upright="1">
              <a:noAutofit/>
            </a:bodyPr>
            <a:lstStyle/>
            <a:p>
              <a:pPr marL="0" marR="0">
                <a:lnSpc>
                  <a:spcPct val="115000"/>
                </a:lnSpc>
                <a:spcBef>
                  <a:spcPct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p>
          </p:txBody>
        </p:sp>
        <p:sp>
          <p:nvSpPr>
            <p:cNvPr id="7" name="Oval 6"/>
            <p:cNvSpPr>
              <a:spLocks noChangeArrowheads="1"/>
            </p:cNvSpPr>
            <p:nvPr/>
          </p:nvSpPr>
          <p:spPr bwMode="auto">
            <a:xfrm>
              <a:off x="1943100" y="474785"/>
              <a:ext cx="342900" cy="342900"/>
            </a:xfrm>
            <a:prstGeom prst="ellipse">
              <a:avLst/>
            </a:prstGeom>
            <a:solidFill>
              <a:srgbClr val="FFFFFF"/>
            </a:solidFill>
            <a:ln w="9525">
              <a:solidFill>
                <a:srgbClr val="000000"/>
              </a:solidFill>
              <a:round/>
            </a:ln>
          </p:spPr>
          <p:txBody>
            <a:bodyPr rot="0" vert="horz" wrap="square" lIns="91440" tIns="45720" rIns="91440" bIns="45720" anchor="t" anchorCtr="0" upright="1">
              <a:noAutofit/>
            </a:bodyPr>
            <a:lstStyle/>
            <a:p>
              <a:pPr marL="0" marR="0">
                <a:lnSpc>
                  <a:spcPct val="115000"/>
                </a:lnSpc>
                <a:spcBef>
                  <a:spcPct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p>
          </p:txBody>
        </p:sp>
        <p:sp>
          <p:nvSpPr>
            <p:cNvPr id="8" name="Oval 7"/>
            <p:cNvSpPr>
              <a:spLocks noChangeArrowheads="1"/>
            </p:cNvSpPr>
            <p:nvPr/>
          </p:nvSpPr>
          <p:spPr bwMode="auto">
            <a:xfrm>
              <a:off x="2857500" y="474785"/>
              <a:ext cx="342900" cy="342900"/>
            </a:xfrm>
            <a:prstGeom prst="ellipse">
              <a:avLst/>
            </a:prstGeom>
            <a:solidFill>
              <a:srgbClr val="FFFFFF"/>
            </a:solidFill>
            <a:ln w="9525">
              <a:solidFill>
                <a:srgbClr val="000000"/>
              </a:solidFill>
              <a:round/>
            </a:ln>
          </p:spPr>
          <p:txBody>
            <a:bodyPr rot="0" vert="horz" wrap="square" lIns="91440" tIns="45720" rIns="91440" bIns="45720" anchor="t" anchorCtr="0" upright="1">
              <a:noAutofit/>
            </a:bodyPr>
            <a:lstStyle/>
            <a:p>
              <a:pPr marL="0" marR="0">
                <a:lnSpc>
                  <a:spcPct val="115000"/>
                </a:lnSpc>
                <a:spcBef>
                  <a:spcPct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p>
          </p:txBody>
        </p:sp>
        <p:sp>
          <p:nvSpPr>
            <p:cNvPr id="9" name="Oval 8"/>
            <p:cNvSpPr>
              <a:spLocks noChangeArrowheads="1"/>
            </p:cNvSpPr>
            <p:nvPr/>
          </p:nvSpPr>
          <p:spPr bwMode="auto">
            <a:xfrm>
              <a:off x="0" y="1468315"/>
              <a:ext cx="342900" cy="342900"/>
            </a:xfrm>
            <a:prstGeom prst="ellipse">
              <a:avLst/>
            </a:prstGeom>
            <a:solidFill>
              <a:srgbClr val="FFFFFF"/>
            </a:solidFill>
            <a:ln w="9525">
              <a:solidFill>
                <a:srgbClr val="000000"/>
              </a:solidFill>
              <a:round/>
            </a:ln>
          </p:spPr>
          <p:txBody>
            <a:bodyPr rot="0" vert="horz" wrap="square" lIns="91440" tIns="45720" rIns="91440" bIns="45720" anchor="t" anchorCtr="0" upright="1">
              <a:noAutofit/>
            </a:bodyPr>
            <a:lstStyle/>
            <a:p>
              <a:pPr marL="0" marR="0">
                <a:lnSpc>
                  <a:spcPct val="115000"/>
                </a:lnSpc>
                <a:spcBef>
                  <a:spcPct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p>
          </p:txBody>
        </p:sp>
        <p:sp>
          <p:nvSpPr>
            <p:cNvPr id="10" name="Oval 9"/>
            <p:cNvSpPr>
              <a:spLocks noChangeArrowheads="1"/>
            </p:cNvSpPr>
            <p:nvPr/>
          </p:nvSpPr>
          <p:spPr bwMode="auto">
            <a:xfrm>
              <a:off x="1028700" y="1468315"/>
              <a:ext cx="342900" cy="342900"/>
            </a:xfrm>
            <a:prstGeom prst="ellipse">
              <a:avLst/>
            </a:prstGeom>
            <a:solidFill>
              <a:srgbClr val="FFFFFF"/>
            </a:solidFill>
            <a:ln w="9525">
              <a:solidFill>
                <a:srgbClr val="000000"/>
              </a:solidFill>
              <a:round/>
            </a:ln>
          </p:spPr>
          <p:txBody>
            <a:bodyPr rot="0" vert="horz" wrap="square" lIns="91440" tIns="45720" rIns="91440" bIns="45720" anchor="t" anchorCtr="0" upright="1">
              <a:noAutofit/>
            </a:bodyPr>
            <a:lstStyle/>
            <a:p>
              <a:pPr marL="0" marR="0">
                <a:lnSpc>
                  <a:spcPct val="115000"/>
                </a:lnSpc>
                <a:spcBef>
                  <a:spcPct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p>
          </p:txBody>
        </p:sp>
        <p:sp>
          <p:nvSpPr>
            <p:cNvPr id="11" name="Oval 10"/>
            <p:cNvSpPr>
              <a:spLocks noChangeArrowheads="1"/>
            </p:cNvSpPr>
            <p:nvPr/>
          </p:nvSpPr>
          <p:spPr bwMode="auto">
            <a:xfrm>
              <a:off x="1943100" y="1468315"/>
              <a:ext cx="342900" cy="342900"/>
            </a:xfrm>
            <a:prstGeom prst="ellipse">
              <a:avLst/>
            </a:prstGeom>
            <a:solidFill>
              <a:srgbClr val="FFFFFF"/>
            </a:solidFill>
            <a:ln w="9525">
              <a:solidFill>
                <a:srgbClr val="000000"/>
              </a:solidFill>
              <a:round/>
            </a:ln>
          </p:spPr>
          <p:txBody>
            <a:bodyPr rot="0" vert="horz" wrap="square" lIns="91440" tIns="45720" rIns="91440" bIns="45720" anchor="t" anchorCtr="0" upright="1">
              <a:noAutofit/>
            </a:bodyPr>
            <a:lstStyle/>
            <a:p>
              <a:pPr marL="0" marR="0">
                <a:lnSpc>
                  <a:spcPct val="115000"/>
                </a:lnSpc>
                <a:spcBef>
                  <a:spcPct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p>
          </p:txBody>
        </p:sp>
        <p:sp>
          <p:nvSpPr>
            <p:cNvPr id="12" name="Oval 11"/>
            <p:cNvSpPr>
              <a:spLocks noChangeArrowheads="1"/>
            </p:cNvSpPr>
            <p:nvPr/>
          </p:nvSpPr>
          <p:spPr bwMode="auto">
            <a:xfrm>
              <a:off x="2857500" y="1468315"/>
              <a:ext cx="342900" cy="342900"/>
            </a:xfrm>
            <a:prstGeom prst="ellipse">
              <a:avLst/>
            </a:prstGeom>
            <a:solidFill>
              <a:srgbClr val="FFFFFF"/>
            </a:solidFill>
            <a:ln w="9525">
              <a:solidFill>
                <a:srgbClr val="000000"/>
              </a:solidFill>
              <a:round/>
            </a:ln>
          </p:spPr>
          <p:txBody>
            <a:bodyPr rot="0" vert="horz" wrap="square" lIns="91440" tIns="45720" rIns="91440" bIns="45720" anchor="t" anchorCtr="0" upright="1">
              <a:noAutofit/>
            </a:bodyPr>
            <a:lstStyle/>
            <a:p>
              <a:pPr marL="0" marR="0">
                <a:lnSpc>
                  <a:spcPct val="115000"/>
                </a:lnSpc>
                <a:spcBef>
                  <a:spcPct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p>
          </p:txBody>
        </p:sp>
        <p:cxnSp>
          <p:nvCxnSpPr>
            <p:cNvPr id="13" name="Straight Connector 12"/>
            <p:cNvCxnSpPr>
              <a:cxnSpLocks noChangeShapeType="1"/>
            </p:cNvCxnSpPr>
            <p:nvPr/>
          </p:nvCxnSpPr>
          <p:spPr bwMode="auto">
            <a:xfrm>
              <a:off x="342900" y="650631"/>
              <a:ext cx="685800"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1371600" y="650631"/>
              <a:ext cx="571500"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a:off x="2286000" y="650631"/>
              <a:ext cx="571500"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flipH="1">
              <a:off x="3033346" y="817685"/>
              <a:ext cx="0" cy="650435"/>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342900" y="1670538"/>
              <a:ext cx="685800"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a:off x="1371600" y="1670538"/>
              <a:ext cx="571500"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a:off x="2286000" y="1670538"/>
              <a:ext cx="571500" cy="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184638" y="817685"/>
              <a:ext cx="1028212" cy="650630"/>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flipH="1">
              <a:off x="228600" y="817685"/>
              <a:ext cx="984690" cy="650630"/>
            </a:xfrm>
            <a:prstGeom prst="line">
              <a:avLst/>
            </a:prstGeom>
            <a:noFill/>
            <a:ln w="9525">
              <a:solidFill>
                <a:srgbClr val="000000"/>
              </a:solidFill>
              <a:round/>
            </a:ln>
            <a:extLst>
              <a:ext uri="{909E8E84-426E-40DD-AFC4-6F175D3DCCD1}">
                <a14:hiddenFill xmlns:a14="http://schemas.microsoft.com/office/drawing/2010/main">
                  <a:noFill/>
                </a14:hiddenFill>
              </a:ext>
            </a:extLst>
          </p:spPr>
        </p:cxnSp>
        <p:sp>
          <p:nvSpPr>
            <p:cNvPr id="22" name="Freeform 21"/>
            <p:cNvSpPr/>
            <p:nvPr/>
          </p:nvSpPr>
          <p:spPr bwMode="auto">
            <a:xfrm>
              <a:off x="131885" y="0"/>
              <a:ext cx="2012266" cy="474785"/>
            </a:xfrm>
            <a:custGeom>
              <a:avLst/>
              <a:gdLst>
                <a:gd name="G0" fmla="+- 21600 0 0"/>
                <a:gd name="G1" fmla="+- 21600 0 0"/>
                <a:gd name="G2" fmla="+- 21600 0 0"/>
                <a:gd name="T0" fmla="*/ 22 w 43200"/>
                <a:gd name="T1" fmla="*/ 22569 h 22569"/>
                <a:gd name="T2" fmla="*/ 43200 w 43200"/>
                <a:gd name="T3" fmla="*/ 21600 h 22569"/>
                <a:gd name="T4" fmla="*/ 21600 w 43200"/>
                <a:gd name="T5" fmla="*/ 21600 h 22569"/>
              </a:gdLst>
              <a:ahLst/>
              <a:cxnLst>
                <a:cxn ang="0">
                  <a:pos x="T0" y="T1"/>
                </a:cxn>
                <a:cxn ang="0">
                  <a:pos x="T2" y="T3"/>
                </a:cxn>
                <a:cxn ang="0">
                  <a:pos x="T4" y="T5"/>
                </a:cxn>
              </a:cxnLst>
              <a:rect l="0" t="0" r="r" b="b"/>
              <a:pathLst>
                <a:path w="43200" h="22569" fill="none" extrusionOk="0">
                  <a:moveTo>
                    <a:pt x="21" y="22569"/>
                  </a:moveTo>
                  <a:cubicBezTo>
                    <a:pt x="7" y="22246"/>
                    <a:pt x="0" y="21923"/>
                    <a:pt x="0" y="21600"/>
                  </a:cubicBezTo>
                  <a:cubicBezTo>
                    <a:pt x="0" y="9670"/>
                    <a:pt x="9670" y="0"/>
                    <a:pt x="21600" y="0"/>
                  </a:cubicBezTo>
                  <a:cubicBezTo>
                    <a:pt x="33529" y="0"/>
                    <a:pt x="43200" y="9670"/>
                    <a:pt x="43200" y="21599"/>
                  </a:cubicBezTo>
                </a:path>
                <a:path w="43200" h="22569" stroke="0" extrusionOk="0">
                  <a:moveTo>
                    <a:pt x="21" y="22569"/>
                  </a:moveTo>
                  <a:cubicBezTo>
                    <a:pt x="7" y="22246"/>
                    <a:pt x="0" y="21923"/>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23" name="Rectangle 22"/>
          <p:cNvSpPr/>
          <p:nvPr/>
        </p:nvSpPr>
        <p:spPr>
          <a:xfrm>
            <a:off x="5572857" y="2779217"/>
            <a:ext cx="6037252" cy="830997"/>
          </a:xfrm>
          <a:prstGeom prst="rect">
            <a:avLst/>
          </a:prstGeom>
        </p:spPr>
        <p:txBody>
          <a:bodyPr wrap="square">
            <a:spAutoFit/>
          </a:bodyPr>
          <a:lstStyle/>
          <a:p>
            <a:r>
              <a:rPr lang="en-US" sz="2400"/>
              <a:t>The graph has Hamiltonian cycles:</a:t>
            </a:r>
          </a:p>
          <a:p>
            <a:r>
              <a:rPr lang="en-US" sz="2400">
                <a:solidFill>
                  <a:srgbClr val="AD1457"/>
                </a:solidFill>
              </a:rPr>
              <a:t>1, 3, 4, 5, 6, 7, 8, 2, 1  </a:t>
            </a:r>
            <a:r>
              <a:rPr lang="en-US" sz="2400"/>
              <a:t>and </a:t>
            </a:r>
            <a:r>
              <a:rPr lang="en-US" sz="2400">
                <a:solidFill>
                  <a:srgbClr val="AD1457"/>
                </a:solidFill>
              </a:rPr>
              <a:t>1, 2, 8, 7, 6, 5, 4, 3, 1.</a:t>
            </a:r>
          </a:p>
        </p:txBody>
      </p:sp>
    </p:spTree>
    <p:extLst>
      <p:ext uri="{BB962C8B-B14F-4D97-AF65-F5344CB8AC3E}">
        <p14:creationId xmlns:p14="http://schemas.microsoft.com/office/powerpoint/2010/main" val="1458191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nodeType="afterGroup">
                            <p:stCondLst>
                              <p:cond delay="500"/>
                            </p:stCondLst>
                            <p:childTnLst>
                              <p:par>
                                <p:cTn id="19" presetID="10" presetClass="entr" presetSubtype="0" dur="5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10" presetClass="entr" presetSubtype="0" dur="50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10" presetClass="entr" presetSubtype="0" dur="50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Hamiltonian Cycles</a:t>
            </a:r>
          </a:p>
        </p:txBody>
      </p:sp>
      <p:sp>
        <p:nvSpPr>
          <p:cNvPr id="3" name="Content Placeholder 2"/>
          <p:cNvSpPr>
            <a:spLocks noGrp="1"/>
          </p:cNvSpPr>
          <p:nvPr>
            <p:ph idx="4294967295"/>
          </p:nvPr>
        </p:nvSpPr>
        <p:spPr>
          <a:xfrm>
            <a:off x="0" y="863600"/>
            <a:ext cx="11928475" cy="5591175"/>
          </a:xfrm>
        </p:spPr>
        <p:txBody>
          <a:bodyPr>
            <a:normAutofit fontScale="92500" lnSpcReduction="20000"/>
          </a:bodyPr>
          <a:lstStyle/>
          <a:p>
            <a:r>
              <a:rPr lang="en-US"/>
              <a:t>It takes time proportional to 𝑛, because there are </a:t>
            </a:r>
            <a:r>
              <a:rPr lang="en-US">
                <a:solidFill>
                  <a:srgbClr val="AD1457"/>
                </a:solidFill>
              </a:rPr>
              <a:t>𝑛 vertices to count and 𝑛 edges to check</a:t>
            </a:r>
            <a:r>
              <a:rPr lang="en-US"/>
              <a:t>. 𝑛 is a polynomial, so the check runs in polynomial time.</a:t>
            </a:r>
          </a:p>
          <a:p>
            <a:r>
              <a:rPr lang="en-US"/>
              <a:t>To find a Hamiltonian cycle from the given graph: There are </a:t>
            </a:r>
            <a:r>
              <a:rPr lang="en-US">
                <a:solidFill>
                  <a:srgbClr val="AD1457"/>
                </a:solidFill>
              </a:rPr>
              <a:t>𝑛! different sequences of vertices </a:t>
            </a:r>
            <a:r>
              <a:rPr lang="en-US"/>
              <a:t>that might be Hamiltonian paths in a given 𝑛-vertex graph, so a brute force search algorithm that tests all possible sequences can not be solved in polynomial time.</a:t>
            </a:r>
          </a:p>
          <a:p>
            <a:r>
              <a:rPr lang="en-US"/>
              <a:t>In the </a:t>
            </a:r>
            <a:r>
              <a:rPr lang="en-US">
                <a:solidFill>
                  <a:srgbClr val="AD1457"/>
                </a:solidFill>
              </a:rPr>
              <a:t>traveling salesman Problem</a:t>
            </a:r>
            <a:r>
              <a:rPr lang="en-US"/>
              <a:t>, a salesman must visits n cities. </a:t>
            </a:r>
          </a:p>
          <a:p>
            <a:r>
              <a:rPr lang="en-US"/>
              <a:t>We can say that </a:t>
            </a:r>
            <a:r>
              <a:rPr lang="en-US">
                <a:solidFill>
                  <a:srgbClr val="AD1457"/>
                </a:solidFill>
              </a:rPr>
              <a:t>salesman wishes to make a tour or Hamiltonian cycle</a:t>
            </a:r>
            <a:r>
              <a:rPr lang="en-US"/>
              <a:t>, visiting each city exactly once and finishing at the city he starts from. </a:t>
            </a:r>
          </a:p>
        </p:txBody>
      </p:sp>
    </p:spTree>
    <p:extLst>
      <p:ext uri="{BB962C8B-B14F-4D97-AF65-F5344CB8AC3E}">
        <p14:creationId xmlns:p14="http://schemas.microsoft.com/office/powerpoint/2010/main" val="3170171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Traveling Salesman Problem</a:t>
            </a:r>
          </a:p>
        </p:txBody>
      </p:sp>
      <p:sp>
        <p:nvSpPr>
          <p:cNvPr id="3" name="Content Placeholder 2"/>
          <p:cNvSpPr>
            <a:spLocks noGrp="1"/>
          </p:cNvSpPr>
          <p:nvPr>
            <p:ph idx="4294967295"/>
          </p:nvPr>
        </p:nvSpPr>
        <p:spPr>
          <a:xfrm>
            <a:off x="0" y="863600"/>
            <a:ext cx="11928475" cy="5591175"/>
          </a:xfrm>
        </p:spPr>
        <p:txBody>
          <a:bodyPr>
            <a:normAutofit fontScale="92500" lnSpcReduction="20000"/>
          </a:bodyPr>
          <a:lstStyle/>
          <a:p>
            <a:r>
              <a:rPr lang="en-US"/>
              <a:t>In TSP, we find a tour and check that the tour contains each vertex once. Then the </a:t>
            </a:r>
            <a:r>
              <a:rPr lang="en-US">
                <a:solidFill>
                  <a:srgbClr val="AD1457"/>
                </a:solidFill>
              </a:rPr>
              <a:t>total cost </a:t>
            </a:r>
            <a:r>
              <a:rPr lang="en-US"/>
              <a:t>of the edges of the tour is calculated.</a:t>
            </a:r>
          </a:p>
          <a:p>
            <a:r>
              <a:rPr lang="en-US"/>
              <a:t>How would you verify that the solution you're given </a:t>
            </a:r>
            <a:r>
              <a:rPr lang="en-US">
                <a:solidFill>
                  <a:srgbClr val="AD1457"/>
                </a:solidFill>
              </a:rPr>
              <a:t>really is the shortest loop? </a:t>
            </a:r>
            <a:r>
              <a:rPr lang="en-US"/>
              <a:t>In other words, how do you know there's not another loop that's shorter than the one given to you? </a:t>
            </a:r>
          </a:p>
          <a:p>
            <a:r>
              <a:rPr lang="en-US"/>
              <a:t>The </a:t>
            </a:r>
            <a:r>
              <a:rPr lang="en-US">
                <a:solidFill>
                  <a:srgbClr val="AD1457"/>
                </a:solidFill>
              </a:rPr>
              <a:t>only known way to verify that a provided solution </a:t>
            </a:r>
            <a:r>
              <a:rPr lang="en-US"/>
              <a:t>is the shortest possible solution is to actually solve TSP. </a:t>
            </a:r>
          </a:p>
          <a:p>
            <a:r>
              <a:rPr lang="en-US"/>
              <a:t>Since it takes </a:t>
            </a:r>
            <a:r>
              <a:rPr lang="en-US">
                <a:solidFill>
                  <a:srgbClr val="AD1457"/>
                </a:solidFill>
              </a:rPr>
              <a:t>exponential time to solve NP</a:t>
            </a:r>
            <a:r>
              <a:rPr lang="en-US"/>
              <a:t>, the solution cannot be checked in polynomial time. Thus this problem is NP-hard, but not in NP.</a:t>
            </a:r>
          </a:p>
        </p:txBody>
      </p:sp>
    </p:spTree>
    <p:extLst>
      <p:ext uri="{BB962C8B-B14F-4D97-AF65-F5344CB8AC3E}">
        <p14:creationId xmlns:p14="http://schemas.microsoft.com/office/powerpoint/2010/main" val="79388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Approximation Algorithm</a:t>
            </a:r>
          </a:p>
        </p:txBody>
      </p:sp>
      <p:sp>
        <p:nvSpPr>
          <p:cNvPr id="3" name="Content Placeholder 2"/>
          <p:cNvSpPr>
            <a:spLocks noGrp="1"/>
          </p:cNvSpPr>
          <p:nvPr>
            <p:ph idx="4294967295"/>
          </p:nvPr>
        </p:nvSpPr>
        <p:spPr>
          <a:xfrm>
            <a:off x="0" y="863600"/>
            <a:ext cx="11928475" cy="5591175"/>
          </a:xfrm>
        </p:spPr>
        <p:txBody>
          <a:bodyPr>
            <a:normAutofit fontScale="85000" lnSpcReduction="20000"/>
          </a:bodyPr>
          <a:lstStyle/>
          <a:p>
            <a:r>
              <a:rPr lang="en-US"/>
              <a:t>An optimization problem is the problem of finding </a:t>
            </a:r>
            <a:r>
              <a:rPr lang="en-US">
                <a:solidFill>
                  <a:srgbClr val="AD1457"/>
                </a:solidFill>
              </a:rPr>
              <a:t>the best solution </a:t>
            </a:r>
            <a:r>
              <a:rPr lang="en-US"/>
              <a:t>from the set of all feasible solutions.</a:t>
            </a:r>
          </a:p>
          <a:p>
            <a:r>
              <a:rPr lang="en-US"/>
              <a:t>The objective is a quantitative measure of system’s performance that may be </a:t>
            </a:r>
            <a:r>
              <a:rPr lang="en-US">
                <a:solidFill>
                  <a:srgbClr val="AD1457"/>
                </a:solidFill>
              </a:rPr>
              <a:t>either minimized  or maximized</a:t>
            </a:r>
            <a:r>
              <a:rPr lang="en-US"/>
              <a:t> depending on the nature of a problem considered.</a:t>
            </a:r>
          </a:p>
          <a:p>
            <a:r>
              <a:rPr lang="en-US"/>
              <a:t>A large number of optimization problems which are required to be solved in practice are </a:t>
            </a:r>
            <a:r>
              <a:rPr lang="en-US">
                <a:solidFill>
                  <a:srgbClr val="AD1457"/>
                </a:solidFill>
              </a:rPr>
              <a:t>NP-complete or NP-hard</a:t>
            </a:r>
            <a:r>
              <a:rPr lang="en-US"/>
              <a:t>.</a:t>
            </a:r>
          </a:p>
          <a:p>
            <a:r>
              <a:rPr lang="en-US"/>
              <a:t>For such problems, it is not possible to design algorithms that can find </a:t>
            </a:r>
            <a:r>
              <a:rPr lang="en-US">
                <a:solidFill>
                  <a:srgbClr val="AD1457"/>
                </a:solidFill>
              </a:rPr>
              <a:t>exactly optimal solution </a:t>
            </a:r>
            <a:r>
              <a:rPr lang="en-US"/>
              <a:t>to all instances of the problem in polynomial time.</a:t>
            </a:r>
          </a:p>
          <a:p>
            <a:r>
              <a:rPr lang="en-US"/>
              <a:t> But it may still be possible to find </a:t>
            </a:r>
            <a:r>
              <a:rPr lang="en-US">
                <a:solidFill>
                  <a:srgbClr val="AD1457"/>
                </a:solidFill>
              </a:rPr>
              <a:t>near-optimal solutions in polynomial time</a:t>
            </a:r>
            <a:r>
              <a:rPr lang="en-US"/>
              <a:t>. In practice, near-optimality is often good enough. </a:t>
            </a:r>
          </a:p>
        </p:txBody>
      </p:sp>
    </p:spTree>
    <p:extLst>
      <p:ext uri="{BB962C8B-B14F-4D97-AF65-F5344CB8AC3E}">
        <p14:creationId xmlns:p14="http://schemas.microsoft.com/office/powerpoint/2010/main" val="3796818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Approximation Algorithm</a:t>
            </a:r>
          </a:p>
        </p:txBody>
      </p:sp>
      <p:sp>
        <p:nvSpPr>
          <p:cNvPr id="3" name="Content Placeholder 2"/>
          <p:cNvSpPr>
            <a:spLocks noGrp="1"/>
          </p:cNvSpPr>
          <p:nvPr>
            <p:ph idx="4294967295"/>
          </p:nvPr>
        </p:nvSpPr>
        <p:spPr>
          <a:xfrm>
            <a:off x="0" y="863600"/>
            <a:ext cx="11928475" cy="5591175"/>
          </a:xfrm>
        </p:spPr>
        <p:txBody>
          <a:bodyPr>
            <a:normAutofit lnSpcReduction="10000"/>
          </a:bodyPr>
          <a:lstStyle/>
          <a:p>
            <a:r>
              <a:rPr lang="en-US"/>
              <a:t>An algorithm that returns near-optimal solutions is called an </a:t>
            </a:r>
            <a:r>
              <a:rPr lang="en-US">
                <a:solidFill>
                  <a:srgbClr val="AD1457"/>
                </a:solidFill>
              </a:rPr>
              <a:t>approximation algorithm.</a:t>
            </a:r>
          </a:p>
          <a:p>
            <a:r>
              <a:rPr lang="en-US">
                <a:solidFill>
                  <a:srgbClr val="AD1457"/>
                </a:solidFill>
              </a:rPr>
              <a:t>Approximation Algorithm Definition: </a:t>
            </a:r>
            <a:r>
              <a:rPr lang="en-US"/>
              <a:t>Given an optimization problem P, an algorithm A is said to be an approximation algorithm for P, if for any given instance I, it returns an approximate solution, that is a feasible solution.</a:t>
            </a:r>
          </a:p>
          <a:p>
            <a:r>
              <a:rPr lang="en-US"/>
              <a:t>The goal of an approximation algorithm is </a:t>
            </a:r>
            <a:r>
              <a:rPr lang="en-US">
                <a:solidFill>
                  <a:srgbClr val="AD1457"/>
                </a:solidFill>
              </a:rPr>
              <a:t>to come as close as possible </a:t>
            </a:r>
            <a:r>
              <a:rPr lang="en-US"/>
              <a:t>to the optimum value in a reasonable amount of time which is at the most polynomial time.</a:t>
            </a:r>
          </a:p>
        </p:txBody>
      </p:sp>
    </p:spTree>
    <p:extLst>
      <p:ext uri="{BB962C8B-B14F-4D97-AF65-F5344CB8AC3E}">
        <p14:creationId xmlns:p14="http://schemas.microsoft.com/office/powerpoint/2010/main" val="2855215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Randomized Algorithms</a:t>
            </a:r>
          </a:p>
        </p:txBody>
      </p:sp>
      <p:sp>
        <p:nvSpPr>
          <p:cNvPr id="3" name="Content Placeholder 2"/>
          <p:cNvSpPr>
            <a:spLocks noGrp="1"/>
          </p:cNvSpPr>
          <p:nvPr>
            <p:ph idx="4294967295"/>
          </p:nvPr>
        </p:nvSpPr>
        <p:spPr>
          <a:xfrm>
            <a:off x="0" y="863600"/>
            <a:ext cx="11928475" cy="5591175"/>
          </a:xfrm>
        </p:spPr>
        <p:txBody>
          <a:bodyPr>
            <a:normAutofit fontScale="70000" lnSpcReduction="20000"/>
          </a:bodyPr>
          <a:lstStyle/>
          <a:p>
            <a:r>
              <a:rPr lang="en-US">
                <a:solidFill>
                  <a:srgbClr val="AD1457"/>
                </a:solidFill>
              </a:rPr>
              <a:t>Probability and randomness </a:t>
            </a:r>
            <a:r>
              <a:rPr lang="en-US"/>
              <a:t>are often used as a tool for algorithm design and analysis, as in many cases, we know very little about the input distribution.</a:t>
            </a:r>
          </a:p>
          <a:p>
            <a:r>
              <a:rPr lang="en-US"/>
              <a:t>Even if we do know something about the distribution, we </a:t>
            </a:r>
            <a:r>
              <a:rPr lang="en-US">
                <a:solidFill>
                  <a:srgbClr val="AD1457"/>
                </a:solidFill>
              </a:rPr>
              <a:t>may not be able to model </a:t>
            </a:r>
            <a:r>
              <a:rPr lang="en-US"/>
              <a:t>this knowledge computationally.</a:t>
            </a:r>
          </a:p>
          <a:p>
            <a:r>
              <a:rPr lang="en-US"/>
              <a:t>More generally, we call an algorithm randomized if </a:t>
            </a:r>
            <a:r>
              <a:rPr lang="en-US">
                <a:solidFill>
                  <a:srgbClr val="AD1457"/>
                </a:solidFill>
              </a:rPr>
              <a:t>its behavior </a:t>
            </a:r>
            <a:r>
              <a:rPr lang="en-US"/>
              <a:t>is determined not only by its input but also by values produced by a random-number generator.</a:t>
            </a:r>
          </a:p>
          <a:p>
            <a:r>
              <a:rPr lang="en-US"/>
              <a:t>A randomized algorithm is an algorithm that employs </a:t>
            </a:r>
            <a:r>
              <a:rPr lang="en-US">
                <a:solidFill>
                  <a:srgbClr val="AD1457"/>
                </a:solidFill>
              </a:rPr>
              <a:t>a degree of randomness </a:t>
            </a:r>
            <a:r>
              <a:rPr lang="en-US"/>
              <a:t>as part of its logic, for example, in Randomized Quick Sort, we use a random number to pick the next pivot.</a:t>
            </a:r>
          </a:p>
          <a:p>
            <a:r>
              <a:rPr lang="en-US"/>
              <a:t>The algorithm typically uses uniformly random bits as </a:t>
            </a:r>
            <a:r>
              <a:rPr lang="en-US">
                <a:solidFill>
                  <a:srgbClr val="AD1457"/>
                </a:solidFill>
              </a:rPr>
              <a:t>an auxiliary input </a:t>
            </a:r>
            <a:r>
              <a:rPr lang="en-US"/>
              <a:t>to guide its behavior, in the hope of </a:t>
            </a:r>
            <a:r>
              <a:rPr lang="en-US">
                <a:solidFill>
                  <a:srgbClr val="AD1457"/>
                </a:solidFill>
              </a:rPr>
              <a:t>achieving good performance </a:t>
            </a:r>
            <a:r>
              <a:rPr lang="en-US"/>
              <a:t>in the "average case" over all possible choices of random bits. </a:t>
            </a:r>
          </a:p>
          <a:p>
            <a:r>
              <a:rPr lang="en-US"/>
              <a:t>It is typically </a:t>
            </a:r>
            <a:r>
              <a:rPr lang="en-US">
                <a:solidFill>
                  <a:srgbClr val="AD1457"/>
                </a:solidFill>
              </a:rPr>
              <a:t>used to reduce </a:t>
            </a:r>
            <a:r>
              <a:rPr lang="en-US"/>
              <a:t>either the running time, or time complexity; or the memory used, or space complexity, in a standard algorithm. </a:t>
            </a:r>
          </a:p>
        </p:txBody>
      </p:sp>
    </p:spTree>
    <p:extLst>
      <p:ext uri="{BB962C8B-B14F-4D97-AF65-F5344CB8AC3E}">
        <p14:creationId xmlns:p14="http://schemas.microsoft.com/office/powerpoint/2010/main" val="2118975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p:nvPr/>
        </p:nvCxnSpPr>
        <p:spPr>
          <a:xfrm flipH="1">
            <a:off x="1191446" y="-17287"/>
            <a:ext cx="0" cy="548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a:sym typeface="Wingdings 2" panose="05020102010507070707" pitchFamily="18" charset="2"/>
              </a:rPr>
              <a:t></a:t>
            </a:r>
            <a:endParaRPr lang="en-US" sz="280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stCxn id="6" idx="4"/>
          </p:cNvCxnSpPr>
          <p:nvPr/>
        </p:nvCxnSpPr>
        <p:spPr>
          <a:xfrm flipH="1">
            <a:off x="1191446" y="1009551"/>
            <a:ext cx="0" cy="5029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512750" y="530001"/>
            <a:ext cx="8689341" cy="4647426"/>
          </a:xfrm>
          <a:prstGeom prst="rect">
            <a:avLst/>
          </a:prstGeom>
          <a:noFill/>
        </p:spPr>
        <p:txBody>
          <a:bodyPr wrap="square" rtlCol="0">
            <a:spAutoFit/>
          </a:bodyPr>
          <a:lstStyle/>
          <a:p>
            <a:r>
              <a:rPr lang="en-US" sz="2400" b="1">
                <a:solidFill>
                  <a:srgbClr val="AD1457"/>
                </a:solidFill>
              </a:rPr>
              <a:t>Outline</a:t>
            </a:r>
          </a:p>
          <a:p>
            <a:pPr marL="800100" lvl="1" indent="-342900">
              <a:spcBef>
                <a:spcPts val="1200"/>
              </a:spcBef>
              <a:buClr>
                <a:srgbClr val="424242"/>
              </a:buClr>
              <a:buFont typeface="Wingdings" panose="05000000000000000000" pitchFamily="2" charset="2"/>
              <a:buChar char="§"/>
            </a:pPr>
            <a:r>
              <a:rPr lang="en-US" sz="2400">
                <a:solidFill>
                  <a:srgbClr val="424242"/>
                </a:solidFill>
              </a:rPr>
              <a:t>The class P and NP </a:t>
            </a:r>
          </a:p>
          <a:p>
            <a:pPr marL="800100" lvl="1" indent="-342900">
              <a:spcBef>
                <a:spcPts val="1200"/>
              </a:spcBef>
              <a:buClr>
                <a:srgbClr val="424242"/>
              </a:buClr>
              <a:buFont typeface="Wingdings" panose="05000000000000000000" pitchFamily="2" charset="2"/>
              <a:buChar char="§"/>
            </a:pPr>
            <a:r>
              <a:rPr lang="en-US" sz="2400">
                <a:solidFill>
                  <a:srgbClr val="424242"/>
                </a:solidFill>
              </a:rPr>
              <a:t>Polynomial reduction </a:t>
            </a:r>
          </a:p>
          <a:p>
            <a:pPr marL="800100" lvl="1" indent="-342900">
              <a:spcBef>
                <a:spcPts val="1200"/>
              </a:spcBef>
              <a:buClr>
                <a:srgbClr val="424242"/>
              </a:buClr>
              <a:buFont typeface="Wingdings" panose="05000000000000000000" pitchFamily="2" charset="2"/>
              <a:buChar char="§"/>
            </a:pPr>
            <a:r>
              <a:rPr lang="en-US" sz="2400">
                <a:solidFill>
                  <a:srgbClr val="424242"/>
                </a:solidFill>
              </a:rPr>
              <a:t>NP- Completeness Problem </a:t>
            </a:r>
          </a:p>
          <a:p>
            <a:pPr marL="800100" lvl="1" indent="-342900">
              <a:spcBef>
                <a:spcPts val="1200"/>
              </a:spcBef>
              <a:buClr>
                <a:srgbClr val="424242"/>
              </a:buClr>
              <a:buFont typeface="Wingdings" panose="05000000000000000000" pitchFamily="2" charset="2"/>
              <a:buChar char="§"/>
            </a:pPr>
            <a:r>
              <a:rPr lang="en-US" sz="2400">
                <a:solidFill>
                  <a:srgbClr val="424242"/>
                </a:solidFill>
              </a:rPr>
              <a:t>NP-Hard Problems </a:t>
            </a:r>
          </a:p>
          <a:p>
            <a:pPr marL="1257300" lvl="2" indent="-342900">
              <a:spcBef>
                <a:spcPts val="1200"/>
              </a:spcBef>
              <a:buClr>
                <a:srgbClr val="424242"/>
              </a:buClr>
              <a:buFont typeface="Wingdings" panose="05000000000000000000" pitchFamily="2" charset="2"/>
              <a:buChar char="ü"/>
            </a:pPr>
            <a:r>
              <a:rPr lang="en-US" sz="2400">
                <a:solidFill>
                  <a:srgbClr val="424242"/>
                </a:solidFill>
              </a:rPr>
              <a:t>Travelling Salesman problem </a:t>
            </a:r>
          </a:p>
          <a:p>
            <a:pPr marL="1257300" lvl="2" indent="-342900">
              <a:spcBef>
                <a:spcPts val="1200"/>
              </a:spcBef>
              <a:buClr>
                <a:srgbClr val="424242"/>
              </a:buClr>
              <a:buFont typeface="Wingdings" panose="05000000000000000000" pitchFamily="2" charset="2"/>
              <a:buChar char="ü"/>
            </a:pPr>
            <a:r>
              <a:rPr lang="en-US" sz="2400">
                <a:solidFill>
                  <a:srgbClr val="424242"/>
                </a:solidFill>
              </a:rPr>
              <a:t>Hamiltonian problem</a:t>
            </a:r>
          </a:p>
          <a:p>
            <a:pPr marL="800100" lvl="1" indent="-342900">
              <a:spcBef>
                <a:spcPts val="1200"/>
              </a:spcBef>
              <a:buClr>
                <a:srgbClr val="424242"/>
              </a:buClr>
              <a:buFont typeface="Wingdings" panose="05000000000000000000" pitchFamily="2" charset="2"/>
              <a:buChar char="§"/>
            </a:pPr>
            <a:r>
              <a:rPr lang="en-US" sz="2400">
                <a:solidFill>
                  <a:srgbClr val="424242"/>
                </a:solidFill>
              </a:rPr>
              <a:t>Approximation algorithms </a:t>
            </a:r>
          </a:p>
          <a:p>
            <a:pPr marL="800100" lvl="1" indent="-342900">
              <a:spcBef>
                <a:spcPts val="1200"/>
              </a:spcBef>
              <a:buClr>
                <a:srgbClr val="424242"/>
              </a:buClr>
              <a:buFont typeface="Wingdings" panose="05000000000000000000" pitchFamily="2" charset="2"/>
              <a:buChar char="§"/>
            </a:pPr>
            <a:r>
              <a:rPr lang="en-US" sz="2400">
                <a:solidFill>
                  <a:srgbClr val="424242"/>
                </a:solidFill>
              </a:rPr>
              <a:t>Randomized algorithms</a:t>
            </a: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dur="5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53" presetClass="entr" presetSubtype="16" dur="5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dur="5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nodeType="afterGroup">
                            <p:stCondLst>
                              <p:cond delay="1000"/>
                            </p:stCondLst>
                            <p:childTnLst>
                              <p:par>
                                <p:cTn id="18" presetID="1" presetClass="entr" presetSubtype="0" dur="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nodeType="afterGroup">
                            <p:stCondLst>
                              <p:cond delay="1001"/>
                            </p:stCondLst>
                            <p:childTnLst>
                              <p:par>
                                <p:cTn id="21" presetID="22" presetClass="entr" presetSubtype="1" dur="50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nodeType="afterGroup">
                            <p:stCondLst>
                              <p:cond delay="1501"/>
                            </p:stCondLst>
                            <p:childTnLst>
                              <p:par>
                                <p:cTn id="25" presetID="10" presetClass="entr" presetSubtype="0" dur="500" fill="hold" nodeType="after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par>
                          <p:cTn id="28" fill="hold" nodeType="afterGroup">
                            <p:stCondLst>
                              <p:cond delay="2001"/>
                            </p:stCondLst>
                            <p:childTnLst>
                              <p:par>
                                <p:cTn id="29" presetID="10" presetClass="entr" presetSubtype="0" dur="500" fill="hold" nodeType="after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fade">
                                      <p:cBhvr>
                                        <p:cTn id="31" dur="500"/>
                                        <p:tgtEl>
                                          <p:spTgt spid="9">
                                            <p:txEl>
                                              <p:pRg st="2" end="2"/>
                                            </p:txEl>
                                          </p:spTgt>
                                        </p:tgtEl>
                                      </p:cBhvr>
                                    </p:animEffect>
                                  </p:childTnLst>
                                </p:cTn>
                              </p:par>
                            </p:childTnLst>
                          </p:cTn>
                        </p:par>
                        <p:par>
                          <p:cTn id="32" fill="hold" nodeType="afterGroup">
                            <p:stCondLst>
                              <p:cond delay="2501"/>
                            </p:stCondLst>
                            <p:childTnLst>
                              <p:par>
                                <p:cTn id="33" presetID="10" presetClass="entr" presetSubtype="0" dur="500" fill="hold" nodeType="after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childTnLst>
                          </p:cTn>
                        </p:par>
                        <p:par>
                          <p:cTn id="36" fill="hold" nodeType="afterGroup">
                            <p:stCondLst>
                              <p:cond delay="3001"/>
                            </p:stCondLst>
                            <p:childTnLst>
                              <p:par>
                                <p:cTn id="37" presetID="10" presetClass="entr" presetSubtype="0" dur="500" fill="hold" nodeType="after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fade">
                                      <p:cBhvr>
                                        <p:cTn id="39" dur="500"/>
                                        <p:tgtEl>
                                          <p:spTgt spid="9">
                                            <p:txEl>
                                              <p:pRg st="4" end="4"/>
                                            </p:txEl>
                                          </p:spTgt>
                                        </p:tgtEl>
                                      </p:cBhvr>
                                    </p:animEffect>
                                  </p:childTnLst>
                                </p:cTn>
                              </p:par>
                            </p:childTnLst>
                          </p:cTn>
                        </p:par>
                        <p:par>
                          <p:cTn id="40" fill="hold" nodeType="afterGroup">
                            <p:stCondLst>
                              <p:cond delay="3501"/>
                            </p:stCondLst>
                            <p:childTnLst>
                              <p:par>
                                <p:cTn id="41" presetID="10" presetClass="entr" presetSubtype="0" dur="500" fill="hold" nodeType="after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Effect transition="in" filter="fade">
                                      <p:cBhvr>
                                        <p:cTn id="43" dur="500"/>
                                        <p:tgtEl>
                                          <p:spTgt spid="9">
                                            <p:txEl>
                                              <p:pRg st="5" end="5"/>
                                            </p:txEl>
                                          </p:spTgt>
                                        </p:tgtEl>
                                      </p:cBhvr>
                                    </p:animEffect>
                                  </p:childTnLst>
                                </p:cTn>
                              </p:par>
                            </p:childTnLst>
                          </p:cTn>
                        </p:par>
                        <p:par>
                          <p:cTn id="44" fill="hold" nodeType="afterGroup">
                            <p:stCondLst>
                              <p:cond delay="4001"/>
                            </p:stCondLst>
                            <p:childTnLst>
                              <p:par>
                                <p:cTn id="45" presetID="10" presetClass="entr" presetSubtype="0" dur="500" fill="hold" nodeType="after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fade">
                                      <p:cBhvr>
                                        <p:cTn id="47" dur="500"/>
                                        <p:tgtEl>
                                          <p:spTgt spid="9">
                                            <p:txEl>
                                              <p:pRg st="6" end="6"/>
                                            </p:txEl>
                                          </p:spTgt>
                                        </p:tgtEl>
                                      </p:cBhvr>
                                    </p:animEffect>
                                  </p:childTnLst>
                                </p:cTn>
                              </p:par>
                            </p:childTnLst>
                          </p:cTn>
                        </p:par>
                        <p:par>
                          <p:cTn id="48" fill="hold" nodeType="afterGroup">
                            <p:stCondLst>
                              <p:cond delay="4501"/>
                            </p:stCondLst>
                            <p:childTnLst>
                              <p:par>
                                <p:cTn id="49" presetID="10" presetClass="entr" presetSubtype="0" dur="500" fill="hold" nodeType="after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childTnLst>
                          </p:cTn>
                        </p:par>
                        <p:par>
                          <p:cTn id="52" fill="hold" nodeType="afterGroup">
                            <p:stCondLst>
                              <p:cond delay="5001"/>
                            </p:stCondLst>
                            <p:childTnLst>
                              <p:par>
                                <p:cTn id="53" presetID="10" presetClass="entr" presetSubtype="0" dur="500" fill="hold" nodeType="after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Effect transition="in" filter="fade">
                                      <p:cBhvr>
                                        <p:cTn id="5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09738"/>
            <a:ext cx="10515600" cy="2852737"/>
          </a:xfrm>
        </p:spPr>
        <p:txBody>
          <a:bodyPr/>
          <a:lstStyle/>
          <a:p>
            <a:r>
              <a:rPr lang="en-US"/>
              <a:t>Thank You!</a:t>
            </a:r>
          </a:p>
        </p:txBody>
      </p:sp>
    </p:spTree>
    <p:extLst>
      <p:ext uri="{BB962C8B-B14F-4D97-AF65-F5344CB8AC3E}">
        <p14:creationId xmlns:p14="http://schemas.microsoft.com/office/powerpoint/2010/main" val="218962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09738"/>
            <a:ext cx="10515600" cy="2852737"/>
          </a:xfrm>
        </p:spPr>
        <p:txBody>
          <a:bodyPr/>
          <a:lstStyle/>
          <a:p>
            <a:r>
              <a:rPr lang="en-US"/>
              <a:t>The class P and NP </a:t>
            </a:r>
          </a:p>
        </p:txBody>
      </p:sp>
    </p:spTree>
    <p:extLst>
      <p:ext uri="{BB962C8B-B14F-4D97-AF65-F5344CB8AC3E}">
        <p14:creationId xmlns:p14="http://schemas.microsoft.com/office/powerpoint/2010/main" val="350617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Time Complexity of an Algorithm </a:t>
            </a: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0" y="863600"/>
                <a:ext cx="11928475" cy="5591175"/>
              </a:xfrm>
            </p:spPr>
            <p:txBody>
              <a:bodyPr>
                <a:normAutofit fontScale="77500" lnSpcReduction="20000"/>
              </a:bodyPr>
              <a:lstStyle/>
              <a:p>
                <a:r>
                  <a:rPr lang="en-US"/>
                  <a:t>Time complexity of an algorithm quantifies the </a:t>
                </a:r>
                <a:r>
                  <a:rPr lang="en-US">
                    <a:solidFill>
                      <a:srgbClr val="A71160"/>
                    </a:solidFill>
                  </a:rPr>
                  <a:t>amount of time taken by an algorithm </a:t>
                </a:r>
                <a:r>
                  <a:rPr lang="en-US"/>
                  <a:t>to run as a function of the length of the input.</a:t>
                </a:r>
              </a:p>
              <a:p>
                <a:r>
                  <a:rPr lang="en-US"/>
                  <a:t>Asymptotic notations are mathematical notations used to represent the </a:t>
                </a:r>
                <a:r>
                  <a:rPr lang="en-US">
                    <a:solidFill>
                      <a:srgbClr val="A71160"/>
                    </a:solidFill>
                  </a:rPr>
                  <a:t>time complexity </a:t>
                </a:r>
                <a:r>
                  <a:rPr lang="en-US"/>
                  <a:t>of algorithms for Asymptotic analysis.</a:t>
                </a:r>
              </a:p>
              <a:p>
                <a:r>
                  <a:rPr lang="en-US"/>
                  <a:t>Following are the </a:t>
                </a:r>
                <a:r>
                  <a:rPr lang="en-US">
                    <a:solidFill>
                      <a:srgbClr val="A71160"/>
                    </a:solidFill>
                  </a:rPr>
                  <a:t>commonly used asymptotic notations </a:t>
                </a:r>
                <a:r>
                  <a:rPr lang="en-US"/>
                  <a:t>to calculate the running time complexity of an algorithm.</a:t>
                </a:r>
              </a:p>
              <a:p>
                <a:pPr marL="914400" lvl="1" indent="-457200">
                  <a:buFont typeface="+mj-lt"/>
                  <a:buAutoNum type="arabicPeriod"/>
                </a:pPr>
                <a14:m>
                  <m:oMath xmlns:m="http://schemas.openxmlformats.org/officeDocument/2006/math">
                    <m:r>
                      <m:rPr>
                        <m:sty m:val="p"/>
                      </m:rPr>
                      <a:rPr lang="en-US">
                        <a:latin typeface="Cambria Math" panose="02040503050406030204" pitchFamily="18" charset="0"/>
                      </a:rPr>
                      <m:t>Ο</m:t>
                    </m:r>
                  </m:oMath>
                </a14:m>
                <a:r>
                  <a:rPr lang="en-US"/>
                  <a:t> Notation</a:t>
                </a:r>
              </a:p>
              <a:p>
                <a:pPr marL="914400" lvl="1" indent="-457200">
                  <a:buFont typeface="+mj-lt"/>
                  <a:buAutoNum type="arabicPeriod"/>
                </a:pPr>
                <a14:m>
                  <m:oMath xmlns:m="http://schemas.openxmlformats.org/officeDocument/2006/math">
                    <m:r>
                      <m:rPr>
                        <m:sty m:val="p"/>
                      </m:rPr>
                      <a:rPr lang="en-US">
                        <a:latin typeface="Cambria Math" panose="02040503050406030204" pitchFamily="18" charset="0"/>
                      </a:rPr>
                      <m:t>Ω</m:t>
                    </m:r>
                  </m:oMath>
                </a14:m>
                <a:r>
                  <a:rPr lang="en-US"/>
                  <a:t> Notation</a:t>
                </a:r>
              </a:p>
              <a:p>
                <a:pPr marL="914400" lvl="1" indent="-457200">
                  <a:buFont typeface="+mj-lt"/>
                  <a:buAutoNum type="arabicPeriod"/>
                </a:pPr>
                <a14:m>
                  <m:oMath xmlns:m="http://schemas.openxmlformats.org/officeDocument/2006/math">
                    <m:r>
                      <m:rPr>
                        <m:sty m:val="p"/>
                      </m:rPr>
                      <a:rPr lang="en-US">
                        <a:latin typeface="Cambria Math" panose="02040503050406030204" pitchFamily="18" charset="0"/>
                      </a:rPr>
                      <m:t>θ</m:t>
                    </m:r>
                  </m:oMath>
                </a14:m>
                <a:r>
                  <a:rPr lang="en-US"/>
                  <a:t> Notation</a:t>
                </a:r>
              </a:p>
              <a:p>
                <a:r>
                  <a:rPr lang="en-US"/>
                  <a:t>This is also known as an algorithm’s </a:t>
                </a:r>
                <a:r>
                  <a:rPr lang="en-US">
                    <a:solidFill>
                      <a:srgbClr val="A71160"/>
                    </a:solidFill>
                  </a:rPr>
                  <a:t>growth rate.</a:t>
                </a:r>
              </a:p>
              <a:p>
                <a:r>
                  <a:rPr lang="en-US"/>
                  <a:t>Asymptotic Notations are used,</a:t>
                </a:r>
              </a:p>
              <a:p>
                <a:pPr marL="914400" lvl="1" indent="-457200">
                  <a:buFont typeface="+mj-lt"/>
                  <a:buAutoNum type="arabicPeriod"/>
                </a:pPr>
                <a:r>
                  <a:rPr lang="en-US"/>
                  <a:t>To characterize the </a:t>
                </a:r>
                <a:r>
                  <a:rPr lang="en-US">
                    <a:solidFill>
                      <a:srgbClr val="A71160"/>
                    </a:solidFill>
                  </a:rPr>
                  <a:t>complexity</a:t>
                </a:r>
                <a:r>
                  <a:rPr lang="en-US"/>
                  <a:t> of an algorithm.</a:t>
                </a:r>
              </a:p>
              <a:p>
                <a:pPr marL="914400" lvl="1" indent="-457200">
                  <a:buFont typeface="+mj-lt"/>
                  <a:buAutoNum type="arabicPeriod"/>
                </a:pPr>
                <a:r>
                  <a:rPr lang="en-US"/>
                  <a:t>To compare the </a:t>
                </a:r>
                <a:r>
                  <a:rPr lang="en-US">
                    <a:solidFill>
                      <a:srgbClr val="A71160"/>
                    </a:solidFill>
                  </a:rPr>
                  <a:t>performance</a:t>
                </a:r>
                <a:r>
                  <a:rPr lang="en-US"/>
                  <a:t> of two or more algorithms solving the same problem.</a:t>
                </a:r>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0" y="863600"/>
                <a:ext cx="11928475" cy="5591175"/>
              </a:xfrm>
              <a:blipFill>
                <a:blip r:embed="rId2"/>
                <a:stretch>
                  <a:fillRect t="-4253" b="-1636"/>
                </a:stretch>
              </a:blipFill>
            </p:spPr>
            <p:txBody>
              <a:bodyPr/>
              <a:lstStyle/>
              <a:p>
                <a:r>
                  <a:rPr lang="en-IN">
                    <a:noFill/>
                  </a:rPr>
                  <a:t> </a:t>
                </a:r>
              </a:p>
            </p:txBody>
          </p:sp>
        </mc:Fallback>
      </mc:AlternateContent>
    </p:spTree>
    <p:extLst>
      <p:ext uri="{BB962C8B-B14F-4D97-AF65-F5344CB8AC3E}">
        <p14:creationId xmlns:p14="http://schemas.microsoft.com/office/powerpoint/2010/main" val="298850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dur="50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10" presetClass="entr" presetSubtype="0" dur="50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The Class P</a:t>
            </a: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0" y="863600"/>
                <a:ext cx="11928475" cy="5591175"/>
              </a:xfrm>
            </p:spPr>
            <p:txBody>
              <a:bodyPr>
                <a:normAutofit fontScale="92500" lnSpcReduction="20000"/>
              </a:bodyPr>
              <a:lstStyle/>
              <a:p>
                <a:r>
                  <a:rPr lang="en-US"/>
                  <a:t>The class P consists of those problems that are </a:t>
                </a:r>
                <a:r>
                  <a:rPr lang="en-US">
                    <a:solidFill>
                      <a:srgbClr val="AD1457"/>
                    </a:solidFill>
                  </a:rPr>
                  <a:t>solvable in polynomial time </a:t>
                </a:r>
                <a:r>
                  <a:rPr lang="en-US"/>
                  <a:t>by deterministic algorithms.</a:t>
                </a:r>
              </a:p>
              <a:p>
                <a:pPr/>
                <a:r>
                  <a:rPr lang="en-US"/>
                  <a:t>More specifically, they are problems that </a:t>
                </a:r>
                <a:r>
                  <a:rPr lang="en-US">
                    <a:solidFill>
                      <a:srgbClr val="AD1457"/>
                    </a:solidFill>
                  </a:rPr>
                  <a:t>can be solved in time </a:t>
                </a:r>
                <a14:m>
                  <m:oMath xmlns:m="http://schemas.openxmlformats.org/officeDocument/2006/math">
                    <m:r>
                      <a:rPr lang="en-US" i="1" smtClean="0">
                        <a:solidFill>
                          <a:srgbClr val="AD1457"/>
                        </a:solidFill>
                        <a:latin typeface="Cambria Math" panose="02040503050406030204" pitchFamily="18" charset="0"/>
                      </a:rPr>
                      <m:t>𝑂</m:t>
                    </m:r>
                    <m:r>
                      <a:rPr lang="en-US" i="1" smtClean="0">
                        <a:solidFill>
                          <a:srgbClr val="AD1457"/>
                        </a:solidFill>
                        <a:latin typeface="Cambria Math" panose="02040503050406030204" pitchFamily="18" charset="0"/>
                      </a:rPr>
                      <m:t>(</m:t>
                    </m:r>
                    <m:sSup>
                      <m:sSupPr>
                        <m:ctrlPr>
                          <a:rPr lang="en-US" i="1" smtClean="0">
                            <a:solidFill>
                              <a:srgbClr val="AD1457"/>
                            </a:solidFill>
                            <a:latin typeface="Cambria Math" panose="02040503050406030204" pitchFamily="18" charset="0"/>
                          </a:rPr>
                        </m:ctrlPr>
                      </m:sSupPr>
                      <m:e>
                        <m:r>
                          <a:rPr lang="en-US" b="0" i="1" smtClean="0">
                            <a:solidFill>
                              <a:srgbClr val="AD1457"/>
                            </a:solidFill>
                            <a:latin typeface="Cambria Math" panose="02040503050406030204" pitchFamily="18" charset="0"/>
                          </a:rPr>
                          <m:t>𝑛</m:t>
                        </m:r>
                      </m:e>
                      <m:sup>
                        <m:r>
                          <a:rPr lang="en-US" b="0" i="1" smtClean="0">
                            <a:solidFill>
                              <a:srgbClr val="AD1457"/>
                            </a:solidFill>
                            <a:latin typeface="Cambria Math" panose="02040503050406030204" pitchFamily="18" charset="0"/>
                          </a:rPr>
                          <m:t>𝑘</m:t>
                        </m:r>
                      </m:sup>
                    </m:sSup>
                    <m:r>
                      <a:rPr lang="en-US" i="1" smtClean="0">
                        <a:solidFill>
                          <a:srgbClr val="AD1457"/>
                        </a:solidFill>
                        <a:latin typeface="Cambria Math" panose="02040503050406030204" pitchFamily="18" charset="0"/>
                      </a:rPr>
                      <m:t>)</m:t>
                    </m:r>
                    <m:r>
                      <a:rPr lang="en-US" i="1" smtClean="0">
                        <a:latin typeface="Cambria Math" panose="02040503050406030204" pitchFamily="18" charset="0"/>
                      </a:rPr>
                      <m:t> </m:t>
                    </m:r>
                  </m:oMath>
                </a14:m>
                <a:r>
                  <a:rPr lang="en-US"/>
                  <a:t>for some constant </a:t>
                </a:r>
                <a14:m>
                  <m:oMath xmlns:m="http://schemas.openxmlformats.org/officeDocument/2006/math">
                    <m:r>
                      <a:rPr lang="en-US" i="1" smtClean="0">
                        <a:latin typeface="Cambria Math" panose="02040503050406030204" pitchFamily="18" charset="0"/>
                      </a:rPr>
                      <m:t>𝑘</m:t>
                    </m:r>
                  </m:oMath>
                </a14:m>
                <a:r>
                  <a:rPr lang="en-US"/>
                  <a:t>, where </a:t>
                </a:r>
                <a14:m>
                  <m:oMath xmlns:m="http://schemas.openxmlformats.org/officeDocument/2006/math">
                    <m:r>
                      <a:rPr lang="en-US" i="1" smtClean="0">
                        <a:latin typeface="Cambria Math" panose="02040503050406030204" pitchFamily="18" charset="0"/>
                      </a:rPr>
                      <m:t>𝑛</m:t>
                    </m:r>
                  </m:oMath>
                </a14:m>
                <a:r>
                  <a:rPr lang="en-US"/>
                  <a:t> is the size of the input to the problem.</a:t>
                </a:r>
              </a:p>
              <a:p>
                <a:pPr/>
                <a:r>
                  <a:rPr lang="en-US"/>
                  <a:t>For example, </a:t>
                </a:r>
                <a:r>
                  <a:rPr lang="en-US">
                    <a:solidFill>
                      <a:srgbClr val="AD1457"/>
                    </a:solidFill>
                  </a:rPr>
                  <a:t>𝑂(</a:t>
                </a:r>
                <a14:m>
                  <m:oMath xmlns:m="http://schemas.openxmlformats.org/officeDocument/2006/math">
                    <m:sSup>
                      <m:sSupPr>
                        <m:ctrlPr>
                          <a:rPr lang="en-US" i="1">
                            <a:solidFill>
                              <a:srgbClr val="AD1457"/>
                            </a:solidFill>
                            <a:latin typeface="Cambria Math" panose="02040503050406030204" pitchFamily="18" charset="0"/>
                          </a:rPr>
                        </m:ctrlPr>
                      </m:sSupPr>
                      <m:e>
                        <m:r>
                          <a:rPr lang="en-US" i="1">
                            <a:solidFill>
                              <a:srgbClr val="AD1457"/>
                            </a:solidFill>
                            <a:latin typeface="Cambria Math" panose="02040503050406030204" pitchFamily="18" charset="0"/>
                          </a:rPr>
                          <m:t>𝑛</m:t>
                        </m:r>
                      </m:e>
                      <m:sup>
                        <m:r>
                          <a:rPr lang="en-US" b="0" i="1" smtClean="0">
                            <a:solidFill>
                              <a:srgbClr val="AD1457"/>
                            </a:solidFill>
                            <a:latin typeface="Cambria Math" panose="02040503050406030204" pitchFamily="18" charset="0"/>
                          </a:rPr>
                          <m:t>3</m:t>
                        </m:r>
                      </m:sup>
                    </m:sSup>
                  </m:oMath>
                </a14:m>
                <a:r>
                  <a:rPr lang="en-US">
                    <a:solidFill>
                      <a:srgbClr val="AD1457"/>
                    </a:solidFill>
                  </a:rPr>
                  <a:t>), 𝑂(</a:t>
                </a:r>
                <a14:m>
                  <m:oMath xmlns:m="http://schemas.openxmlformats.org/officeDocument/2006/math">
                    <m:sSup>
                      <m:sSupPr>
                        <m:ctrlPr>
                          <a:rPr lang="en-US" i="1">
                            <a:solidFill>
                              <a:srgbClr val="AD1457"/>
                            </a:solidFill>
                            <a:latin typeface="Cambria Math" panose="02040503050406030204" pitchFamily="18" charset="0"/>
                          </a:rPr>
                        </m:ctrlPr>
                      </m:sSupPr>
                      <m:e>
                        <m:r>
                          <a:rPr lang="en-US" i="1">
                            <a:solidFill>
                              <a:srgbClr val="AD1457"/>
                            </a:solidFill>
                            <a:latin typeface="Cambria Math" panose="02040503050406030204" pitchFamily="18" charset="0"/>
                          </a:rPr>
                          <m:t>𝑛</m:t>
                        </m:r>
                      </m:e>
                      <m:sup>
                        <m:r>
                          <a:rPr lang="en-US" b="0" i="1" smtClean="0">
                            <a:solidFill>
                              <a:srgbClr val="AD1457"/>
                            </a:solidFill>
                            <a:latin typeface="Cambria Math" panose="02040503050406030204" pitchFamily="18" charset="0"/>
                          </a:rPr>
                          <m:t>4</m:t>
                        </m:r>
                      </m:sup>
                    </m:sSup>
                  </m:oMath>
                </a14:m>
                <a:r>
                  <a:rPr lang="en-US">
                    <a:solidFill>
                      <a:srgbClr val="AD1457"/>
                    </a:solidFill>
                  </a:rPr>
                  <a:t>), 𝑂(𝑙𝑜𝑔𝑛), </a:t>
                </a:r>
                <a:r>
                  <a:rPr lang="en-US"/>
                  <a:t>Fractional Knapsack, MST, Sorting algorithms etc…</a:t>
                </a:r>
              </a:p>
              <a:p>
                <a:r>
                  <a:rPr lang="en-US"/>
                  <a:t>P is a complexity class that represents the </a:t>
                </a:r>
                <a:r>
                  <a:rPr lang="en-US">
                    <a:solidFill>
                      <a:srgbClr val="AD1457"/>
                    </a:solidFill>
                  </a:rPr>
                  <a:t>set of all decision problems </a:t>
                </a:r>
                <a:r>
                  <a:rPr lang="en-US"/>
                  <a:t>that can be solved in polynomial time. </a:t>
                </a:r>
              </a:p>
              <a:p>
                <a:r>
                  <a:rPr lang="en-US"/>
                  <a:t>That is, given an instance of the problem, the answer yes or no can be decided </a:t>
                </a:r>
                <a:r>
                  <a:rPr lang="en-US">
                    <a:solidFill>
                      <a:srgbClr val="AD1457"/>
                    </a:solidFill>
                  </a:rPr>
                  <a:t>in polynomial time.</a:t>
                </a:r>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0" y="863600"/>
                <a:ext cx="11928475" cy="5591175"/>
              </a:xfrm>
              <a:blipFill>
                <a:blip r:embed="rId2"/>
                <a:stretch>
                  <a:fillRect t="-5344" r="-3066"/>
                </a:stretch>
              </a:blipFill>
            </p:spPr>
            <p:txBody>
              <a:bodyPr/>
              <a:lstStyle/>
              <a:p>
                <a:r>
                  <a:rPr lang="en-IN">
                    <a:noFill/>
                  </a:rPr>
                  <a:t> </a:t>
                </a:r>
              </a:p>
            </p:txBody>
          </p:sp>
        </mc:Fallback>
      </mc:AlternateContent>
    </p:spTree>
    <p:extLst>
      <p:ext uri="{BB962C8B-B14F-4D97-AF65-F5344CB8AC3E}">
        <p14:creationId xmlns:p14="http://schemas.microsoft.com/office/powerpoint/2010/main" val="704477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The NP class</a:t>
            </a:r>
          </a:p>
        </p:txBody>
      </p:sp>
      <p:sp>
        <p:nvSpPr>
          <p:cNvPr id="3" name="Content Placeholder 2"/>
          <p:cNvSpPr>
            <a:spLocks noGrp="1"/>
          </p:cNvSpPr>
          <p:nvPr>
            <p:ph idx="4294967295"/>
          </p:nvPr>
        </p:nvSpPr>
        <p:spPr>
          <a:xfrm>
            <a:off x="0" y="863600"/>
            <a:ext cx="11928475" cy="5591175"/>
          </a:xfrm>
        </p:spPr>
        <p:txBody>
          <a:bodyPr>
            <a:normAutofit fontScale="92500" lnSpcReduction="10000"/>
          </a:bodyPr>
          <a:lstStyle/>
          <a:p>
            <a:r>
              <a:rPr lang="en-US"/>
              <a:t>NP is </a:t>
            </a:r>
            <a:r>
              <a:rPr lang="en-US">
                <a:solidFill>
                  <a:srgbClr val="AD1457"/>
                </a:solidFill>
              </a:rPr>
              <a:t>Non-Deterministic</a:t>
            </a:r>
            <a:r>
              <a:rPr lang="en-US"/>
              <a:t> polynomial time.</a:t>
            </a:r>
          </a:p>
          <a:p>
            <a:r>
              <a:rPr lang="en-US"/>
              <a:t>The class NP consists of those problems that are </a:t>
            </a:r>
            <a:r>
              <a:rPr lang="en-US">
                <a:solidFill>
                  <a:srgbClr val="AD1457"/>
                </a:solidFill>
              </a:rPr>
              <a:t>verifiable in polynomial time</a:t>
            </a:r>
            <a:r>
              <a:rPr lang="en-US"/>
              <a:t>. </a:t>
            </a:r>
          </a:p>
          <a:p>
            <a:r>
              <a:rPr lang="en-US"/>
              <a:t>NP is the </a:t>
            </a:r>
            <a:r>
              <a:rPr lang="en-US">
                <a:solidFill>
                  <a:srgbClr val="AD1457"/>
                </a:solidFill>
              </a:rPr>
              <a:t>class of decision problems</a:t>
            </a:r>
            <a:r>
              <a:rPr lang="en-US"/>
              <a:t> for which it is easy to check the correctness of a claimed answer, with the help of a little extra information. </a:t>
            </a:r>
          </a:p>
          <a:p>
            <a:r>
              <a:rPr lang="en-US"/>
              <a:t>Hence, we are not asking for a way to find a solution, but only </a:t>
            </a:r>
            <a:r>
              <a:rPr lang="en-US">
                <a:solidFill>
                  <a:srgbClr val="AD1457"/>
                </a:solidFill>
              </a:rPr>
              <a:t>to verify </a:t>
            </a:r>
            <a:r>
              <a:rPr lang="en-US"/>
              <a:t>that an alleged solution really is correct.</a:t>
            </a:r>
          </a:p>
          <a:p>
            <a:r>
              <a:rPr lang="en-US"/>
              <a:t>Every problem in this class </a:t>
            </a:r>
            <a:r>
              <a:rPr lang="en-US">
                <a:solidFill>
                  <a:srgbClr val="AD1457"/>
                </a:solidFill>
              </a:rPr>
              <a:t>can be solved in exponential time </a:t>
            </a:r>
            <a:r>
              <a:rPr lang="en-US"/>
              <a:t>using exhaustive search.</a:t>
            </a:r>
          </a:p>
          <a:p>
            <a:endParaRPr lang="en-US"/>
          </a:p>
        </p:txBody>
      </p:sp>
    </p:spTree>
    <p:extLst>
      <p:ext uri="{BB962C8B-B14F-4D97-AF65-F5344CB8AC3E}">
        <p14:creationId xmlns:p14="http://schemas.microsoft.com/office/powerpoint/2010/main" val="1433629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P and NP Class Problems</a:t>
            </a: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0" y="863600"/>
                <a:ext cx="11928475" cy="5591175"/>
              </a:xfrm>
            </p:spPr>
            <p:txBody>
              <a:bodyPr>
                <a:normAutofit/>
              </a:bodyPr>
              <a:lstStyle/>
              <a:p>
                <a:r>
                  <a:rPr lang="en-US" sz="2800" dirty="0"/>
                  <a:t>P = set of problems that </a:t>
                </a:r>
                <a:r>
                  <a:rPr lang="en-US" sz="2800" b="1" dirty="0"/>
                  <a:t>can be solved </a:t>
                </a:r>
                <a:r>
                  <a:rPr lang="en-US" sz="2800" dirty="0"/>
                  <a:t>in polynomial time</a:t>
                </a:r>
              </a:p>
              <a:p>
                <a:r>
                  <a:rPr lang="en-US" sz="2800" dirty="0"/>
                  <a:t>NP = set of problems for which a solution </a:t>
                </a:r>
                <a:r>
                  <a:rPr lang="en-US" sz="2800" b="1" dirty="0"/>
                  <a:t>can be verified </a:t>
                </a:r>
                <a:r>
                  <a:rPr lang="en-US" sz="2800" dirty="0"/>
                  <a:t>in polynomial time</a:t>
                </a:r>
              </a:p>
              <a:p>
                <a:pPr/>
                <a14:m>
                  <m:oMath xmlns:m="http://schemas.openxmlformats.org/officeDocument/2006/math">
                    <m:r>
                      <a:rPr lang="en-US" sz="2800" i="1">
                        <a:latin typeface="Cambria Math" panose="02040503050406030204" pitchFamily="18" charset="0"/>
                      </a:rPr>
                      <m:t>𝑃</m:t>
                    </m:r>
                    <m:r>
                      <a:rPr lang="en-US" sz="2800" i="1">
                        <a:latin typeface="Cambria Math" panose="02040503050406030204" pitchFamily="18" charset="0"/>
                        <a:sym typeface="Symbol" panose="05050102010706020507" pitchFamily="18" charset="2"/>
                      </a:rPr>
                      <m:t>  </m:t>
                    </m:r>
                    <m:r>
                      <a:rPr lang="en-US" sz="2800" i="1">
                        <a:latin typeface="Cambria Math" panose="02040503050406030204" pitchFamily="18" charset="0"/>
                      </a:rPr>
                      <m:t>𝑁𝑃</m:t>
                    </m:r>
                  </m:oMath>
                </a14:m>
                <a:endParaRPr lang="en-US" sz="2800" dirty="0"/>
              </a:p>
              <a:p>
                <a:endParaRPr lang="en-US" sz="2800" dirty="0"/>
              </a:p>
              <a:p>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0" y="863600"/>
                <a:ext cx="11928475" cy="5591175"/>
              </a:xfrm>
              <a:blipFill>
                <a:blip r:embed="rId2"/>
                <a:stretch>
                  <a:fillRect t="-2726" r="-1686"/>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3650171" y="2636775"/>
            <a:ext cx="2784819" cy="1981200"/>
          </a:xfrm>
          <a:prstGeom prst="rect">
            <a:avLst/>
          </a:prstGeom>
        </p:spPr>
      </p:pic>
    </p:spTree>
    <p:extLst>
      <p:ext uri="{BB962C8B-B14F-4D97-AF65-F5344CB8AC3E}">
        <p14:creationId xmlns:p14="http://schemas.microsoft.com/office/powerpoint/2010/main" val="294503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dur="5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Classification of NP Problems </a:t>
            </a:r>
          </a:p>
        </p:txBody>
      </p:sp>
      <p:sp>
        <p:nvSpPr>
          <p:cNvPr id="3" name="Content Placeholder 2"/>
          <p:cNvSpPr>
            <a:spLocks noGrp="1"/>
          </p:cNvSpPr>
          <p:nvPr>
            <p:ph idx="4294967295"/>
          </p:nvPr>
        </p:nvSpPr>
        <p:spPr>
          <a:xfrm>
            <a:off x="0" y="863600"/>
            <a:ext cx="11928475" cy="5591175"/>
          </a:xfrm>
        </p:spPr>
        <p:txBody>
          <a:bodyPr>
            <a:normAutofit fontScale="62500" lnSpcReduction="20000"/>
          </a:bodyPr>
          <a:lstStyle/>
          <a:p>
            <a:pPr marL="0" indent="0">
              <a:buNone/>
            </a:pPr>
            <a:r>
              <a:rPr lang="en-US" b="1">
                <a:solidFill>
                  <a:srgbClr val="AD1457"/>
                </a:solidFill>
              </a:rPr>
              <a:t>NP Complete</a:t>
            </a:r>
          </a:p>
          <a:p>
            <a:r>
              <a:rPr lang="en-US"/>
              <a:t>NP-complete problems are a set of problems to each of which any other NP-problem can be reduced in polynomial time, and whose solution may still be verified in polynomial time. </a:t>
            </a:r>
          </a:p>
          <a:p>
            <a:r>
              <a:rPr lang="en-US"/>
              <a:t>No polynomial-time algorithm has been discovered for an NP-Complete problem.</a:t>
            </a:r>
          </a:p>
          <a:p>
            <a:r>
              <a:rPr lang="en-US" i="1"/>
              <a:t>NP-Complete is a complexity class which represents the set of all problems X in NP for which it is possible to reduce any other NP problem Y to X in polynomial time.</a:t>
            </a:r>
          </a:p>
          <a:p>
            <a:pPr marL="0" indent="0">
              <a:buNone/>
            </a:pPr>
            <a:r>
              <a:rPr lang="en-US" b="1">
                <a:solidFill>
                  <a:srgbClr val="AD1457"/>
                </a:solidFill>
              </a:rPr>
              <a:t>NP Hard</a:t>
            </a:r>
          </a:p>
          <a:p>
            <a:r>
              <a:rPr lang="en-US"/>
              <a:t>NP-hard problems are those at least as hard as NP problems, i.e., all NP problems can be reduced (in polynomial time) to them. </a:t>
            </a:r>
          </a:p>
          <a:p>
            <a:r>
              <a:rPr lang="en-US"/>
              <a:t>NP-hard problems need not be in NP, i.e., </a:t>
            </a:r>
            <a:r>
              <a:rPr lang="en-US" b="1"/>
              <a:t>they need not have solutions verifiable in polynomial time.</a:t>
            </a:r>
          </a:p>
          <a:p>
            <a:r>
              <a:rPr lang="en-US" i="1"/>
              <a:t>The precise definition here is that a problem X is NP-hard, if there is an NP-complete problem Y, such that Y is reducible to X in polynomial time</a:t>
            </a:r>
            <a:r>
              <a:rPr lang="en-US" i="1">
                <a:solidFill>
                  <a:schemeClr val="accent1">
                    <a:lumMod val="75000"/>
                  </a:schemeClr>
                </a:solidFill>
              </a:rPr>
              <a:t>.</a:t>
            </a:r>
          </a:p>
        </p:txBody>
      </p:sp>
    </p:spTree>
    <p:extLst>
      <p:ext uri="{BB962C8B-B14F-4D97-AF65-F5344CB8AC3E}">
        <p14:creationId xmlns:p14="http://schemas.microsoft.com/office/powerpoint/2010/main" val="4003406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dur="50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dur="50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dur="50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dur="50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dur="50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dur="50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dur="50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normAutofit fontScale="90000"/>
          </a:bodyPr>
          <a:lstStyle/>
          <a:p>
            <a:r>
              <a:rPr lang="en-US"/>
              <a:t>P, NP Complete and NP Hard</a:t>
            </a:r>
          </a:p>
        </p:txBody>
      </p:sp>
      <p:pic>
        <p:nvPicPr>
          <p:cNvPr id="4" name="Content Placeholder 3"/>
          <p:cNvPicPr>
            <a:picLocks noGrp="1" noChangeAspect="1"/>
          </p:cNvPicPr>
          <p:nvPr>
            <p:ph idx="4294967295"/>
          </p:nvPr>
        </p:nvPicPr>
        <p:blipFill>
          <a:blip r:embed="rId2"/>
          <a:stretch>
            <a:fillRect/>
          </a:stretch>
        </p:blipFill>
        <p:spPr>
          <a:xfrm>
            <a:off x="0" y="1811338"/>
            <a:ext cx="5838825" cy="3695700"/>
          </a:xfrm>
          <a:prstGeom prst="rect">
            <a:avLst/>
          </a:prstGeom>
        </p:spPr>
      </p:pic>
    </p:spTree>
    <p:extLst>
      <p:ext uri="{BB962C8B-B14F-4D97-AF65-F5344CB8AC3E}">
        <p14:creationId xmlns:p14="http://schemas.microsoft.com/office/powerpoint/2010/main" val="3829605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3.0.1022"/>
  <p:tag name="AS_RELEASE_DATE" val="2022.10.14"/>
  <p:tag name="AS_TITLE" val="Aspose.Slides for .NET5"/>
  <p:tag name="AS_VERSION" val="22.10"/>
</p:tagLst>
</file>

<file path=ppt/theme/theme1.xml><?xml version="1.0" encoding="utf-8"?>
<a:theme xmlns:a="http://schemas.openxmlformats.org/drawingml/2006/main" name="PPT Templat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3429</TotalTime>
  <Words>1579</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Calibri</vt:lpstr>
      <vt:lpstr>Wingdings</vt:lpstr>
      <vt:lpstr>Cambria Math</vt:lpstr>
      <vt:lpstr>Wingdings 3</vt:lpstr>
      <vt:lpstr>Roboto Condensed Light</vt:lpstr>
      <vt:lpstr>Arial</vt:lpstr>
      <vt:lpstr>Symbol</vt:lpstr>
      <vt:lpstr>PPT Template</vt:lpstr>
      <vt:lpstr>1_Office Theme</vt:lpstr>
      <vt:lpstr>2_Office Theme</vt:lpstr>
      <vt:lpstr>PowerPoint Presentation</vt:lpstr>
      <vt:lpstr>PowerPoint Presentation</vt:lpstr>
      <vt:lpstr>The class P and NP </vt:lpstr>
      <vt:lpstr>Time Complexity of an Algorithm </vt:lpstr>
      <vt:lpstr>The Class P</vt:lpstr>
      <vt:lpstr>The NP class</vt:lpstr>
      <vt:lpstr>P and NP Class Problems</vt:lpstr>
      <vt:lpstr>Classification of NP Problems </vt:lpstr>
      <vt:lpstr>P, NP Complete and NP Hard</vt:lpstr>
      <vt:lpstr>Polynomial Reduction</vt:lpstr>
      <vt:lpstr>Introduction </vt:lpstr>
      <vt:lpstr>Polynomial Reduction</vt:lpstr>
      <vt:lpstr>NP Hard Problems</vt:lpstr>
      <vt:lpstr>Hamiltonian Cycles</vt:lpstr>
      <vt:lpstr>Hamiltonian Cycles</vt:lpstr>
      <vt:lpstr>Traveling Salesman Problem</vt:lpstr>
      <vt:lpstr>Approximation Algorithm</vt:lpstr>
      <vt:lpstr>Approximation Algorithm</vt:lpstr>
      <vt:lpstr>Randomized Algorithms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Yatri Davda</cp:lastModifiedBy>
  <cp:revision>427</cp:revision>
  <dcterms:created xsi:type="dcterms:W3CDTF">2020-05-01T05:09:15Z</dcterms:created>
  <dcterms:modified xsi:type="dcterms:W3CDTF">2022-11-10T16:01:32Z</dcterms:modified>
</cp:coreProperties>
</file>