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8" r:id="rId2"/>
    <p:sldId id="410" r:id="rId3"/>
    <p:sldId id="413" r:id="rId4"/>
    <p:sldId id="414" r:id="rId5"/>
    <p:sldId id="415" r:id="rId6"/>
    <p:sldId id="416" r:id="rId7"/>
    <p:sldId id="417" r:id="rId8"/>
    <p:sldId id="420" r:id="rId9"/>
    <p:sldId id="419" r:id="rId10"/>
    <p:sldId id="418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30" r:id="rId20"/>
    <p:sldId id="431" r:id="rId21"/>
    <p:sldId id="432" r:id="rId22"/>
    <p:sldId id="433" r:id="rId23"/>
    <p:sldId id="408" r:id="rId24"/>
  </p:sldIdLst>
  <p:sldSz cx="12192000" cy="6858000"/>
  <p:notesSz cx="6858000" cy="9144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2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88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9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9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0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4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8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1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6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handigarh university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0" y="115888"/>
            <a:ext cx="606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76" y="115888"/>
            <a:ext cx="8501448" cy="987982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69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97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96EE8D9-7006-4346-8D4A-A38CD6C08B62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19EA-2E48-41C1-8B52-8AB71FBA6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1B0E2A-EC88-428D-B8C7-00F8A566E65D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9D30-6671-4A98-B002-C510EBC49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D6C6E25-A4D4-490C-8F50-A7A4F048CE64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EC0BCEC-4877-466A-8FCC-8DE3B6353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D1856-8B02-44EF-A816-E579E2FF03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01D51-EDC4-4B10-9727-F0CAD1F728EB}" type="datetime1">
              <a:rPr lang="en-IN"/>
              <a:pPr>
                <a:defRPr/>
              </a:pPr>
              <a:t>15-06-2023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B4EA8-C45C-487D-B5E9-FAA79C3DB9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C4459-A7E8-4B2A-998A-531C1A14BC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BDDCF-F6BC-4736-AAB7-8F6826B0FB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F33C029-18C0-4A4C-9437-EA7537AC13C4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8BE4B-7506-4E30-B2A2-DA8EEEBD4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2C8CC2-8F3B-4DA6-94AB-DB4EDE2EECFE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5890C-95A5-4C66-AF69-0E2F51413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226B54-0BE0-4C68-8EE9-0492C95236F7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9A63-014E-40C1-8AE1-2C05C5086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03331D-ADFF-44F0-B211-32797E6D56EB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B8AC-37F6-49D1-840B-A73DD7487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6D89029-9CF2-43DF-B564-FE81104EA665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8E44C-20D7-45D0-9294-0943E4C8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B8B18B-16A1-4AC6-A336-E54ED634E5FD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5B4D-161F-447E-822C-287C913B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4D781D-82AB-437E-8E5D-FBDD222CF63E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A965-8E4D-4D59-922A-894ECEF0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23925" y="134938"/>
            <a:ext cx="8391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131127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217D2EB-7CAE-4DD9-9E8B-49A7BAE93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2" descr="Image result for chandigarh university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4775"/>
            <a:ext cx="606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-2646363" y="293688"/>
            <a:ext cx="5146676" cy="5853112"/>
          </a:xfrm>
          <a:prstGeom prst="rtTriangle">
            <a:avLst/>
          </a:prstGeom>
          <a:solidFill>
            <a:schemeClr val="bg1">
              <a:lumMod val="85000"/>
              <a:alpha val="2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1668125" y="5108575"/>
            <a:ext cx="409575" cy="1612900"/>
            <a:chOff x="83821" y="0"/>
            <a:chExt cx="219636" cy="903079"/>
          </a:xfrm>
        </p:grpSpPr>
        <p:sp>
          <p:nvSpPr>
            <p:cNvPr id="10" name="Rectangle 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40" name="Object 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19" imgW="2169000" imgH="2169360" progId="">
                    <p:embed/>
                  </p:oleObj>
                </mc:Choice>
                <mc:Fallback>
                  <p:oleObj name="CorelDRAW" r:id="rId19" imgW="2169000" imgH="2169360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3" name="Group 16"/>
          <p:cNvGrpSpPr>
            <a:grpSpLocks/>
          </p:cNvGrpSpPr>
          <p:nvPr/>
        </p:nvGrpSpPr>
        <p:grpSpPr bwMode="auto">
          <a:xfrm rot="10800000">
            <a:off x="0" y="6251575"/>
            <a:ext cx="731838" cy="606425"/>
            <a:chOff x="5401469" y="1588"/>
            <a:chExt cx="1389063" cy="540239"/>
          </a:xfrm>
        </p:grpSpPr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2147483646 w 1410"/>
                <a:gd name="T3" fmla="*/ 2147483646 h 632"/>
                <a:gd name="T4" fmla="*/ 2147483646 w 1410"/>
                <a:gd name="T5" fmla="*/ 2147483646 h 632"/>
                <a:gd name="T6" fmla="*/ 2147483646 w 1410"/>
                <a:gd name="T7" fmla="*/ 0 h 632"/>
                <a:gd name="T8" fmla="*/ 0 w 1410"/>
                <a:gd name="T9" fmla="*/ 0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2147483646 w 630"/>
                <a:gd name="T3" fmla="*/ 2147483646 h 499"/>
                <a:gd name="T4" fmla="*/ 2147483646 w 630"/>
                <a:gd name="T5" fmla="*/ 2147483646 h 499"/>
                <a:gd name="T6" fmla="*/ 2147483646 w 630"/>
                <a:gd name="T7" fmla="*/ 0 h 499"/>
                <a:gd name="T8" fmla="*/ 0 w 630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1" r:id="rId12"/>
    <p:sldLayoutId id="2147484093" r:id="rId13"/>
    <p:sldLayoutId id="2147484094" r:id="rId14"/>
    <p:sldLayoutId id="2147484095" r:id="rId15"/>
    <p:sldLayoutId id="2147484096" r:id="rId16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6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5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 pitchFamily="2" charset="0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 pitchFamily="2" charset="0"/>
            </a:endParaRPr>
          </a:p>
          <a:p>
            <a:pPr eaLnBrk="1" hangingPunct="1"/>
            <a:endParaRPr lang="en-US" altLang="en-US" sz="1600" b="1">
              <a:latin typeface="Casper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8" name="TextBox 25"/>
          <p:cNvSpPr txBox="1">
            <a:spLocks noChangeArrowheads="1"/>
          </p:cNvSpPr>
          <p:nvPr/>
        </p:nvSpPr>
        <p:spPr bwMode="auto">
          <a:xfrm>
            <a:off x="942975" y="1188061"/>
            <a:ext cx="10264775" cy="549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Arial Black" pitchFamily="34" charset="0"/>
              <a:ea typeface="Karla"/>
              <a:cs typeface="Karla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itchFamily="34" charset="0"/>
                <a:ea typeface="Karla"/>
                <a:cs typeface="Karla"/>
              </a:rPr>
              <a:t>UNIVERSITY INSTITUTE OF COMPUTING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Arial Black" pitchFamily="34" charset="0"/>
                <a:ea typeface="Karla"/>
                <a:cs typeface="Karla"/>
              </a:rPr>
              <a:t>MASTER OF COMPUTER APPLICATIONS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PYTHON PROGRAMMING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</a:t>
            </a: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22300"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3329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D7216D3-A912-47B0-9CEE-F5BE4969E67B}" type="slidenum">
              <a:rPr lang="en-IN" altLang="en-US" smtClean="0"/>
              <a:pPr/>
              <a:t>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28382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Reading Input from console:</a:t>
            </a:r>
          </a:p>
          <a:p>
            <a:pPr algn="just">
              <a:lnSpc>
                <a:spcPct val="100000"/>
              </a:lnSpc>
            </a:pPr>
            <a:r>
              <a:rPr lang="en-US" sz="2400" i="0" u="none" strike="noStrike" baseline="0" dirty="0">
                <a:latin typeface="Times-Roman"/>
              </a:rPr>
              <a:t>Reading input from the console enables the program to accept input from the user.</a:t>
            </a:r>
          </a:p>
          <a:p>
            <a:pPr algn="just">
              <a:lnSpc>
                <a:spcPct val="100000"/>
              </a:lnSpc>
            </a:pPr>
            <a:r>
              <a:rPr lang="en-US" sz="2400" i="1" u="none" strike="noStrike" baseline="0" dirty="0">
                <a:latin typeface="Times-Roman"/>
              </a:rPr>
              <a:t>variable = input("Enter a value: ")</a:t>
            </a:r>
          </a:p>
          <a:p>
            <a:pPr algn="just">
              <a:lnSpc>
                <a:spcPct val="100000"/>
              </a:lnSpc>
            </a:pPr>
            <a:endParaRPr lang="en-US" sz="2400" i="1" u="none" strike="noStrike" baseline="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l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A922B-A060-46F2-93DD-D00C56297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07"/>
          <a:stretch/>
        </p:blipFill>
        <p:spPr>
          <a:xfrm>
            <a:off x="1116531" y="2839453"/>
            <a:ext cx="8332269" cy="30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359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14521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u="none" strike="noStrike" baseline="0" dirty="0">
                <a:latin typeface="Times-Roman"/>
              </a:rPr>
              <a:t>Identifiers: </a:t>
            </a:r>
            <a:r>
              <a:rPr lang="en-US" sz="2400" u="none" strike="noStrike" baseline="0" dirty="0">
                <a:latin typeface="Times-Roman"/>
              </a:rPr>
              <a:t>Identifiers are the names that identify the elements such as variables and functions in a program.</a:t>
            </a:r>
          </a:p>
          <a:p>
            <a:pPr algn="just">
              <a:lnSpc>
                <a:spcPct val="100000"/>
              </a:lnSpc>
            </a:pPr>
            <a:r>
              <a:rPr lang="en-US" sz="2400" b="0" i="0" u="none" strike="noStrike" baseline="0" dirty="0">
                <a:latin typeface="Times-Roman"/>
              </a:rPr>
              <a:t>All identifiers must obey the following rules:</a:t>
            </a:r>
            <a:endParaRPr lang="en-US" sz="2400" b="0" i="0" dirty="0"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An identifier is a sequence of characters that consists of letters, digits, and </a:t>
            </a:r>
            <a:r>
              <a:rPr lang="en-IN" sz="2400" b="0" i="0" u="none" strike="noStrike" baseline="0" dirty="0">
                <a:latin typeface="Times-Roman"/>
              </a:rPr>
              <a:t>underscores (</a:t>
            </a:r>
            <a:r>
              <a:rPr lang="en-IN" sz="2400" b="1" i="0" u="none" strike="noStrike" baseline="0" dirty="0">
                <a:latin typeface="LucidaSansTypewriter-Bd"/>
              </a:rPr>
              <a:t>_</a:t>
            </a:r>
            <a:r>
              <a:rPr lang="en-IN" sz="2400" b="0" i="0" u="none" strike="noStrike" baseline="0" dirty="0">
                <a:latin typeface="Times-Roman"/>
              </a:rPr>
              <a:t>).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An identifier must start with a letter or an underscore. It cannot start with a digit.</a:t>
            </a:r>
            <a:endParaRPr lang="en-IN" sz="2400" dirty="0"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An identifier cannot be a keyword</a:t>
            </a:r>
            <a:r>
              <a:rPr lang="en-IN" sz="24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An identifier can be of any length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IN" sz="2000" b="0" i="0" u="none" strike="noStrike" baseline="0" dirty="0">
              <a:latin typeface="Times-Roman"/>
            </a:endParaRPr>
          </a:p>
          <a:p>
            <a:pPr algn="l"/>
            <a:r>
              <a:rPr lang="en-US" sz="2000" i="1" u="none" strike="noStrike" baseline="0" dirty="0">
                <a:latin typeface="Times-Roman"/>
              </a:rPr>
              <a:t>Python is case sensitive, area, Area, and AREA are all different identifiers.</a:t>
            </a: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0990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44339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IN" sz="2400" b="1" i="0" u="none" strike="noStrike" baseline="0" dirty="0"/>
              <a:t>Named Constants</a:t>
            </a:r>
            <a:r>
              <a:rPr lang="en-IN" sz="2400" b="0" i="0" u="none" strike="noStrike" baseline="0" dirty="0"/>
              <a:t>: </a:t>
            </a:r>
            <a:r>
              <a:rPr lang="en-US" sz="2400" b="0" u="none" strike="noStrike" baseline="0" dirty="0"/>
              <a:t>A named constant is an identifier that represents a permanent value.</a:t>
            </a:r>
          </a:p>
          <a:p>
            <a:pPr algn="just"/>
            <a:r>
              <a:rPr lang="en-US" sz="2400" b="0" u="none" strike="noStrike" baseline="0" dirty="0"/>
              <a:t>The value of a variable may change during the execution of a program, but a named constant (or simply constant) represents permanent data that never changes.</a:t>
            </a:r>
          </a:p>
          <a:p>
            <a:pPr algn="l"/>
            <a:r>
              <a:rPr lang="en-US" sz="2400" b="0" u="none" strike="noStrike" baseline="0" dirty="0"/>
              <a:t>Python does not have a special </a:t>
            </a:r>
            <a:r>
              <a:rPr lang="en-IN" sz="2400" b="0" u="none" strike="noStrike" baseline="0" dirty="0"/>
              <a:t>syntax for naming constants.</a:t>
            </a:r>
          </a:p>
          <a:p>
            <a:pPr algn="just">
              <a:lnSpc>
                <a:spcPct val="150000"/>
              </a:lnSpc>
            </a:pPr>
            <a:r>
              <a:rPr lang="en-US" sz="2400" b="0" u="none" strike="noStrike" baseline="0" dirty="0"/>
              <a:t>If you have to change the constant’s value (e.g., from 3.14 to 3.14159 for PI), you need to change it only in a single location in the source code.</a:t>
            </a:r>
          </a:p>
          <a:p>
            <a:pPr algn="just">
              <a:lnSpc>
                <a:spcPct val="150000"/>
              </a:lnSpc>
            </a:pPr>
            <a:r>
              <a:rPr lang="en-US" sz="2400" b="0" u="none" strike="noStrike" baseline="0" dirty="0"/>
              <a:t>Descriptive names make the program easy to read.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524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4156" y="6292607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2400" b="1" i="0" u="none" strike="noStrike" baseline="0" dirty="0"/>
              <a:t>Numeric Data Types </a:t>
            </a:r>
            <a:r>
              <a:rPr lang="en-US" sz="2400" b="0" i="0" u="none" strike="noStrike" baseline="0" dirty="0"/>
              <a:t>: Python has two numeric types—integers and floating-point numbers—for working with the operators +, -, *, /, //, **, and %.</a:t>
            </a:r>
          </a:p>
          <a:p>
            <a:pPr algn="l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6F154-72D5-4671-90F4-B9BE2CF0E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3"/>
          <a:stretch/>
        </p:blipFill>
        <p:spPr>
          <a:xfrm>
            <a:off x="2127184" y="2393886"/>
            <a:ext cx="7536580" cy="28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15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27773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sz="2400" b="1" dirty="0"/>
              <a:t>Evaluating Expressions and Operator Precedence</a:t>
            </a:r>
            <a:r>
              <a:rPr lang="en-US" sz="2400" dirty="0"/>
              <a:t>: Python expressions are evaluated in the same way as arithmetic expressions.</a:t>
            </a:r>
          </a:p>
          <a:p>
            <a:pPr algn="just"/>
            <a:r>
              <a:rPr lang="en-US" sz="2400" dirty="0">
                <a:latin typeface="Times-Roman"/>
              </a:rPr>
              <a:t>T</a:t>
            </a:r>
            <a:r>
              <a:rPr lang="en-US" sz="2400" b="0" i="0" u="none" strike="noStrike" baseline="0" dirty="0">
                <a:latin typeface="Times-Roman"/>
              </a:rPr>
              <a:t>he following operator precedence rule is used to determine the </a:t>
            </a:r>
            <a:r>
              <a:rPr lang="en-IN" sz="2400" b="0" i="0" u="none" strike="noStrike" baseline="0" dirty="0">
                <a:latin typeface="Times-Roman"/>
              </a:rPr>
              <a:t>order of evaluation.</a:t>
            </a:r>
          </a:p>
          <a:p>
            <a:pPr algn="just"/>
            <a:r>
              <a:rPr lang="en-IN" sz="2400" b="0" i="0" u="none" strike="noStrike" baseline="0" dirty="0">
                <a:latin typeface="Times-Roman"/>
              </a:rPr>
              <a:t>Exponentiation (</a:t>
            </a:r>
            <a:r>
              <a:rPr lang="en-IN" sz="2400" b="1" i="0" u="none" strike="noStrike" baseline="0" dirty="0">
                <a:latin typeface="LucidaSansTypewriter-Bd"/>
              </a:rPr>
              <a:t>**</a:t>
            </a:r>
            <a:r>
              <a:rPr lang="en-IN" sz="2400" b="0" i="0" u="none" strike="noStrike" baseline="0" dirty="0">
                <a:latin typeface="Times-Roman"/>
              </a:rPr>
              <a:t>) is applied first.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Multiplication (</a:t>
            </a:r>
            <a:r>
              <a:rPr lang="en-US" sz="2400" b="1" i="0" u="none" strike="noStrike" baseline="0" dirty="0">
                <a:latin typeface="LucidaSansTypewriter-Bd"/>
              </a:rPr>
              <a:t>*</a:t>
            </a:r>
            <a:r>
              <a:rPr lang="en-US" sz="2400" b="0" i="0" u="none" strike="noStrike" baseline="0" dirty="0">
                <a:latin typeface="Times-Roman"/>
              </a:rPr>
              <a:t>), float division (</a:t>
            </a:r>
            <a:r>
              <a:rPr lang="en-US" sz="2400" b="1" i="0" u="none" strike="noStrike" baseline="0" dirty="0">
                <a:latin typeface="LucidaSansTypewriter-Bd"/>
              </a:rPr>
              <a:t>/</a:t>
            </a:r>
            <a:r>
              <a:rPr lang="en-US" sz="2400" b="0" i="0" u="none" strike="noStrike" baseline="0" dirty="0">
                <a:latin typeface="Times-Roman"/>
              </a:rPr>
              <a:t>), integer division (</a:t>
            </a:r>
            <a:r>
              <a:rPr lang="en-US" sz="2400" b="1" i="0" u="none" strike="noStrike" baseline="0" dirty="0">
                <a:latin typeface="LucidaSansTypewriter-Bd"/>
              </a:rPr>
              <a:t>//</a:t>
            </a:r>
            <a:r>
              <a:rPr lang="en-US" sz="2400" b="0" i="0" u="none" strike="noStrike" baseline="0" dirty="0">
                <a:latin typeface="Times-Roman"/>
              </a:rPr>
              <a:t>) , and remainder operators (</a:t>
            </a:r>
            <a:r>
              <a:rPr lang="en-US" sz="2400" b="1" i="0" u="none" strike="noStrike" baseline="0" dirty="0">
                <a:latin typeface="LucidaSansTypewriter-Bd"/>
              </a:rPr>
              <a:t>%</a:t>
            </a:r>
            <a:r>
              <a:rPr lang="en-US" sz="2400" b="0" i="0" u="none" strike="noStrike" baseline="0" dirty="0">
                <a:latin typeface="Times-Roman"/>
              </a:rPr>
              <a:t>) are applied next. If an expression contains several multiplication, division, and remainder operators, they are applied from left to right.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Addition (</a:t>
            </a:r>
            <a:r>
              <a:rPr lang="en-US" sz="2400" b="1" i="0" u="none" strike="noStrike" baseline="0" dirty="0">
                <a:latin typeface="LucidaSansTypewriter-Bd"/>
              </a:rPr>
              <a:t>+</a:t>
            </a:r>
            <a:r>
              <a:rPr lang="en-US" sz="2400" b="0" i="0" u="none" strike="noStrike" baseline="0" dirty="0">
                <a:latin typeface="Times-Roman"/>
              </a:rPr>
              <a:t>) and subtraction (</a:t>
            </a:r>
            <a:r>
              <a:rPr lang="en-US" sz="2400" b="1" i="0" u="none" strike="noStrike" baseline="0" dirty="0">
                <a:latin typeface="LucidaSansTypewriter-Bd"/>
              </a:rPr>
              <a:t>-</a:t>
            </a:r>
            <a:r>
              <a:rPr lang="en-US" sz="2400" b="0" i="0" u="none" strike="noStrike" baseline="0" dirty="0">
                <a:latin typeface="Times-Roman"/>
              </a:rPr>
              <a:t>) operators are applied last. If an expression contains several addition and subtraction operators, they are applied from left </a:t>
            </a:r>
            <a:r>
              <a:rPr lang="en-IN" sz="2400" b="0" i="0" u="none" strike="noStrike" baseline="0" dirty="0">
                <a:latin typeface="Times-Roman"/>
              </a:rPr>
              <a:t>to right.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6558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44339" y="6292607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Evaluating Expressions and Operator Precedence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9F642-615F-42C5-B6BF-B10CBADD2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92" y="2158465"/>
            <a:ext cx="6853187" cy="28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676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64217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sz="2400" b="1" dirty="0"/>
              <a:t>Assignment Operators</a:t>
            </a:r>
            <a:r>
              <a:rPr lang="en-US" sz="2400" dirty="0"/>
              <a:t>: The operators +, -, *, /, //, %, and ** can be combined with the assignment operator (=) to form augmented assignment operators.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34D71-09F0-49E1-90E6-48E45962C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7"/>
          <a:stretch/>
        </p:blipFill>
        <p:spPr>
          <a:xfrm>
            <a:off x="1203158" y="2319688"/>
            <a:ext cx="8245642" cy="33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004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4583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sz="2400" b="1" dirty="0"/>
              <a:t>Type Conversions and Rounding</a:t>
            </a:r>
            <a:r>
              <a:rPr lang="en-US" sz="2400" dirty="0"/>
              <a:t>: If one of the operands for the numeric operators is a float value, the result will be a float value.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B3EE2-B4B1-4B1B-AAC2-CAE2D545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57" y="2242687"/>
            <a:ext cx="5177937" cy="1049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19534-17D4-40CC-A099-A83AFDA54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56" y="3407511"/>
            <a:ext cx="5065643" cy="12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704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4278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Strings and Characters: </a:t>
            </a:r>
            <a:r>
              <a:rPr lang="en-US" sz="2000" dirty="0"/>
              <a:t>A string is a sequence of characters. Python treats characters and strings the same way.</a:t>
            </a:r>
          </a:p>
          <a:p>
            <a:pPr algn="just"/>
            <a:r>
              <a:rPr lang="en-IN" sz="2000" i="1" dirty="0">
                <a:latin typeface="Times-Italic"/>
              </a:rPr>
              <a:t>S</a:t>
            </a:r>
            <a:r>
              <a:rPr lang="en-IN" sz="2000" b="0" i="1" u="none" strike="noStrike" baseline="0" dirty="0">
                <a:latin typeface="Times-Italic"/>
              </a:rPr>
              <a:t>tring </a:t>
            </a:r>
            <a:r>
              <a:rPr lang="en-IN" sz="2000" b="0" i="0" u="none" strike="noStrike" baseline="0" dirty="0">
                <a:latin typeface="Times-Roman"/>
              </a:rPr>
              <a:t>is a </a:t>
            </a:r>
            <a:r>
              <a:rPr lang="en-US" sz="2000" b="0" i="0" u="none" strike="noStrike" baseline="0" dirty="0">
                <a:latin typeface="Times-Roman"/>
              </a:rPr>
              <a:t>sequence of characters and can include text and numbers. </a:t>
            </a:r>
          </a:p>
          <a:p>
            <a:pPr algn="just"/>
            <a:r>
              <a:rPr lang="en-US" sz="2000" b="0" i="1" u="none" strike="noStrike" baseline="0" dirty="0">
                <a:latin typeface="Times-Italic"/>
              </a:rPr>
              <a:t>String </a:t>
            </a:r>
            <a:r>
              <a:rPr lang="en-US" sz="2000" b="0" i="0" u="none" strike="noStrike" baseline="0" dirty="0">
                <a:latin typeface="Times-Roman"/>
              </a:rPr>
              <a:t>values must be enclosed in matching </a:t>
            </a:r>
            <a:r>
              <a:rPr lang="en-US" sz="2000" b="0" i="1" u="none" strike="noStrike" baseline="0" dirty="0">
                <a:latin typeface="Times-Italic"/>
              </a:rPr>
              <a:t>single quotes </a:t>
            </a:r>
            <a:r>
              <a:rPr lang="en-US" sz="2000" b="0" i="0" u="none" strike="noStrike" baseline="0" dirty="0">
                <a:latin typeface="Times-Roman"/>
              </a:rPr>
              <a:t>(</a:t>
            </a:r>
            <a:r>
              <a:rPr lang="en-US" sz="2000" b="1" i="0" u="none" strike="noStrike" baseline="0" dirty="0">
                <a:latin typeface="LucidaSansTypewriter-Bd"/>
              </a:rPr>
              <a:t>'</a:t>
            </a:r>
            <a:r>
              <a:rPr lang="en-US" sz="2000" b="0" i="0" u="none" strike="noStrike" baseline="0" dirty="0">
                <a:latin typeface="Times-Roman"/>
              </a:rPr>
              <a:t>) or </a:t>
            </a:r>
            <a:r>
              <a:rPr lang="en-US" sz="2000" b="0" i="1" u="none" strike="noStrike" baseline="0" dirty="0">
                <a:latin typeface="Times-Italic"/>
              </a:rPr>
              <a:t>double quotes </a:t>
            </a:r>
            <a:r>
              <a:rPr lang="en-US" sz="2000" b="0" i="0" u="none" strike="noStrike" baseline="0" dirty="0">
                <a:latin typeface="Times-Roman"/>
              </a:rPr>
              <a:t>(</a:t>
            </a:r>
            <a:r>
              <a:rPr lang="en-US" sz="2000" b="1" i="0" u="none" strike="noStrike" baseline="0" dirty="0">
                <a:latin typeface="LucidaSansTypewriter-Bd"/>
              </a:rPr>
              <a:t>"</a:t>
            </a:r>
            <a:r>
              <a:rPr lang="en-US" sz="2000" b="0" i="0" u="none" strike="noStrike" baseline="0" dirty="0">
                <a:latin typeface="Times-Roman"/>
              </a:rPr>
              <a:t>). </a:t>
            </a: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Python does not have a data type for characters.</a:t>
            </a:r>
          </a:p>
          <a:p>
            <a:pPr algn="just"/>
            <a:r>
              <a:rPr lang="en-US" sz="2000" b="0" i="0" u="none" strike="noStrike" baseline="0" dirty="0">
                <a:latin typeface="Times-Roman"/>
              </a:rPr>
              <a:t>A single-character string represents a character. For example,</a:t>
            </a:r>
          </a:p>
          <a:p>
            <a:pPr algn="just"/>
            <a:r>
              <a:rPr lang="en-US" sz="2000" b="0" i="0" u="none" strike="noStrike" baseline="0" dirty="0"/>
              <a:t>letter = </a:t>
            </a:r>
            <a:r>
              <a:rPr lang="en-US" sz="2000" b="1" i="0" u="none" strike="noStrike" baseline="0" dirty="0"/>
              <a:t>'A’    </a:t>
            </a:r>
            <a:r>
              <a:rPr lang="en-US" sz="2000" b="0" i="0" u="none" strike="noStrike" baseline="0" dirty="0"/>
              <a:t># Same as letter = "A"</a:t>
            </a:r>
          </a:p>
          <a:p>
            <a:pPr algn="just"/>
            <a:r>
              <a:rPr lang="en-IN" sz="2000" b="0" i="0" u="none" strike="noStrike" baseline="0" dirty="0" err="1"/>
              <a:t>numChar</a:t>
            </a:r>
            <a:r>
              <a:rPr lang="en-IN" sz="2000" b="0" i="0" u="none" strike="noStrike" baseline="0" dirty="0"/>
              <a:t> = </a:t>
            </a:r>
            <a:r>
              <a:rPr lang="en-IN" sz="2000" b="1" i="0" u="none" strike="noStrike" baseline="0" dirty="0"/>
              <a:t>‘4’   </a:t>
            </a:r>
            <a:r>
              <a:rPr lang="en-IN" sz="2000" b="0" i="0" u="none" strike="noStrike" baseline="0" dirty="0"/>
              <a:t># Same as </a:t>
            </a:r>
            <a:r>
              <a:rPr lang="en-IN" sz="2000" b="0" i="0" u="none" strike="noStrike" baseline="0" dirty="0" err="1"/>
              <a:t>numChar</a:t>
            </a:r>
            <a:r>
              <a:rPr lang="en-IN" sz="2000" b="0" i="0" u="none" strike="noStrike" baseline="0" dirty="0"/>
              <a:t> = "4"</a:t>
            </a:r>
          </a:p>
          <a:p>
            <a:pPr algn="just"/>
            <a:r>
              <a:rPr lang="en-US" sz="2000" b="0" i="0" u="none" strike="noStrike" baseline="0" dirty="0"/>
              <a:t>Message = </a:t>
            </a:r>
            <a:r>
              <a:rPr lang="en-US" sz="2000" b="1" i="0" u="none" strike="noStrike" baseline="0" dirty="0"/>
              <a:t>"Good morning"    </a:t>
            </a:r>
            <a:r>
              <a:rPr lang="en-US" sz="2000" b="0" i="0" u="none" strike="noStrike" baseline="0" dirty="0"/>
              <a:t># Same as message = 'Good morning’</a:t>
            </a:r>
          </a:p>
          <a:p>
            <a:pPr algn="just"/>
            <a:r>
              <a:rPr lang="en-US" sz="2000" dirty="0"/>
              <a:t>The first statement assigns a string with the </a:t>
            </a:r>
            <a:r>
              <a:rPr lang="en-US" sz="2000" b="1" dirty="0"/>
              <a:t>character A</a:t>
            </a:r>
            <a:r>
              <a:rPr lang="en-US" sz="2000" dirty="0"/>
              <a:t> to the variable letter. The second statement assigns a string with the </a:t>
            </a:r>
            <a:r>
              <a:rPr lang="en-US" sz="2000" b="1" dirty="0"/>
              <a:t>digit character 4 </a:t>
            </a:r>
            <a:r>
              <a:rPr lang="en-US" sz="2000" dirty="0"/>
              <a:t>to the variable </a:t>
            </a:r>
            <a:r>
              <a:rPr lang="en-US" sz="2000" dirty="0" err="1"/>
              <a:t>numChar</a:t>
            </a:r>
            <a:r>
              <a:rPr lang="en-US" sz="2000" dirty="0"/>
              <a:t>. The third statement assigns the </a:t>
            </a:r>
            <a:r>
              <a:rPr lang="en-US" sz="2000" b="1" dirty="0"/>
              <a:t>string Good morning</a:t>
            </a:r>
            <a:r>
              <a:rPr lang="en-US" sz="2000" dirty="0"/>
              <a:t> to the variable message.</a:t>
            </a:r>
          </a:p>
        </p:txBody>
      </p:sp>
    </p:spTree>
    <p:extLst>
      <p:ext uri="{BB962C8B-B14F-4D97-AF65-F5344CB8AC3E}">
        <p14:creationId xmlns:p14="http://schemas.microsoft.com/office/powerpoint/2010/main" val="4625639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44339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i="0" u="none" strike="noStrike" baseline="0" dirty="0"/>
              <a:t>Reading Strings from the Console: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To read a string from the console, use the </a:t>
            </a:r>
            <a:r>
              <a:rPr lang="en-US" sz="2000" b="1" i="0" u="none" strike="noStrike" baseline="0" dirty="0">
                <a:latin typeface="LucidaSansTypewriter-Bd"/>
              </a:rPr>
              <a:t>input </a:t>
            </a:r>
            <a:r>
              <a:rPr lang="en-US" sz="2000" b="0" i="0" u="none" strike="noStrike" baseline="0" dirty="0">
                <a:latin typeface="Times-Roman"/>
              </a:rPr>
              <a:t>function. For example, the following code reads three strings from the keyboard:</a:t>
            </a:r>
          </a:p>
          <a:p>
            <a:pPr algn="l"/>
            <a:r>
              <a:rPr lang="en-US" sz="2000" b="0" i="0" u="none" strike="noStrike" baseline="0" dirty="0"/>
              <a:t>s1 = input(</a:t>
            </a:r>
            <a:r>
              <a:rPr lang="en-US" sz="2000" b="1" i="0" u="none" strike="noStrike" baseline="0" dirty="0"/>
              <a:t>"Enter a string: "</a:t>
            </a:r>
            <a:r>
              <a:rPr lang="en-US" sz="2000" b="0" i="0" u="none" strike="noStrike" baseline="0" dirty="0"/>
              <a:t>)</a:t>
            </a:r>
          </a:p>
          <a:p>
            <a:pPr algn="l"/>
            <a:r>
              <a:rPr lang="en-US" sz="2000" b="0" i="0" u="none" strike="noStrike" baseline="0" dirty="0"/>
              <a:t>s2 = input(</a:t>
            </a:r>
            <a:r>
              <a:rPr lang="en-US" sz="2000" b="1" i="0" u="none" strike="noStrike" baseline="0" dirty="0"/>
              <a:t>"Enter a string: "</a:t>
            </a:r>
            <a:r>
              <a:rPr lang="en-US" sz="2000" b="0" i="0" u="none" strike="noStrike" baseline="0" dirty="0"/>
              <a:t>)</a:t>
            </a:r>
          </a:p>
          <a:p>
            <a:pPr algn="l"/>
            <a:r>
              <a:rPr lang="en-US" sz="2000" b="0" i="0" u="none" strike="noStrike" baseline="0" dirty="0"/>
              <a:t>s3 = input(</a:t>
            </a:r>
            <a:r>
              <a:rPr lang="en-US" sz="2000" b="1" i="0" u="none" strike="noStrike" baseline="0" dirty="0"/>
              <a:t>"Enter a string: "</a:t>
            </a:r>
            <a:r>
              <a:rPr lang="en-US" sz="2000" b="0" i="0" u="none" strike="noStrike" baseline="0" dirty="0"/>
              <a:t>)</a:t>
            </a:r>
          </a:p>
          <a:p>
            <a:pPr algn="l"/>
            <a:r>
              <a:rPr lang="en-IN" sz="2000" b="0" i="0" u="none" strike="noStrike" baseline="0" dirty="0"/>
              <a:t>print(</a:t>
            </a:r>
            <a:r>
              <a:rPr lang="en-IN" sz="2000" b="1" i="0" u="none" strike="noStrike" baseline="0" dirty="0"/>
              <a:t>"s1 is " </a:t>
            </a:r>
            <a:r>
              <a:rPr lang="en-IN" sz="2000" b="0" i="0" u="none" strike="noStrike" baseline="0" dirty="0"/>
              <a:t>+ s1)</a:t>
            </a:r>
          </a:p>
          <a:p>
            <a:pPr algn="l"/>
            <a:r>
              <a:rPr lang="en-IN" sz="2000" b="0" i="0" u="none" strike="noStrike" baseline="0" dirty="0"/>
              <a:t>print(</a:t>
            </a:r>
            <a:r>
              <a:rPr lang="en-IN" sz="2000" b="1" i="0" u="none" strike="noStrike" baseline="0" dirty="0"/>
              <a:t>"s2 is " </a:t>
            </a:r>
            <a:r>
              <a:rPr lang="en-IN" sz="2000" b="0" i="0" u="none" strike="noStrike" baseline="0" dirty="0"/>
              <a:t>+ s2)</a:t>
            </a:r>
          </a:p>
          <a:p>
            <a:pPr algn="l"/>
            <a:r>
              <a:rPr lang="en-IN" sz="2000" b="0" i="0" u="none" strike="noStrike" baseline="0" dirty="0"/>
              <a:t>print(</a:t>
            </a:r>
            <a:r>
              <a:rPr lang="en-IN" sz="2000" b="1" i="0" u="none" strike="noStrike" baseline="0" dirty="0"/>
              <a:t>"s3 is " </a:t>
            </a:r>
            <a:r>
              <a:rPr lang="en-IN" sz="2000" b="0" i="0" u="none" strike="noStrike" baseline="0" dirty="0"/>
              <a:t>+ s3)</a:t>
            </a:r>
          </a:p>
          <a:p>
            <a:pPr algn="l"/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F63F1-5181-4FE9-B43D-4BCC656B5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" t="10112"/>
          <a:stretch/>
        </p:blipFill>
        <p:spPr>
          <a:xfrm>
            <a:off x="5563402" y="2656573"/>
            <a:ext cx="5159141" cy="154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50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4"/>
            <a:ext cx="11172238" cy="4899676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Introduction to Python Programming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Variables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Identifiers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IN" sz="2400" b="1" i="0" u="none" strike="noStrike" baseline="0" dirty="0"/>
              <a:t>Constants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Data types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Operator Precedence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822635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Contents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0622B-9B76-47BD-A341-EA43C340F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18" r="71767" b="3783"/>
          <a:stretch/>
        </p:blipFill>
        <p:spPr>
          <a:xfrm>
            <a:off x="6776185" y="1433872"/>
            <a:ext cx="3262964" cy="3032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89481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2000" b="1" i="0" u="none" strike="noStrike" baseline="0" dirty="0"/>
              <a:t>Introduction to Objects and Methods: </a:t>
            </a:r>
            <a:r>
              <a:rPr lang="en-US" sz="2000" b="0" i="1" u="none" strike="noStrike" baseline="0" dirty="0">
                <a:latin typeface="Times-Italic"/>
              </a:rPr>
              <a:t>In Python, all data—including numbers and strings—are actually objects.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In Python, a number is an </a:t>
            </a:r>
            <a:r>
              <a:rPr lang="en-US" sz="2000" b="0" i="1" u="none" strike="noStrike" baseline="0" dirty="0">
                <a:latin typeface="Times-Italic"/>
              </a:rPr>
              <a:t>object</a:t>
            </a:r>
            <a:r>
              <a:rPr lang="en-US" sz="2000" b="0" i="0" u="none" strike="noStrike" baseline="0" dirty="0">
                <a:latin typeface="Times-Roman"/>
              </a:rPr>
              <a:t>, a string is an object. 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Objects</a:t>
            </a:r>
            <a:r>
              <a:rPr lang="en-US" sz="2000" dirty="0">
                <a:latin typeface="Times-Roman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of the same kind have the same type. </a:t>
            </a:r>
          </a:p>
          <a:p>
            <a:pPr algn="l"/>
            <a:r>
              <a:rPr lang="en-US" sz="2000" dirty="0">
                <a:latin typeface="Times-Roman"/>
              </a:rPr>
              <a:t>T</a:t>
            </a:r>
            <a:r>
              <a:rPr lang="en-US" sz="2000" b="0" i="0" u="none" strike="noStrike" baseline="0" dirty="0">
                <a:latin typeface="Times-Roman"/>
              </a:rPr>
              <a:t>he </a:t>
            </a:r>
            <a:r>
              <a:rPr lang="en-US" sz="2000" b="1" i="0" u="none" strike="noStrike" baseline="0" dirty="0">
                <a:latin typeface="LucidaSansTypewriter-Bd"/>
              </a:rPr>
              <a:t>id </a:t>
            </a:r>
            <a:r>
              <a:rPr lang="en-US" sz="2000" b="0" i="0" u="none" strike="noStrike" baseline="0" dirty="0">
                <a:latin typeface="Times-Roman"/>
              </a:rPr>
              <a:t>function and </a:t>
            </a:r>
            <a:r>
              <a:rPr lang="en-US" sz="2000" b="1" i="0" u="none" strike="noStrike" baseline="0" dirty="0">
                <a:latin typeface="LucidaSansTypewriter-Bd"/>
              </a:rPr>
              <a:t>type </a:t>
            </a:r>
            <a:r>
              <a:rPr lang="en-US" sz="2000" b="0" i="0" u="none" strike="noStrike" baseline="0" dirty="0">
                <a:latin typeface="Times-Roman"/>
              </a:rPr>
              <a:t>function to get these pieces of information about an object. For example,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53E09-F1B5-428D-919C-EC4037630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1" t="7041"/>
          <a:stretch/>
        </p:blipFill>
        <p:spPr>
          <a:xfrm>
            <a:off x="804041" y="3590223"/>
            <a:ext cx="4456829" cy="2048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E0822-FCEA-486F-9393-90999329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673" y="3590223"/>
            <a:ext cx="4273617" cy="20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820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03974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Boolean Types, Values, and Expressions: </a:t>
            </a:r>
            <a:r>
              <a:rPr lang="en-US" sz="1800" b="0" i="1" u="none" strike="noStrike" baseline="0" dirty="0"/>
              <a:t>A Boolean expression is an expression that evaluates to a Boolean value </a:t>
            </a:r>
            <a:r>
              <a:rPr lang="en-US" sz="1800" b="1" i="0" u="none" strike="noStrike" baseline="0" dirty="0"/>
              <a:t>True </a:t>
            </a:r>
            <a:r>
              <a:rPr lang="en-US" sz="1800" b="0" i="1" u="none" strike="noStrike" baseline="0" dirty="0"/>
              <a:t>or </a:t>
            </a:r>
            <a:r>
              <a:rPr lang="en-IN" sz="1800" b="1" i="0" u="none" strike="noStrike" baseline="0" dirty="0"/>
              <a:t>False</a:t>
            </a:r>
            <a:r>
              <a:rPr lang="en-IN" sz="1800" b="0" i="1" u="none" strike="noStrike" baseline="0" dirty="0"/>
              <a:t>.</a:t>
            </a:r>
          </a:p>
          <a:p>
            <a:pPr algn="just">
              <a:lnSpc>
                <a:spcPct val="150000"/>
              </a:lnSpc>
            </a:pPr>
            <a:endParaRPr lang="en-IN" sz="1800" b="0" i="1" u="none" strike="noStrike" baseline="0" dirty="0"/>
          </a:p>
          <a:p>
            <a:pPr algn="just"/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C285-45E7-48FE-9548-F34D39E8C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32" b="1"/>
          <a:stretch/>
        </p:blipFill>
        <p:spPr>
          <a:xfrm>
            <a:off x="2627697" y="2579571"/>
            <a:ext cx="5881036" cy="26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66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64218" y="628266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0" u="none" strike="noStrike" baseline="0" dirty="0"/>
              <a:t>The result of the comparison is a Boolean value: True or False. For example, the following statement displays the result True:</a:t>
            </a:r>
          </a:p>
          <a:p>
            <a:pPr algn="just">
              <a:lnSpc>
                <a:spcPct val="150000"/>
              </a:lnSpc>
            </a:pPr>
            <a:r>
              <a:rPr lang="en-US" sz="2000" b="0" u="none" strike="noStrike" baseline="0" dirty="0"/>
              <a:t>radius = 1</a:t>
            </a:r>
          </a:p>
          <a:p>
            <a:pPr algn="just">
              <a:lnSpc>
                <a:spcPct val="150000"/>
              </a:lnSpc>
            </a:pPr>
            <a:r>
              <a:rPr lang="en-US" sz="2000" b="0" u="none" strike="noStrike" baseline="0" dirty="0"/>
              <a:t>print(radius &gt; 0)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V</a:t>
            </a:r>
            <a:r>
              <a:rPr lang="en-US" sz="2000" b="0" u="none" strike="noStrike" baseline="0" dirty="0"/>
              <a:t>ariable holds a Boolean value is known as a Boolean variable. The Boolean data type is used to represent Boolean values. A Boolean variable can hold one of the two values: </a:t>
            </a:r>
            <a:r>
              <a:rPr lang="en-US" sz="2000" b="0" i="1" u="none" strike="noStrike" baseline="0" dirty="0"/>
              <a:t>True or False.</a:t>
            </a:r>
            <a:endParaRPr lang="en-IN" sz="2000" b="0" i="1" u="none" strike="noStrike" baseline="0" dirty="0"/>
          </a:p>
          <a:p>
            <a:pPr algn="just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2353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7620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9347200" y="9525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69525" y="0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4826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 pitchFamily="2" charset="0"/>
                <a:cs typeface="Segoe UI" pitchFamily="34" charset="0"/>
              </a:rPr>
              <a:t>THANK YOU</a:t>
            </a:r>
          </a:p>
        </p:txBody>
      </p:sp>
      <p:sp>
        <p:nvSpPr>
          <p:cNvPr id="44040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1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890000" y="6294438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962362-1F08-47BC-B5C0-8D11A861320F}" type="slidenum">
              <a:rPr lang="en-IN" altLang="en-US" smtClean="0"/>
              <a:pPr/>
              <a:t>23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94034" y="61277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Python is a general-purpose, interpreted, object-oriented programming language.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Python was created by Guido van Rossum at National Research Institute for Mathematics and Computer Science, Netherlands in 1990 and was named after the popular British comedy troupe </a:t>
            </a:r>
            <a:r>
              <a:rPr lang="en-US" sz="2400" b="1" i="1" dirty="0"/>
              <a:t>Monty Python’s Flying Circus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Python is a </a:t>
            </a:r>
            <a:r>
              <a:rPr lang="en-US" sz="2400" i="1" dirty="0"/>
              <a:t>general-purpose programming language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Python is </a:t>
            </a:r>
            <a:r>
              <a:rPr lang="en-US" sz="2400" i="1" dirty="0"/>
              <a:t>interpreted</a:t>
            </a:r>
            <a:r>
              <a:rPr lang="en-US" sz="2400" dirty="0"/>
              <a:t>, which means that Python code is translated and executed by an interpreter, one statement at a time.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19406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04583" y="6482935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5159099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Python is an </a:t>
            </a:r>
            <a:r>
              <a:rPr lang="en-US" sz="2000" i="1" dirty="0"/>
              <a:t>object-oriented programming (OOP) language</a:t>
            </a:r>
            <a:r>
              <a:rPr lang="en-US" sz="2000" dirty="0"/>
              <a:t>. Data in Python are objects created from classes. A class is essentially a type or category that defines objects of the same kind with properties and methods for manipulating objects.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Two versions of Python are currently coexistent: Python 2 and Python 3. The programs written in Python 3 will not run in Python 2. Python 3 is a newer version, but it is not backward-compatible with Python 2. This means that if you write a program using the Python 2 syntax, it may not work with a Python 3 interpreter.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Python provides a tool that automatically converts code written in Python 2 into syntax Python 3 can use. Python 2 will eventually be replaced by Python 3.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19555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23852" y="6207263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3818991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Python 1.0 released on January, 1994.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Python 2.0 released on 16</a:t>
            </a:r>
            <a:r>
              <a:rPr lang="en-US" sz="2400" baseline="30000" dirty="0"/>
              <a:t>th</a:t>
            </a:r>
            <a:r>
              <a:rPr lang="en-US" sz="2400" dirty="0"/>
              <a:t> Oct, 2000.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Python 3.0 released on 3</a:t>
            </a:r>
            <a:r>
              <a:rPr lang="en-US" sz="2400" baseline="30000" dirty="0"/>
              <a:t>rd</a:t>
            </a:r>
            <a:r>
              <a:rPr lang="en-US" sz="2400" dirty="0"/>
              <a:t> Dec, 2008.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Python 3.10.2 released on 14</a:t>
            </a:r>
            <a:r>
              <a:rPr lang="en-US" sz="2400" baseline="30000" dirty="0"/>
              <a:t>th</a:t>
            </a:r>
            <a:r>
              <a:rPr lang="en-US" sz="2400" dirty="0"/>
              <a:t> Jan, 2022 (latest version).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74094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1850" y="6458552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424FA35-8FE7-415C-9BFE-A81FB75AC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958369"/>
              </p:ext>
            </p:extLst>
          </p:nvPr>
        </p:nvGraphicFramePr>
        <p:xfrm>
          <a:off x="679450" y="1311274"/>
          <a:ext cx="10515600" cy="51472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0733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70088351"/>
                    </a:ext>
                  </a:extLst>
                </a:gridCol>
              </a:tblGrid>
              <a:tr h="51472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4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Meaning and history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Python logo, designed by Tim Parkin.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emblem depicts a two-colored snakes image, which was based on the ancient Mayan drawings. They usually represented a python with a shortened tail and a big head.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Python wordmark in all the lowercase lettering is executed in a fine and elegant sans-serif typeface, where the upper parts of “T” and “H” are diagonally cut.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6498"/>
                  </a:ext>
                </a:extLst>
              </a:tr>
            </a:tbl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46B2C7-B3C5-4728-B434-26A9F3D77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21" b="25211"/>
          <a:stretch/>
        </p:blipFill>
        <p:spPr>
          <a:xfrm>
            <a:off x="996950" y="1482290"/>
            <a:ext cx="4681955" cy="30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396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94644" y="6301598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l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FFBE1-38DE-4B71-9381-E81FDA026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68"/>
          <a:stretch/>
        </p:blipFill>
        <p:spPr>
          <a:xfrm>
            <a:off x="1301015" y="1450611"/>
            <a:ext cx="9519385" cy="2281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C0FFC-98F3-4859-B10D-66B111404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19"/>
          <a:stretch/>
        </p:blipFill>
        <p:spPr>
          <a:xfrm>
            <a:off x="1212784" y="3871136"/>
            <a:ext cx="8508732" cy="16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546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4156" y="6365601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l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C2EA5-D1B0-409A-AFCB-24E320CB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35" y="1626669"/>
            <a:ext cx="8499107" cy="33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796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24461" y="6391541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Introduction to Python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0852-4EFF-49F4-AC1A-7417C6CC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482193" cy="484104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400" dirty="0">
                <a:solidFill>
                  <a:srgbClr val="000000"/>
                </a:solidFill>
                <a:effectLst/>
                <a:latin typeface="Times-Roman"/>
                <a:ea typeface="Times New Roman" panose="02020603050405020304" pitchFamily="18" charset="0"/>
              </a:rPr>
              <a:t>V</a:t>
            </a:r>
            <a:r>
              <a:rPr lang="en-IN" sz="2400" b="0" i="0" u="none" strike="noStrike" baseline="0" dirty="0">
                <a:latin typeface="Times-Roman"/>
              </a:rPr>
              <a:t>ariable is a name </a:t>
            </a:r>
            <a:r>
              <a:rPr lang="en-US" sz="2400" b="0" i="0" u="none" strike="noStrike" baseline="0" dirty="0">
                <a:latin typeface="Times-Roman"/>
              </a:rPr>
              <a:t>that references a value stored in the computer’s memory. Variables such as radius and area reference values stored in memory. Every variable has a name that refers to a value</a:t>
            </a: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l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1A12E-5901-41E4-9446-AE8142770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14" y="2747929"/>
            <a:ext cx="7253772" cy="30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3060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495BB88-27AE-4681-99B1-1C780E828FE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(S\u05AA{B77A30D0-7931-4982-8668-408EA18FF74A}&quot;,&quot;C:\\Users\\LENOVO\\Desktop\\Machine Learning  May-Dec2020\\PPTsNewForma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1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23425</TotalTime>
  <Words>1334</Words>
  <Application>Microsoft Office PowerPoint</Application>
  <PresentationFormat>Widescreen</PresentationFormat>
  <Paragraphs>153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Casper</vt:lpstr>
      <vt:lpstr>LucidaSansTypewriter-Bd</vt:lpstr>
      <vt:lpstr>Raleway ExtraBold</vt:lpstr>
      <vt:lpstr>Times New Roman</vt:lpstr>
      <vt:lpstr>Times-Italic</vt:lpstr>
      <vt:lpstr>Times-Roman</vt:lpstr>
      <vt:lpstr>Office Theme</vt:lpstr>
      <vt:lpstr>CorelDRAW</vt:lpstr>
      <vt:lpstr>PowerPoint Presentation</vt:lpstr>
      <vt:lpstr> Contents 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Introduction to Python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Harmanjit Singh Gahir</dc:creator>
  <cp:lastModifiedBy> </cp:lastModifiedBy>
  <cp:revision>1104</cp:revision>
  <dcterms:created xsi:type="dcterms:W3CDTF">2019-05-03T13:26:36Z</dcterms:created>
  <dcterms:modified xsi:type="dcterms:W3CDTF">2023-06-15T17:16:51Z</dcterms:modified>
</cp:coreProperties>
</file>