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88" r:id="rId2"/>
    <p:sldId id="410" r:id="rId3"/>
    <p:sldId id="413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5" r:id="rId14"/>
    <p:sldId id="426" r:id="rId15"/>
    <p:sldId id="427" r:id="rId16"/>
    <p:sldId id="428" r:id="rId17"/>
    <p:sldId id="430" r:id="rId18"/>
    <p:sldId id="429" r:id="rId19"/>
    <p:sldId id="431" r:id="rId20"/>
    <p:sldId id="432" r:id="rId21"/>
    <p:sldId id="433" r:id="rId22"/>
    <p:sldId id="434" r:id="rId23"/>
    <p:sldId id="435" r:id="rId24"/>
    <p:sldId id="436" r:id="rId25"/>
    <p:sldId id="443" r:id="rId26"/>
    <p:sldId id="437" r:id="rId27"/>
    <p:sldId id="438" r:id="rId28"/>
    <p:sldId id="439" r:id="rId29"/>
    <p:sldId id="440" r:id="rId30"/>
    <p:sldId id="441" r:id="rId31"/>
    <p:sldId id="442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08" r:id="rId40"/>
  </p:sldIdLst>
  <p:sldSz cx="12192000" cy="6858000"/>
  <p:notesSz cx="6858000" cy="91440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0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88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6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4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9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1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7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87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7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0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7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8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6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59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4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0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1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8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98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6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6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9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5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B3CB12C-8EC5-4844-89BA-0E6D4C45E875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andigarh university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0" y="115888"/>
            <a:ext cx="606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9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6EE8D9-7006-4346-8D4A-A38CD6C08B62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9EA-2E48-41C1-8B52-8AB71FBA6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1B0E2A-EC88-428D-B8C7-00F8A566E65D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9D30-6671-4A98-B002-C510EBC4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D6C6E25-A4D4-490C-8F50-A7A4F048CE64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EC0BCEC-4877-466A-8FCC-8DE3B6353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D1856-8B02-44EF-A816-E579E2FF0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01D51-EDC4-4B10-9727-F0CAD1F728EB}" type="datetime1">
              <a:rPr lang="en-IN"/>
              <a:pPr>
                <a:defRPr/>
              </a:pPr>
              <a:t>15-06-2023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B4EA8-C45C-487D-B5E9-FAA79C3DB9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C4459-A7E8-4B2A-998A-531C1A14BC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BDDCF-F6BC-4736-AAB7-8F6826B0FB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33C029-18C0-4A4C-9437-EA7537AC13C4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BE4B-7506-4E30-B2A2-DA8EEEBD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2C8CC2-8F3B-4DA6-94AB-DB4EDE2EECFE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890C-95A5-4C66-AF69-0E2F5141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226B54-0BE0-4C68-8EE9-0492C95236F7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9A63-014E-40C1-8AE1-2C05C508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03331D-ADFF-44F0-B211-32797E6D56EB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B8AC-37F6-49D1-840B-A73DD7487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89029-9CF2-43DF-B564-FE81104EA665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E44C-20D7-45D0-9294-0943E4C8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B8B18B-16A1-4AC6-A336-E54ED634E5FD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5B4D-161F-447E-822C-287C913B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4D781D-82AB-437E-8E5D-FBDD222CF63E}" type="datetime1">
              <a:rPr lang="en-US"/>
              <a:pPr>
                <a:defRPr/>
              </a:pPr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A965-8E4D-4D59-922A-894ECEF0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5" y="134938"/>
            <a:ext cx="8391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13112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17D2EB-7CAE-4DD9-9E8B-49A7BAE93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646363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668125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19" imgW="2169000" imgH="2169360" progId="">
                    <p:embed/>
                  </p:oleObj>
                </mc:Choice>
                <mc:Fallback>
                  <p:oleObj name="CorelDRAW" r:id="rId19" imgW="2169000" imgH="2169360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Group 16"/>
          <p:cNvGrpSpPr>
            <a:grpSpLocks/>
          </p:cNvGrpSpPr>
          <p:nvPr/>
        </p:nvGrpSpPr>
        <p:grpSpPr bwMode="auto">
          <a:xfrm rot="10800000">
            <a:off x="0" y="6251575"/>
            <a:ext cx="731838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1" r:id="rId12"/>
    <p:sldLayoutId id="2147484093" r:id="rId13"/>
    <p:sldLayoutId id="2147484094" r:id="rId14"/>
    <p:sldLayoutId id="2147484095" r:id="rId15"/>
    <p:sldLayoutId id="2147484096" r:id="rId16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493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PYTHON PROGRAMMING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List Slicing [start : end]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DE355-D1B5-49FA-B979-26805EEF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09" y="2395329"/>
            <a:ext cx="7036904" cy="31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57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The +, *, and in/not in Operators: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3F962-3EB2-4B20-AC15-A3B0B8ED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95" y="1781935"/>
            <a:ext cx="6121666" cy="3040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F1DC7-1693-4D9F-95B7-EB294B29A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601" y="2011681"/>
            <a:ext cx="3376086" cy="1684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66825-5F2F-4120-8991-032D777A9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609" y="3873032"/>
            <a:ext cx="3226070" cy="13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059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Traversing Elements in a for Loop: </a:t>
            </a:r>
            <a:r>
              <a:rPr lang="en-US" sz="2400" dirty="0"/>
              <a:t>The elements in a Python list are </a:t>
            </a:r>
            <a:r>
              <a:rPr lang="en-US" sz="2400" dirty="0" err="1"/>
              <a:t>iterable</a:t>
            </a:r>
            <a:r>
              <a:rPr lang="en-US" sz="2400" dirty="0"/>
              <a:t>. Python supports a convenient for loop, which enables you to traverse the list sequentially without using an index variable. For example, the following code displays all the elements in the list </a:t>
            </a:r>
            <a:r>
              <a:rPr lang="en-US" sz="2400" dirty="0" err="1"/>
              <a:t>myList</a:t>
            </a:r>
            <a:r>
              <a:rPr lang="en-US" sz="2400" dirty="0"/>
              <a:t>: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r>
              <a:rPr lang="nl-NL" sz="2400" b="1" i="1" dirty="0"/>
              <a:t>for u in myList:</a:t>
            </a:r>
          </a:p>
          <a:p>
            <a:pPr algn="just">
              <a:lnSpc>
                <a:spcPct val="100000"/>
              </a:lnSpc>
            </a:pPr>
            <a:r>
              <a:rPr lang="nl-NL" sz="2400" b="1" i="1" dirty="0"/>
              <a:t>     print(u)</a:t>
            </a:r>
            <a:endParaRPr lang="en-IN" sz="24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FAFCE-820E-48F8-A76C-67B110B7A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81701"/>
            <a:ext cx="3474720" cy="3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99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List Methods: append, count, extend, index, and insert methods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F728C-7E11-445D-B878-A1E49D19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91" y="1780883"/>
            <a:ext cx="7984679" cy="3327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4B9E2-DBED-44CA-8A32-1B6F6002A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92" y="5108714"/>
            <a:ext cx="7795834" cy="10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687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List Methods: insert, pop, remove, reverse, and sort methods</a:t>
            </a:r>
            <a:endParaRPr lang="en-IN" sz="24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F6E9B-9207-4BFA-A7E9-20269C14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3" y="1868557"/>
            <a:ext cx="8597836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647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Inputting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CC353-AE23-47D3-95CF-FF9A75CC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40" y="2088682"/>
            <a:ext cx="8268101" cy="34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759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Copying Lists: </a:t>
            </a:r>
            <a:r>
              <a:rPr lang="en-US" sz="2400" dirty="0"/>
              <a:t>To copy the data in one list to another list, you have to copy individual elements from the source list to the target list.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You often need to duplicate a list or part of a list in a program. In such cases you could attempt to use the assignment statement (=), as follows: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list2 = list1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62F5A-086D-42C8-BF90-6E54AC8E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343" y="3176338"/>
            <a:ext cx="6641431" cy="25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590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list2 = list1</a:t>
            </a: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B2F3-2761-41B2-B435-FD2F900B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17" y="1973179"/>
            <a:ext cx="4283241" cy="30512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8F337C-7EC0-4A44-9A83-84FD0FCA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32" y="1501541"/>
            <a:ext cx="2877953" cy="43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54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Tuples : </a:t>
            </a:r>
            <a:r>
              <a:rPr lang="en-US" sz="2400" dirty="0"/>
              <a:t>Tuples are like lists, but their elements are fixed; that is, once a tuple is created, cannot add new elements, delete elements, replace elements, or reorder the elements in the tuple. Tuple is immutable.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tuple is very much like a list, except that its elements are fixed.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It is enclosed within ().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02810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19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415FBA-F75C-448E-BA80-A63053EB2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126" y="1203158"/>
            <a:ext cx="4521432" cy="5444635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D0EA59-831C-4501-9ACE-DE23CC9D3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535" y="1357162"/>
            <a:ext cx="4726004" cy="4928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60641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Python Data Structures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Tuple</a:t>
            </a:r>
            <a:endParaRPr lang="en-US" sz="2400" b="1" dirty="0"/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Set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sz="2400" b="1" dirty="0"/>
              <a:t>Dictionary</a:t>
            </a:r>
          </a:p>
          <a:p>
            <a:pPr algn="just" eaLnBrk="1" hangingPunct="1">
              <a:lnSpc>
                <a:spcPct val="11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Contents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091595-9709-4DF6-BB50-5C6C11798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18" r="71767" b="3783"/>
          <a:stretch/>
        </p:blipFill>
        <p:spPr>
          <a:xfrm>
            <a:off x="6535555" y="1279743"/>
            <a:ext cx="3272588" cy="25606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Cannot modify a tuple because it is immutable.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845B2-3B4C-478E-8E03-AA17EFDB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70" y="2136809"/>
            <a:ext cx="7998593" cy="310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9506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/>
              <a:t>Cannot modify a tuple because it is immutable.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C8FD4-D0DC-4BA1-8FF1-33C50F36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915427"/>
            <a:ext cx="7815714" cy="3397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75367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b="1" dirty="0"/>
              <a:t>Sets : </a:t>
            </a:r>
            <a:r>
              <a:rPr lang="en-US" sz="2400" dirty="0"/>
              <a:t>Sets are like lists storing a collection of elements. </a:t>
            </a:r>
          </a:p>
          <a:p>
            <a:pPr algn="just"/>
            <a:r>
              <a:rPr lang="en-US" sz="2400" dirty="0"/>
              <a:t>Unlike lists, however, the elements in a set are nonduplicates and are not placed in any particular order.</a:t>
            </a:r>
          </a:p>
          <a:p>
            <a:pPr algn="just"/>
            <a:r>
              <a:rPr lang="en-US" sz="2400" dirty="0"/>
              <a:t>It is enclosed within { }.</a:t>
            </a:r>
          </a:p>
          <a:p>
            <a:pPr algn="just"/>
            <a:r>
              <a:rPr lang="en-US" sz="2400" dirty="0"/>
              <a:t>A set can contain the elements of the same type or mixed types. </a:t>
            </a:r>
          </a:p>
          <a:p>
            <a:pPr algn="just"/>
            <a:r>
              <a:rPr lang="en-US" sz="2400" dirty="0"/>
              <a:t>For example, s ={1, 2, 3, "one", "two", "three"} is a set that contains numbers and strings. </a:t>
            </a:r>
          </a:p>
          <a:p>
            <a:pPr algn="just"/>
            <a:r>
              <a:rPr lang="en-US" sz="2400" dirty="0"/>
              <a:t>Set items are unchangeable, but you can remove items and add new items.</a:t>
            </a:r>
          </a:p>
          <a:p>
            <a:pPr algn="just"/>
            <a:r>
              <a:rPr lang="en-US" sz="2400" dirty="0"/>
              <a:t>Sets cannot have two items with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42623907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Manipulating and Accessing Sets</a:t>
            </a:r>
            <a:r>
              <a:rPr lang="en-US" sz="2400" dirty="0"/>
              <a:t>: Add an element to a set or remove an element by using the add(e) or remove(e) method. You can use the </a:t>
            </a:r>
            <a:r>
              <a:rPr lang="en-US" sz="2400" dirty="0" err="1"/>
              <a:t>len</a:t>
            </a:r>
            <a:r>
              <a:rPr lang="en-US" sz="2400" dirty="0"/>
              <a:t>, min, max, and sum functions on a set, and a for loop to traverse all elements in a set.</a:t>
            </a:r>
          </a:p>
          <a:p>
            <a:pPr algn="just"/>
            <a:r>
              <a:rPr lang="en-US" sz="2400" dirty="0"/>
              <a:t> Use in or not in operator to determine whether an element is in the set.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18116-3F3C-4888-83C3-38FA7AC5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3120887"/>
            <a:ext cx="2763078" cy="2266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64ADF-2EBD-4508-9834-D14551D0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130" y="3273515"/>
            <a:ext cx="2226366" cy="1894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EC716E-4D48-4E3D-9613-A4ECAB683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901" y="3223818"/>
            <a:ext cx="1803751" cy="1894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0234F-DC68-4EA0-871F-AF44F6262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056" y="3284281"/>
            <a:ext cx="2158247" cy="1834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2336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Manipulating and Accessing Sets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D323-3FAC-44E9-A9EB-9ACE7C38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47" y="1877395"/>
            <a:ext cx="2660650" cy="1609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AD1A0C-9D96-495E-A2A4-AD5D7408F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49" y="3863851"/>
            <a:ext cx="2660649" cy="1535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76D412-45D1-41D2-B311-4AC89ACE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380" y="1942172"/>
            <a:ext cx="3311090" cy="1609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EDB23B-CCB4-466C-A4E0-B61ED9AB1FAD}"/>
              </a:ext>
            </a:extLst>
          </p:cNvPr>
          <p:cNvSpPr txBox="1"/>
          <p:nvPr/>
        </p:nvSpPr>
        <p:spPr>
          <a:xfrm>
            <a:off x="3975097" y="3985481"/>
            <a:ext cx="6064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remove(e)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will throw a </a:t>
            </a:r>
            <a:r>
              <a:rPr lang="en-US" sz="1600" b="1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if the element to be removed is not in the 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14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Manipulating and Accessing Sets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2A2A2-5466-4011-A29D-FDA0AC50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84" y="2281188"/>
            <a:ext cx="4533499" cy="2300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866086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Equality Test</a:t>
            </a:r>
            <a:r>
              <a:rPr lang="en-US" sz="2400" dirty="0"/>
              <a:t>: the == and != operators to test if two sets contain the same elements. For example: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654A5A-9735-446F-BE58-D762E564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2411233"/>
            <a:ext cx="3623176" cy="198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3D697A-6068-4665-8E30-1AD288998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68" y="2411232"/>
            <a:ext cx="3768507" cy="1987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02147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Set Operations: </a:t>
            </a:r>
            <a:r>
              <a:rPr lang="en-US" sz="2400" dirty="0"/>
              <a:t>Python provides the methods for performing set union, intersection, difference, and symmetric difference operations.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 union of two sets is a set that contains all the elements from both sets.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Use the union method or the | operator to perform this operation. 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F4A98-88D7-4B0D-8303-B317AFBF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216655"/>
            <a:ext cx="4227562" cy="2202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7F172-4CFC-41EA-938D-99E5CFABA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721" y="3216655"/>
            <a:ext cx="3915419" cy="1919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779672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Set Operations: </a:t>
            </a:r>
            <a:r>
              <a:rPr lang="en-US" sz="2400" dirty="0"/>
              <a:t>Python provides the methods for performing set union, intersection, difference, and symmetric difference operations.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 intersection of two sets is a set that contains the elements that appear in both sets. Use the intersection method or the &amp; operator to perform this operation. For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3888A-3BEC-4D91-8858-8263160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5" y="3282215"/>
            <a:ext cx="4042609" cy="2264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DDEB9-9B05-4DC8-8A5F-47D8CEC0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38" y="3294438"/>
            <a:ext cx="3452513" cy="20668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199495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29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Set Operations: </a:t>
            </a:r>
            <a:r>
              <a:rPr lang="en-US" sz="2400" dirty="0"/>
              <a:t>Python provides the methods for performing set union, intersection, difference, and symmetric difference operations.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 difference between set1 and set2 is a set that contains the elements in set1 but not in set2. Use the difference method or the - operator to perform this operation.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768AB-BACB-4BE5-8150-E191BA6F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513221"/>
            <a:ext cx="4065938" cy="2033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99B29-773A-4463-87DD-480B80D7D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24" y="3609474"/>
            <a:ext cx="3753852" cy="1781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1636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01076" y="1279743"/>
            <a:ext cx="11144689" cy="4947635"/>
          </a:xfrm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sz="2400" dirty="0"/>
              <a:t>Data structures are code structures for storing and organizing data that make it easier to modify, navigate, and access information.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AC6ACC0F-669E-4355-94EC-A4F9AA987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19175" y="2107933"/>
            <a:ext cx="8835991" cy="37827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4383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E9F3-2EA5-447B-93B6-65120D2B4AA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Set Operations: </a:t>
            </a:r>
            <a:r>
              <a:rPr lang="en-US" sz="2400" dirty="0"/>
              <a:t>Python provides the methods for performing set union, intersection, difference, and symmetric difference operations.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 symmetric difference (or exclusive or) of two sets is a set that contains the elements in either set, but not in both sets. You can use the </a:t>
            </a:r>
            <a:r>
              <a:rPr lang="en-US" sz="2400" dirty="0" err="1"/>
              <a:t>symmetric_difference</a:t>
            </a:r>
            <a:r>
              <a:rPr lang="en-US" sz="2400" dirty="0"/>
              <a:t> method or the ^ operator to perform this operation. For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F1136-808C-4480-A22B-47DCCE98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41" y="3429000"/>
            <a:ext cx="4124094" cy="1999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FAE46-D23E-4B8B-A5E5-C5E93D3A6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368" y="3460475"/>
            <a:ext cx="3968663" cy="1698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970231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31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C661D6-CF1F-4714-ACF4-E51E2227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514" y="1331689"/>
            <a:ext cx="6631805" cy="5024661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9AF95-05C1-4848-B7D8-88C6E9043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824" y="1331688"/>
            <a:ext cx="3773103" cy="5024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79967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E3F9A-1E3A-443F-8C6C-E3AAA235D4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Dictionaries:  </a:t>
            </a:r>
            <a:r>
              <a:rPr lang="en-US" sz="2400" dirty="0"/>
              <a:t>A dictionary is a container object that stores a collection of key/value pairs.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It enables fast retrieval, deletion, and updating of the value by using the key.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dictionary is an efficient data structure for such a task.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dictionary is a collection that stores the values along with the keys. The keys are like an index operator.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dictionary cannot contain duplicate keys. Each key maps to one value. 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 key and its corresponding value form an item (or entry) stored in a dictionary.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07078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33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E3F9A-1E3A-443F-8C6C-E3AAA235D4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Dictionaries: </a:t>
            </a:r>
            <a:r>
              <a:rPr lang="en-US" sz="2400" dirty="0"/>
              <a:t>The data structure is a called a “dictionary” because it resembles a word dictionary, where the words are the keys and the words’ definitions are the values.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 dictionary is also known as a map, which maps each key to a value.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Dictionary is mutable.</a:t>
            </a:r>
          </a:p>
          <a:p>
            <a:pPr>
              <a:lnSpc>
                <a:spcPct val="100000"/>
              </a:lnSpc>
            </a:pPr>
            <a:r>
              <a:rPr lang="en-IN" sz="2400" b="1" dirty="0"/>
              <a:t>Creating a Dictionary: </a:t>
            </a:r>
            <a:r>
              <a:rPr lang="en-US" sz="2400" dirty="0"/>
              <a:t>Create a dictionary by enclosing the items inside a pair of curly braces ({}). Each item consists of a key, followed by a colon, followed by a value. The items are separated by commas.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241724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77DC8-59E2-4DAF-882C-E898C7734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644" y="1572631"/>
            <a:ext cx="4269914" cy="1594079"/>
          </a:xfr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DF74CF-DB5C-4789-8E1C-260CF211D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2632"/>
            <a:ext cx="4385912" cy="1594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FAB5D-91D7-43AA-8E65-3B377FA61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32" y="3667285"/>
            <a:ext cx="4199137" cy="1799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5E7DAA-9C2D-4554-B17C-977ED5D99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64636"/>
            <a:ext cx="4289659" cy="1520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6224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81E61-5CD5-4567-AD55-D35875A0C59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Adding a new element, changing an existing element, update, pop</a:t>
            </a:r>
          </a:p>
          <a:p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C46FC-BB9E-4A99-B9B8-1A4A3337E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843404"/>
            <a:ext cx="4374484" cy="1871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CE4EA-FDDA-4862-BE9F-993A4A495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547" y="1843405"/>
            <a:ext cx="4027177" cy="1751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709335-4F81-4254-A7C4-D10EC9E1A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41" y="3877569"/>
            <a:ext cx="4567393" cy="1669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274CDA-65C9-4B54-97D1-5DBE28E48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613" y="3772298"/>
            <a:ext cx="4019111" cy="17516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28237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81E61-5CD5-4567-AD55-D35875A0C59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Adding a new element, changing an existing element, update, pop, clear</a:t>
            </a:r>
          </a:p>
          <a:p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53B11-C998-493A-A6B8-8FB1E800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953568"/>
            <a:ext cx="5542998" cy="1684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94460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81E61-5CD5-4567-AD55-D35875A0C59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Difference between list, tuple, set and dictionary</a:t>
            </a:r>
          </a:p>
          <a:p>
            <a:endParaRPr lang="en-IN" sz="24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CD04D4-9CB1-41CB-8718-7AB7D0D7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77695"/>
              </p:ext>
            </p:extLst>
          </p:nvPr>
        </p:nvGraphicFramePr>
        <p:xfrm>
          <a:off x="741745" y="1683760"/>
          <a:ext cx="10453307" cy="40038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90691">
                  <a:extLst>
                    <a:ext uri="{9D8B030D-6E8A-4147-A177-3AD203B41FA5}">
                      <a16:colId xmlns:a16="http://schemas.microsoft.com/office/drawing/2014/main" val="4107606265"/>
                    </a:ext>
                  </a:extLst>
                </a:gridCol>
                <a:gridCol w="2757328">
                  <a:extLst>
                    <a:ext uri="{9D8B030D-6E8A-4147-A177-3AD203B41FA5}">
                      <a16:colId xmlns:a16="http://schemas.microsoft.com/office/drawing/2014/main" val="2881989808"/>
                    </a:ext>
                  </a:extLst>
                </a:gridCol>
                <a:gridCol w="2391961">
                  <a:extLst>
                    <a:ext uri="{9D8B030D-6E8A-4147-A177-3AD203B41FA5}">
                      <a16:colId xmlns:a16="http://schemas.microsoft.com/office/drawing/2014/main" val="833963427"/>
                    </a:ext>
                  </a:extLst>
                </a:gridCol>
                <a:gridCol w="2613327">
                  <a:extLst>
                    <a:ext uri="{9D8B030D-6E8A-4147-A177-3AD203B41FA5}">
                      <a16:colId xmlns:a16="http://schemas.microsoft.com/office/drawing/2014/main" val="31672536"/>
                    </a:ext>
                  </a:extLst>
                </a:gridCol>
              </a:tblGrid>
              <a:tr h="42333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9393"/>
                  </a:ext>
                </a:extLst>
              </a:tr>
              <a:tr h="14714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is a non-homogeneous data structure that stores the elements in single row and multiple rows and columns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 is also a non-homogeneous data structure that stores single row and multiple rows and columns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data structure is also non-homogeneous data structure but stores in single row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 is also a non-homogeneous data structure which stores key value pairs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87282"/>
                  </a:ext>
                </a:extLst>
              </a:tr>
              <a:tr h="91341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can be represented by  [ 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 can be represented by ( 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can be represented by { }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  can be represented by { }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6545"/>
                  </a:ext>
                </a:extLst>
              </a:tr>
              <a:tr h="1195585"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allows duplicate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 allows duplicate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will not allow duplicate elements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will not allow duplicate elements and dictionary doesn’t allow duplicate keys.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5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53020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38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381E61-5CD5-4567-AD55-D35875A0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97" y="1190674"/>
            <a:ext cx="10687985" cy="533525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2400" b="1" dirty="0"/>
              <a:t>Difference between list, tuple, set and dictionary</a:t>
            </a:r>
          </a:p>
          <a:p>
            <a:endParaRPr lang="en-IN" sz="2400" b="1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CD04D4-9CB1-41CB-8718-7AB7D0D75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81353"/>
              </p:ext>
            </p:extLst>
          </p:nvPr>
        </p:nvGraphicFramePr>
        <p:xfrm>
          <a:off x="741745" y="1683760"/>
          <a:ext cx="10453307" cy="45465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90691">
                  <a:extLst>
                    <a:ext uri="{9D8B030D-6E8A-4147-A177-3AD203B41FA5}">
                      <a16:colId xmlns:a16="http://schemas.microsoft.com/office/drawing/2014/main" val="4107606265"/>
                    </a:ext>
                  </a:extLst>
                </a:gridCol>
                <a:gridCol w="2757328">
                  <a:extLst>
                    <a:ext uri="{9D8B030D-6E8A-4147-A177-3AD203B41FA5}">
                      <a16:colId xmlns:a16="http://schemas.microsoft.com/office/drawing/2014/main" val="2881989808"/>
                    </a:ext>
                  </a:extLst>
                </a:gridCol>
                <a:gridCol w="2391961">
                  <a:extLst>
                    <a:ext uri="{9D8B030D-6E8A-4147-A177-3AD203B41FA5}">
                      <a16:colId xmlns:a16="http://schemas.microsoft.com/office/drawing/2014/main" val="833963427"/>
                    </a:ext>
                  </a:extLst>
                </a:gridCol>
                <a:gridCol w="2613327">
                  <a:extLst>
                    <a:ext uri="{9D8B030D-6E8A-4147-A177-3AD203B41FA5}">
                      <a16:colId xmlns:a16="http://schemas.microsoft.com/office/drawing/2014/main" val="31672536"/>
                    </a:ext>
                  </a:extLst>
                </a:gridCol>
              </a:tblGrid>
              <a:tr h="42333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9393"/>
                  </a:ext>
                </a:extLst>
              </a:tr>
              <a:tr h="1471489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can be created using list() function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 can be created using tuple() function.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can be created using set() function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 can be created using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function.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87282"/>
                  </a:ext>
                </a:extLst>
              </a:tr>
              <a:tr h="913410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is mutable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 can make any changes in list.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  is immutable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 can not make any changes in tuple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is mutable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i.e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 can make any changes in set. But elements are not duplicated.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 is mutable. But Keys are not duplicated.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6545"/>
                  </a:ext>
                </a:extLst>
              </a:tr>
              <a:tr h="1195585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an empty list</a:t>
                      </a: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l=[]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an empty Tuple</a:t>
                      </a: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t=()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a set</a:t>
                      </a: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a=set()</a:t>
                      </a: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an empty dictionary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d={}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5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7113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56825" y="9525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39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b="1" dirty="0"/>
              <a:t>List</a:t>
            </a:r>
            <a:r>
              <a:rPr lang="en-US" sz="2400" dirty="0"/>
              <a:t>: List is an ordered collection of elements enclosed within []. </a:t>
            </a:r>
          </a:p>
          <a:p>
            <a:pPr algn="just"/>
            <a:r>
              <a:rPr lang="en-US" sz="2400" dirty="0"/>
              <a:t>A list can store a collection of data of any size.</a:t>
            </a:r>
          </a:p>
          <a:p>
            <a:r>
              <a:rPr lang="en-US" sz="2400" dirty="0"/>
              <a:t>A list is a sequence defined by the list class. </a:t>
            </a:r>
          </a:p>
          <a:p>
            <a:r>
              <a:rPr lang="en-US" sz="2400" dirty="0"/>
              <a:t>It contains the methods for creating, manipulating, and processing lists. </a:t>
            </a:r>
          </a:p>
          <a:p>
            <a:r>
              <a:rPr lang="en-US" sz="2400" dirty="0"/>
              <a:t>There are addresses assigned to every element of the list, which is called as Index.</a:t>
            </a:r>
          </a:p>
          <a:p>
            <a:r>
              <a:rPr lang="en-US" sz="2400" dirty="0"/>
              <a:t>Elements in a list can be accessed through an index.</a:t>
            </a:r>
          </a:p>
          <a:p>
            <a:r>
              <a:rPr lang="en-US" sz="2400" dirty="0"/>
              <a:t>Lists are mutable.</a:t>
            </a:r>
          </a:p>
          <a:p>
            <a:r>
              <a:rPr lang="en-US" sz="2400" dirty="0"/>
              <a:t>The elements in a list are separated by commas.</a:t>
            </a:r>
          </a:p>
          <a:p>
            <a:r>
              <a:rPr lang="en-US" sz="2400" dirty="0"/>
              <a:t>A list can contain the elements of the same type or mixed types.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59624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dirty="0"/>
              <a:t> </a:t>
            </a:r>
            <a:r>
              <a:rPr lang="en-US" sz="2400" b="1" dirty="0"/>
              <a:t>List Is a Sequence Type: </a:t>
            </a:r>
            <a:r>
              <a:rPr lang="en-US" sz="2400" dirty="0"/>
              <a:t>Strings and lists are sequence types in Python. A string is a sequence of characters, while a list is a sequence of any elements.</a:t>
            </a:r>
          </a:p>
          <a:p>
            <a:pPr algn="just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29E3F-CAF4-4B6C-A797-3915ED23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12" y="2177786"/>
            <a:ext cx="7011269" cy="336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0BD3B-6D0E-49D3-BB62-4622E08835F6}"/>
              </a:ext>
            </a:extLst>
          </p:cNvPr>
          <p:cNvSpPr txBox="1"/>
          <p:nvPr/>
        </p:nvSpPr>
        <p:spPr>
          <a:xfrm>
            <a:off x="4057594" y="5766905"/>
            <a:ext cx="380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for Sequences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82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dirty="0"/>
              <a:t> </a:t>
            </a:r>
            <a:r>
              <a:rPr lang="en-US" sz="2400" b="1" dirty="0"/>
              <a:t>Functions for Lists: </a:t>
            </a:r>
            <a:r>
              <a:rPr lang="en-US" sz="2400" dirty="0"/>
              <a:t>Several Python built-in functions can be used with lists.</a:t>
            </a:r>
          </a:p>
          <a:p>
            <a:pPr algn="just"/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31FDE-134B-4A7D-BDF4-6C7CC8C32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" y="1857676"/>
            <a:ext cx="7603957" cy="36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874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b="1" dirty="0"/>
              <a:t>Index Operator []: </a:t>
            </a:r>
            <a:r>
              <a:rPr lang="en-US" sz="2400" b="0" i="0" u="none" strike="noStrike" baseline="0" dirty="0">
                <a:latin typeface="Times-Roman"/>
              </a:rPr>
              <a:t>An element in a list can be accessed through the index operator, using the following syntax:</a:t>
            </a:r>
            <a:endParaRPr lang="en-US" sz="2400" b="1" dirty="0"/>
          </a:p>
          <a:p>
            <a:pPr algn="just"/>
            <a:r>
              <a:rPr lang="en-US" sz="2400" dirty="0" err="1"/>
              <a:t>myList</a:t>
            </a:r>
            <a:r>
              <a:rPr lang="en-US" sz="2400" dirty="0"/>
              <a:t>[index]</a:t>
            </a:r>
          </a:p>
          <a:p>
            <a:pPr algn="just"/>
            <a:r>
              <a:rPr lang="en-US" sz="2400" dirty="0"/>
              <a:t>List indexes are 0 based; that is, they range from 0 to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myList</a:t>
            </a:r>
            <a:r>
              <a:rPr lang="en-US" sz="2400" dirty="0"/>
              <a:t>)-1.</a:t>
            </a:r>
          </a:p>
          <a:p>
            <a:pPr algn="just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021E7-3ABA-4D42-8ECF-4250AEF2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3" y="2945330"/>
            <a:ext cx="7796463" cy="3137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BB0927-872E-4ED0-814A-32833AF19E99}"/>
              </a:ext>
            </a:extLst>
          </p:cNvPr>
          <p:cNvSpPr txBox="1"/>
          <p:nvPr/>
        </p:nvSpPr>
        <p:spPr>
          <a:xfrm>
            <a:off x="8316227" y="3628724"/>
            <a:ext cx="253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10 elements with indexes from 0 to 9.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0620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/>
            <a:r>
              <a:rPr lang="en-US" sz="2400" dirty="0"/>
              <a:t>Python also allows the use of negative numbers as indexes to reference positions relative to the end of the list. </a:t>
            </a:r>
          </a:p>
          <a:p>
            <a:pPr algn="just"/>
            <a:r>
              <a:rPr lang="en-US" sz="2400" dirty="0"/>
              <a:t>The actual position is obtained by adding the length of the list with the negative index. For example: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7B91B-0CD1-4617-97C2-34F957C0D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4" y="3188895"/>
            <a:ext cx="6525928" cy="21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727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E8A8E6-3747-4738-AD21-33630033044A}" type="slidenum">
              <a:rPr lang="en-US"/>
              <a:pPr/>
              <a:t>9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041" y="210207"/>
            <a:ext cx="8671035" cy="861848"/>
          </a:xfrm>
          <a:ln>
            <a:solidFill>
              <a:schemeClr val="tx1"/>
            </a:solidFill>
          </a:ln>
        </p:spPr>
        <p:txBody>
          <a:bodyPr lIns="92075" tIns="46038" rIns="92075" bIns="46038" anchor="ctr"/>
          <a:lstStyle/>
          <a:p>
            <a:pPr eaLnBrk="1" hangingPunct="1"/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Python Data Structures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13D08-CB19-41BE-9A53-91559C102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50" y="1311275"/>
            <a:ext cx="10379977" cy="4868144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List Slicing [start : end]: </a:t>
            </a:r>
            <a:r>
              <a:rPr lang="en-US" sz="2400" dirty="0"/>
              <a:t>The index operator allows you to select an element at the specified index. The slicing operator returns a slice of the list using the syntax list[start : end]. The slice is a </a:t>
            </a:r>
            <a:r>
              <a:rPr lang="en-US" sz="2400" dirty="0" err="1"/>
              <a:t>sublist</a:t>
            </a:r>
            <a:r>
              <a:rPr lang="en-US" sz="2400" dirty="0"/>
              <a:t> from index start to index end – 1. Here are some examples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E072E-7ECA-4B41-A969-D0AAFD3E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716" y="3429000"/>
            <a:ext cx="5909911" cy="25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383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24113</TotalTime>
  <Words>1835</Words>
  <Application>Microsoft Office PowerPoint</Application>
  <PresentationFormat>Widescreen</PresentationFormat>
  <Paragraphs>246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Times-Roman</vt:lpstr>
      <vt:lpstr>Office Theme</vt:lpstr>
      <vt:lpstr>CorelDRAW</vt:lpstr>
      <vt:lpstr>PowerPoint Presentation</vt:lpstr>
      <vt:lpstr> Contents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 Python Data Structures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 </cp:lastModifiedBy>
  <cp:revision>1253</cp:revision>
  <dcterms:created xsi:type="dcterms:W3CDTF">2019-05-03T13:26:36Z</dcterms:created>
  <dcterms:modified xsi:type="dcterms:W3CDTF">2023-06-15T17:17:45Z</dcterms:modified>
</cp:coreProperties>
</file>