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9" r:id="rId9"/>
    <p:sldId id="268" r:id="rId10"/>
    <p:sldId id="263" r:id="rId11"/>
    <p:sldId id="264" r:id="rId12"/>
    <p:sldId id="265" r:id="rId13"/>
    <p:sldId id="266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Mono" panose="00000009000000000000" pitchFamily="49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1ECD47-64DC-4741-B5A2-3AA257FB77C9}">
  <a:tblStyle styleId="{DF1ECD47-64DC-4741-B5A2-3AA257FB77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5d66b632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5d66b632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d66b632ad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d66b632ad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d66b632a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25d66b632a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d66b632a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25d66b632a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d66b632ad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25d66b632ad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d66b632ad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25d66b632ad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d66b632ad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25d66b632ad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d66b632ad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25d66b632ad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d66b632ad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25d66b632ad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d66b632ad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25d66b632ad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 1 1">
  <p:cSld name="SECTION_HEADER_1_1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 idx="4294967295"/>
          </p:nvPr>
        </p:nvSpPr>
        <p:spPr>
          <a:xfrm>
            <a:off x="275266" y="2670710"/>
            <a:ext cx="64227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Problem Statement Title:</a:t>
            </a:r>
            <a:endParaRPr sz="2400" b="1" i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 b="1" i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 b="1" i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Team Name: </a:t>
            </a:r>
            <a:endParaRPr sz="2400" b="1" i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7ACCA2-B99C-B731-00EE-D32FFB272E49}"/>
              </a:ext>
            </a:extLst>
          </p:cNvPr>
          <p:cNvSpPr txBox="1"/>
          <p:nvPr/>
        </p:nvSpPr>
        <p:spPr>
          <a:xfrm>
            <a:off x="3791416" y="2739053"/>
            <a:ext cx="55904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chemeClr val="bg1"/>
                </a:solidFill>
              </a:rPr>
              <a:t>Personalized Product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F323B-542E-E2B2-256B-E2DBBE34DD5D}"/>
              </a:ext>
            </a:extLst>
          </p:cNvPr>
          <p:cNvSpPr txBox="1"/>
          <p:nvPr/>
        </p:nvSpPr>
        <p:spPr>
          <a:xfrm>
            <a:off x="1308411" y="3411468"/>
            <a:ext cx="7835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err="1">
                <a:solidFill>
                  <a:schemeClr val="bg1"/>
                </a:solidFill>
              </a:rPr>
              <a:t>UrbanIQ</a:t>
            </a:r>
            <a:endParaRPr lang="en-IN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 rotWithShape="1">
          <a:blip r:embed="rId3">
            <a:alphaModFix/>
          </a:blip>
          <a:srcRect b="4816"/>
          <a:stretch/>
        </p:blipFill>
        <p:spPr>
          <a:xfrm>
            <a:off x="0" y="0"/>
            <a:ext cx="9147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1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Limitations</a:t>
            </a: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" name="Google Shape;102;p21"/>
          <p:cNvSpPr txBox="1"/>
          <p:nvPr/>
        </p:nvSpPr>
        <p:spPr>
          <a:xfrm>
            <a:off x="298500" y="1101961"/>
            <a:ext cx="8547000" cy="3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Cold Start Problem: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Description: Difficulty in providing recommendations for new users or products without prior data.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Impact: May lead to generic or irrelevant recommendations for new users.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Potential Mitigations: Utilize content-based filtering or hybrid approaches.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Dependence on Explicit Ratings: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Description: The system relies on explicit user ratings, which may limit coverage if users don’t rate products.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Impact: Reduced ability to provide personalized recommendations without sufficient rating data.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Potential Mitigations: Incorporate implicit feedback like clicks, views, purchase history.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Scalability Challenges: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Description: Potential challenges in handling extremely large datasets or rapidly scaling to accommodate more users and products.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Impact: May affect performance, response times, or accuracy.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Potential Mitigations: Utilize distributed computing, optimize algorithms for efficiency.</a:t>
            </a:r>
            <a:endParaRPr sz="1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 rotWithShape="1">
          <a:blip r:embed="rId3">
            <a:alphaModFix/>
          </a:blip>
          <a:srcRect b="4580"/>
          <a:stretch/>
        </p:blipFill>
        <p:spPr>
          <a:xfrm>
            <a:off x="0" y="0"/>
            <a:ext cx="9147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2"/>
          <p:cNvSpPr txBox="1"/>
          <p:nvPr/>
        </p:nvSpPr>
        <p:spPr>
          <a:xfrm>
            <a:off x="75200" y="270050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Future Scope</a:t>
            </a:r>
            <a:endParaRPr sz="2400" b="1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9" name="Google Shape;109;p22"/>
          <p:cNvSpPr txBox="1"/>
          <p:nvPr/>
        </p:nvSpPr>
        <p:spPr>
          <a:xfrm>
            <a:off x="298500" y="1079659"/>
            <a:ext cx="8547000" cy="3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Hybrid Recommendation Models: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Description: Combining content-based and collaborative filtering to provide more nuanced recommendations.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Potential Impact: Improved accuracy, ability to handle cold start problems, more personalized recommendations.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Deep Learning Integration: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Description: Explore neural network-based models for capturing complex patterns and relationships in data.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Potential Impact: Enhanced prediction accuracy, ability to model complex user behavior.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Real-time Recommendations: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Description: Implement real-time updates and recommendations based on user interactions and behavior as they browse the platform.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Potential Impact: More dynamic and responsive recommendations, immediate adaptation to user preferences.</a:t>
            </a:r>
            <a:endParaRPr sz="1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 rotWithShape="1">
          <a:blip r:embed="rId3">
            <a:alphaModFix/>
          </a:blip>
          <a:srcRect b="5544"/>
          <a:stretch/>
        </p:blipFill>
        <p:spPr>
          <a:xfrm>
            <a:off x="0" y="0"/>
            <a:ext cx="9147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 txBox="1"/>
          <p:nvPr/>
        </p:nvSpPr>
        <p:spPr>
          <a:xfrm>
            <a:off x="581924" y="189879"/>
            <a:ext cx="7292100" cy="3150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" panose="020F0502020204030204" pitchFamily="34" charset="0"/>
                <a:sym typeface="Roboto Mono"/>
              </a:rPr>
              <a:t>Conclusion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The project successfully implemented a personalized recommendation system that met the requirements of Flipkart </a:t>
            </a:r>
            <a:r>
              <a:rPr lang="en-US" sz="160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GRiD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 5.0 coding challenge. By leveraging various algorithms, careful preprocessing, and tuning, the system is capable of providing relevant and accurate product recommendations.</a:t>
            </a:r>
            <a:endParaRPr sz="180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 idx="4294967295"/>
          </p:nvPr>
        </p:nvSpPr>
        <p:spPr>
          <a:xfrm>
            <a:off x="1360650" y="2693398"/>
            <a:ext cx="64227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7200" b="1"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 rotWithShape="1">
          <a:blip r:embed="rId3">
            <a:alphaModFix/>
          </a:blip>
          <a:srcRect b="4580"/>
          <a:stretch/>
        </p:blipFill>
        <p:spPr>
          <a:xfrm>
            <a:off x="0" y="0"/>
            <a:ext cx="9147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/>
          <p:nvPr/>
        </p:nvSpPr>
        <p:spPr>
          <a:xfrm>
            <a:off x="135875" y="145275"/>
            <a:ext cx="72921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Team members details</a:t>
            </a: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63" name="Google Shape;63;p15"/>
          <p:cNvGraphicFramePr/>
          <p:nvPr>
            <p:extLst>
              <p:ext uri="{D42A27DB-BD31-4B8C-83A1-F6EECF244321}">
                <p14:modId xmlns:p14="http://schemas.microsoft.com/office/powerpoint/2010/main" val="1464076777"/>
              </p:ext>
            </p:extLst>
          </p:nvPr>
        </p:nvGraphicFramePr>
        <p:xfrm>
          <a:off x="195688" y="1144500"/>
          <a:ext cx="8756200" cy="2962800"/>
        </p:xfrm>
        <a:graphic>
          <a:graphicData uri="http://schemas.openxmlformats.org/drawingml/2006/table">
            <a:tbl>
              <a:tblPr>
                <a:noFill/>
                <a:tableStyleId>{DF1ECD47-64DC-4741-B5A2-3AA257FB77C9}</a:tableStyleId>
              </a:tblPr>
              <a:tblGrid>
                <a:gridCol w="253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4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4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Team Name</a:t>
                      </a:r>
                      <a:endParaRPr sz="1000" b="1" u="none" strike="noStrike" cap="non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Institute Name/Names</a:t>
                      </a:r>
                      <a:endParaRPr sz="1000" b="1" u="none" strike="noStrike" cap="non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Manipal University Jaipur</a:t>
                      </a:r>
                      <a:br>
                        <a:rPr lang="en-IN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National Institute of Technology Delhi</a:t>
                      </a: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Team Members &gt;</a:t>
                      </a:r>
                      <a:endParaRPr sz="1000" b="1" u="none" strike="noStrike" cap="non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1(Leader)</a:t>
                      </a:r>
                      <a:endParaRPr sz="1000" b="1" u="none" strike="noStrike" cap="none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b="1" u="none" strike="noStrike" cap="none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000" b="1" u="none" strike="noStrike" cap="none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000" b="1" u="none" strike="noStrike" cap="none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 sz="1000" b="1" u="none" strike="noStrike" cap="non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u="none" strike="noStrike" cap="none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PRIYANSHI VYAS </a:t>
                      </a:r>
                      <a:endParaRPr lang="en-IN"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u="none" strike="noStrike" cap="none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TUSHAR AGARWAL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                  -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Batch</a:t>
                      </a:r>
                      <a:endParaRPr sz="1000" b="1" u="none" strike="noStrike" cap="non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               2024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              2024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F2560D9-6BAB-E5B2-DFE5-18600CD3D648}"/>
              </a:ext>
            </a:extLst>
          </p:cNvPr>
          <p:cNvSpPr txBox="1"/>
          <p:nvPr/>
        </p:nvSpPr>
        <p:spPr>
          <a:xfrm>
            <a:off x="2877015" y="1229486"/>
            <a:ext cx="2579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UrbanIQ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135875" y="145275"/>
            <a:ext cx="8931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Deliverables/Expectations for Level 2 (Idea + Code Submission)</a:t>
            </a: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" name="Google Shape;69;p16"/>
          <p:cNvSpPr txBox="1"/>
          <p:nvPr/>
        </p:nvSpPr>
        <p:spPr>
          <a:xfrm>
            <a:off x="51750" y="1095675"/>
            <a:ext cx="8857200" cy="37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IN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Idea Submission: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IN" sz="1600" b="1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Objective: </a:t>
            </a:r>
            <a:r>
              <a:rPr lang="en-IN" sz="16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Develop a system capable of generating personalized product recommendations using collaborative filtering techniques and matrix factorization algorithms like SVD and KNN.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IN" sz="1600" b="1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Target Users: </a:t>
            </a:r>
            <a:r>
              <a:rPr lang="en-IN" sz="16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Online shoppers, e-commerce platforms.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IN" sz="1600" b="1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Impact: </a:t>
            </a:r>
            <a:r>
              <a:rPr lang="en-IN" sz="16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Increase conversion rates, enhance user engagement, provide tailored shopping experiences.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endParaRPr lang="en-IN" sz="1600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Roboto Mono"/>
            </a:endParaRP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IN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Code Submission: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IN" sz="1600" b="1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Languages &amp; Libraries:</a:t>
            </a:r>
            <a:r>
              <a:rPr lang="en-IN" sz="16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 Python, Surprise Library (for recommendation algorithms), Pandas (for data manipulation).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IN" sz="1600" b="1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Code Structure: </a:t>
            </a:r>
            <a:r>
              <a:rPr lang="en-IN" sz="16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Organized into distinct modules for data loading (data_loader.py), model training and evaluation (model.py), main orchestration (main.py), and web interface (app.py).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IN" sz="1600" b="1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Deployment Considerations</a:t>
            </a:r>
            <a:r>
              <a:rPr lang="en-IN" sz="16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: Designed for scalability, extensibility, and integration with existing e-commerce platforms.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2400" b="1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Glossary</a:t>
            </a:r>
            <a:endParaRPr sz="2400" b="1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" name="Google Shape;75;p17"/>
          <p:cNvSpPr txBox="1"/>
          <p:nvPr/>
        </p:nvSpPr>
        <p:spPr>
          <a:xfrm>
            <a:off x="75200" y="1012749"/>
            <a:ext cx="9068800" cy="289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381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SVD (Singular Value Decomposition): A matrix factorization technique used in recommendation systems to capture latent factors.</a:t>
            </a:r>
          </a:p>
          <a:p>
            <a:pPr marL="4381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KNN (K-Nearest Neighbors): Algorithms used for collaborative filtering, including variations like </a:t>
            </a:r>
            <a:r>
              <a:rPr lang="en-US" sz="160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KNNBasic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, </a:t>
            </a:r>
            <a:r>
              <a:rPr lang="en-US" sz="160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KNNWithMeans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, and </a:t>
            </a:r>
            <a:r>
              <a:rPr lang="en-US" sz="160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KNNWithZScore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.</a:t>
            </a:r>
          </a:p>
          <a:p>
            <a:pPr marL="4381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RMSE (Root Mean Square Error): A standard measure for quantifying the difference between predicted and actual ratings.</a:t>
            </a:r>
          </a:p>
          <a:p>
            <a:pPr marL="4381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P0, P1, P2 (Priority Levels): Classification of use cases or features by importance or impact, with P0 being the highest priority.</a:t>
            </a:r>
          </a:p>
          <a:p>
            <a:pPr marL="4381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API (Application Programming Interface): A set of rules and protocols for building and interacting with software applications.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 rotWithShape="1">
          <a:blip r:embed="rId3">
            <a:alphaModFix/>
          </a:blip>
          <a:srcRect b="4816"/>
          <a:stretch/>
        </p:blipFill>
        <p:spPr>
          <a:xfrm>
            <a:off x="0" y="0"/>
            <a:ext cx="9147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Use-cases</a:t>
            </a: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75200" y="1338824"/>
            <a:ext cx="9068800" cy="281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P0: Personalized Product Recommendations:</a:t>
            </a: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Provide users with personalized product suggestions based on past behavior, preferences, and interactions.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Impact: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Enhance user engagement, increase conversion rates, improve customer satisfaction.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 Details: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Utilize collaborative filtering techniques, including SVD and KNN algorithms, and integrate with product catalogs.</a:t>
            </a: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P1: Integration with E-commerce Platforms:</a:t>
            </a: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Seamlessly integrate the recommendation system with existing e-commerce platforms.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Impact: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Enable e-commerce platforms to leverage personalized recommendations without significant changes to their existing systems.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 Details: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Design APIs for easy integration, ensure compatibility with different product catalog structures.</a:t>
            </a: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P2: Analytics and Insights:</a:t>
            </a: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Gather and analyze data on user interactions, recommendation effectiveness, and popular products.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Impact: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Provide insights to businesses on user behavior, product trends, and recommendation performance.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 Details: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Implement tracking and analytics, provide dashboards and reports.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IN" sz="12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 rotWithShape="1">
          <a:blip r:embed="rId3">
            <a:alphaModFix/>
          </a:blip>
          <a:srcRect b="4816"/>
          <a:stretch/>
        </p:blipFill>
        <p:spPr>
          <a:xfrm>
            <a:off x="0" y="0"/>
            <a:ext cx="9147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/>
          <p:cNvSpPr txBox="1"/>
          <p:nvPr/>
        </p:nvSpPr>
        <p:spPr>
          <a:xfrm>
            <a:off x="135875" y="313163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Solution statement/ Proposed approach</a:t>
            </a:r>
            <a:endParaRPr sz="2400" b="1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298500" y="830766"/>
            <a:ext cx="8547000" cy="3999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Problem Breakdown: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Data Preprocessing: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Objective: Prepare data for modeling by cleaning, transforming, and handling missing values.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Approach: Utilize Pandas for data manipulation, clean and cap ratings, convert data into Surprise format.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Model Training: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Objective: Train recommendation algorithms on preprocessed data.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Approach: Implement and tune SVD and KNN algorithms using the Surprise library, perform hyperparameter tuning, save trained models.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Evaluation: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Objective: Assess the accuracy and relevance of recommendations.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Approach: Utilize metrics like RMSE, precision, and recall, evaluate models on validation sets, compare performance.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Overall Solution: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oboto Mono"/>
              </a:rPr>
              <a:t>Description: A modular and scalable recommendation system capable of providing personalized product suggestions, integrating with e-commerce platforms, and gathering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B3C4-8204-8F48-DE24-C8F94F71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FCE4FB2B-4EA8-F473-D669-DB36DDA79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76" y="0"/>
            <a:ext cx="813804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15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BA7A-933F-459B-386E-C66162AE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3E86E9AD-230B-B51B-C7A8-0A5BA6E75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23" y="0"/>
            <a:ext cx="86513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8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64C8-58A4-8DCF-419A-C2B9D617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 descr="A diagram of data processing&#10;&#10;Description automatically generated">
            <a:extLst>
              <a:ext uri="{FF2B5EF4-FFF2-40B4-BE49-F238E27FC236}">
                <a16:creationId xmlns:a16="http://schemas.microsoft.com/office/drawing/2014/main" id="{F3E36B01-D2FD-BED1-38F6-0593B080E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23" y="0"/>
            <a:ext cx="86513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459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902</Words>
  <Application>Microsoft Office PowerPoint</Application>
  <PresentationFormat>On-screen Show (16:9)</PresentationFormat>
  <Paragraphs>91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Roboto Mono</vt:lpstr>
      <vt:lpstr>Times New Roman</vt:lpstr>
      <vt:lpstr>Roboto</vt:lpstr>
      <vt:lpstr>Arial</vt:lpstr>
      <vt:lpstr>Calibri</vt:lpstr>
      <vt:lpstr>Simple Light</vt:lpstr>
      <vt:lpstr>Problem Statement Title:                                Team Name: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Title: Team Name:  </dc:title>
  <cp:lastModifiedBy>Priyanshi Vyas[Information Technology - 2020]</cp:lastModifiedBy>
  <cp:revision>2</cp:revision>
  <dcterms:modified xsi:type="dcterms:W3CDTF">2023-08-20T22:23:11Z</dcterms:modified>
</cp:coreProperties>
</file>