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Bold" charset="1" panose="020B0802020202020204"/>
      <p:regular r:id="rId17"/>
    </p:embeddedFont>
    <p:embeddedFont>
      <p:font typeface="ITC Franklin Gothic LT" charset="1" panose="020B0504030503020204"/>
      <p:regular r:id="rId18"/>
    </p:embeddedFont>
    <p:embeddedFont>
      <p:font typeface="ITC Franklin Gothic LT Semi-Bold" charset="1" panose="020B07040305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Tushar552/AICTE-IBM-Cybersecurity-Internship-"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669600" y="4628880"/>
            <a:ext cx="16947900" cy="5006880"/>
            <a:chOff x="0" y="0"/>
            <a:chExt cx="22597200" cy="6675840"/>
          </a:xfrm>
        </p:grpSpPr>
        <p:sp>
          <p:nvSpPr>
            <p:cNvPr name="Freeform 10" id="10"/>
            <p:cNvSpPr/>
            <p:nvPr/>
          </p:nvSpPr>
          <p:spPr>
            <a:xfrm flipH="false" flipV="false" rot="0">
              <a:off x="0" y="0"/>
              <a:ext cx="22597238" cy="6675882"/>
            </a:xfrm>
            <a:custGeom>
              <a:avLst/>
              <a:gdLst/>
              <a:ahLst/>
              <a:cxnLst/>
              <a:rect r="r" b="b" t="t" l="l"/>
              <a:pathLst>
                <a:path h="6675882" w="22597238">
                  <a:moveTo>
                    <a:pt x="0" y="0"/>
                  </a:moveTo>
                  <a:lnTo>
                    <a:pt x="22597238" y="0"/>
                  </a:lnTo>
                  <a:lnTo>
                    <a:pt x="22597238" y="6675882"/>
                  </a:lnTo>
                  <a:lnTo>
                    <a:pt x="0" y="6675882"/>
                  </a:lnTo>
                  <a:close/>
                </a:path>
              </a:pathLst>
            </a:custGeom>
            <a:solidFill>
              <a:srgbClr val="465359"/>
            </a:solidFill>
          </p:spPr>
        </p:sp>
      </p:grpSp>
      <p:grpSp>
        <p:nvGrpSpPr>
          <p:cNvPr name="Group 11" id="11"/>
          <p:cNvGrpSpPr/>
          <p:nvPr/>
        </p:nvGrpSpPr>
        <p:grpSpPr>
          <a:xfrm rot="0">
            <a:off x="2192400" y="2420280"/>
            <a:ext cx="13715460" cy="2190000"/>
            <a:chOff x="0" y="0"/>
            <a:chExt cx="18287280" cy="2920000"/>
          </a:xfrm>
        </p:grpSpPr>
        <p:sp>
          <p:nvSpPr>
            <p:cNvPr name="Freeform 12" id="12"/>
            <p:cNvSpPr/>
            <p:nvPr/>
          </p:nvSpPr>
          <p:spPr>
            <a:xfrm flipH="false" flipV="false" rot="0">
              <a:off x="0" y="0"/>
              <a:ext cx="18287281" cy="2920000"/>
            </a:xfrm>
            <a:custGeom>
              <a:avLst/>
              <a:gdLst/>
              <a:ahLst/>
              <a:cxnLst/>
              <a:rect r="r" b="b" t="t" l="l"/>
              <a:pathLst>
                <a:path h="2920000" w="18287281">
                  <a:moveTo>
                    <a:pt x="0" y="0"/>
                  </a:moveTo>
                  <a:lnTo>
                    <a:pt x="18287281" y="0"/>
                  </a:lnTo>
                  <a:lnTo>
                    <a:pt x="18287281" y="2920000"/>
                  </a:lnTo>
                  <a:lnTo>
                    <a:pt x="0" y="2920000"/>
                  </a:lnTo>
                  <a:close/>
                </a:path>
              </a:pathLst>
            </a:custGeom>
            <a:solidFill>
              <a:srgbClr val="000000">
                <a:alpha val="0"/>
              </a:srgbClr>
            </a:solidFill>
          </p:spPr>
        </p:sp>
        <p:sp>
          <p:nvSpPr>
            <p:cNvPr name="TextBox 13" id="13"/>
            <p:cNvSpPr txBox="true"/>
            <p:nvPr/>
          </p:nvSpPr>
          <p:spPr>
            <a:xfrm>
              <a:off x="0" y="-104775"/>
              <a:ext cx="18287280" cy="3024775"/>
            </a:xfrm>
            <a:prstGeom prst="rect">
              <a:avLst/>
            </a:prstGeom>
          </p:spPr>
          <p:txBody>
            <a:bodyPr anchor="b" rtlCol="false" tIns="0" lIns="0" bIns="0" rIns="0"/>
            <a:lstStyle/>
            <a:p>
              <a:pPr algn="ctr">
                <a:lnSpc>
                  <a:spcPts val="6480"/>
                </a:lnSpc>
              </a:pPr>
              <a:r>
                <a:rPr lang="en-US" b="true" sz="5400" spc="-1">
                  <a:solidFill>
                    <a:srgbClr val="1CADE4"/>
                  </a:solidFill>
                  <a:latin typeface="Arial Bold"/>
                  <a:ea typeface="Arial Bold"/>
                  <a:cs typeface="Arial Bold"/>
                  <a:sym typeface="Arial Bold"/>
                </a:rPr>
                <a:t>Secure Data Hiding in Image Using Steganography</a:t>
              </a:r>
            </a:p>
          </p:txBody>
        </p:sp>
      </p:grpSp>
      <p:grpSp>
        <p:nvGrpSpPr>
          <p:cNvPr name="Group 14" id="14"/>
          <p:cNvGrpSpPr/>
          <p:nvPr/>
        </p:nvGrpSpPr>
        <p:grpSpPr>
          <a:xfrm rot="0">
            <a:off x="-494640" y="1551420"/>
            <a:ext cx="19089540" cy="868860"/>
            <a:chOff x="0" y="0"/>
            <a:chExt cx="25452720" cy="1158480"/>
          </a:xfrm>
        </p:grpSpPr>
        <p:sp>
          <p:nvSpPr>
            <p:cNvPr name="Freeform 15" id="15"/>
            <p:cNvSpPr/>
            <p:nvPr/>
          </p:nvSpPr>
          <p:spPr>
            <a:xfrm flipH="false" flipV="false" rot="0">
              <a:off x="0" y="0"/>
              <a:ext cx="25452721" cy="1158480"/>
            </a:xfrm>
            <a:custGeom>
              <a:avLst/>
              <a:gdLst/>
              <a:ahLst/>
              <a:cxnLst/>
              <a:rect r="r" b="b" t="t" l="l"/>
              <a:pathLst>
                <a:path h="1158480" w="25452721">
                  <a:moveTo>
                    <a:pt x="0" y="0"/>
                  </a:moveTo>
                  <a:lnTo>
                    <a:pt x="25452721" y="0"/>
                  </a:lnTo>
                  <a:lnTo>
                    <a:pt x="25452721" y="1158480"/>
                  </a:lnTo>
                  <a:lnTo>
                    <a:pt x="0" y="1158480"/>
                  </a:lnTo>
                  <a:close/>
                </a:path>
              </a:pathLst>
            </a:custGeom>
            <a:solidFill>
              <a:srgbClr val="000000">
                <a:alpha val="0"/>
              </a:srgbClr>
            </a:solidFill>
          </p:spPr>
        </p:sp>
        <p:sp>
          <p:nvSpPr>
            <p:cNvPr name="TextBox 16" id="16"/>
            <p:cNvSpPr txBox="true"/>
            <p:nvPr/>
          </p:nvSpPr>
          <p:spPr>
            <a:xfrm>
              <a:off x="0" y="-95250"/>
              <a:ext cx="25452720" cy="1253730"/>
            </a:xfrm>
            <a:prstGeom prst="rect">
              <a:avLst/>
            </a:prstGeom>
          </p:spPr>
          <p:txBody>
            <a:bodyPr anchor="t" rtlCol="false" tIns="0" lIns="0" bIns="0" rIns="0"/>
            <a:lstStyle/>
            <a:p>
              <a:pPr algn="ctr">
                <a:lnSpc>
                  <a:spcPts val="5759"/>
                </a:lnSpc>
              </a:pPr>
              <a:r>
                <a:rPr lang="en-US" b="true" sz="4800" spc="-1">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3446820" y="6103500"/>
            <a:ext cx="12794153" cy="3038045"/>
            <a:chOff x="0" y="0"/>
            <a:chExt cx="15959520" cy="3789680"/>
          </a:xfrm>
        </p:grpSpPr>
        <p:sp>
          <p:nvSpPr>
            <p:cNvPr name="Freeform 18" id="18"/>
            <p:cNvSpPr/>
            <p:nvPr/>
          </p:nvSpPr>
          <p:spPr>
            <a:xfrm flipH="false" flipV="false" rot="0">
              <a:off x="0" y="0"/>
              <a:ext cx="15959520" cy="3789680"/>
            </a:xfrm>
            <a:custGeom>
              <a:avLst/>
              <a:gdLst/>
              <a:ahLst/>
              <a:cxnLst/>
              <a:rect r="r" b="b" t="t" l="l"/>
              <a:pathLst>
                <a:path h="3789680" w="15959520">
                  <a:moveTo>
                    <a:pt x="0" y="0"/>
                  </a:moveTo>
                  <a:lnTo>
                    <a:pt x="15959520" y="0"/>
                  </a:lnTo>
                  <a:lnTo>
                    <a:pt x="15959520" y="3789680"/>
                  </a:lnTo>
                  <a:lnTo>
                    <a:pt x="0" y="3789680"/>
                  </a:lnTo>
                  <a:close/>
                </a:path>
              </a:pathLst>
            </a:custGeom>
            <a:solidFill>
              <a:srgbClr val="000000">
                <a:alpha val="0"/>
              </a:srgbClr>
            </a:solidFill>
          </p:spPr>
        </p:sp>
        <p:sp>
          <p:nvSpPr>
            <p:cNvPr name="TextBox 19" id="19"/>
            <p:cNvSpPr txBox="true"/>
            <p:nvPr/>
          </p:nvSpPr>
          <p:spPr>
            <a:xfrm>
              <a:off x="0" y="-66675"/>
              <a:ext cx="15959520" cy="3856355"/>
            </a:xfrm>
            <a:prstGeom prst="rect">
              <a:avLst/>
            </a:prstGeom>
          </p:spPr>
          <p:txBody>
            <a:bodyPr anchor="t" rtlCol="false" tIns="0" lIns="0" bIns="0" rIns="0"/>
            <a:lstStyle/>
            <a:p>
              <a:pPr algn="l">
                <a:lnSpc>
                  <a:spcPts val="3600"/>
                </a:lnSpc>
              </a:pPr>
              <a:r>
                <a:rPr lang="en-US" b="true" sz="3000" spc="-1">
                  <a:solidFill>
                    <a:srgbClr val="1482AC"/>
                  </a:solidFill>
                  <a:latin typeface="Arial Bold"/>
                  <a:ea typeface="Arial Bold"/>
                  <a:cs typeface="Arial Bold"/>
                  <a:sym typeface="Arial Bold"/>
                </a:rPr>
                <a:t>Presented By</a:t>
              </a:r>
            </a:p>
            <a:p>
              <a:pPr algn="l">
                <a:lnSpc>
                  <a:spcPts val="3600"/>
                </a:lnSpc>
              </a:pPr>
              <a:r>
                <a:rPr lang="en-US" b="true" sz="3000" spc="-1">
                  <a:solidFill>
                    <a:srgbClr val="1482AC"/>
                  </a:solidFill>
                  <a:latin typeface="Arial Bold"/>
                  <a:ea typeface="Arial Bold"/>
                  <a:cs typeface="Arial Bold"/>
                  <a:sym typeface="Arial Bold"/>
                </a:rPr>
                <a:t>Student Name                         : Tushar Raha</a:t>
              </a:r>
            </a:p>
            <a:p>
              <a:pPr algn="l">
                <a:lnSpc>
                  <a:spcPts val="3600"/>
                </a:lnSpc>
              </a:pPr>
              <a:r>
                <a:rPr lang="en-US" b="true" sz="3000" spc="-1">
                  <a:solidFill>
                    <a:srgbClr val="1482AC"/>
                  </a:solidFill>
                  <a:latin typeface="Arial Bold"/>
                  <a:ea typeface="Arial Bold"/>
                  <a:cs typeface="Arial Bold"/>
                  <a:sym typeface="Arial Bold"/>
                </a:rPr>
                <a:t>College Name &amp; Department : Vidya Vihar Institute of Technology &amp;</a:t>
              </a:r>
            </a:p>
            <a:p>
              <a:pPr algn="l">
                <a:lnSpc>
                  <a:spcPts val="3600"/>
                </a:lnSpc>
              </a:pPr>
              <a:r>
                <a:rPr lang="en-US" b="true" sz="3000" spc="-1">
                  <a:solidFill>
                    <a:srgbClr val="1482AC"/>
                  </a:solidFill>
                  <a:latin typeface="Arial Bold"/>
                  <a:ea typeface="Arial Bold"/>
                  <a:cs typeface="Arial Bold"/>
                  <a:sym typeface="Arial Bold"/>
                </a:rPr>
                <a:t>                                                     B.Tech Computer Science </a:t>
              </a:r>
            </a:p>
            <a:p>
              <a:pPr algn="l">
                <a:lnSpc>
                  <a:spcPts val="36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871560" y="1953180"/>
            <a:ext cx="16543980" cy="7009200"/>
            <a:chOff x="0" y="0"/>
            <a:chExt cx="22058640" cy="9345600"/>
          </a:xfrm>
        </p:grpSpPr>
        <p:sp>
          <p:nvSpPr>
            <p:cNvPr name="Freeform 10" id="10"/>
            <p:cNvSpPr/>
            <p:nvPr/>
          </p:nvSpPr>
          <p:spPr>
            <a:xfrm flipH="false" flipV="false" rot="0">
              <a:off x="0" y="0"/>
              <a:ext cx="22058640" cy="9345600"/>
            </a:xfrm>
            <a:custGeom>
              <a:avLst/>
              <a:gdLst/>
              <a:ahLst/>
              <a:cxnLst/>
              <a:rect r="r" b="b" t="t" l="l"/>
              <a:pathLst>
                <a:path h="9345600" w="22058640">
                  <a:moveTo>
                    <a:pt x="0" y="0"/>
                  </a:moveTo>
                  <a:lnTo>
                    <a:pt x="22058640" y="0"/>
                  </a:lnTo>
                  <a:lnTo>
                    <a:pt x="22058640" y="9345600"/>
                  </a:lnTo>
                  <a:lnTo>
                    <a:pt x="0" y="9345600"/>
                  </a:lnTo>
                  <a:close/>
                </a:path>
              </a:pathLst>
            </a:custGeom>
            <a:solidFill>
              <a:srgbClr val="000000">
                <a:alpha val="0"/>
              </a:srgbClr>
            </a:solidFill>
          </p:spPr>
        </p:sp>
        <p:sp>
          <p:nvSpPr>
            <p:cNvPr name="TextBox 11" id="11"/>
            <p:cNvSpPr txBox="true"/>
            <p:nvPr/>
          </p:nvSpPr>
          <p:spPr>
            <a:xfrm>
              <a:off x="0" y="-47625"/>
              <a:ext cx="22058640" cy="9393225"/>
            </a:xfrm>
            <a:prstGeom prst="rect">
              <a:avLst/>
            </a:prstGeom>
          </p:spPr>
          <p:txBody>
            <a:bodyPr anchor="ctr" rtlCol="false" tIns="0" lIns="0" bIns="0" rIns="0"/>
            <a:lstStyle/>
            <a:p>
              <a:pPr algn="l">
                <a:lnSpc>
                  <a:spcPts val="3060"/>
                </a:lnSpc>
              </a:pP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 Graphical User Interface (GUI) – Develop a user-friendly GUI to make embedding and extracting messages easier.</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 Drag and Drop Support – Allow users to select images and messages through a simple drag-and-drop interface.</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 Customization Options – Provide settings for users to adjust the encoding method and choose different bit depths.</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 Real-time Preview – Show a preview of the image before and after steganography is applied.</a:t>
              </a:r>
            </a:p>
          </p:txBody>
        </p:sp>
      </p:grpSp>
      <p:grpSp>
        <p:nvGrpSpPr>
          <p:cNvPr name="Group 12" id="12"/>
          <p:cNvGrpSpPr/>
          <p:nvPr/>
        </p:nvGrpSpPr>
        <p:grpSpPr>
          <a:xfrm rot="0">
            <a:off x="803520" y="1266840"/>
            <a:ext cx="16543980" cy="794880"/>
            <a:chOff x="0" y="0"/>
            <a:chExt cx="22058640" cy="1059840"/>
          </a:xfrm>
        </p:grpSpPr>
        <p:sp>
          <p:nvSpPr>
            <p:cNvPr name="Freeform 13" id="13"/>
            <p:cNvSpPr/>
            <p:nvPr/>
          </p:nvSpPr>
          <p:spPr>
            <a:xfrm flipH="false" flipV="false" rot="0">
              <a:off x="0" y="0"/>
              <a:ext cx="22058640" cy="1059840"/>
            </a:xfrm>
            <a:custGeom>
              <a:avLst/>
              <a:gdLst/>
              <a:ahLst/>
              <a:cxnLst/>
              <a:rect r="r" b="b" t="t" l="l"/>
              <a:pathLst>
                <a:path h="1059840" w="22058640">
                  <a:moveTo>
                    <a:pt x="0" y="0"/>
                  </a:moveTo>
                  <a:lnTo>
                    <a:pt x="22058640" y="0"/>
                  </a:lnTo>
                  <a:lnTo>
                    <a:pt x="22058640" y="1059840"/>
                  </a:lnTo>
                  <a:lnTo>
                    <a:pt x="0" y="1059840"/>
                  </a:lnTo>
                  <a:close/>
                </a:path>
              </a:pathLst>
            </a:custGeom>
            <a:solidFill>
              <a:srgbClr val="000000">
                <a:alpha val="0"/>
              </a:srgbClr>
            </a:solidFill>
          </p:spPr>
        </p:sp>
        <p:sp>
          <p:nvSpPr>
            <p:cNvPr name="TextBox 14" id="14"/>
            <p:cNvSpPr txBox="true"/>
            <p:nvPr/>
          </p:nvSpPr>
          <p:spPr>
            <a:xfrm>
              <a:off x="0" y="-76200"/>
              <a:ext cx="22058640" cy="1136040"/>
            </a:xfrm>
            <a:prstGeom prst="rect">
              <a:avLst/>
            </a:prstGeom>
          </p:spPr>
          <p:txBody>
            <a:bodyPr anchor="b" rtlCol="false" tIns="0" lIns="0" bIns="0" rIns="0"/>
            <a:lstStyle/>
            <a:p>
              <a:pPr algn="l">
                <a:lnSpc>
                  <a:spcPts val="4435"/>
                </a:lnSpc>
              </a:pPr>
              <a:r>
                <a:rPr lang="en-US" b="true" sz="3696" spc="-1">
                  <a:solidFill>
                    <a:srgbClr val="1CADE4"/>
                  </a:solidFill>
                  <a:latin typeface="Arial Bold"/>
                  <a:ea typeface="Arial Bold"/>
                  <a:cs typeface="Arial Bold"/>
                  <a:sym typeface="Arial Bold"/>
                </a:rPr>
                <a:t>Future scope(optional)</a:t>
              </a:r>
            </a:p>
          </p:txBody>
        </p:sp>
      </p:gr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2194560" y="4149360"/>
            <a:ext cx="13947660" cy="1987740"/>
            <a:chOff x="0" y="0"/>
            <a:chExt cx="18596880" cy="2650320"/>
          </a:xfrm>
        </p:grpSpPr>
        <p:sp>
          <p:nvSpPr>
            <p:cNvPr name="Freeform 10" id="10"/>
            <p:cNvSpPr/>
            <p:nvPr/>
          </p:nvSpPr>
          <p:spPr>
            <a:xfrm flipH="false" flipV="false" rot="0">
              <a:off x="0" y="0"/>
              <a:ext cx="18596880" cy="2650320"/>
            </a:xfrm>
            <a:custGeom>
              <a:avLst/>
              <a:gdLst/>
              <a:ahLst/>
              <a:cxnLst/>
              <a:rect r="r" b="b" t="t" l="l"/>
              <a:pathLst>
                <a:path h="2650320" w="18596880">
                  <a:moveTo>
                    <a:pt x="0" y="0"/>
                  </a:moveTo>
                  <a:lnTo>
                    <a:pt x="18596880" y="0"/>
                  </a:lnTo>
                  <a:lnTo>
                    <a:pt x="18596880" y="2650320"/>
                  </a:lnTo>
                  <a:lnTo>
                    <a:pt x="0" y="2650320"/>
                  </a:lnTo>
                  <a:close/>
                </a:path>
              </a:pathLst>
            </a:custGeom>
            <a:solidFill>
              <a:srgbClr val="000000">
                <a:alpha val="0"/>
              </a:srgbClr>
            </a:solidFill>
          </p:spPr>
        </p:sp>
        <p:sp>
          <p:nvSpPr>
            <p:cNvPr name="TextBox 11" id="11"/>
            <p:cNvSpPr txBox="true"/>
            <p:nvPr/>
          </p:nvSpPr>
          <p:spPr>
            <a:xfrm>
              <a:off x="0" y="-85725"/>
              <a:ext cx="18596880" cy="2736045"/>
            </a:xfrm>
            <a:prstGeom prst="rect">
              <a:avLst/>
            </a:prstGeom>
          </p:spPr>
          <p:txBody>
            <a:bodyPr anchor="b" rtlCol="false" tIns="0" lIns="0" bIns="0" rIns="0"/>
            <a:lstStyle/>
            <a:p>
              <a:pPr algn="ctr">
                <a:lnSpc>
                  <a:spcPts val="5040"/>
                </a:lnSpc>
              </a:pPr>
              <a:r>
                <a:rPr lang="en-US" b="true" sz="4200" spc="-1">
                  <a:solidFill>
                    <a:srgbClr val="002060"/>
                  </a:solidFill>
                  <a:latin typeface="Arial Bold"/>
                  <a:ea typeface="Arial Bold"/>
                  <a:cs typeface="Arial Bold"/>
                  <a:sym typeface="Arial Bold"/>
                </a:rPr>
                <a:t>THANK YOU</a:t>
              </a:r>
            </a:p>
          </p:txBody>
        </p:sp>
      </p:gr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1274400" y="837540"/>
            <a:ext cx="15772860" cy="1987740"/>
            <a:chOff x="0" y="0"/>
            <a:chExt cx="21030480" cy="2650320"/>
          </a:xfrm>
        </p:grpSpPr>
        <p:sp>
          <p:nvSpPr>
            <p:cNvPr name="Freeform 10" id="10"/>
            <p:cNvSpPr/>
            <p:nvPr/>
          </p:nvSpPr>
          <p:spPr>
            <a:xfrm flipH="false" flipV="false" rot="0">
              <a:off x="0" y="0"/>
              <a:ext cx="21030481" cy="2650320"/>
            </a:xfrm>
            <a:custGeom>
              <a:avLst/>
              <a:gdLst/>
              <a:ahLst/>
              <a:cxnLst/>
              <a:rect r="r" b="b" t="t" l="l"/>
              <a:pathLst>
                <a:path h="2650320" w="21030481">
                  <a:moveTo>
                    <a:pt x="0" y="0"/>
                  </a:moveTo>
                  <a:lnTo>
                    <a:pt x="21030481" y="0"/>
                  </a:lnTo>
                  <a:lnTo>
                    <a:pt x="21030481" y="2650320"/>
                  </a:lnTo>
                  <a:lnTo>
                    <a:pt x="0" y="2650320"/>
                  </a:lnTo>
                  <a:close/>
                </a:path>
              </a:pathLst>
            </a:custGeom>
            <a:solidFill>
              <a:srgbClr val="000000">
                <a:alpha val="0"/>
              </a:srgbClr>
            </a:solidFill>
          </p:spPr>
        </p:sp>
        <p:sp>
          <p:nvSpPr>
            <p:cNvPr name="TextBox 11" id="11"/>
            <p:cNvSpPr txBox="true"/>
            <p:nvPr/>
          </p:nvSpPr>
          <p:spPr>
            <a:xfrm>
              <a:off x="0" y="-85725"/>
              <a:ext cx="21030480" cy="2736045"/>
            </a:xfrm>
            <a:prstGeom prst="rect">
              <a:avLst/>
            </a:prstGeom>
          </p:spPr>
          <p:txBody>
            <a:bodyPr anchor="b" rtlCol="false" tIns="0" lIns="0" bIns="0" rIns="0"/>
            <a:lstStyle/>
            <a:p>
              <a:pPr algn="l">
                <a:lnSpc>
                  <a:spcPts val="5040"/>
                </a:lnSpc>
              </a:pPr>
              <a:r>
                <a:rPr lang="en-US" b="true" sz="4200" spc="-1">
                  <a:solidFill>
                    <a:srgbClr val="002060"/>
                  </a:solidFill>
                  <a:latin typeface="Arial Bold"/>
                  <a:ea typeface="Arial Bold"/>
                  <a:cs typeface="Arial Bold"/>
                  <a:sym typeface="Arial Bold"/>
                </a:rPr>
                <a:t>OUTLINE</a:t>
              </a:r>
            </a:p>
          </p:txBody>
        </p:sp>
      </p:grpSp>
      <p:grpSp>
        <p:nvGrpSpPr>
          <p:cNvPr name="Group 12" id="12"/>
          <p:cNvGrpSpPr/>
          <p:nvPr/>
        </p:nvGrpSpPr>
        <p:grpSpPr>
          <a:xfrm rot="0">
            <a:off x="1257120" y="2428380"/>
            <a:ext cx="16527780" cy="7858080"/>
            <a:chOff x="0" y="0"/>
            <a:chExt cx="22037040" cy="10477440"/>
          </a:xfrm>
        </p:grpSpPr>
        <p:sp>
          <p:nvSpPr>
            <p:cNvPr name="Freeform 13" id="13"/>
            <p:cNvSpPr/>
            <p:nvPr/>
          </p:nvSpPr>
          <p:spPr>
            <a:xfrm flipH="false" flipV="false" rot="0">
              <a:off x="0" y="0"/>
              <a:ext cx="22037039" cy="10477440"/>
            </a:xfrm>
            <a:custGeom>
              <a:avLst/>
              <a:gdLst/>
              <a:ahLst/>
              <a:cxnLst/>
              <a:rect r="r" b="b" t="t" l="l"/>
              <a:pathLst>
                <a:path h="10477440" w="22037039">
                  <a:moveTo>
                    <a:pt x="0" y="0"/>
                  </a:moveTo>
                  <a:lnTo>
                    <a:pt x="22037039" y="0"/>
                  </a:lnTo>
                  <a:lnTo>
                    <a:pt x="22037039" y="10477440"/>
                  </a:lnTo>
                  <a:lnTo>
                    <a:pt x="0" y="10477440"/>
                  </a:lnTo>
                  <a:close/>
                </a:path>
              </a:pathLst>
            </a:custGeom>
            <a:solidFill>
              <a:srgbClr val="000000">
                <a:alpha val="0"/>
              </a:srgbClr>
            </a:solidFill>
          </p:spPr>
        </p:sp>
        <p:sp>
          <p:nvSpPr>
            <p:cNvPr name="TextBox 14" id="14"/>
            <p:cNvSpPr txBox="true"/>
            <p:nvPr/>
          </p:nvSpPr>
          <p:spPr>
            <a:xfrm>
              <a:off x="0" y="-95250"/>
              <a:ext cx="22037040" cy="10572690"/>
            </a:xfrm>
            <a:prstGeom prst="rect">
              <a:avLst/>
            </a:prstGeom>
          </p:spPr>
          <p:txBody>
            <a:bodyPr anchor="t" rtlCol="false" tIns="0" lIns="0" bIns="0" rIns="0"/>
            <a:lstStyle/>
            <a:p>
              <a:pPr algn="l">
                <a:lnSpc>
                  <a:spcPts val="3960"/>
                </a:lnSpc>
              </a:pPr>
              <a:r>
                <a:rPr lang="en-US" b="true" sz="3000" spc="-1">
                  <a:solidFill>
                    <a:srgbClr val="404040"/>
                  </a:solidFill>
                  <a:latin typeface="Arial Bold"/>
                  <a:ea typeface="Arial Bold"/>
                  <a:cs typeface="Arial Bold"/>
                  <a:sym typeface="Arial Bold"/>
                </a:rPr>
                <a:t>  </a:t>
              </a:r>
            </a:p>
            <a:p>
              <a:pPr algn="l" marL="543465" indent="-271732" lvl="1">
                <a:lnSpc>
                  <a:spcPts val="3960"/>
                </a:lnSpc>
                <a:buFont typeface="Arial"/>
                <a:buChar char="•"/>
              </a:pPr>
              <a:r>
                <a:rPr lang="en-US" b="true" sz="3000" spc="-1">
                  <a:solidFill>
                    <a:srgbClr val="404040"/>
                  </a:solidFill>
                  <a:latin typeface="Arial Bold"/>
                  <a:ea typeface="Arial Bold"/>
                  <a:cs typeface="Arial Bold"/>
                  <a:sym typeface="Arial Bold"/>
                </a:rPr>
                <a:t>Problem Statement </a:t>
              </a:r>
            </a:p>
            <a:p>
              <a:pPr algn="l" marL="543465" indent="-271732" lvl="1">
                <a:lnSpc>
                  <a:spcPts val="3960"/>
                </a:lnSpc>
                <a:buFont typeface="Arial"/>
                <a:buChar char="•"/>
              </a:pPr>
              <a:r>
                <a:rPr lang="en-US" b="true" sz="3000" spc="-1">
                  <a:solidFill>
                    <a:srgbClr val="404040"/>
                  </a:solidFill>
                  <a:latin typeface="Arial Bold"/>
                  <a:ea typeface="Arial Bold"/>
                  <a:cs typeface="Arial Bold"/>
                  <a:sym typeface="Arial Bold"/>
                </a:rPr>
                <a:t>Technology used</a:t>
              </a:r>
            </a:p>
            <a:p>
              <a:pPr algn="l" marL="543465" indent="-271732" lvl="1">
                <a:lnSpc>
                  <a:spcPts val="3960"/>
                </a:lnSpc>
                <a:buFont typeface="Arial"/>
                <a:buChar char="•"/>
              </a:pPr>
              <a:r>
                <a:rPr lang="en-US" b="true" sz="3000" spc="-1">
                  <a:solidFill>
                    <a:srgbClr val="404040"/>
                  </a:solidFill>
                  <a:latin typeface="Arial Bold"/>
                  <a:ea typeface="Arial Bold"/>
                  <a:cs typeface="Arial Bold"/>
                  <a:sym typeface="Arial Bold"/>
                </a:rPr>
                <a:t>Wow factor </a:t>
              </a:r>
            </a:p>
            <a:p>
              <a:pPr algn="l" marL="543465" indent="-271732" lvl="1">
                <a:lnSpc>
                  <a:spcPts val="3960"/>
                </a:lnSpc>
                <a:buFont typeface="Arial"/>
                <a:buChar char="•"/>
              </a:pPr>
              <a:r>
                <a:rPr lang="en-US" b="true" sz="3000" spc="-1">
                  <a:solidFill>
                    <a:srgbClr val="404040"/>
                  </a:solidFill>
                  <a:latin typeface="Arial Bold"/>
                  <a:ea typeface="Arial Bold"/>
                  <a:cs typeface="Arial Bold"/>
                  <a:sym typeface="Arial Bold"/>
                </a:rPr>
                <a:t>End users</a:t>
              </a:r>
            </a:p>
            <a:p>
              <a:pPr algn="l" marL="543465" indent="-271732" lvl="1">
                <a:lnSpc>
                  <a:spcPts val="3960"/>
                </a:lnSpc>
                <a:buFont typeface="Arial"/>
                <a:buChar char="•"/>
              </a:pPr>
              <a:r>
                <a:rPr lang="en-US" b="true" sz="3000" spc="-1">
                  <a:solidFill>
                    <a:srgbClr val="404040"/>
                  </a:solidFill>
                  <a:latin typeface="Arial Bold"/>
                  <a:ea typeface="Arial Bold"/>
                  <a:cs typeface="Arial Bold"/>
                  <a:sym typeface="Arial Bold"/>
                </a:rPr>
                <a:t>Result</a:t>
              </a:r>
            </a:p>
            <a:p>
              <a:pPr algn="l" marL="543465" indent="-271732" lvl="1">
                <a:lnSpc>
                  <a:spcPts val="3960"/>
                </a:lnSpc>
                <a:buFont typeface="Arial"/>
                <a:buChar char="•"/>
              </a:pPr>
              <a:r>
                <a:rPr lang="en-US" b="true" sz="3000" spc="-1">
                  <a:solidFill>
                    <a:srgbClr val="404040"/>
                  </a:solidFill>
                  <a:latin typeface="Arial Bold"/>
                  <a:ea typeface="Arial Bold"/>
                  <a:cs typeface="Arial Bold"/>
                  <a:sym typeface="Arial Bold"/>
                </a:rPr>
                <a:t>Conclusion</a:t>
              </a:r>
            </a:p>
            <a:p>
              <a:pPr algn="l" marL="543465" indent="-271732" lvl="1">
                <a:lnSpc>
                  <a:spcPts val="3960"/>
                </a:lnSpc>
                <a:buFont typeface="Arial"/>
                <a:buChar char="•"/>
              </a:pPr>
              <a:r>
                <a:rPr lang="en-US" b="true" sz="3000" spc="-1">
                  <a:solidFill>
                    <a:srgbClr val="404040"/>
                  </a:solidFill>
                  <a:latin typeface="Arial Bold"/>
                  <a:ea typeface="Arial Bold"/>
                  <a:cs typeface="Arial Bold"/>
                  <a:sym typeface="Arial Bold"/>
                </a:rPr>
                <a:t>Git-hub Link</a:t>
              </a:r>
            </a:p>
            <a:p>
              <a:pPr algn="l" marL="543465" indent="-271732" lvl="1">
                <a:lnSpc>
                  <a:spcPts val="3960"/>
                </a:lnSpc>
                <a:buFont typeface="Arial"/>
                <a:buChar char="•"/>
              </a:pPr>
              <a:r>
                <a:rPr lang="en-US" b="true" sz="3000" spc="-1">
                  <a:solidFill>
                    <a:srgbClr val="404040"/>
                  </a:solidFill>
                  <a:latin typeface="Arial Bold"/>
                  <a:ea typeface="Arial Bold"/>
                  <a:cs typeface="Arial Bold"/>
                  <a:sym typeface="Arial Bold"/>
                </a:rPr>
                <a:t>Future scope</a:t>
              </a:r>
            </a:p>
            <a:p>
              <a:pPr algn="l" marL="543465" indent="-271732" lvl="1">
                <a:lnSpc>
                  <a:spcPts val="3960"/>
                </a:lnSpc>
              </a:pPr>
            </a:p>
            <a:p>
              <a:pPr algn="l" marL="543465" indent="-271732" lvl="1">
                <a:lnSpc>
                  <a:spcPts val="3960"/>
                </a:lnSpc>
              </a:pPr>
            </a:p>
            <a:p>
              <a:pPr algn="l" marL="543465" indent="-271732" lvl="1">
                <a:lnSpc>
                  <a:spcPts val="3960"/>
                </a:lnSpc>
              </a:pPr>
            </a:p>
          </p:txBody>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871560" y="1053000"/>
            <a:ext cx="16543980" cy="794880"/>
            <a:chOff x="0" y="0"/>
            <a:chExt cx="22058640" cy="1059840"/>
          </a:xfrm>
        </p:grpSpPr>
        <p:sp>
          <p:nvSpPr>
            <p:cNvPr name="Freeform 10" id="10"/>
            <p:cNvSpPr/>
            <p:nvPr/>
          </p:nvSpPr>
          <p:spPr>
            <a:xfrm flipH="false" flipV="false" rot="0">
              <a:off x="0" y="0"/>
              <a:ext cx="22058640" cy="1059840"/>
            </a:xfrm>
            <a:custGeom>
              <a:avLst/>
              <a:gdLst/>
              <a:ahLst/>
              <a:cxnLst/>
              <a:rect r="r" b="b" t="t" l="l"/>
              <a:pathLst>
                <a:path h="1059840" w="22058640">
                  <a:moveTo>
                    <a:pt x="0" y="0"/>
                  </a:moveTo>
                  <a:lnTo>
                    <a:pt x="22058640" y="0"/>
                  </a:lnTo>
                  <a:lnTo>
                    <a:pt x="22058640" y="1059840"/>
                  </a:lnTo>
                  <a:lnTo>
                    <a:pt x="0" y="1059840"/>
                  </a:lnTo>
                  <a:close/>
                </a:path>
              </a:pathLst>
            </a:custGeom>
            <a:solidFill>
              <a:srgbClr val="000000">
                <a:alpha val="0"/>
              </a:srgbClr>
            </a:solidFill>
          </p:spPr>
        </p:sp>
        <p:sp>
          <p:nvSpPr>
            <p:cNvPr name="TextBox 11" id="11"/>
            <p:cNvSpPr txBox="true"/>
            <p:nvPr/>
          </p:nvSpPr>
          <p:spPr>
            <a:xfrm>
              <a:off x="0" y="-76200"/>
              <a:ext cx="22058640" cy="1136040"/>
            </a:xfrm>
            <a:prstGeom prst="rect">
              <a:avLst/>
            </a:prstGeom>
          </p:spPr>
          <p:txBody>
            <a:bodyPr anchor="b" rtlCol="false" tIns="0" lIns="0" bIns="0" rIns="0"/>
            <a:lstStyle/>
            <a:p>
              <a:pPr algn="l">
                <a:lnSpc>
                  <a:spcPts val="4435"/>
                </a:lnSpc>
              </a:pPr>
              <a:r>
                <a:rPr lang="en-US" b="true" sz="3696" spc="-1">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678780" y="1856520"/>
            <a:ext cx="16543980" cy="7009200"/>
            <a:chOff x="0" y="0"/>
            <a:chExt cx="22058640" cy="9345600"/>
          </a:xfrm>
        </p:grpSpPr>
        <p:sp>
          <p:nvSpPr>
            <p:cNvPr name="Freeform 13" id="13"/>
            <p:cNvSpPr/>
            <p:nvPr/>
          </p:nvSpPr>
          <p:spPr>
            <a:xfrm flipH="false" flipV="false" rot="0">
              <a:off x="0" y="0"/>
              <a:ext cx="22058640" cy="9345600"/>
            </a:xfrm>
            <a:custGeom>
              <a:avLst/>
              <a:gdLst/>
              <a:ahLst/>
              <a:cxnLst/>
              <a:rect r="r" b="b" t="t" l="l"/>
              <a:pathLst>
                <a:path h="9345600" w="22058640">
                  <a:moveTo>
                    <a:pt x="0" y="0"/>
                  </a:moveTo>
                  <a:lnTo>
                    <a:pt x="22058640" y="0"/>
                  </a:lnTo>
                  <a:lnTo>
                    <a:pt x="22058640" y="9345600"/>
                  </a:lnTo>
                  <a:lnTo>
                    <a:pt x="0" y="9345600"/>
                  </a:lnTo>
                  <a:close/>
                </a:path>
              </a:pathLst>
            </a:custGeom>
            <a:solidFill>
              <a:srgbClr val="000000">
                <a:alpha val="0"/>
              </a:srgbClr>
            </a:solidFill>
          </p:spPr>
        </p:sp>
        <p:sp>
          <p:nvSpPr>
            <p:cNvPr name="TextBox 14" id="14"/>
            <p:cNvSpPr txBox="true"/>
            <p:nvPr/>
          </p:nvSpPr>
          <p:spPr>
            <a:xfrm>
              <a:off x="0" y="-152400"/>
              <a:ext cx="22058640" cy="9498000"/>
            </a:xfrm>
            <a:prstGeom prst="rect">
              <a:avLst/>
            </a:prstGeom>
          </p:spPr>
          <p:txBody>
            <a:bodyPr anchor="ctr" rtlCol="false" tIns="0" lIns="0" bIns="0" rIns="0"/>
            <a:lstStyle/>
            <a:p>
              <a:pPr algn="l">
                <a:lnSpc>
                  <a:spcPts val="6336"/>
                </a:lnSpc>
              </a:pPr>
            </a:p>
            <a:p>
              <a:pPr algn="l">
                <a:lnSpc>
                  <a:spcPts val="6336"/>
                </a:lnSpc>
              </a:pPr>
              <a:r>
                <a:rPr lang="en-US" sz="4800" spc="-1">
                  <a:solidFill>
                    <a:srgbClr val="0F0F0F"/>
                  </a:solidFill>
                  <a:latin typeface="ITC Franklin Gothic LT"/>
                  <a:ea typeface="ITC Franklin Gothic LT"/>
                  <a:cs typeface="ITC Franklin Gothic LT"/>
                  <a:sym typeface="ITC Franklin Gothic LT"/>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p>
          </p:txBody>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871560" y="1053000"/>
            <a:ext cx="16543980" cy="794880"/>
            <a:chOff x="0" y="0"/>
            <a:chExt cx="22058640" cy="1059840"/>
          </a:xfrm>
        </p:grpSpPr>
        <p:sp>
          <p:nvSpPr>
            <p:cNvPr name="Freeform 10" id="10"/>
            <p:cNvSpPr/>
            <p:nvPr/>
          </p:nvSpPr>
          <p:spPr>
            <a:xfrm flipH="false" flipV="false" rot="0">
              <a:off x="0" y="0"/>
              <a:ext cx="22058640" cy="1059840"/>
            </a:xfrm>
            <a:custGeom>
              <a:avLst/>
              <a:gdLst/>
              <a:ahLst/>
              <a:cxnLst/>
              <a:rect r="r" b="b" t="t" l="l"/>
              <a:pathLst>
                <a:path h="1059840" w="22058640">
                  <a:moveTo>
                    <a:pt x="0" y="0"/>
                  </a:moveTo>
                  <a:lnTo>
                    <a:pt x="22058640" y="0"/>
                  </a:lnTo>
                  <a:lnTo>
                    <a:pt x="22058640" y="1059840"/>
                  </a:lnTo>
                  <a:lnTo>
                    <a:pt x="0" y="1059840"/>
                  </a:lnTo>
                  <a:close/>
                </a:path>
              </a:pathLst>
            </a:custGeom>
            <a:solidFill>
              <a:srgbClr val="000000">
                <a:alpha val="0"/>
              </a:srgbClr>
            </a:solidFill>
          </p:spPr>
        </p:sp>
        <p:sp>
          <p:nvSpPr>
            <p:cNvPr name="TextBox 11" id="11"/>
            <p:cNvSpPr txBox="true"/>
            <p:nvPr/>
          </p:nvSpPr>
          <p:spPr>
            <a:xfrm>
              <a:off x="0" y="-76200"/>
              <a:ext cx="22058640" cy="1136040"/>
            </a:xfrm>
            <a:prstGeom prst="rect">
              <a:avLst/>
            </a:prstGeom>
          </p:spPr>
          <p:txBody>
            <a:bodyPr anchor="b" rtlCol="false" tIns="0" lIns="0" bIns="0" rIns="0"/>
            <a:lstStyle/>
            <a:p>
              <a:pPr algn="l">
                <a:lnSpc>
                  <a:spcPts val="4435"/>
                </a:lnSpc>
              </a:pPr>
              <a:r>
                <a:rPr lang="en-US" b="true" sz="3696" spc="-1">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662580" y="1630800"/>
            <a:ext cx="17419860" cy="8345160"/>
            <a:chOff x="0" y="0"/>
            <a:chExt cx="23226480" cy="11126880"/>
          </a:xfrm>
        </p:grpSpPr>
        <p:sp>
          <p:nvSpPr>
            <p:cNvPr name="Freeform 13" id="13"/>
            <p:cNvSpPr/>
            <p:nvPr/>
          </p:nvSpPr>
          <p:spPr>
            <a:xfrm flipH="false" flipV="false" rot="0">
              <a:off x="0" y="0"/>
              <a:ext cx="23226480" cy="11126880"/>
            </a:xfrm>
            <a:custGeom>
              <a:avLst/>
              <a:gdLst/>
              <a:ahLst/>
              <a:cxnLst/>
              <a:rect r="r" b="b" t="t" l="l"/>
              <a:pathLst>
                <a:path h="11126880" w="23226480">
                  <a:moveTo>
                    <a:pt x="0" y="0"/>
                  </a:moveTo>
                  <a:lnTo>
                    <a:pt x="23226480" y="0"/>
                  </a:lnTo>
                  <a:lnTo>
                    <a:pt x="23226480" y="11126880"/>
                  </a:lnTo>
                  <a:lnTo>
                    <a:pt x="0" y="11126880"/>
                  </a:lnTo>
                  <a:close/>
                </a:path>
              </a:pathLst>
            </a:custGeom>
            <a:solidFill>
              <a:srgbClr val="000000">
                <a:alpha val="0"/>
              </a:srgbClr>
            </a:solidFill>
          </p:spPr>
        </p:sp>
        <p:sp>
          <p:nvSpPr>
            <p:cNvPr name="TextBox 14" id="14"/>
            <p:cNvSpPr txBox="true"/>
            <p:nvPr/>
          </p:nvSpPr>
          <p:spPr>
            <a:xfrm>
              <a:off x="0" y="-76200"/>
              <a:ext cx="23226480" cy="11203080"/>
            </a:xfrm>
            <a:prstGeom prst="rect">
              <a:avLst/>
            </a:prstGeom>
          </p:spPr>
          <p:txBody>
            <a:bodyPr anchor="ctr" rtlCol="false" tIns="0" lIns="0" bIns="0" rIns="0"/>
            <a:lstStyle/>
            <a:p>
              <a:pPr algn="l">
                <a:lnSpc>
                  <a:spcPts val="3366"/>
                </a:lnSpc>
              </a:pPr>
              <a:r>
                <a:rPr lang="en-US" b="true" sz="2550" spc="-1">
                  <a:solidFill>
                    <a:srgbClr val="404040"/>
                  </a:solidFill>
                  <a:latin typeface="ITC Franklin Gothic LT Semi-Bold"/>
                  <a:ea typeface="ITC Franklin Gothic LT Semi-Bold"/>
                  <a:cs typeface="ITC Franklin Gothic LT Semi-Bold"/>
                  <a:sym typeface="ITC Franklin Gothic LT Semi-Bold"/>
                </a:rPr>
                <a:t>Libraries Used:</a:t>
              </a:r>
            </a:p>
            <a:p>
              <a:pPr algn="l">
                <a:lnSpc>
                  <a:spcPts val="3366"/>
                </a:lnSpc>
              </a:pPr>
              <a:r>
                <a:rPr lang="en-US" sz="2550" spc="-1">
                  <a:solidFill>
                    <a:srgbClr val="404040"/>
                  </a:solidFill>
                  <a:latin typeface="ITC Franklin Gothic LT"/>
                  <a:ea typeface="ITC Franklin Gothic LT"/>
                  <a:cs typeface="ITC Franklin Gothic LT"/>
                  <a:sym typeface="ITC Franklin Gothic LT"/>
                </a:rPr>
                <a:t>   </a:t>
              </a:r>
              <a:r>
                <a:rPr lang="en-US" b="true" sz="2550" spc="-1">
                  <a:solidFill>
                    <a:srgbClr val="404040"/>
                  </a:solidFill>
                  <a:latin typeface="ITC Franklin Gothic LT Semi-Bold"/>
                  <a:ea typeface="ITC Franklin Gothic LT Semi-Bold"/>
                  <a:cs typeface="ITC Franklin Gothic LT Semi-Bold"/>
                  <a:sym typeface="ITC Franklin Gothic LT Semi-Bold"/>
                </a:rPr>
                <a:t> Standard Libraries:</a:t>
              </a:r>
              <a:r>
                <a:rPr lang="en-US" sz="2550" spc="-1">
                  <a:solidFill>
                    <a:srgbClr val="404040"/>
                  </a:solidFill>
                  <a:latin typeface="ITC Franklin Gothic LT"/>
                  <a:ea typeface="ITC Franklin Gothic LT"/>
                  <a:cs typeface="ITC Franklin Gothic LT"/>
                  <a:sym typeface="ITC Franklin Gothic LT"/>
                </a:rPr>
                <a:t> stdio.h, stdlib.h, string.h</a:t>
              </a:r>
            </a:p>
            <a:p>
              <a:pPr algn="l">
                <a:lnSpc>
                  <a:spcPts val="3366"/>
                </a:lnSpc>
              </a:pPr>
              <a:r>
                <a:rPr lang="en-US" sz="2550" spc="-1">
                  <a:solidFill>
                    <a:srgbClr val="404040"/>
                  </a:solidFill>
                  <a:latin typeface="ITC Franklin Gothic LT"/>
                  <a:ea typeface="ITC Franklin Gothic LT"/>
                  <a:cs typeface="ITC Franklin Gothic LT"/>
                  <a:sym typeface="ITC Franklin Gothic LT"/>
                </a:rPr>
                <a:t>    </a:t>
              </a:r>
              <a:r>
                <a:rPr lang="en-US" b="true" sz="2550" spc="-1">
                  <a:solidFill>
                    <a:srgbClr val="404040"/>
                  </a:solidFill>
                  <a:latin typeface="ITC Franklin Gothic LT Semi-Bold"/>
                  <a:ea typeface="ITC Franklin Gothic LT Semi-Bold"/>
                  <a:cs typeface="ITC Franklin Gothic LT Semi-Bold"/>
                  <a:sym typeface="ITC Franklin Gothic LT Semi-Bold"/>
                </a:rPr>
                <a:t>Custom Header:</a:t>
              </a:r>
              <a:r>
                <a:rPr lang="en-US" sz="2550" spc="-1">
                  <a:solidFill>
                    <a:srgbClr val="404040"/>
                  </a:solidFill>
                  <a:latin typeface="ITC Franklin Gothic LT"/>
                  <a:ea typeface="ITC Franklin Gothic LT"/>
                  <a:cs typeface="ITC Franklin Gothic LT"/>
                  <a:sym typeface="ITC Franklin Gothic LT"/>
                </a:rPr>
                <a:t> "steganography.h"</a:t>
              </a:r>
            </a:p>
            <a:p>
              <a:pPr algn="l">
                <a:lnSpc>
                  <a:spcPts val="3366"/>
                </a:lnSpc>
              </a:pPr>
            </a:p>
            <a:p>
              <a:pPr algn="l">
                <a:lnSpc>
                  <a:spcPts val="3366"/>
                </a:lnSpc>
              </a:pPr>
              <a:r>
                <a:rPr lang="en-US" b="true" sz="2550" spc="-1">
                  <a:solidFill>
                    <a:srgbClr val="404040"/>
                  </a:solidFill>
                  <a:latin typeface="ITC Franklin Gothic LT Semi-Bold"/>
                  <a:ea typeface="ITC Franklin Gothic LT Semi-Bold"/>
                  <a:cs typeface="ITC Franklin Gothic LT Semi-Bold"/>
                  <a:sym typeface="ITC Franklin Gothic LT Semi-Bold"/>
                </a:rPr>
                <a:t>Platforms:</a:t>
              </a:r>
            </a:p>
            <a:p>
              <a:pPr algn="l">
                <a:lnSpc>
                  <a:spcPts val="3366"/>
                </a:lnSpc>
              </a:pPr>
              <a:r>
                <a:rPr lang="en-US" sz="2550" spc="-1">
                  <a:solidFill>
                    <a:srgbClr val="404040"/>
                  </a:solidFill>
                  <a:latin typeface="ITC Franklin Gothic LT"/>
                  <a:ea typeface="ITC Franklin Gothic LT"/>
                  <a:cs typeface="ITC Franklin Gothic LT"/>
                  <a:sym typeface="ITC Franklin Gothic LT"/>
                </a:rPr>
                <a:t>    </a:t>
              </a:r>
              <a:r>
                <a:rPr lang="en-US" b="true" sz="2550" spc="-1">
                  <a:solidFill>
                    <a:srgbClr val="404040"/>
                  </a:solidFill>
                  <a:latin typeface="ITC Franklin Gothic LT Semi-Bold"/>
                  <a:ea typeface="ITC Franklin Gothic LT Semi-Bold"/>
                  <a:cs typeface="ITC Franklin Gothic LT Semi-Bold"/>
                  <a:sym typeface="ITC Franklin Gothic LT Semi-Bold"/>
                </a:rPr>
                <a:t>Operating System:</a:t>
              </a:r>
              <a:r>
                <a:rPr lang="en-US" sz="2550" spc="-1">
                  <a:solidFill>
                    <a:srgbClr val="404040"/>
                  </a:solidFill>
                  <a:latin typeface="ITC Franklin Gothic LT"/>
                  <a:ea typeface="ITC Franklin Gothic LT"/>
                  <a:cs typeface="ITC Franklin Gothic LT"/>
                  <a:sym typeface="ITC Franklin Gothic LT"/>
                </a:rPr>
                <a:t> Ubuntu 20.04</a:t>
              </a:r>
            </a:p>
            <a:p>
              <a:pPr algn="l">
                <a:lnSpc>
                  <a:spcPts val="3366"/>
                </a:lnSpc>
              </a:pPr>
              <a:r>
                <a:rPr lang="en-US" sz="2550" spc="-1">
                  <a:solidFill>
                    <a:srgbClr val="404040"/>
                  </a:solidFill>
                  <a:latin typeface="ITC Franklin Gothic LT"/>
                  <a:ea typeface="ITC Franklin Gothic LT"/>
                  <a:cs typeface="ITC Franklin Gothic LT"/>
                  <a:sym typeface="ITC Franklin Gothic LT"/>
                </a:rPr>
                <a:t>    </a:t>
              </a:r>
              <a:r>
                <a:rPr lang="en-US" b="true" sz="2550" spc="-1">
                  <a:solidFill>
                    <a:srgbClr val="404040"/>
                  </a:solidFill>
                  <a:latin typeface="ITC Franklin Gothic LT Semi-Bold"/>
                  <a:ea typeface="ITC Franklin Gothic LT Semi-Bold"/>
                  <a:cs typeface="ITC Franklin Gothic LT Semi-Bold"/>
                  <a:sym typeface="ITC Franklin Gothic LT Semi-Bold"/>
                </a:rPr>
                <a:t>Compiler:</a:t>
              </a:r>
              <a:r>
                <a:rPr lang="en-US" sz="2550" spc="-1">
                  <a:solidFill>
                    <a:srgbClr val="404040"/>
                  </a:solidFill>
                  <a:latin typeface="ITC Franklin Gothic LT"/>
                  <a:ea typeface="ITC Franklin Gothic LT"/>
                  <a:cs typeface="ITC Franklin Gothic LT"/>
                  <a:sym typeface="ITC Franklin Gothic LT"/>
                </a:rPr>
                <a:t> GCC</a:t>
              </a:r>
            </a:p>
            <a:p>
              <a:pPr algn="l">
                <a:lnSpc>
                  <a:spcPts val="3366"/>
                </a:lnSpc>
              </a:pPr>
              <a:r>
                <a:rPr lang="en-US" sz="2550" spc="-1">
                  <a:solidFill>
                    <a:srgbClr val="404040"/>
                  </a:solidFill>
                  <a:latin typeface="ITC Franklin Gothic LT"/>
                  <a:ea typeface="ITC Franklin Gothic LT"/>
                  <a:cs typeface="ITC Franklin Gothic LT"/>
                  <a:sym typeface="ITC Franklin Gothic LT"/>
                </a:rPr>
                <a:t>    </a:t>
              </a:r>
              <a:r>
                <a:rPr lang="en-US" b="true" sz="2550" spc="-1">
                  <a:solidFill>
                    <a:srgbClr val="404040"/>
                  </a:solidFill>
                  <a:latin typeface="ITC Franklin Gothic LT Semi-Bold"/>
                  <a:ea typeface="ITC Franklin Gothic LT Semi-Bold"/>
                  <a:cs typeface="ITC Franklin Gothic LT Semi-Bold"/>
                  <a:sym typeface="ITC Franklin Gothic LT Semi-Bold"/>
                </a:rPr>
                <a:t>File Format:</a:t>
              </a:r>
              <a:r>
                <a:rPr lang="en-US" sz="2550" spc="-1">
                  <a:solidFill>
                    <a:srgbClr val="404040"/>
                  </a:solidFill>
                  <a:latin typeface="ITC Franklin Gothic LT"/>
                  <a:ea typeface="ITC Franklin Gothic LT"/>
                  <a:cs typeface="ITC Franklin Gothic LT"/>
                  <a:sym typeface="ITC Franklin Gothic LT"/>
                </a:rPr>
                <a:t> BMP (Bitmap Image)</a:t>
              </a:r>
            </a:p>
            <a:p>
              <a:pPr algn="l">
                <a:lnSpc>
                  <a:spcPts val="3366"/>
                </a:lnSpc>
              </a:pPr>
            </a:p>
            <a:p>
              <a:pPr algn="l">
                <a:lnSpc>
                  <a:spcPts val="3366"/>
                </a:lnSpc>
              </a:pPr>
              <a:r>
                <a:rPr lang="en-US" b="true" sz="2550" spc="-1">
                  <a:solidFill>
                    <a:srgbClr val="404040"/>
                  </a:solidFill>
                  <a:latin typeface="ITC Franklin Gothic LT Semi-Bold"/>
                  <a:ea typeface="ITC Franklin Gothic LT Semi-Bold"/>
                  <a:cs typeface="ITC Franklin Gothic LT Semi-Bold"/>
                  <a:sym typeface="ITC Franklin Gothic LT Semi-Bold"/>
                </a:rPr>
                <a:t>Additional Points:</a:t>
              </a:r>
            </a:p>
            <a:p>
              <a:pPr algn="l">
                <a:lnSpc>
                  <a:spcPts val="3366"/>
                </a:lnSpc>
              </a:pPr>
              <a:r>
                <a:rPr lang="en-US" sz="2550" spc="-1">
                  <a:solidFill>
                    <a:srgbClr val="404040"/>
                  </a:solidFill>
                  <a:latin typeface="ITC Franklin Gothic LT"/>
                  <a:ea typeface="ITC Franklin Gothic LT"/>
                  <a:cs typeface="ITC Franklin Gothic LT"/>
                  <a:sym typeface="ITC Franklin Gothic LT"/>
                </a:rPr>
                <a:t> </a:t>
              </a:r>
              <a:r>
                <a:rPr lang="en-US" b="true" sz="2550" spc="-1">
                  <a:solidFill>
                    <a:srgbClr val="404040"/>
                  </a:solidFill>
                  <a:latin typeface="ITC Franklin Gothic LT Semi-Bold"/>
                  <a:ea typeface="ITC Franklin Gothic LT Semi-Bold"/>
                  <a:cs typeface="ITC Franklin Gothic LT Semi-Bold"/>
                  <a:sym typeface="ITC Franklin Gothic LT Semi-Bold"/>
                </a:rPr>
                <a:t>   Steganography Method:</a:t>
              </a:r>
              <a:r>
                <a:rPr lang="en-US" sz="2550" spc="-1">
                  <a:solidFill>
                    <a:srgbClr val="404040"/>
                  </a:solidFill>
                  <a:latin typeface="ITC Franklin Gothic LT"/>
                  <a:ea typeface="ITC Franklin Gothic LT"/>
                  <a:cs typeface="ITC Franklin Gothic LT"/>
                  <a:sym typeface="ITC Franklin Gothic LT"/>
                </a:rPr>
                <a:t> Least Significant Bit (LSB) Encoding</a:t>
              </a:r>
            </a:p>
            <a:p>
              <a:pPr algn="l">
                <a:lnSpc>
                  <a:spcPts val="3366"/>
                </a:lnSpc>
              </a:pPr>
              <a:r>
                <a:rPr lang="en-US" sz="2550" spc="-1">
                  <a:solidFill>
                    <a:srgbClr val="404040"/>
                  </a:solidFill>
                  <a:latin typeface="ITC Franklin Gothic LT"/>
                  <a:ea typeface="ITC Franklin Gothic LT"/>
                  <a:cs typeface="ITC Franklin Gothic LT"/>
                  <a:sym typeface="ITC Franklin Gothic LT"/>
                </a:rPr>
                <a:t>   </a:t>
              </a:r>
              <a:r>
                <a:rPr lang="en-US" b="true" sz="2550" spc="-1">
                  <a:solidFill>
                    <a:srgbClr val="404040"/>
                  </a:solidFill>
                  <a:latin typeface="ITC Franklin Gothic LT Semi-Bold"/>
                  <a:ea typeface="ITC Franklin Gothic LT Semi-Bold"/>
                  <a:cs typeface="ITC Franklin Gothic LT Semi-Bold"/>
                  <a:sym typeface="ITC Franklin Gothic LT Semi-Bold"/>
                </a:rPr>
                <a:t> Data Handling:</a:t>
              </a:r>
              <a:r>
                <a:rPr lang="en-US" sz="2550" spc="-1">
                  <a:solidFill>
                    <a:srgbClr val="404040"/>
                  </a:solidFill>
                  <a:latin typeface="ITC Franklin Gothic LT"/>
                  <a:ea typeface="ITC Franklin Gothic LT"/>
                  <a:cs typeface="ITC Franklin Gothic LT"/>
                  <a:sym typeface="ITC Franklin Gothic LT"/>
                </a:rPr>
                <a:t> Embeds and extracts text data from images </a:t>
              </a:r>
            </a:p>
          </p:txBody>
        </p:sp>
      </p:gr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871560" y="1157760"/>
            <a:ext cx="16543980" cy="794880"/>
            <a:chOff x="0" y="0"/>
            <a:chExt cx="22058640" cy="1059840"/>
          </a:xfrm>
        </p:grpSpPr>
        <p:sp>
          <p:nvSpPr>
            <p:cNvPr name="Freeform 10" id="10"/>
            <p:cNvSpPr/>
            <p:nvPr/>
          </p:nvSpPr>
          <p:spPr>
            <a:xfrm flipH="false" flipV="false" rot="0">
              <a:off x="0" y="0"/>
              <a:ext cx="22058640" cy="1059840"/>
            </a:xfrm>
            <a:custGeom>
              <a:avLst/>
              <a:gdLst/>
              <a:ahLst/>
              <a:cxnLst/>
              <a:rect r="r" b="b" t="t" l="l"/>
              <a:pathLst>
                <a:path h="1059840" w="22058640">
                  <a:moveTo>
                    <a:pt x="0" y="0"/>
                  </a:moveTo>
                  <a:lnTo>
                    <a:pt x="22058640" y="0"/>
                  </a:lnTo>
                  <a:lnTo>
                    <a:pt x="22058640" y="1059840"/>
                  </a:lnTo>
                  <a:lnTo>
                    <a:pt x="0" y="1059840"/>
                  </a:lnTo>
                  <a:close/>
                </a:path>
              </a:pathLst>
            </a:custGeom>
            <a:solidFill>
              <a:srgbClr val="000000">
                <a:alpha val="0"/>
              </a:srgbClr>
            </a:solidFill>
          </p:spPr>
        </p:sp>
        <p:sp>
          <p:nvSpPr>
            <p:cNvPr name="TextBox 11" id="11"/>
            <p:cNvSpPr txBox="true"/>
            <p:nvPr/>
          </p:nvSpPr>
          <p:spPr>
            <a:xfrm>
              <a:off x="0" y="-95250"/>
              <a:ext cx="22058640" cy="1155090"/>
            </a:xfrm>
            <a:prstGeom prst="rect">
              <a:avLst/>
            </a:prstGeom>
          </p:spPr>
          <p:txBody>
            <a:bodyPr anchor="b" rtlCol="false" tIns="0" lIns="0" bIns="0" rIns="0"/>
            <a:lstStyle/>
            <a:p>
              <a:pPr algn="l">
                <a:lnSpc>
                  <a:spcPts val="5759"/>
                </a:lnSpc>
              </a:pPr>
              <a:r>
                <a:rPr lang="en-US" b="true" sz="4800" spc="-1">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871560" y="1953180"/>
            <a:ext cx="16543980" cy="7009200"/>
            <a:chOff x="0" y="0"/>
            <a:chExt cx="22058640" cy="9345600"/>
          </a:xfrm>
        </p:grpSpPr>
        <p:sp>
          <p:nvSpPr>
            <p:cNvPr name="Freeform 13" id="13"/>
            <p:cNvSpPr/>
            <p:nvPr/>
          </p:nvSpPr>
          <p:spPr>
            <a:xfrm flipH="false" flipV="false" rot="0">
              <a:off x="0" y="0"/>
              <a:ext cx="22058640" cy="9345600"/>
            </a:xfrm>
            <a:custGeom>
              <a:avLst/>
              <a:gdLst/>
              <a:ahLst/>
              <a:cxnLst/>
              <a:rect r="r" b="b" t="t" l="l"/>
              <a:pathLst>
                <a:path h="9345600" w="22058640">
                  <a:moveTo>
                    <a:pt x="0" y="0"/>
                  </a:moveTo>
                  <a:lnTo>
                    <a:pt x="22058640" y="0"/>
                  </a:lnTo>
                  <a:lnTo>
                    <a:pt x="22058640" y="9345600"/>
                  </a:lnTo>
                  <a:lnTo>
                    <a:pt x="0" y="9345600"/>
                  </a:lnTo>
                  <a:close/>
                </a:path>
              </a:pathLst>
            </a:custGeom>
            <a:solidFill>
              <a:srgbClr val="000000">
                <a:alpha val="0"/>
              </a:srgbClr>
            </a:solidFill>
          </p:spPr>
        </p:sp>
        <p:sp>
          <p:nvSpPr>
            <p:cNvPr name="TextBox 14" id="14"/>
            <p:cNvSpPr txBox="true"/>
            <p:nvPr/>
          </p:nvSpPr>
          <p:spPr>
            <a:xfrm>
              <a:off x="0" y="-85725"/>
              <a:ext cx="22058640" cy="9431325"/>
            </a:xfrm>
            <a:prstGeom prst="rect">
              <a:avLst/>
            </a:prstGeom>
          </p:spPr>
          <p:txBody>
            <a:bodyPr anchor="ctr" rtlCol="false" tIns="0" lIns="0" bIns="0" rIns="0"/>
            <a:lstStyle/>
            <a:p>
              <a:pPr algn="l">
                <a:lnSpc>
                  <a:spcPts val="3564"/>
                </a:lnSpc>
              </a:pPr>
              <a:r>
                <a:rPr lang="en-US" b="true" sz="2700" spc="-1">
                  <a:solidFill>
                    <a:srgbClr val="0F0F0F"/>
                  </a:solidFill>
                  <a:latin typeface="ITC Franklin Gothic LT Semi-Bold"/>
                  <a:ea typeface="ITC Franklin Gothic LT Semi-Bold"/>
                  <a:cs typeface="ITC Franklin Gothic LT Semi-Bold"/>
                  <a:sym typeface="ITC Franklin Gothic LT Semi-Bold"/>
                </a:rPr>
                <a:t>1️⃣ LSB-Based Steganography – Hides data in the Least Significant Bit, ensuring security without visible image changes.</a:t>
              </a:r>
            </a:p>
            <a:p>
              <a:pPr algn="l">
                <a:lnSpc>
                  <a:spcPts val="3564"/>
                </a:lnSpc>
              </a:pPr>
            </a:p>
            <a:p>
              <a:pPr algn="l">
                <a:lnSpc>
                  <a:spcPts val="3564"/>
                </a:lnSpc>
              </a:pPr>
              <a:r>
                <a:rPr lang="en-US" b="true" sz="2700" spc="-1">
                  <a:solidFill>
                    <a:srgbClr val="0F0F0F"/>
                  </a:solidFill>
                  <a:latin typeface="ITC Franklin Gothic LT Semi-Bold"/>
                  <a:ea typeface="ITC Franklin Gothic LT Semi-Bold"/>
                  <a:cs typeface="ITC Franklin Gothic LT Semi-Bold"/>
                  <a:sym typeface="ITC Franklin Gothic LT Semi-Bold"/>
                </a:rPr>
                <a:t>2️⃣ Lossless BMP Processing – Works with uncompressed BMP images to maintain data integrity.</a:t>
              </a:r>
            </a:p>
            <a:p>
              <a:pPr algn="l">
                <a:lnSpc>
                  <a:spcPts val="3564"/>
                </a:lnSpc>
              </a:pPr>
            </a:p>
            <a:p>
              <a:pPr algn="l">
                <a:lnSpc>
                  <a:spcPts val="3564"/>
                </a:lnSpc>
              </a:pPr>
              <a:r>
                <a:rPr lang="en-US" b="true" sz="2700" spc="-1">
                  <a:solidFill>
                    <a:srgbClr val="0F0F0F"/>
                  </a:solidFill>
                  <a:latin typeface="ITC Franklin Gothic LT Semi-Bold"/>
                  <a:ea typeface="ITC Franklin Gothic LT Semi-Bold"/>
                  <a:cs typeface="ITC Franklin Gothic LT Semi-Bold"/>
                  <a:sym typeface="ITC Franklin Gothic LT Semi-Bold"/>
                </a:rPr>
                <a:t>3️⃣ Lightweight &amp; Fast – Written in C for high efficiency, outperforming Python/Java-based tools.</a:t>
              </a:r>
            </a:p>
            <a:p>
              <a:pPr algn="l">
                <a:lnSpc>
                  <a:spcPts val="3564"/>
                </a:lnSpc>
              </a:pPr>
            </a:p>
            <a:p>
              <a:pPr algn="l">
                <a:lnSpc>
                  <a:spcPts val="3564"/>
                </a:lnSpc>
              </a:pPr>
              <a:r>
                <a:rPr lang="en-US" b="true" sz="2700" spc="-1">
                  <a:solidFill>
                    <a:srgbClr val="0F0F0F"/>
                  </a:solidFill>
                  <a:latin typeface="ITC Franklin Gothic LT Semi-Bold"/>
                  <a:ea typeface="ITC Franklin Gothic LT Semi-Bold"/>
                  <a:cs typeface="ITC Franklin Gothic LT Semi-Bold"/>
                  <a:sym typeface="ITC Franklin Gothic LT Semi-Bold"/>
                </a:rPr>
                <a:t>4️⃣ Simple CLI Interface – Easy command-line usage for embedding and extracting data, ideal for automation.</a:t>
              </a:r>
            </a:p>
          </p:txBody>
        </p:sp>
      </p:gr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871560" y="1053000"/>
            <a:ext cx="16543980" cy="794880"/>
            <a:chOff x="0" y="0"/>
            <a:chExt cx="22058640" cy="1059840"/>
          </a:xfrm>
        </p:grpSpPr>
        <p:sp>
          <p:nvSpPr>
            <p:cNvPr name="Freeform 10" id="10"/>
            <p:cNvSpPr/>
            <p:nvPr/>
          </p:nvSpPr>
          <p:spPr>
            <a:xfrm flipH="false" flipV="false" rot="0">
              <a:off x="0" y="0"/>
              <a:ext cx="22058640" cy="1059840"/>
            </a:xfrm>
            <a:custGeom>
              <a:avLst/>
              <a:gdLst/>
              <a:ahLst/>
              <a:cxnLst/>
              <a:rect r="r" b="b" t="t" l="l"/>
              <a:pathLst>
                <a:path h="1059840" w="22058640">
                  <a:moveTo>
                    <a:pt x="0" y="0"/>
                  </a:moveTo>
                  <a:lnTo>
                    <a:pt x="22058640" y="0"/>
                  </a:lnTo>
                  <a:lnTo>
                    <a:pt x="22058640" y="1059840"/>
                  </a:lnTo>
                  <a:lnTo>
                    <a:pt x="0" y="1059840"/>
                  </a:lnTo>
                  <a:close/>
                </a:path>
              </a:pathLst>
            </a:custGeom>
            <a:solidFill>
              <a:srgbClr val="000000">
                <a:alpha val="0"/>
              </a:srgbClr>
            </a:solidFill>
          </p:spPr>
        </p:sp>
        <p:sp>
          <p:nvSpPr>
            <p:cNvPr name="TextBox 11" id="11"/>
            <p:cNvSpPr txBox="true"/>
            <p:nvPr/>
          </p:nvSpPr>
          <p:spPr>
            <a:xfrm>
              <a:off x="0" y="-85725"/>
              <a:ext cx="22058640" cy="1145565"/>
            </a:xfrm>
            <a:prstGeom prst="rect">
              <a:avLst/>
            </a:prstGeom>
          </p:spPr>
          <p:txBody>
            <a:bodyPr anchor="b" rtlCol="false" tIns="0" lIns="0" bIns="0" rIns="0"/>
            <a:lstStyle/>
            <a:p>
              <a:pPr algn="l">
                <a:lnSpc>
                  <a:spcPts val="5040"/>
                </a:lnSpc>
              </a:pPr>
              <a:r>
                <a:rPr lang="en-US" sz="4200" spc="-1">
                  <a:solidFill>
                    <a:srgbClr val="1CADE4"/>
                  </a:solidFill>
                  <a:latin typeface="ITC Franklin Gothic LT"/>
                  <a:ea typeface="ITC Franklin Gothic LT"/>
                  <a:cs typeface="ITC Franklin Gothic LT"/>
                  <a:sym typeface="ITC Franklin Gothic LT"/>
                </a:rPr>
                <a:t>End users</a:t>
              </a:r>
            </a:p>
          </p:txBody>
        </p:sp>
      </p:grpSp>
      <p:grpSp>
        <p:nvGrpSpPr>
          <p:cNvPr name="Group 12" id="12"/>
          <p:cNvGrpSpPr/>
          <p:nvPr/>
        </p:nvGrpSpPr>
        <p:grpSpPr>
          <a:xfrm rot="0">
            <a:off x="871560" y="1953180"/>
            <a:ext cx="16543980" cy="7009200"/>
            <a:chOff x="0" y="0"/>
            <a:chExt cx="22058640" cy="9345600"/>
          </a:xfrm>
        </p:grpSpPr>
        <p:sp>
          <p:nvSpPr>
            <p:cNvPr name="Freeform 13" id="13"/>
            <p:cNvSpPr/>
            <p:nvPr/>
          </p:nvSpPr>
          <p:spPr>
            <a:xfrm flipH="false" flipV="false" rot="0">
              <a:off x="0" y="0"/>
              <a:ext cx="22058640" cy="9345600"/>
            </a:xfrm>
            <a:custGeom>
              <a:avLst/>
              <a:gdLst/>
              <a:ahLst/>
              <a:cxnLst/>
              <a:rect r="r" b="b" t="t" l="l"/>
              <a:pathLst>
                <a:path h="9345600" w="22058640">
                  <a:moveTo>
                    <a:pt x="0" y="0"/>
                  </a:moveTo>
                  <a:lnTo>
                    <a:pt x="22058640" y="0"/>
                  </a:lnTo>
                  <a:lnTo>
                    <a:pt x="22058640" y="9345600"/>
                  </a:lnTo>
                  <a:lnTo>
                    <a:pt x="0" y="9345600"/>
                  </a:lnTo>
                  <a:close/>
                </a:path>
              </a:pathLst>
            </a:custGeom>
            <a:solidFill>
              <a:srgbClr val="000000">
                <a:alpha val="0"/>
              </a:srgbClr>
            </a:solidFill>
          </p:spPr>
        </p:sp>
        <p:sp>
          <p:nvSpPr>
            <p:cNvPr name="TextBox 14" id="14"/>
            <p:cNvSpPr txBox="true"/>
            <p:nvPr/>
          </p:nvSpPr>
          <p:spPr>
            <a:xfrm>
              <a:off x="0" y="-76200"/>
              <a:ext cx="22058640" cy="9421800"/>
            </a:xfrm>
            <a:prstGeom prst="rect">
              <a:avLst/>
            </a:prstGeom>
          </p:spPr>
          <p:txBody>
            <a:bodyPr anchor="ctr" rtlCol="false" tIns="0" lIns="0" bIns="0" rIns="0"/>
            <a:lstStyle/>
            <a:p>
              <a:pPr algn="l">
                <a:lnSpc>
                  <a:spcPts val="3366"/>
                </a:lnSpc>
              </a:pPr>
              <a:r>
                <a:rPr lang="en-US" sz="2550" spc="-1">
                  <a:solidFill>
                    <a:srgbClr val="404040"/>
                  </a:solidFill>
                  <a:latin typeface="ITC Franklin Gothic LT"/>
                  <a:ea typeface="ITC Franklin Gothic LT"/>
                  <a:cs typeface="ITC Franklin Gothic LT"/>
                  <a:sym typeface="ITC Franklin Gothic LT"/>
                </a:rPr>
                <a:t>1️⃣ </a:t>
              </a:r>
              <a:r>
                <a:rPr lang="en-US" b="true" sz="2550" spc="-1">
                  <a:solidFill>
                    <a:srgbClr val="404040"/>
                  </a:solidFill>
                  <a:latin typeface="ITC Franklin Gothic LT Semi-Bold"/>
                  <a:ea typeface="ITC Franklin Gothic LT Semi-Bold"/>
                  <a:cs typeface="ITC Franklin Gothic LT Semi-Bold"/>
                  <a:sym typeface="ITC Franklin Gothic LT Semi-Bold"/>
                </a:rPr>
                <a:t>Cybersecurity Professionals</a:t>
              </a:r>
              <a:r>
                <a:rPr lang="en-US" sz="2550" spc="-1">
                  <a:solidFill>
                    <a:srgbClr val="404040"/>
                  </a:solidFill>
                  <a:latin typeface="ITC Franklin Gothic LT"/>
                  <a:ea typeface="ITC Franklin Gothic LT"/>
                  <a:cs typeface="ITC Franklin Gothic LT"/>
                  <a:sym typeface="ITC Franklin Gothic LT"/>
                </a:rPr>
                <a:t> – Use steganography for secure data transmission and covert communication.</a:t>
              </a:r>
            </a:p>
            <a:p>
              <a:pPr algn="l">
                <a:lnSpc>
                  <a:spcPts val="3366"/>
                </a:lnSpc>
              </a:pPr>
            </a:p>
            <a:p>
              <a:pPr algn="l">
                <a:lnSpc>
                  <a:spcPts val="3366"/>
                </a:lnSpc>
              </a:pPr>
              <a:r>
                <a:rPr lang="en-US" sz="2550" spc="-1">
                  <a:solidFill>
                    <a:srgbClr val="404040"/>
                  </a:solidFill>
                  <a:latin typeface="ITC Franklin Gothic LT"/>
                  <a:ea typeface="ITC Franklin Gothic LT"/>
                  <a:cs typeface="ITC Franklin Gothic LT"/>
                  <a:sym typeface="ITC Franklin Gothic LT"/>
                </a:rPr>
                <a:t>2️⃣ </a:t>
              </a:r>
              <a:r>
                <a:rPr lang="en-US" b="true" sz="2550" spc="-1">
                  <a:solidFill>
                    <a:srgbClr val="404040"/>
                  </a:solidFill>
                  <a:latin typeface="ITC Franklin Gothic LT Semi-Bold"/>
                  <a:ea typeface="ITC Franklin Gothic LT Semi-Bold"/>
                  <a:cs typeface="ITC Franklin Gothic LT Semi-Bold"/>
                  <a:sym typeface="ITC Franklin Gothic LT Semi-Bold"/>
                </a:rPr>
                <a:t>Forensic Experts</a:t>
              </a:r>
              <a:r>
                <a:rPr lang="en-US" sz="2550" spc="-1">
                  <a:solidFill>
                    <a:srgbClr val="404040"/>
                  </a:solidFill>
                  <a:latin typeface="ITC Franklin Gothic LT"/>
                  <a:ea typeface="ITC Franklin Gothic LT"/>
                  <a:cs typeface="ITC Franklin Gothic LT"/>
                  <a:sym typeface="ITC Franklin Gothic LT"/>
                </a:rPr>
                <a:t> – Extract hidden information from images for digital investigations.</a:t>
              </a:r>
            </a:p>
            <a:p>
              <a:pPr algn="l">
                <a:lnSpc>
                  <a:spcPts val="3366"/>
                </a:lnSpc>
              </a:pPr>
            </a:p>
            <a:p>
              <a:pPr algn="l">
                <a:lnSpc>
                  <a:spcPts val="3366"/>
                </a:lnSpc>
              </a:pPr>
              <a:r>
                <a:rPr lang="en-US" sz="2550" spc="-1">
                  <a:solidFill>
                    <a:srgbClr val="404040"/>
                  </a:solidFill>
                  <a:latin typeface="ITC Franklin Gothic LT"/>
                  <a:ea typeface="ITC Franklin Gothic LT"/>
                  <a:cs typeface="ITC Franklin Gothic LT"/>
                  <a:sym typeface="ITC Franklin Gothic LT"/>
                </a:rPr>
                <a:t>3️⃣ </a:t>
              </a:r>
              <a:r>
                <a:rPr lang="en-US" b="true" sz="2550" spc="-1">
                  <a:solidFill>
                    <a:srgbClr val="404040"/>
                  </a:solidFill>
                  <a:latin typeface="ITC Franklin Gothic LT Semi-Bold"/>
                  <a:ea typeface="ITC Franklin Gothic LT Semi-Bold"/>
                  <a:cs typeface="ITC Franklin Gothic LT Semi-Bold"/>
                  <a:sym typeface="ITC Franklin Gothic LT Semi-Bold"/>
                </a:rPr>
                <a:t>Government &amp; Defense Agencies</a:t>
              </a:r>
              <a:r>
                <a:rPr lang="en-US" sz="2550" spc="-1">
                  <a:solidFill>
                    <a:srgbClr val="404040"/>
                  </a:solidFill>
                  <a:latin typeface="ITC Franklin Gothic LT"/>
                  <a:ea typeface="ITC Franklin Gothic LT"/>
                  <a:cs typeface="ITC Franklin Gothic LT"/>
                  <a:sym typeface="ITC Franklin Gothic LT"/>
                </a:rPr>
                <a:t> – Securely embed sensitive data in images for intelligence and confidential operations.</a:t>
              </a:r>
            </a:p>
            <a:p>
              <a:pPr algn="l">
                <a:lnSpc>
                  <a:spcPts val="3366"/>
                </a:lnSpc>
              </a:pPr>
            </a:p>
            <a:p>
              <a:pPr algn="l">
                <a:lnSpc>
                  <a:spcPts val="3366"/>
                </a:lnSpc>
              </a:pPr>
              <a:r>
                <a:rPr lang="en-US" sz="2550" spc="-1">
                  <a:solidFill>
                    <a:srgbClr val="404040"/>
                  </a:solidFill>
                  <a:latin typeface="ITC Franklin Gothic LT"/>
                  <a:ea typeface="ITC Franklin Gothic LT"/>
                  <a:cs typeface="ITC Franklin Gothic LT"/>
                  <a:sym typeface="ITC Franklin Gothic LT"/>
                </a:rPr>
                <a:t>4️⃣ </a:t>
              </a:r>
              <a:r>
                <a:rPr lang="en-US" b="true" sz="2550" spc="-1">
                  <a:solidFill>
                    <a:srgbClr val="404040"/>
                  </a:solidFill>
                  <a:latin typeface="ITC Franklin Gothic LT Semi-Bold"/>
                  <a:ea typeface="ITC Franklin Gothic LT Semi-Bold"/>
                  <a:cs typeface="ITC Franklin Gothic LT Semi-Bold"/>
                  <a:sym typeface="ITC Franklin Gothic LT Semi-Bold"/>
                </a:rPr>
                <a:t>Researchers &amp; Academics</a:t>
              </a:r>
              <a:r>
                <a:rPr lang="en-US" sz="2550" spc="-1">
                  <a:solidFill>
                    <a:srgbClr val="404040"/>
                  </a:solidFill>
                  <a:latin typeface="ITC Franklin Gothic LT"/>
                  <a:ea typeface="ITC Franklin Gothic LT"/>
                  <a:cs typeface="ITC Franklin Gothic LT"/>
                  <a:sym typeface="ITC Franklin Gothic LT"/>
                </a:rPr>
                <a:t> – Study and improve steganographic techniques for data security and cryptography.</a:t>
              </a:r>
            </a:p>
            <a:p>
              <a:pPr algn="l">
                <a:lnSpc>
                  <a:spcPts val="3366"/>
                </a:lnSpc>
              </a:pPr>
            </a:p>
            <a:p>
              <a:pPr algn="l">
                <a:lnSpc>
                  <a:spcPts val="3366"/>
                </a:lnSpc>
              </a:pPr>
              <a:r>
                <a:rPr lang="en-US" sz="2550" spc="-1">
                  <a:solidFill>
                    <a:srgbClr val="404040"/>
                  </a:solidFill>
                  <a:latin typeface="ITC Franklin Gothic LT"/>
                  <a:ea typeface="ITC Franklin Gothic LT"/>
                  <a:cs typeface="ITC Franklin Gothic LT"/>
                  <a:sym typeface="ITC Franklin Gothic LT"/>
                </a:rPr>
                <a:t>5️⃣ </a:t>
              </a:r>
              <a:r>
                <a:rPr lang="en-US" b="true" sz="2550" spc="-1">
                  <a:solidFill>
                    <a:srgbClr val="404040"/>
                  </a:solidFill>
                  <a:latin typeface="ITC Franklin Gothic LT Semi-Bold"/>
                  <a:ea typeface="ITC Franklin Gothic LT Semi-Bold"/>
                  <a:cs typeface="ITC Franklin Gothic LT Semi-Bold"/>
                  <a:sym typeface="ITC Franklin Gothic LT Semi-Bold"/>
                </a:rPr>
                <a:t>Privacy-Conscious Users</a:t>
              </a:r>
              <a:r>
                <a:rPr lang="en-US" sz="2550" spc="-1">
                  <a:solidFill>
                    <a:srgbClr val="404040"/>
                  </a:solidFill>
                  <a:latin typeface="ITC Franklin Gothic LT"/>
                  <a:ea typeface="ITC Franklin Gothic LT"/>
                  <a:cs typeface="ITC Franklin Gothic LT"/>
                  <a:sym typeface="ITC Franklin Gothic LT"/>
                </a:rPr>
                <a:t> – Individuals who want to protect personal or confidential information from unauthorized access.</a:t>
              </a:r>
            </a:p>
          </p:txBody>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871560" y="1053000"/>
            <a:ext cx="16543980" cy="794880"/>
            <a:chOff x="0" y="0"/>
            <a:chExt cx="22058640" cy="1059840"/>
          </a:xfrm>
        </p:grpSpPr>
        <p:sp>
          <p:nvSpPr>
            <p:cNvPr name="Freeform 10" id="10"/>
            <p:cNvSpPr/>
            <p:nvPr/>
          </p:nvSpPr>
          <p:spPr>
            <a:xfrm flipH="false" flipV="false" rot="0">
              <a:off x="0" y="0"/>
              <a:ext cx="22058640" cy="1059840"/>
            </a:xfrm>
            <a:custGeom>
              <a:avLst/>
              <a:gdLst/>
              <a:ahLst/>
              <a:cxnLst/>
              <a:rect r="r" b="b" t="t" l="l"/>
              <a:pathLst>
                <a:path h="1059840" w="22058640">
                  <a:moveTo>
                    <a:pt x="0" y="0"/>
                  </a:moveTo>
                  <a:lnTo>
                    <a:pt x="22058640" y="0"/>
                  </a:lnTo>
                  <a:lnTo>
                    <a:pt x="22058640" y="1059840"/>
                  </a:lnTo>
                  <a:lnTo>
                    <a:pt x="0" y="1059840"/>
                  </a:lnTo>
                  <a:close/>
                </a:path>
              </a:pathLst>
            </a:custGeom>
            <a:solidFill>
              <a:srgbClr val="000000">
                <a:alpha val="0"/>
              </a:srgbClr>
            </a:solidFill>
          </p:spPr>
        </p:sp>
        <p:sp>
          <p:nvSpPr>
            <p:cNvPr name="TextBox 11" id="11"/>
            <p:cNvSpPr txBox="true"/>
            <p:nvPr/>
          </p:nvSpPr>
          <p:spPr>
            <a:xfrm>
              <a:off x="0" y="-85725"/>
              <a:ext cx="22058640" cy="1145565"/>
            </a:xfrm>
            <a:prstGeom prst="rect">
              <a:avLst/>
            </a:prstGeom>
          </p:spPr>
          <p:txBody>
            <a:bodyPr anchor="b" rtlCol="false" tIns="0" lIns="0" bIns="0" rIns="0"/>
            <a:lstStyle/>
            <a:p>
              <a:pPr algn="l">
                <a:lnSpc>
                  <a:spcPts val="5040"/>
                </a:lnSpc>
              </a:pPr>
              <a:r>
                <a:rPr lang="en-US" sz="4200" spc="-1">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12207240" y="1920240"/>
            <a:ext cx="5208300" cy="7269480"/>
          </a:xfrm>
          <a:custGeom>
            <a:avLst/>
            <a:gdLst/>
            <a:ahLst/>
            <a:cxnLst/>
            <a:rect r="r" b="b" t="t" l="l"/>
            <a:pathLst>
              <a:path h="7269480" w="5208300">
                <a:moveTo>
                  <a:pt x="0" y="0"/>
                </a:moveTo>
                <a:lnTo>
                  <a:pt x="5208300" y="0"/>
                </a:lnTo>
                <a:lnTo>
                  <a:pt x="5208300" y="7269480"/>
                </a:lnTo>
                <a:lnTo>
                  <a:pt x="0" y="7269480"/>
                </a:lnTo>
                <a:lnTo>
                  <a:pt x="0" y="0"/>
                </a:lnTo>
                <a:close/>
              </a:path>
            </a:pathLst>
          </a:custGeom>
          <a:blipFill>
            <a:blip r:embed="rId3"/>
            <a:stretch>
              <a:fillRect l="-74066" t="0" r="-74066" b="0"/>
            </a:stretch>
          </a:blipFill>
        </p:spPr>
      </p:sp>
      <p:sp>
        <p:nvSpPr>
          <p:cNvPr name="Freeform 13" id="13"/>
          <p:cNvSpPr/>
          <p:nvPr/>
        </p:nvSpPr>
        <p:spPr>
          <a:xfrm flipH="false" flipV="false" rot="0">
            <a:off x="1097280" y="1920240"/>
            <a:ext cx="5623560" cy="7269480"/>
          </a:xfrm>
          <a:custGeom>
            <a:avLst/>
            <a:gdLst/>
            <a:ahLst/>
            <a:cxnLst/>
            <a:rect r="r" b="b" t="t" l="l"/>
            <a:pathLst>
              <a:path h="7269480" w="5623560">
                <a:moveTo>
                  <a:pt x="0" y="0"/>
                </a:moveTo>
                <a:lnTo>
                  <a:pt x="5623560" y="0"/>
                </a:lnTo>
                <a:lnTo>
                  <a:pt x="5623560" y="7269480"/>
                </a:lnTo>
                <a:lnTo>
                  <a:pt x="0" y="7269480"/>
                </a:lnTo>
                <a:lnTo>
                  <a:pt x="0" y="0"/>
                </a:lnTo>
                <a:close/>
              </a:path>
            </a:pathLst>
          </a:custGeom>
          <a:blipFill>
            <a:blip r:embed="rId4"/>
            <a:stretch>
              <a:fillRect l="-64905" t="0" r="-64905" b="0"/>
            </a:stretch>
          </a:blipFill>
        </p:spPr>
      </p:sp>
      <p:sp>
        <p:nvSpPr>
          <p:cNvPr name="Freeform 14" id="14"/>
          <p:cNvSpPr/>
          <p:nvPr/>
        </p:nvSpPr>
        <p:spPr>
          <a:xfrm flipH="false" flipV="false" rot="0">
            <a:off x="6995160" y="1920240"/>
            <a:ext cx="5074920" cy="7269480"/>
          </a:xfrm>
          <a:custGeom>
            <a:avLst/>
            <a:gdLst/>
            <a:ahLst/>
            <a:cxnLst/>
            <a:rect r="r" b="b" t="t" l="l"/>
            <a:pathLst>
              <a:path h="7269480" w="5074920">
                <a:moveTo>
                  <a:pt x="0" y="0"/>
                </a:moveTo>
                <a:lnTo>
                  <a:pt x="5074920" y="0"/>
                </a:lnTo>
                <a:lnTo>
                  <a:pt x="5074920" y="7269480"/>
                </a:lnTo>
                <a:lnTo>
                  <a:pt x="0" y="7269480"/>
                </a:lnTo>
                <a:lnTo>
                  <a:pt x="0" y="0"/>
                </a:lnTo>
                <a:close/>
              </a:path>
            </a:pathLst>
          </a:custGeom>
          <a:blipFill>
            <a:blip r:embed="rId5"/>
            <a:stretch>
              <a:fillRect l="-77327" t="0" r="-77327" b="0"/>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871560" y="1053000"/>
            <a:ext cx="16543980" cy="794880"/>
            <a:chOff x="0" y="0"/>
            <a:chExt cx="22058640" cy="1059840"/>
          </a:xfrm>
        </p:grpSpPr>
        <p:sp>
          <p:nvSpPr>
            <p:cNvPr name="Freeform 10" id="10"/>
            <p:cNvSpPr/>
            <p:nvPr/>
          </p:nvSpPr>
          <p:spPr>
            <a:xfrm flipH="false" flipV="false" rot="0">
              <a:off x="0" y="0"/>
              <a:ext cx="22058640" cy="1059840"/>
            </a:xfrm>
            <a:custGeom>
              <a:avLst/>
              <a:gdLst/>
              <a:ahLst/>
              <a:cxnLst/>
              <a:rect r="r" b="b" t="t" l="l"/>
              <a:pathLst>
                <a:path h="1059840" w="22058640">
                  <a:moveTo>
                    <a:pt x="0" y="0"/>
                  </a:moveTo>
                  <a:lnTo>
                    <a:pt x="22058640" y="0"/>
                  </a:lnTo>
                  <a:lnTo>
                    <a:pt x="22058640" y="1059840"/>
                  </a:lnTo>
                  <a:lnTo>
                    <a:pt x="0" y="1059840"/>
                  </a:lnTo>
                  <a:close/>
                </a:path>
              </a:pathLst>
            </a:custGeom>
            <a:solidFill>
              <a:srgbClr val="000000">
                <a:alpha val="0"/>
              </a:srgbClr>
            </a:solidFill>
          </p:spPr>
        </p:sp>
        <p:sp>
          <p:nvSpPr>
            <p:cNvPr name="TextBox 11" id="11"/>
            <p:cNvSpPr txBox="true"/>
            <p:nvPr/>
          </p:nvSpPr>
          <p:spPr>
            <a:xfrm>
              <a:off x="0" y="-85725"/>
              <a:ext cx="22058640" cy="1145565"/>
            </a:xfrm>
            <a:prstGeom prst="rect">
              <a:avLst/>
            </a:prstGeom>
          </p:spPr>
          <p:txBody>
            <a:bodyPr anchor="b" rtlCol="false" tIns="0" lIns="0" bIns="0" rIns="0"/>
            <a:lstStyle/>
            <a:p>
              <a:pPr algn="l">
                <a:lnSpc>
                  <a:spcPts val="5040"/>
                </a:lnSpc>
              </a:pPr>
              <a:r>
                <a:rPr lang="en-US" sz="4200" spc="-1">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871560" y="1953180"/>
            <a:ext cx="16543980" cy="7009200"/>
            <a:chOff x="0" y="0"/>
            <a:chExt cx="22058640" cy="9345600"/>
          </a:xfrm>
        </p:grpSpPr>
        <p:sp>
          <p:nvSpPr>
            <p:cNvPr name="Freeform 13" id="13"/>
            <p:cNvSpPr/>
            <p:nvPr/>
          </p:nvSpPr>
          <p:spPr>
            <a:xfrm flipH="false" flipV="false" rot="0">
              <a:off x="0" y="0"/>
              <a:ext cx="22058640" cy="9345600"/>
            </a:xfrm>
            <a:custGeom>
              <a:avLst/>
              <a:gdLst/>
              <a:ahLst/>
              <a:cxnLst/>
              <a:rect r="r" b="b" t="t" l="l"/>
              <a:pathLst>
                <a:path h="9345600" w="22058640">
                  <a:moveTo>
                    <a:pt x="0" y="0"/>
                  </a:moveTo>
                  <a:lnTo>
                    <a:pt x="22058640" y="0"/>
                  </a:lnTo>
                  <a:lnTo>
                    <a:pt x="22058640" y="9345600"/>
                  </a:lnTo>
                  <a:lnTo>
                    <a:pt x="0" y="9345600"/>
                  </a:lnTo>
                  <a:close/>
                </a:path>
              </a:pathLst>
            </a:custGeom>
            <a:solidFill>
              <a:srgbClr val="000000">
                <a:alpha val="0"/>
              </a:srgbClr>
            </a:solidFill>
          </p:spPr>
        </p:sp>
        <p:sp>
          <p:nvSpPr>
            <p:cNvPr name="TextBox 14" id="14"/>
            <p:cNvSpPr txBox="true"/>
            <p:nvPr/>
          </p:nvSpPr>
          <p:spPr>
            <a:xfrm>
              <a:off x="0" y="-76200"/>
              <a:ext cx="22058640" cy="9421800"/>
            </a:xfrm>
            <a:prstGeom prst="rect">
              <a:avLst/>
            </a:prstGeom>
          </p:spPr>
          <p:txBody>
            <a:bodyPr anchor="ctr" rtlCol="false" tIns="0" lIns="0" bIns="0" rIns="0"/>
            <a:lstStyle/>
            <a:p>
              <a:pPr algn="l">
                <a:lnSpc>
                  <a:spcPts val="3366"/>
                </a:lnSpc>
              </a:pPr>
              <a:r>
                <a:rPr lang="en-US" sz="2550" spc="-1">
                  <a:solidFill>
                    <a:srgbClr val="404040"/>
                  </a:solidFill>
                  <a:latin typeface="ITC Franklin Gothic LT"/>
                  <a:ea typeface="ITC Franklin Gothic LT"/>
                  <a:cs typeface="ITC Franklin Gothic LT"/>
                  <a:sym typeface="ITC Franklin Gothic LT"/>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p>
            <a:p>
              <a:pPr algn="l">
                <a:lnSpc>
                  <a:spcPts val="3366"/>
                </a:lnSpc>
              </a:pPr>
            </a:p>
            <a:p>
              <a:pPr algn="l">
                <a:lnSpc>
                  <a:spcPts val="3366"/>
                </a:lnSpc>
              </a:pPr>
              <a:r>
                <a:rPr lang="en-US" sz="2550" spc="-1">
                  <a:solidFill>
                    <a:srgbClr val="404040"/>
                  </a:solidFill>
                  <a:latin typeface="ITC Franklin Gothic LT"/>
                  <a:ea typeface="ITC Franklin Gothic LT"/>
                  <a:cs typeface="ITC Franklin Gothic LT"/>
                  <a:sym typeface="ITC Franklin Gothic LT"/>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600" y="685800"/>
            <a:ext cx="5554440" cy="142020"/>
            <a:chOff x="0" y="0"/>
            <a:chExt cx="7405920" cy="189360"/>
          </a:xfrm>
        </p:grpSpPr>
        <p:sp>
          <p:nvSpPr>
            <p:cNvPr name="Freeform 3" id="3"/>
            <p:cNvSpPr/>
            <p:nvPr/>
          </p:nvSpPr>
          <p:spPr>
            <a:xfrm flipH="false" flipV="false" rot="0">
              <a:off x="0" y="0"/>
              <a:ext cx="7405878" cy="189357"/>
            </a:xfrm>
            <a:custGeom>
              <a:avLst/>
              <a:gdLst/>
              <a:ahLst/>
              <a:cxnLst/>
              <a:rect r="r" b="b" t="t" l="l"/>
              <a:pathLst>
                <a:path h="189357" w="7405878">
                  <a:moveTo>
                    <a:pt x="0" y="0"/>
                  </a:moveTo>
                  <a:lnTo>
                    <a:pt x="7405878" y="0"/>
                  </a:lnTo>
                  <a:lnTo>
                    <a:pt x="7405878" y="189357"/>
                  </a:lnTo>
                  <a:lnTo>
                    <a:pt x="0" y="189357"/>
                  </a:lnTo>
                  <a:close/>
                </a:path>
              </a:pathLst>
            </a:custGeom>
            <a:solidFill>
              <a:srgbClr val="465359"/>
            </a:solidFill>
          </p:spPr>
        </p:sp>
      </p:grpSp>
      <p:grpSp>
        <p:nvGrpSpPr>
          <p:cNvPr name="Group 4" id="4"/>
          <p:cNvGrpSpPr/>
          <p:nvPr/>
        </p:nvGrpSpPr>
        <p:grpSpPr>
          <a:xfrm rot="0">
            <a:off x="12063060" y="680400"/>
            <a:ext cx="5554440" cy="147420"/>
            <a:chOff x="0" y="0"/>
            <a:chExt cx="7405920" cy="196560"/>
          </a:xfrm>
        </p:grpSpPr>
        <p:sp>
          <p:nvSpPr>
            <p:cNvPr name="Freeform 5" id="5"/>
            <p:cNvSpPr/>
            <p:nvPr/>
          </p:nvSpPr>
          <p:spPr>
            <a:xfrm flipH="false" flipV="false" rot="0">
              <a:off x="0" y="0"/>
              <a:ext cx="7405878" cy="196596"/>
            </a:xfrm>
            <a:custGeom>
              <a:avLst/>
              <a:gdLst/>
              <a:ahLst/>
              <a:cxnLst/>
              <a:rect r="r" b="b" t="t" l="l"/>
              <a:pathLst>
                <a:path h="196596" w="7405878">
                  <a:moveTo>
                    <a:pt x="0" y="0"/>
                  </a:moveTo>
                  <a:lnTo>
                    <a:pt x="7405878" y="0"/>
                  </a:lnTo>
                  <a:lnTo>
                    <a:pt x="7405878" y="196596"/>
                  </a:lnTo>
                  <a:lnTo>
                    <a:pt x="0" y="196596"/>
                  </a:lnTo>
                  <a:close/>
                </a:path>
              </a:pathLst>
            </a:custGeom>
            <a:solidFill>
              <a:srgbClr val="969FA7"/>
            </a:solidFill>
          </p:spPr>
        </p:sp>
      </p:grpSp>
      <p:grpSp>
        <p:nvGrpSpPr>
          <p:cNvPr name="Group 6" id="6"/>
          <p:cNvGrpSpPr/>
          <p:nvPr/>
        </p:nvGrpSpPr>
        <p:grpSpPr>
          <a:xfrm rot="0">
            <a:off x="6362820" y="685800"/>
            <a:ext cx="5554440" cy="136620"/>
            <a:chOff x="0" y="0"/>
            <a:chExt cx="7405920" cy="182160"/>
          </a:xfrm>
        </p:grpSpPr>
        <p:sp>
          <p:nvSpPr>
            <p:cNvPr name="Freeform 7" id="7"/>
            <p:cNvSpPr/>
            <p:nvPr/>
          </p:nvSpPr>
          <p:spPr>
            <a:xfrm flipH="false" flipV="false" rot="0">
              <a:off x="0" y="0"/>
              <a:ext cx="7405878" cy="182118"/>
            </a:xfrm>
            <a:custGeom>
              <a:avLst/>
              <a:gdLst/>
              <a:ahLst/>
              <a:cxnLst/>
              <a:rect r="r" b="b" t="t" l="l"/>
              <a:pathLst>
                <a:path h="182118" w="7405878">
                  <a:moveTo>
                    <a:pt x="0" y="0"/>
                  </a:moveTo>
                  <a:lnTo>
                    <a:pt x="7405878" y="0"/>
                  </a:lnTo>
                  <a:lnTo>
                    <a:pt x="7405878" y="182118"/>
                  </a:lnTo>
                  <a:lnTo>
                    <a:pt x="0" y="182118"/>
                  </a:lnTo>
                  <a:close/>
                </a:path>
              </a:pathLst>
            </a:custGeom>
            <a:solidFill>
              <a:srgbClr val="1CADE4"/>
            </a:solidFill>
          </p:spPr>
        </p:sp>
      </p:grpSp>
      <p:sp>
        <p:nvSpPr>
          <p:cNvPr name="Freeform 8" id="8" descr="Logo  Description automatically generated"/>
          <p:cNvSpPr/>
          <p:nvPr/>
        </p:nvSpPr>
        <p:spPr>
          <a:xfrm flipH="false" flipV="false" rot="0">
            <a:off x="15727500" y="9656820"/>
            <a:ext cx="1688040" cy="547020"/>
          </a:xfrm>
          <a:custGeom>
            <a:avLst/>
            <a:gdLst/>
            <a:ahLst/>
            <a:cxnLst/>
            <a:rect r="r" b="b" t="t" l="l"/>
            <a:pathLst>
              <a:path h="547020" w="1688040">
                <a:moveTo>
                  <a:pt x="0" y="0"/>
                </a:moveTo>
                <a:lnTo>
                  <a:pt x="1688040" y="0"/>
                </a:lnTo>
                <a:lnTo>
                  <a:pt x="1688040" y="547020"/>
                </a:lnTo>
                <a:lnTo>
                  <a:pt x="0" y="547020"/>
                </a:lnTo>
                <a:lnTo>
                  <a:pt x="0" y="0"/>
                </a:lnTo>
                <a:close/>
              </a:path>
            </a:pathLst>
          </a:custGeom>
          <a:blipFill>
            <a:blip r:embed="rId2"/>
            <a:stretch>
              <a:fillRect l="0" t="-183" r="0" b="-183"/>
            </a:stretch>
          </a:blipFill>
        </p:spPr>
      </p:sp>
      <p:grpSp>
        <p:nvGrpSpPr>
          <p:cNvPr name="Group 9" id="9"/>
          <p:cNvGrpSpPr/>
          <p:nvPr/>
        </p:nvGrpSpPr>
        <p:grpSpPr>
          <a:xfrm rot="0">
            <a:off x="871560" y="1053000"/>
            <a:ext cx="16543980" cy="794880"/>
            <a:chOff x="0" y="0"/>
            <a:chExt cx="22058640" cy="1059840"/>
          </a:xfrm>
        </p:grpSpPr>
        <p:sp>
          <p:nvSpPr>
            <p:cNvPr name="Freeform 10" id="10"/>
            <p:cNvSpPr/>
            <p:nvPr/>
          </p:nvSpPr>
          <p:spPr>
            <a:xfrm flipH="false" flipV="false" rot="0">
              <a:off x="0" y="0"/>
              <a:ext cx="22058640" cy="1059840"/>
            </a:xfrm>
            <a:custGeom>
              <a:avLst/>
              <a:gdLst/>
              <a:ahLst/>
              <a:cxnLst/>
              <a:rect r="r" b="b" t="t" l="l"/>
              <a:pathLst>
                <a:path h="1059840" w="22058640">
                  <a:moveTo>
                    <a:pt x="0" y="0"/>
                  </a:moveTo>
                  <a:lnTo>
                    <a:pt x="22058640" y="0"/>
                  </a:lnTo>
                  <a:lnTo>
                    <a:pt x="22058640" y="1059840"/>
                  </a:lnTo>
                  <a:lnTo>
                    <a:pt x="0" y="1059840"/>
                  </a:lnTo>
                  <a:close/>
                </a:path>
              </a:pathLst>
            </a:custGeom>
            <a:solidFill>
              <a:srgbClr val="000000">
                <a:alpha val="0"/>
              </a:srgbClr>
            </a:solidFill>
          </p:spPr>
        </p:sp>
        <p:sp>
          <p:nvSpPr>
            <p:cNvPr name="TextBox 11" id="11"/>
            <p:cNvSpPr txBox="true"/>
            <p:nvPr/>
          </p:nvSpPr>
          <p:spPr>
            <a:xfrm>
              <a:off x="0" y="-85725"/>
              <a:ext cx="22058640" cy="1145565"/>
            </a:xfrm>
            <a:prstGeom prst="rect">
              <a:avLst/>
            </a:prstGeom>
          </p:spPr>
          <p:txBody>
            <a:bodyPr anchor="b" rtlCol="false" tIns="0" lIns="0" bIns="0" rIns="0"/>
            <a:lstStyle/>
            <a:p>
              <a:pPr algn="l">
                <a:lnSpc>
                  <a:spcPts val="5040"/>
                </a:lnSpc>
              </a:pPr>
              <a:r>
                <a:rPr lang="en-US" sz="4200" spc="-1">
                  <a:solidFill>
                    <a:srgbClr val="1CADE4"/>
                  </a:solidFill>
                  <a:latin typeface="ITC Franklin Gothic LT"/>
                  <a:ea typeface="ITC Franklin Gothic LT"/>
                  <a:cs typeface="ITC Franklin Gothic LT"/>
                  <a:sym typeface="ITC Franklin Gothic LT"/>
                </a:rPr>
                <a:t>GitHub Link</a:t>
              </a:r>
            </a:p>
          </p:txBody>
        </p:sp>
      </p:grpSp>
      <p:grpSp>
        <p:nvGrpSpPr>
          <p:cNvPr name="Group 12" id="12"/>
          <p:cNvGrpSpPr/>
          <p:nvPr/>
        </p:nvGrpSpPr>
        <p:grpSpPr>
          <a:xfrm rot="0">
            <a:off x="871560" y="1953180"/>
            <a:ext cx="16543980" cy="7305120"/>
            <a:chOff x="0" y="0"/>
            <a:chExt cx="22058640" cy="9740160"/>
          </a:xfrm>
        </p:grpSpPr>
        <p:sp>
          <p:nvSpPr>
            <p:cNvPr name="Freeform 13" id="13"/>
            <p:cNvSpPr/>
            <p:nvPr/>
          </p:nvSpPr>
          <p:spPr>
            <a:xfrm flipH="false" flipV="false" rot="0">
              <a:off x="0" y="0"/>
              <a:ext cx="22058640" cy="9740160"/>
            </a:xfrm>
            <a:custGeom>
              <a:avLst/>
              <a:gdLst/>
              <a:ahLst/>
              <a:cxnLst/>
              <a:rect r="r" b="b" t="t" l="l"/>
              <a:pathLst>
                <a:path h="9740160" w="22058640">
                  <a:moveTo>
                    <a:pt x="0" y="0"/>
                  </a:moveTo>
                  <a:lnTo>
                    <a:pt x="22058640" y="0"/>
                  </a:lnTo>
                  <a:lnTo>
                    <a:pt x="22058640" y="9740160"/>
                  </a:lnTo>
                  <a:lnTo>
                    <a:pt x="0" y="9740160"/>
                  </a:lnTo>
                  <a:close/>
                </a:path>
              </a:pathLst>
            </a:custGeom>
            <a:solidFill>
              <a:srgbClr val="000000">
                <a:alpha val="0"/>
              </a:srgbClr>
            </a:solidFill>
          </p:spPr>
        </p:sp>
        <p:sp>
          <p:nvSpPr>
            <p:cNvPr name="TextBox 14" id="14"/>
            <p:cNvSpPr txBox="true"/>
            <p:nvPr/>
          </p:nvSpPr>
          <p:spPr>
            <a:xfrm>
              <a:off x="0" y="-47625"/>
              <a:ext cx="22058640" cy="9787785"/>
            </a:xfrm>
            <a:prstGeom prst="rect">
              <a:avLst/>
            </a:prstGeom>
          </p:spPr>
          <p:txBody>
            <a:bodyPr anchor="ctr" rtlCol="false" tIns="0" lIns="0" bIns="0" rIns="0"/>
            <a:lstStyle/>
            <a:p>
              <a:pPr algn="l" marL="623486" indent="-311743" lvl="1">
                <a:lnSpc>
                  <a:spcPts val="3060"/>
                </a:lnSpc>
                <a:buFont typeface="Arial"/>
                <a:buChar char="•"/>
              </a:pPr>
              <a:r>
                <a:rPr lang="en-US" sz="2550" spc="-1" u="sng">
                  <a:solidFill>
                    <a:srgbClr val="000000"/>
                  </a:solidFill>
                  <a:latin typeface="ITC Franklin Gothic LT"/>
                  <a:ea typeface="ITC Franklin Gothic LT"/>
                  <a:cs typeface="ITC Franklin Gothic LT"/>
                  <a:sym typeface="ITC Franklin Gothic LT"/>
                  <a:hlinkClick r:id="rId3" tooltip="https://github.com/Tushar552/AICTE-IBM-Cybersecurity-Internship-"/>
                </a:rPr>
                <a:t>https://github.com/Tushar552/AICTE-IBM-Cybersecurity-Internship-</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Description:</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This project implements Least Significant Bit (LSB) steganography to hide and extract secret messages within BMP images.</a:t>
              </a:r>
            </a:p>
            <a:p>
              <a:pPr algn="l" marL="623486" indent="-311743" lvl="1">
                <a:lnSpc>
                  <a:spcPts val="3060"/>
                </a:lnSpc>
              </a:pP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Repository Contents:</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 Source Code – C programs for embedding and extracting hidden messages.</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 Sample Images – BMP images used for testing steganography.</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 Documentation – Project report, explanations, and implementation details.</a:t>
              </a:r>
            </a:p>
            <a:p>
              <a:pPr algn="l" marL="623486" indent="-311743" lvl="1">
                <a:lnSpc>
                  <a:spcPts val="3060"/>
                </a:lnSpc>
                <a:buFont typeface="Arial"/>
                <a:buChar char="•"/>
              </a:pPr>
              <a:r>
                <a:rPr lang="en-US" sz="2550" spc="-1">
                  <a:solidFill>
                    <a:srgbClr val="404040"/>
                  </a:solidFill>
                  <a:latin typeface="ITC Franklin Gothic LT"/>
                  <a:ea typeface="ITC Franklin Gothic LT"/>
                  <a:cs typeface="ITC Franklin Gothic LT"/>
                  <a:sym typeface="ITC Franklin Gothic LT"/>
                </a:rPr>
                <a:t>📂 Presentation – PPT slides summarizing the project.</a:t>
              </a:r>
            </a:p>
          </p:txBody>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DAGfsVvgbVs</dc:identifier>
  <dcterms:modified xsi:type="dcterms:W3CDTF">2011-08-01T06:04:30Z</dcterms:modified>
  <cp:revision>1</cp:revision>
  <dc:title>Secure Data Hiding in Image Using Steganography.pptx</dc:title>
</cp:coreProperties>
</file>