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0" r:id="rId3"/>
    <p:sldMasterId id="2147483666" r:id="rId4"/>
    <p:sldMasterId id="2147483670" r:id="rId5"/>
  </p:sldMasterIdLst>
  <p:sldIdLst>
    <p:sldId id="256" r:id="rId6"/>
    <p:sldId id="257" r:id="rId7"/>
    <p:sldId id="260" r:id="rId8"/>
    <p:sldId id="261" r:id="rId9"/>
    <p:sldId id="259" r:id="rId10"/>
    <p:sldId id="268" r:id="rId11"/>
    <p:sldId id="263" r:id="rId12"/>
    <p:sldId id="266" r:id="rId13"/>
    <p:sldId id="269" r:id="rId14"/>
    <p:sldId id="270" r:id="rId15"/>
    <p:sldId id="271" r:id="rId16"/>
    <p:sldId id="272" r:id="rId17"/>
    <p:sldId id="274" r:id="rId18"/>
    <p:sldId id="273" r:id="rId19"/>
    <p:sldId id="275"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27EA5-45F7-4108-BB6E-C56A146F36DE}" v="575" dt="2025-06-04T18:16:09.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hyperlink" Target="http://bit.ly/2TtBDfr" TargetMode="Externa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520" y="539640"/>
            <a:ext cx="3785400" cy="252612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4" name="PlaceHolder 2"/>
          <p:cNvSpPr>
            <a:spLocks noGrp="1"/>
          </p:cNvSpPr>
          <p:nvPr>
            <p:ph type="body"/>
          </p:nvPr>
        </p:nvSpPr>
        <p:spPr>
          <a:xfrm>
            <a:off x="4645080" y="1453680"/>
            <a:ext cx="3785400" cy="368964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 name="Google Shape;12;p2"/>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674640" y="539640"/>
            <a:ext cx="775620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cxnSp>
        <p:nvCxnSpPr>
          <p:cNvPr id="16" name="Google Shape;73;p15"/>
          <p:cNvCxnSpPr/>
          <p:nvPr/>
        </p:nvCxnSpPr>
        <p:spPr>
          <a:xfrm>
            <a:off x="0" y="261000"/>
            <a:ext cx="9144360" cy="360"/>
          </a:xfrm>
          <a:prstGeom prst="straightConnector1">
            <a:avLst/>
          </a:prstGeom>
          <a:ln w="9525">
            <a:solidFill>
              <a:srgbClr val="FFF8F2"/>
            </a:solidFill>
            <a:round/>
          </a:ln>
        </p:spPr>
      </p:cxnSp>
      <p:sp>
        <p:nvSpPr>
          <p:cNvPr id="1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189680" y="539640"/>
            <a:ext cx="4241160" cy="15019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 name="PlaceHolder 2"/>
          <p:cNvSpPr>
            <a:spLocks noGrp="1"/>
          </p:cNvSpPr>
          <p:nvPr>
            <p:ph type="body"/>
          </p:nvPr>
        </p:nvSpPr>
        <p:spPr>
          <a:xfrm>
            <a:off x="713160" y="1455480"/>
            <a:ext cx="3336120" cy="3687840"/>
          </a:xfrm>
          <a:prstGeom prst="rect">
            <a:avLst/>
          </a:prstGeom>
          <a:noFill/>
          <a:ln w="0">
            <a:noFill/>
          </a:ln>
        </p:spPr>
        <p:txBody>
          <a:bodyPr lIns="90000" tIns="45000" rIns="90000" bIns="45000" anchor="t">
            <a:normAutofit fontScale="71666"/>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20" name="Google Shape;78;p16"/>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160" y="818280"/>
            <a:ext cx="5101200" cy="7902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26" name="Google Shape;102;p19"/>
          <p:cNvSpPr/>
          <p:nvPr/>
        </p:nvSpPr>
        <p:spPr>
          <a:xfrm>
            <a:off x="713160" y="3467880"/>
            <a:ext cx="510120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200" b="1" strike="noStrike" spc="-1">
                <a:solidFill>
                  <a:schemeClr val="lt1"/>
                </a:solidFill>
                <a:latin typeface="Lato"/>
                <a:ea typeface="Lato"/>
              </a:rPr>
              <a:t>CREDITS:</a:t>
            </a:r>
            <a:r>
              <a:rPr lang="en" sz="1200" b="0" strike="noStrike" spc="-1">
                <a:solidFill>
                  <a:schemeClr val="lt1"/>
                </a:solidFill>
                <a:latin typeface="Lato"/>
                <a:ea typeface="Lato"/>
              </a:rPr>
              <a:t> This presentation template was created by </a:t>
            </a:r>
            <a:r>
              <a:rPr lang="en" sz="1200" b="1" u="sng" strike="noStrike" spc="-1">
                <a:solidFill>
                  <a:schemeClr val="lt1"/>
                </a:solidFill>
                <a:uFillTx/>
                <a:latin typeface="Lato"/>
                <a:ea typeface="Lato"/>
                <a:hlinkClick r:id="rId3"/>
              </a:rPr>
              <a:t>Slidesgo</a:t>
            </a:r>
            <a:r>
              <a:rPr lang="en" sz="1200" b="0" strike="noStrike" spc="-1">
                <a:solidFill>
                  <a:schemeClr val="lt1"/>
                </a:solidFill>
                <a:latin typeface="Lato"/>
                <a:ea typeface="Lato"/>
              </a:rPr>
              <a:t>, and includes icons, infographics &amp; images by </a:t>
            </a:r>
            <a:r>
              <a:rPr lang="en" sz="1200" b="1" u="sng" strike="noStrike" spc="-1">
                <a:solidFill>
                  <a:schemeClr val="lt1"/>
                </a:solidFill>
                <a:uFillTx/>
                <a:latin typeface="Lato"/>
                <a:ea typeface="Lato"/>
                <a:hlinkClick r:id="rId4"/>
              </a:rPr>
              <a:t>Freepik</a:t>
            </a:r>
            <a:r>
              <a:rPr lang="en" sz="1200" b="0" u="sng" strike="noStrike" spc="-1">
                <a:solidFill>
                  <a:schemeClr val="lt1"/>
                </a:solidFill>
                <a:uFillTx/>
                <a:latin typeface="Lato"/>
                <a:ea typeface="Lato"/>
              </a:rPr>
              <a:t> </a:t>
            </a:r>
            <a:endParaRPr lang="en-US" sz="1200" b="0" strike="noStrike" spc="-1">
              <a:solidFill>
                <a:srgbClr val="FFFFFF"/>
              </a:solidFill>
              <a:latin typeface="OpenSymbol"/>
            </a:endParaRPr>
          </a:p>
        </p:txBody>
      </p:sp>
      <p:cxnSp>
        <p:nvCxnSpPr>
          <p:cNvPr id="27" name="Google Shape;103;p19"/>
          <p:cNvCxnSpPr/>
          <p:nvPr/>
        </p:nvCxnSpPr>
        <p:spPr>
          <a:xfrm>
            <a:off x="0" y="261000"/>
            <a:ext cx="9144360" cy="360"/>
          </a:xfrm>
          <a:prstGeom prst="straightConnector1">
            <a:avLst/>
          </a:prstGeom>
          <a:ln w="9525">
            <a:solidFill>
              <a:srgbClr val="FFF8F2"/>
            </a:solidFill>
            <a:round/>
          </a:ln>
        </p:spPr>
      </p:cxn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190400" y="1345320"/>
            <a:ext cx="4239000" cy="174888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31" name="PlaceHolder 2"/>
          <p:cNvSpPr>
            <a:spLocks noGrp="1"/>
          </p:cNvSpPr>
          <p:nvPr>
            <p:ph type="title"/>
          </p:nvPr>
        </p:nvSpPr>
        <p:spPr>
          <a:xfrm>
            <a:off x="4190400" y="539640"/>
            <a:ext cx="165168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2"/>
                </a:solidFill>
                <a:latin typeface="Inria Serif"/>
                <a:ea typeface="Inria Serif"/>
              </a:rPr>
              <a:t>xx%</a:t>
            </a:r>
            <a:endParaRPr lang="fr-FR" sz="6000" b="0" strike="noStrike" spc="-1">
              <a:solidFill>
                <a:schemeClr val="dk1"/>
              </a:solidFill>
              <a:latin typeface="Arial"/>
            </a:endParaRPr>
          </a:p>
        </p:txBody>
      </p:sp>
      <p:sp>
        <p:nvSpPr>
          <p:cNvPr id="32" name="PlaceHolder 3"/>
          <p:cNvSpPr>
            <a:spLocks noGrp="1"/>
          </p:cNvSpPr>
          <p:nvPr>
            <p:ph type="body"/>
          </p:nvPr>
        </p:nvSpPr>
        <p:spPr>
          <a:xfrm>
            <a:off x="714240" y="1453680"/>
            <a:ext cx="3336120" cy="3689640"/>
          </a:xfrm>
          <a:prstGeom prst="rect">
            <a:avLst/>
          </a:prstGeom>
          <a:noFill/>
          <a:ln w="0">
            <a:noFill/>
          </a:ln>
        </p:spPr>
        <p:txBody>
          <a:bodyPr lIns="90000" tIns="45000" rIns="90000" bIns="45000" anchor="t">
            <a:normAutofit fontScale="71666"/>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33" name="Google Shape;18;p3"/>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123;p26"/>
          <p:cNvPicPr/>
          <p:nvPr/>
        </p:nvPicPr>
        <p:blipFill>
          <a:blip r:embed="rId2"/>
          <a:srcRect t="17515" b="17519"/>
          <a:stretch/>
        </p:blipFill>
        <p:spPr>
          <a:xfrm>
            <a:off x="4645080" y="1453680"/>
            <a:ext cx="3785400" cy="3689640"/>
          </a:xfrm>
          <a:prstGeom prst="rect">
            <a:avLst/>
          </a:prstGeom>
          <a:ln w="0">
            <a:noFill/>
          </a:ln>
        </p:spPr>
      </p:pic>
      <p:sp>
        <p:nvSpPr>
          <p:cNvPr id="62" name="PlaceHolder 1"/>
          <p:cNvSpPr>
            <a:spLocks noGrp="1"/>
          </p:cNvSpPr>
          <p:nvPr>
            <p:ph type="title"/>
          </p:nvPr>
        </p:nvSpPr>
        <p:spPr>
          <a:xfrm>
            <a:off x="714240" y="542880"/>
            <a:ext cx="3781080" cy="2523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3600" b="0" strike="noStrike" spc="-1">
                <a:solidFill>
                  <a:schemeClr val="dk2"/>
                </a:solidFill>
                <a:latin typeface="Inria Serif"/>
                <a:ea typeface="Inria Serif"/>
              </a:rPr>
              <a:t>App Market Trends</a:t>
            </a:r>
            <a:endParaRPr lang="fr-FR" sz="3600" b="0" strike="noStrike" spc="-1">
              <a:solidFill>
                <a:schemeClr val="dk1"/>
              </a:solidFill>
              <a:latin typeface="Arial"/>
            </a:endParaRPr>
          </a:p>
        </p:txBody>
      </p:sp>
      <p:sp>
        <p:nvSpPr>
          <p:cNvPr id="63" name="PlaceHolder 2"/>
          <p:cNvSpPr>
            <a:spLocks noGrp="1"/>
          </p:cNvSpPr>
          <p:nvPr>
            <p:ph type="subTitle"/>
          </p:nvPr>
        </p:nvSpPr>
        <p:spPr>
          <a:xfrm>
            <a:off x="-110747" y="1288176"/>
            <a:ext cx="4684418" cy="1537849"/>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800" b="1" strike="noStrike" spc="-1" dirty="0">
                <a:solidFill>
                  <a:schemeClr val="dk1"/>
                </a:solidFill>
                <a:latin typeface="Times New Roman"/>
                <a:ea typeface="Lato"/>
                <a:cs typeface="Times New Roman"/>
              </a:rPr>
              <a:t>A Deep Dive into Google Play Store Dataset</a:t>
            </a:r>
            <a:endParaRPr lang="en-US" sz="1800" b="1" strike="noStrike" spc="-1">
              <a:solidFill>
                <a:schemeClr val="dk1"/>
              </a:solidFill>
              <a:latin typeface="Times New Roman"/>
              <a:cs typeface="Times New Roman"/>
            </a:endParaRPr>
          </a:p>
        </p:txBody>
      </p:sp>
      <p:grpSp>
        <p:nvGrpSpPr>
          <p:cNvPr id="64" name="Google Shape;126;p26"/>
          <p:cNvGrpSpPr/>
          <p:nvPr/>
        </p:nvGrpSpPr>
        <p:grpSpPr>
          <a:xfrm>
            <a:off x="4637880" y="744120"/>
            <a:ext cx="709200" cy="556920"/>
            <a:chOff x="4637880" y="744120"/>
            <a:chExt cx="709200" cy="556920"/>
          </a:xfrm>
        </p:grpSpPr>
        <p:sp>
          <p:nvSpPr>
            <p:cNvPr id="65" name="Google Shape;127;p26"/>
            <p:cNvSpPr/>
            <p:nvPr/>
          </p:nvSpPr>
          <p:spPr>
            <a:xfrm flipH="1">
              <a:off x="4790520" y="744480"/>
              <a:ext cx="556560" cy="556560"/>
            </a:xfrm>
            <a:prstGeom prst="ellipse">
              <a:avLst/>
            </a:prstGeom>
            <a:noFill/>
            <a:ln w="9525">
              <a:solidFill>
                <a:srgbClr val="980000"/>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cxnSp>
          <p:nvCxnSpPr>
            <p:cNvPr id="66" name="Google Shape;128;p26"/>
            <p:cNvCxnSpPr/>
            <p:nvPr/>
          </p:nvCxnSpPr>
          <p:spPr>
            <a:xfrm>
              <a:off x="4637880" y="744120"/>
              <a:ext cx="360" cy="557280"/>
            </a:xfrm>
            <a:prstGeom prst="straightConnector1">
              <a:avLst/>
            </a:prstGeom>
            <a:ln w="9525">
              <a:solidFill>
                <a:srgbClr val="980000"/>
              </a:solidFill>
              <a:roun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4E2C-4406-30A1-D461-749CFCE33F55}"/>
            </a:ext>
          </a:extLst>
        </p:cNvPr>
        <p:cNvGrpSpPr/>
        <p:nvPr/>
      </p:nvGrpSpPr>
      <p:grpSpPr>
        <a:xfrm>
          <a:off x="0" y="0"/>
          <a:ext cx="0" cy="0"/>
          <a:chOff x="0" y="0"/>
          <a:chExt cx="0" cy="0"/>
        </a:xfrm>
      </p:grpSpPr>
      <p:sp>
        <p:nvSpPr>
          <p:cNvPr id="163" name="PlaceHolder 1">
            <a:extLst>
              <a:ext uri="{FF2B5EF4-FFF2-40B4-BE49-F238E27FC236}">
                <a16:creationId xmlns:a16="http://schemas.microsoft.com/office/drawing/2014/main" id="{693412AA-5D78-37DA-3DE7-C2AE9D5F8D8F}"/>
              </a:ext>
            </a:extLst>
          </p:cNvPr>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Univariate Analysis: Understanding Individual Features</a:t>
            </a:r>
            <a:endParaRPr lang="en-US" dirty="0">
              <a:solidFill>
                <a:schemeClr val="tx2"/>
              </a:solidFill>
              <a:latin typeface="Inria Serif"/>
              <a:ea typeface="+mj-lt"/>
              <a:cs typeface="+mj-lt"/>
            </a:endParaRPr>
          </a:p>
        </p:txBody>
      </p:sp>
      <p:sp>
        <p:nvSpPr>
          <p:cNvPr id="164" name="PlaceHolder 2">
            <a:extLst>
              <a:ext uri="{FF2B5EF4-FFF2-40B4-BE49-F238E27FC236}">
                <a16:creationId xmlns:a16="http://schemas.microsoft.com/office/drawing/2014/main" id="{235578A2-1660-4C73-D9ED-54602EA76C90}"/>
              </a:ext>
            </a:extLst>
          </p:cNvPr>
          <p:cNvSpPr>
            <a:spLocks noGrp="1"/>
          </p:cNvSpPr>
          <p:nvPr>
            <p:ph type="subTitle"/>
          </p:nvPr>
        </p:nvSpPr>
        <p:spPr>
          <a:xfrm>
            <a:off x="178958" y="1723412"/>
            <a:ext cx="8530360" cy="3144922"/>
          </a:xfrm>
          <a:prstGeom prst="rect">
            <a:avLst/>
          </a:prstGeom>
          <a:noFill/>
          <a:ln w="0">
            <a:noFill/>
          </a:ln>
        </p:spPr>
        <p:txBody>
          <a:bodyPr lIns="91440" tIns="91440" rIns="91440" bIns="91440" anchor="b">
            <a:normAutofit/>
          </a:bodyPr>
          <a:lstStyle/>
          <a:p>
            <a:pPr indent="0">
              <a:lnSpc>
                <a:spcPct val="100000"/>
              </a:lnSpc>
              <a:buNone/>
              <a:tabLst>
                <a:tab pos="0" algn="l"/>
              </a:tabLst>
            </a:pPr>
            <a:endParaRPr lang="en" sz="1400" spc="-1" dirty="0">
              <a:solidFill>
                <a:srgbClr val="000000"/>
              </a:solidFill>
              <a:latin typeface="Times New Roman"/>
              <a:cs typeface="Arial"/>
            </a:endParaRPr>
          </a:p>
        </p:txBody>
      </p:sp>
      <p:sp>
        <p:nvSpPr>
          <p:cNvPr id="166" name="Google Shape;194;p31">
            <a:extLst>
              <a:ext uri="{FF2B5EF4-FFF2-40B4-BE49-F238E27FC236}">
                <a16:creationId xmlns:a16="http://schemas.microsoft.com/office/drawing/2014/main" id="{6459DFD5-E72B-CAA8-E96E-1DC3EEFA3E7D}"/>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a:extLst>
              <a:ext uri="{FF2B5EF4-FFF2-40B4-BE49-F238E27FC236}">
                <a16:creationId xmlns:a16="http://schemas.microsoft.com/office/drawing/2014/main" id="{5E232AB6-C335-27BE-7A15-1F9512844B33}"/>
              </a:ext>
            </a:extLst>
          </p:cNvPr>
          <p:cNvCxnSpPr/>
          <p:nvPr/>
        </p:nvCxnSpPr>
        <p:spPr>
          <a:xfrm>
            <a:off x="912222" y="545769"/>
            <a:ext cx="360" cy="557280"/>
          </a:xfrm>
          <a:prstGeom prst="straightConnector1">
            <a:avLst/>
          </a:prstGeom>
          <a:ln w="9525">
            <a:solidFill>
              <a:srgbClr val="980000"/>
            </a:solidFill>
            <a:round/>
          </a:ln>
        </p:spPr>
      </p:cxnSp>
      <p:pic>
        <p:nvPicPr>
          <p:cNvPr id="2" name="Picture 1" descr="A comparison of a bar graph&#10;&#10;AI-generated content may be incorrect.">
            <a:extLst>
              <a:ext uri="{FF2B5EF4-FFF2-40B4-BE49-F238E27FC236}">
                <a16:creationId xmlns:a16="http://schemas.microsoft.com/office/drawing/2014/main" id="{B92BEC2F-7359-DD57-0280-EF986109D946}"/>
              </a:ext>
            </a:extLst>
          </p:cNvPr>
          <p:cNvPicPr>
            <a:picLocks noChangeAspect="1"/>
          </p:cNvPicPr>
          <p:nvPr/>
        </p:nvPicPr>
        <p:blipFill>
          <a:blip r:embed="rId2"/>
          <a:stretch>
            <a:fillRect/>
          </a:stretch>
        </p:blipFill>
        <p:spPr>
          <a:xfrm>
            <a:off x="308794" y="1651078"/>
            <a:ext cx="8088569" cy="3214787"/>
          </a:xfrm>
          <a:prstGeom prst="rect">
            <a:avLst/>
          </a:prstGeom>
        </p:spPr>
      </p:pic>
    </p:spTree>
    <p:extLst>
      <p:ext uri="{BB962C8B-B14F-4D97-AF65-F5344CB8AC3E}">
        <p14:creationId xmlns:p14="http://schemas.microsoft.com/office/powerpoint/2010/main" val="252855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8243B-25AB-857B-EE28-1DC53D65D1E0}"/>
            </a:ext>
          </a:extLst>
        </p:cNvPr>
        <p:cNvGrpSpPr/>
        <p:nvPr/>
      </p:nvGrpSpPr>
      <p:grpSpPr>
        <a:xfrm>
          <a:off x="0" y="0"/>
          <a:ext cx="0" cy="0"/>
          <a:chOff x="0" y="0"/>
          <a:chExt cx="0" cy="0"/>
        </a:xfrm>
      </p:grpSpPr>
      <p:sp>
        <p:nvSpPr>
          <p:cNvPr id="163" name="PlaceHolder 1">
            <a:extLst>
              <a:ext uri="{FF2B5EF4-FFF2-40B4-BE49-F238E27FC236}">
                <a16:creationId xmlns:a16="http://schemas.microsoft.com/office/drawing/2014/main" id="{96A1B8C9-0BB8-F6F8-8041-9856DEA6E786}"/>
              </a:ext>
            </a:extLst>
          </p:cNvPr>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Conclusions</a:t>
            </a:r>
          </a:p>
        </p:txBody>
      </p:sp>
      <p:sp>
        <p:nvSpPr>
          <p:cNvPr id="164" name="PlaceHolder 2">
            <a:extLst>
              <a:ext uri="{FF2B5EF4-FFF2-40B4-BE49-F238E27FC236}">
                <a16:creationId xmlns:a16="http://schemas.microsoft.com/office/drawing/2014/main" id="{D96C31B1-C96A-84E5-7EBD-F12C5731F393}"/>
              </a:ext>
            </a:extLst>
          </p:cNvPr>
          <p:cNvSpPr>
            <a:spLocks noGrp="1"/>
          </p:cNvSpPr>
          <p:nvPr>
            <p:ph type="subTitle"/>
          </p:nvPr>
        </p:nvSpPr>
        <p:spPr>
          <a:xfrm>
            <a:off x="178958" y="1299396"/>
            <a:ext cx="8530360" cy="3568938"/>
          </a:xfrm>
          <a:prstGeom prst="rect">
            <a:avLst/>
          </a:prstGeom>
          <a:noFill/>
          <a:ln w="0">
            <a:noFill/>
          </a:ln>
        </p:spPr>
        <p:txBody>
          <a:bodyPr lIns="91440" tIns="91440" rIns="91440" bIns="91440" anchor="b">
            <a:normAutofit/>
          </a:bodyPr>
          <a:lstStyle/>
          <a:p>
            <a:pPr>
              <a:buNone/>
              <a:tabLst>
                <a:tab pos="0" algn="l"/>
              </a:tabLst>
            </a:pPr>
            <a:r>
              <a:rPr lang="en" sz="1400" b="1" spc="-1" dirty="0">
                <a:latin typeface="Times New Roman"/>
                <a:cs typeface="Arial"/>
              </a:rPr>
              <a:t>Rating and Year is left skewed while </a:t>
            </a:r>
            <a:r>
              <a:rPr lang="en" sz="1400" b="1" spc="-1" err="1">
                <a:latin typeface="Times New Roman"/>
                <a:cs typeface="Arial"/>
              </a:rPr>
              <a:t>Reviews,Size,Installs</a:t>
            </a:r>
            <a:r>
              <a:rPr lang="en" sz="1400" b="1" spc="-1" dirty="0">
                <a:latin typeface="Times New Roman"/>
                <a:cs typeface="Arial"/>
              </a:rPr>
              <a:t> and Price are right skewed</a:t>
            </a:r>
          </a:p>
          <a:p>
            <a:pPr>
              <a:buNone/>
              <a:tabLst>
                <a:tab pos="0" algn="l"/>
              </a:tabLst>
            </a:pPr>
            <a:r>
              <a:rPr lang="en" sz="1400" b="1" spc="-1" dirty="0">
                <a:solidFill>
                  <a:srgbClr val="569CD6"/>
                </a:solidFill>
                <a:latin typeface="Times New Roman"/>
                <a:cs typeface="Arial"/>
              </a:rPr>
              <a:t>-Which is the most popular app category?</a:t>
            </a:r>
            <a:endParaRPr lang="en" sz="1400" b="1" dirty="0">
              <a:solidFill>
                <a:srgbClr val="333333"/>
              </a:solidFill>
              <a:latin typeface="Times New Roman"/>
              <a:cs typeface="Arial"/>
            </a:endParaRPr>
          </a:p>
          <a:p>
            <a:pPr>
              <a:buNone/>
              <a:tabLst>
                <a:tab pos="0" algn="l"/>
              </a:tabLst>
            </a:pPr>
            <a:r>
              <a:rPr lang="en" sz="1400" b="1" spc="-1" dirty="0">
                <a:solidFill>
                  <a:schemeClr val="bg1">
                    <a:lumMod val="76000"/>
                  </a:schemeClr>
                </a:solidFill>
                <a:latin typeface="Times New Roman"/>
                <a:cs typeface="Arial"/>
              </a:rPr>
              <a:t>Ans -The most popular app category is 'FAMILY' with 1832 apps.</a:t>
            </a:r>
            <a:endParaRPr lang="en" sz="1400" b="1" dirty="0">
              <a:solidFill>
                <a:schemeClr val="bg1">
                  <a:lumMod val="76000"/>
                </a:schemeClr>
              </a:solidFill>
              <a:latin typeface="Times New Roman"/>
              <a:cs typeface="Times New Roman"/>
            </a:endParaRPr>
          </a:p>
          <a:p>
            <a:pPr>
              <a:buNone/>
              <a:tabLst>
                <a:tab pos="0" algn="l"/>
              </a:tabLst>
            </a:pPr>
            <a:r>
              <a:rPr lang="en" sz="1400" b="1" spc="-1" dirty="0">
                <a:solidFill>
                  <a:srgbClr val="569CD6"/>
                </a:solidFill>
                <a:latin typeface="Times New Roman"/>
                <a:cs typeface="Arial"/>
              </a:rPr>
              <a:t>-Observations(Using Pie Chart)</a:t>
            </a:r>
            <a:endParaRPr lang="en" sz="1400" b="1" dirty="0">
              <a:latin typeface="Times New Roman"/>
              <a:cs typeface="Times New Roman"/>
            </a:endParaRPr>
          </a:p>
          <a:p>
            <a:pPr>
              <a:buNone/>
              <a:tabLst>
                <a:tab pos="0" algn="l"/>
              </a:tabLst>
            </a:pPr>
            <a:r>
              <a:rPr lang="en" sz="1400" b="1" spc="-1" dirty="0">
                <a:solidFill>
                  <a:schemeClr val="bg1">
                    <a:lumMod val="76000"/>
                  </a:schemeClr>
                </a:solidFill>
                <a:latin typeface="Times New Roman"/>
                <a:cs typeface="Arial"/>
              </a:rPr>
              <a:t>1. There are more kinds of apps in playstore which are under category of family, games &amp; tools</a:t>
            </a:r>
            <a:endParaRPr lang="en" sz="1400" b="1" dirty="0">
              <a:solidFill>
                <a:schemeClr val="bg1">
                  <a:lumMod val="76000"/>
                </a:schemeClr>
              </a:solidFill>
              <a:latin typeface="Times New Roman"/>
              <a:cs typeface="Times New Roman"/>
            </a:endParaRPr>
          </a:p>
          <a:p>
            <a:pPr>
              <a:buNone/>
              <a:tabLst>
                <a:tab pos="0" algn="l"/>
              </a:tabLst>
            </a:pPr>
            <a:r>
              <a:rPr lang="en" sz="1400" b="1" spc="-1" dirty="0">
                <a:solidFill>
                  <a:schemeClr val="bg1">
                    <a:lumMod val="76000"/>
                  </a:schemeClr>
                </a:solidFill>
                <a:latin typeface="Times New Roman"/>
                <a:cs typeface="Arial"/>
              </a:rPr>
              <a:t>2. </a:t>
            </a:r>
            <a:r>
              <a:rPr lang="en" sz="1400" b="1" spc="-1" dirty="0" err="1">
                <a:solidFill>
                  <a:schemeClr val="bg1">
                    <a:lumMod val="76000"/>
                  </a:schemeClr>
                </a:solidFill>
                <a:latin typeface="Times New Roman"/>
                <a:cs typeface="Arial"/>
              </a:rPr>
              <a:t>Beauty,comics,arts</a:t>
            </a:r>
            <a:r>
              <a:rPr lang="en" sz="1400" b="1" spc="-1" dirty="0">
                <a:solidFill>
                  <a:schemeClr val="bg1">
                    <a:lumMod val="76000"/>
                  </a:schemeClr>
                </a:solidFill>
                <a:latin typeface="Times New Roman"/>
                <a:cs typeface="Arial"/>
              </a:rPr>
              <a:t> and weather kinds of apps are very less in playstore</a:t>
            </a:r>
            <a:endParaRPr lang="en" sz="1400" b="1" dirty="0">
              <a:solidFill>
                <a:schemeClr val="bg1">
                  <a:lumMod val="76000"/>
                </a:schemeClr>
              </a:solidFill>
              <a:latin typeface="Times New Roman"/>
            </a:endParaRPr>
          </a:p>
          <a:p>
            <a:pPr>
              <a:buNone/>
              <a:tabLst>
                <a:tab pos="0" algn="l"/>
              </a:tabLst>
            </a:pPr>
            <a:endParaRPr lang="en" sz="1400" b="1" spc="-1" dirty="0">
              <a:solidFill>
                <a:schemeClr val="bg1">
                  <a:lumMod val="76000"/>
                </a:schemeClr>
              </a:solidFill>
              <a:latin typeface="Times New Roman"/>
              <a:cs typeface="Arial"/>
            </a:endParaRPr>
          </a:p>
          <a:p>
            <a:pPr>
              <a:buNone/>
              <a:tabLst>
                <a:tab pos="0" algn="l"/>
              </a:tabLst>
            </a:pPr>
            <a:endParaRPr lang="en" sz="1100" spc="-1" dirty="0">
              <a:solidFill>
                <a:schemeClr val="bg1">
                  <a:lumMod val="76000"/>
                </a:schemeClr>
              </a:solidFill>
              <a:latin typeface="Menlo"/>
              <a:cs typeface="Arial"/>
            </a:endParaRPr>
          </a:p>
          <a:p>
            <a:pPr indent="0">
              <a:lnSpc>
                <a:spcPct val="100000"/>
              </a:lnSpc>
              <a:buNone/>
              <a:tabLst>
                <a:tab pos="0" algn="l"/>
              </a:tabLst>
            </a:pPr>
            <a:endParaRPr lang="en" sz="1400" spc="-1" dirty="0">
              <a:solidFill>
                <a:srgbClr val="000000"/>
              </a:solidFill>
              <a:latin typeface="Times New Roman"/>
              <a:cs typeface="Arial"/>
            </a:endParaRPr>
          </a:p>
        </p:txBody>
      </p:sp>
      <p:sp>
        <p:nvSpPr>
          <p:cNvPr id="166" name="Google Shape;194;p31">
            <a:extLst>
              <a:ext uri="{FF2B5EF4-FFF2-40B4-BE49-F238E27FC236}">
                <a16:creationId xmlns:a16="http://schemas.microsoft.com/office/drawing/2014/main" id="{EEABDF53-13B6-951A-54EC-1436A150CD0B}"/>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a:extLst>
              <a:ext uri="{FF2B5EF4-FFF2-40B4-BE49-F238E27FC236}">
                <a16:creationId xmlns:a16="http://schemas.microsoft.com/office/drawing/2014/main" id="{4B745650-16B4-9C52-FB0A-23DA5DAB86AA}"/>
              </a:ext>
            </a:extLst>
          </p:cNvPr>
          <p:cNvCxnSpPr/>
          <p:nvPr/>
        </p:nvCxnSpPr>
        <p:spPr>
          <a:xfrm>
            <a:off x="912222" y="545769"/>
            <a:ext cx="360" cy="557280"/>
          </a:xfrm>
          <a:prstGeom prst="straightConnector1">
            <a:avLst/>
          </a:prstGeom>
          <a:ln w="9525">
            <a:solidFill>
              <a:srgbClr val="980000"/>
            </a:solidFill>
            <a:round/>
          </a:ln>
        </p:spPr>
      </p:cxnSp>
    </p:spTree>
    <p:extLst>
      <p:ext uri="{BB962C8B-B14F-4D97-AF65-F5344CB8AC3E}">
        <p14:creationId xmlns:p14="http://schemas.microsoft.com/office/powerpoint/2010/main" val="425573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7651-0B5F-E31F-20C1-C772445A845F}"/>
            </a:ext>
          </a:extLst>
        </p:cNvPr>
        <p:cNvGrpSpPr/>
        <p:nvPr/>
      </p:nvGrpSpPr>
      <p:grpSpPr>
        <a:xfrm>
          <a:off x="0" y="0"/>
          <a:ext cx="0" cy="0"/>
          <a:chOff x="0" y="0"/>
          <a:chExt cx="0" cy="0"/>
        </a:xfrm>
      </p:grpSpPr>
      <p:sp>
        <p:nvSpPr>
          <p:cNvPr id="163" name="PlaceHolder 1">
            <a:extLst>
              <a:ext uri="{FF2B5EF4-FFF2-40B4-BE49-F238E27FC236}">
                <a16:creationId xmlns:a16="http://schemas.microsoft.com/office/drawing/2014/main" id="{1228C8CA-EBDE-7D02-1061-7E8766833311}"/>
              </a:ext>
            </a:extLst>
          </p:cNvPr>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Conclusions</a:t>
            </a:r>
          </a:p>
        </p:txBody>
      </p:sp>
      <p:sp>
        <p:nvSpPr>
          <p:cNvPr id="164" name="PlaceHolder 2">
            <a:extLst>
              <a:ext uri="{FF2B5EF4-FFF2-40B4-BE49-F238E27FC236}">
                <a16:creationId xmlns:a16="http://schemas.microsoft.com/office/drawing/2014/main" id="{62124304-D6F3-43ED-2DB5-78421525779B}"/>
              </a:ext>
            </a:extLst>
          </p:cNvPr>
          <p:cNvSpPr>
            <a:spLocks noGrp="1"/>
          </p:cNvSpPr>
          <p:nvPr>
            <p:ph type="subTitle"/>
          </p:nvPr>
        </p:nvSpPr>
        <p:spPr>
          <a:xfrm>
            <a:off x="178958" y="1299396"/>
            <a:ext cx="8530360" cy="3568938"/>
          </a:xfrm>
          <a:prstGeom prst="rect">
            <a:avLst/>
          </a:prstGeom>
          <a:noFill/>
          <a:ln w="0">
            <a:noFill/>
          </a:ln>
        </p:spPr>
        <p:txBody>
          <a:bodyPr lIns="91440" tIns="91440" rIns="91440" bIns="91440" anchor="b">
            <a:normAutofit/>
          </a:bodyPr>
          <a:lstStyle/>
          <a:p>
            <a:pPr>
              <a:buNone/>
              <a:tabLst>
                <a:tab pos="0" algn="l"/>
              </a:tabLst>
            </a:pPr>
            <a:endParaRPr lang="en" sz="1400" b="1" spc="-1" dirty="0">
              <a:solidFill>
                <a:srgbClr val="333333"/>
              </a:solidFill>
              <a:latin typeface="Times New Roman"/>
              <a:cs typeface="Arial"/>
            </a:endParaRPr>
          </a:p>
          <a:p>
            <a:pPr>
              <a:buNone/>
              <a:tabLst>
                <a:tab pos="0" algn="l"/>
              </a:tabLst>
            </a:pPr>
            <a:endParaRPr lang="en" sz="1100" spc="-1" dirty="0">
              <a:solidFill>
                <a:schemeClr val="bg1">
                  <a:lumMod val="76000"/>
                </a:schemeClr>
              </a:solidFill>
              <a:latin typeface="Times New Roman"/>
              <a:cs typeface="Arial"/>
            </a:endParaRPr>
          </a:p>
          <a:p>
            <a:pPr>
              <a:buNone/>
              <a:tabLst>
                <a:tab pos="0" algn="l"/>
              </a:tabLst>
            </a:pPr>
            <a:endParaRPr lang="en" sz="1100" spc="-1" dirty="0">
              <a:solidFill>
                <a:schemeClr val="bg1">
                  <a:lumMod val="76000"/>
                </a:schemeClr>
              </a:solidFill>
              <a:latin typeface="Menlo"/>
              <a:cs typeface="Arial"/>
            </a:endParaRPr>
          </a:p>
          <a:p>
            <a:pPr>
              <a:buNone/>
              <a:tabLst>
                <a:tab pos="0" algn="l"/>
              </a:tabLst>
            </a:pPr>
            <a:endParaRPr lang="en" sz="1100" spc="-1" dirty="0">
              <a:solidFill>
                <a:schemeClr val="bg1">
                  <a:lumMod val="76000"/>
                </a:schemeClr>
              </a:solidFill>
              <a:latin typeface="Menlo"/>
              <a:cs typeface="Arial"/>
            </a:endParaRPr>
          </a:p>
          <a:p>
            <a:pPr>
              <a:buNone/>
              <a:tabLst>
                <a:tab pos="0" algn="l"/>
              </a:tabLst>
            </a:pPr>
            <a:endParaRPr lang="en" sz="1100" spc="-1" dirty="0">
              <a:solidFill>
                <a:schemeClr val="bg1">
                  <a:lumMod val="76000"/>
                </a:schemeClr>
              </a:solidFill>
              <a:latin typeface="Menlo"/>
              <a:cs typeface="Arial"/>
            </a:endParaRPr>
          </a:p>
          <a:p>
            <a:pPr>
              <a:buNone/>
              <a:tabLst>
                <a:tab pos="0" algn="l"/>
              </a:tabLst>
            </a:pPr>
            <a:endParaRPr lang="en" sz="1100" spc="-1" dirty="0">
              <a:solidFill>
                <a:schemeClr val="bg1">
                  <a:lumMod val="76000"/>
                </a:schemeClr>
              </a:solidFill>
              <a:latin typeface="Menlo"/>
              <a:cs typeface="Arial"/>
            </a:endParaRPr>
          </a:p>
          <a:p>
            <a:pPr>
              <a:buNone/>
              <a:tabLst>
                <a:tab pos="0" algn="l"/>
              </a:tabLst>
            </a:pPr>
            <a:endParaRPr lang="en" sz="1100" spc="-1" dirty="0">
              <a:solidFill>
                <a:schemeClr val="bg1">
                  <a:lumMod val="76000"/>
                </a:schemeClr>
              </a:solidFill>
              <a:latin typeface="Menlo"/>
              <a:cs typeface="Arial"/>
            </a:endParaRPr>
          </a:p>
          <a:p>
            <a:pPr>
              <a:buNone/>
              <a:tabLst>
                <a:tab pos="0" algn="l"/>
              </a:tabLst>
            </a:pPr>
            <a:endParaRPr lang="en" sz="1100" spc="-1" dirty="0">
              <a:solidFill>
                <a:srgbClr val="FFB87B"/>
              </a:solidFill>
              <a:latin typeface="Menlo"/>
              <a:cs typeface="Arial"/>
            </a:endParaRPr>
          </a:p>
          <a:p>
            <a:pPr indent="0">
              <a:lnSpc>
                <a:spcPct val="100000"/>
              </a:lnSpc>
              <a:buNone/>
              <a:tabLst>
                <a:tab pos="0" algn="l"/>
              </a:tabLst>
            </a:pPr>
            <a:endParaRPr lang="en" sz="1400" spc="-1" dirty="0">
              <a:solidFill>
                <a:srgbClr val="000000"/>
              </a:solidFill>
              <a:latin typeface="Times New Roman"/>
              <a:cs typeface="Arial"/>
            </a:endParaRPr>
          </a:p>
        </p:txBody>
      </p:sp>
      <p:sp>
        <p:nvSpPr>
          <p:cNvPr id="166" name="Google Shape;194;p31">
            <a:extLst>
              <a:ext uri="{FF2B5EF4-FFF2-40B4-BE49-F238E27FC236}">
                <a16:creationId xmlns:a16="http://schemas.microsoft.com/office/drawing/2014/main" id="{0F08B4EC-7531-D2CB-5832-8B2178B678F2}"/>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a:extLst>
              <a:ext uri="{FF2B5EF4-FFF2-40B4-BE49-F238E27FC236}">
                <a16:creationId xmlns:a16="http://schemas.microsoft.com/office/drawing/2014/main" id="{661A8EF7-5F63-D7BB-B281-A8AB3DE3639F}"/>
              </a:ext>
            </a:extLst>
          </p:cNvPr>
          <p:cNvCxnSpPr/>
          <p:nvPr/>
        </p:nvCxnSpPr>
        <p:spPr>
          <a:xfrm>
            <a:off x="912222" y="545769"/>
            <a:ext cx="360" cy="557280"/>
          </a:xfrm>
          <a:prstGeom prst="straightConnector1">
            <a:avLst/>
          </a:prstGeom>
          <a:ln w="9525">
            <a:solidFill>
              <a:srgbClr val="980000"/>
            </a:solidFill>
            <a:round/>
          </a:ln>
        </p:spPr>
      </p:cxnSp>
      <p:pic>
        <p:nvPicPr>
          <p:cNvPr id="2" name="Picture 1" descr="A colorful circular chart with different colors&#10;&#10;AI-generated content may be incorrect.">
            <a:extLst>
              <a:ext uri="{FF2B5EF4-FFF2-40B4-BE49-F238E27FC236}">
                <a16:creationId xmlns:a16="http://schemas.microsoft.com/office/drawing/2014/main" id="{0A181A6A-9CB8-215E-FF3B-1C1867863369}"/>
              </a:ext>
            </a:extLst>
          </p:cNvPr>
          <p:cNvPicPr>
            <a:picLocks noChangeAspect="1"/>
          </p:cNvPicPr>
          <p:nvPr/>
        </p:nvPicPr>
        <p:blipFill>
          <a:blip r:embed="rId2"/>
          <a:stretch>
            <a:fillRect/>
          </a:stretch>
        </p:blipFill>
        <p:spPr>
          <a:xfrm>
            <a:off x="-317243" y="1246851"/>
            <a:ext cx="8870539" cy="3898800"/>
          </a:xfrm>
          <a:prstGeom prst="rect">
            <a:avLst/>
          </a:prstGeom>
        </p:spPr>
      </p:pic>
    </p:spTree>
    <p:extLst>
      <p:ext uri="{BB962C8B-B14F-4D97-AF65-F5344CB8AC3E}">
        <p14:creationId xmlns:p14="http://schemas.microsoft.com/office/powerpoint/2010/main" val="381781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DA0B5-38CD-2353-0F95-70D461064374}"/>
            </a:ext>
          </a:extLst>
        </p:cNvPr>
        <p:cNvGrpSpPr/>
        <p:nvPr/>
      </p:nvGrpSpPr>
      <p:grpSpPr>
        <a:xfrm>
          <a:off x="0" y="0"/>
          <a:ext cx="0" cy="0"/>
          <a:chOff x="0" y="0"/>
          <a:chExt cx="0" cy="0"/>
        </a:xfrm>
      </p:grpSpPr>
      <p:sp>
        <p:nvSpPr>
          <p:cNvPr id="163" name="PlaceHolder 1">
            <a:extLst>
              <a:ext uri="{FF2B5EF4-FFF2-40B4-BE49-F238E27FC236}">
                <a16:creationId xmlns:a16="http://schemas.microsoft.com/office/drawing/2014/main" id="{049CAB19-145D-F356-E4E7-917AC9DF01E1}"/>
              </a:ext>
            </a:extLst>
          </p:cNvPr>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Conclusions</a:t>
            </a:r>
          </a:p>
        </p:txBody>
      </p:sp>
      <p:sp>
        <p:nvSpPr>
          <p:cNvPr id="164" name="PlaceHolder 2">
            <a:extLst>
              <a:ext uri="{FF2B5EF4-FFF2-40B4-BE49-F238E27FC236}">
                <a16:creationId xmlns:a16="http://schemas.microsoft.com/office/drawing/2014/main" id="{7C836BC6-30FE-0FA1-6FD6-CB847D4D8FDA}"/>
              </a:ext>
            </a:extLst>
          </p:cNvPr>
          <p:cNvSpPr>
            <a:spLocks noGrp="1"/>
          </p:cNvSpPr>
          <p:nvPr>
            <p:ph type="subTitle"/>
          </p:nvPr>
        </p:nvSpPr>
        <p:spPr>
          <a:xfrm>
            <a:off x="178958" y="1299396"/>
            <a:ext cx="8530360" cy="3568938"/>
          </a:xfrm>
          <a:prstGeom prst="rect">
            <a:avLst/>
          </a:prstGeom>
          <a:noFill/>
          <a:ln w="0">
            <a:noFill/>
          </a:ln>
        </p:spPr>
        <p:txBody>
          <a:bodyPr lIns="91440" tIns="91440" rIns="91440" bIns="91440" anchor="b">
            <a:normAutofit/>
          </a:bodyPr>
          <a:lstStyle/>
          <a:p>
            <a:pPr>
              <a:buNone/>
              <a:tabLst>
                <a:tab pos="0" algn="l"/>
              </a:tabLst>
            </a:pPr>
            <a:r>
              <a:rPr lang="en" sz="1400" b="1" spc="-1" dirty="0">
                <a:solidFill>
                  <a:srgbClr val="00B0F0"/>
                </a:solidFill>
                <a:latin typeface="Times New Roman"/>
                <a:cs typeface="Arial"/>
              </a:rPr>
              <a:t>Insights(Using Bar plot)</a:t>
            </a:r>
          </a:p>
          <a:p>
            <a:pPr>
              <a:buNone/>
              <a:tabLst>
                <a:tab pos="0" algn="l"/>
              </a:tabLst>
            </a:pPr>
            <a:r>
              <a:rPr lang="en" sz="1400" b="1" spc="-1" dirty="0">
                <a:solidFill>
                  <a:schemeClr val="bg1">
                    <a:lumMod val="76000"/>
                  </a:schemeClr>
                </a:solidFill>
                <a:latin typeface="Times New Roman"/>
                <a:cs typeface="Arial"/>
              </a:rPr>
              <a:t>1. Family category has the most number of apps with 18% of apps belonging to it, followed by Games category which has 11% of the apps.</a:t>
            </a:r>
            <a:endParaRPr lang="en" sz="1400" b="1">
              <a:solidFill>
                <a:schemeClr val="bg1">
                  <a:lumMod val="76000"/>
                </a:schemeClr>
              </a:solidFill>
              <a:latin typeface="Times New Roman"/>
              <a:cs typeface="Arial"/>
            </a:endParaRPr>
          </a:p>
          <a:p>
            <a:pPr>
              <a:buNone/>
              <a:tabLst>
                <a:tab pos="0" algn="l"/>
              </a:tabLst>
            </a:pPr>
            <a:r>
              <a:rPr lang="en" sz="1400" b="1" spc="-1" dirty="0">
                <a:solidFill>
                  <a:schemeClr val="bg1">
                    <a:lumMod val="76000"/>
                  </a:schemeClr>
                </a:solidFill>
                <a:latin typeface="Times New Roman"/>
                <a:cs typeface="Arial"/>
              </a:rPr>
              <a:t>2. Least number of apps belong to the Beauty category with less than 1% of the total apps belonging to it</a:t>
            </a:r>
            <a:r>
              <a:rPr lang="en" sz="1400" b="1" spc="-1" dirty="0">
                <a:solidFill>
                  <a:srgbClr val="FFC000"/>
                </a:solidFill>
                <a:latin typeface="Times New Roman"/>
                <a:cs typeface="Arial"/>
              </a:rPr>
              <a:t>.</a:t>
            </a:r>
            <a:endParaRPr lang="en" sz="1400" b="1" dirty="0">
              <a:solidFill>
                <a:srgbClr val="FFC000"/>
              </a:solidFill>
              <a:latin typeface="Times New Roman"/>
              <a:cs typeface="Arial"/>
            </a:endParaRPr>
          </a:p>
          <a:p>
            <a:pPr>
              <a:buNone/>
              <a:tabLst>
                <a:tab pos="0" algn="l"/>
              </a:tabLst>
            </a:pPr>
            <a:r>
              <a:rPr lang="en" sz="1400" b="1" spc="-1">
                <a:solidFill>
                  <a:srgbClr val="00B0F0"/>
                </a:solidFill>
                <a:latin typeface="Times New Roman"/>
                <a:cs typeface="Arial"/>
              </a:rPr>
              <a:t>-Which Category has largest number of installations?</a:t>
            </a:r>
            <a:endParaRPr lang="en" sz="1400">
              <a:solidFill>
                <a:srgbClr val="00B0F0"/>
              </a:solidFill>
              <a:latin typeface="Times New Roman"/>
              <a:cs typeface="Arial"/>
            </a:endParaRPr>
          </a:p>
          <a:p>
            <a:pPr>
              <a:buNone/>
              <a:tabLst>
                <a:tab pos="0" algn="l"/>
              </a:tabLst>
            </a:pPr>
            <a:r>
              <a:rPr lang="en" sz="1400" b="1" spc="-1" dirty="0">
                <a:solidFill>
                  <a:schemeClr val="bg1">
                    <a:lumMod val="76000"/>
                  </a:schemeClr>
                </a:solidFill>
                <a:latin typeface="Times New Roman"/>
                <a:ea typeface="+mn-lt"/>
                <a:cs typeface="+mn-lt"/>
              </a:rPr>
              <a:t>The category with the highest number of installations is 'GAME' with 13,878,924,415 installs.</a:t>
            </a:r>
            <a:endParaRPr lang="en" sz="1400" b="1" dirty="0">
              <a:solidFill>
                <a:schemeClr val="bg1">
                  <a:lumMod val="76000"/>
                </a:schemeClr>
              </a:solidFill>
              <a:latin typeface="Times New Roman"/>
            </a:endParaRPr>
          </a:p>
          <a:p>
            <a:pPr>
              <a:buNone/>
              <a:tabLst>
                <a:tab pos="0" algn="l"/>
              </a:tabLst>
            </a:pPr>
            <a:r>
              <a:rPr lang="en" sz="1400" b="1" spc="-1" dirty="0">
                <a:solidFill>
                  <a:srgbClr val="00B0F0"/>
                </a:solidFill>
                <a:latin typeface="Times New Roman"/>
                <a:cs typeface="Arial"/>
              </a:rPr>
              <a:t>-How many apps are there on Google Play Store which get 5 ratings?</a:t>
            </a:r>
            <a:endParaRPr lang="en" sz="1400" b="1" dirty="0">
              <a:solidFill>
                <a:srgbClr val="00B0F0"/>
              </a:solidFill>
              <a:latin typeface="Times New Roman"/>
              <a:cs typeface="Times New Roman"/>
            </a:endParaRPr>
          </a:p>
          <a:p>
            <a:pPr>
              <a:buNone/>
              <a:tabLst>
                <a:tab pos="0" algn="l"/>
              </a:tabLst>
            </a:pPr>
            <a:r>
              <a:rPr lang="en" sz="1400" b="1" spc="-1" dirty="0">
                <a:solidFill>
                  <a:schemeClr val="bg1">
                    <a:lumMod val="76000"/>
                  </a:schemeClr>
                </a:solidFill>
                <a:latin typeface="Times New Roman"/>
                <a:cs typeface="Arial"/>
              </a:rPr>
              <a:t>Total number of apps with 5-star rating: 271</a:t>
            </a:r>
            <a:endParaRPr lang="en" sz="1400" b="1">
              <a:solidFill>
                <a:schemeClr val="bg1">
                  <a:lumMod val="76000"/>
                </a:schemeClr>
              </a:solidFill>
              <a:latin typeface="Times New Roman"/>
              <a:cs typeface="Times New Roman"/>
            </a:endParaRPr>
          </a:p>
          <a:p>
            <a:pPr>
              <a:buNone/>
              <a:tabLst>
                <a:tab pos="0" algn="l"/>
              </a:tabLst>
            </a:pPr>
            <a:endParaRPr lang="en" sz="1400" b="1" spc="-1" dirty="0">
              <a:solidFill>
                <a:schemeClr val="bg1">
                  <a:lumMod val="76000"/>
                </a:schemeClr>
              </a:solidFill>
              <a:latin typeface="Times New Roman"/>
              <a:cs typeface="Arial"/>
            </a:endParaRPr>
          </a:p>
          <a:p>
            <a:pPr>
              <a:buNone/>
              <a:tabLst>
                <a:tab pos="0" algn="l"/>
              </a:tabLst>
            </a:pPr>
            <a:endParaRPr lang="en" sz="1400" b="1" spc="-1" dirty="0">
              <a:solidFill>
                <a:schemeClr val="bg1">
                  <a:lumMod val="76000"/>
                </a:schemeClr>
              </a:solidFill>
              <a:latin typeface="Times New Roman"/>
              <a:cs typeface="Arial"/>
            </a:endParaRPr>
          </a:p>
          <a:p>
            <a:pPr>
              <a:buNone/>
              <a:tabLst>
                <a:tab pos="0" algn="l"/>
              </a:tabLst>
            </a:pPr>
            <a:endParaRPr lang="en" sz="1400" b="1" spc="-1" dirty="0">
              <a:solidFill>
                <a:srgbClr val="FFB87B"/>
              </a:solidFill>
              <a:latin typeface="Times New Roman"/>
              <a:cs typeface="Arial"/>
            </a:endParaRPr>
          </a:p>
        </p:txBody>
      </p:sp>
      <p:sp>
        <p:nvSpPr>
          <p:cNvPr id="166" name="Google Shape;194;p31">
            <a:extLst>
              <a:ext uri="{FF2B5EF4-FFF2-40B4-BE49-F238E27FC236}">
                <a16:creationId xmlns:a16="http://schemas.microsoft.com/office/drawing/2014/main" id="{05409D96-7263-EB7D-42DF-10D8205A29B2}"/>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a:extLst>
              <a:ext uri="{FF2B5EF4-FFF2-40B4-BE49-F238E27FC236}">
                <a16:creationId xmlns:a16="http://schemas.microsoft.com/office/drawing/2014/main" id="{C2660DC0-3BBA-E38D-1D4A-6E63F804A7F6}"/>
              </a:ext>
            </a:extLst>
          </p:cNvPr>
          <p:cNvCxnSpPr/>
          <p:nvPr/>
        </p:nvCxnSpPr>
        <p:spPr>
          <a:xfrm>
            <a:off x="912222" y="545769"/>
            <a:ext cx="360" cy="557280"/>
          </a:xfrm>
          <a:prstGeom prst="straightConnector1">
            <a:avLst/>
          </a:prstGeom>
          <a:ln w="9525">
            <a:solidFill>
              <a:srgbClr val="980000"/>
            </a:solidFill>
            <a:round/>
          </a:ln>
        </p:spPr>
      </p:cxnSp>
    </p:spTree>
    <p:extLst>
      <p:ext uri="{BB962C8B-B14F-4D97-AF65-F5344CB8AC3E}">
        <p14:creationId xmlns:p14="http://schemas.microsoft.com/office/powerpoint/2010/main" val="1420420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3B3F0-0639-79C2-48F1-E75E1CFD470F}"/>
            </a:ext>
          </a:extLst>
        </p:cNvPr>
        <p:cNvGrpSpPr/>
        <p:nvPr/>
      </p:nvGrpSpPr>
      <p:grpSpPr>
        <a:xfrm>
          <a:off x="0" y="0"/>
          <a:ext cx="0" cy="0"/>
          <a:chOff x="0" y="0"/>
          <a:chExt cx="0" cy="0"/>
        </a:xfrm>
      </p:grpSpPr>
      <p:sp>
        <p:nvSpPr>
          <p:cNvPr id="163" name="PlaceHolder 1">
            <a:extLst>
              <a:ext uri="{FF2B5EF4-FFF2-40B4-BE49-F238E27FC236}">
                <a16:creationId xmlns:a16="http://schemas.microsoft.com/office/drawing/2014/main" id="{16A758E0-9E4C-98DD-799A-3B2D43EDB5A7}"/>
              </a:ext>
            </a:extLst>
          </p:cNvPr>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Conclusions</a:t>
            </a:r>
          </a:p>
        </p:txBody>
      </p:sp>
      <p:sp>
        <p:nvSpPr>
          <p:cNvPr id="164" name="PlaceHolder 2">
            <a:extLst>
              <a:ext uri="{FF2B5EF4-FFF2-40B4-BE49-F238E27FC236}">
                <a16:creationId xmlns:a16="http://schemas.microsoft.com/office/drawing/2014/main" id="{123A6D26-89D6-4DEF-8C4B-E907BC194570}"/>
              </a:ext>
            </a:extLst>
          </p:cNvPr>
          <p:cNvSpPr>
            <a:spLocks noGrp="1"/>
          </p:cNvSpPr>
          <p:nvPr>
            <p:ph type="subTitle"/>
          </p:nvPr>
        </p:nvSpPr>
        <p:spPr>
          <a:xfrm>
            <a:off x="178958" y="1299396"/>
            <a:ext cx="8530360" cy="3568938"/>
          </a:xfrm>
          <a:prstGeom prst="rect">
            <a:avLst/>
          </a:prstGeom>
          <a:noFill/>
          <a:ln w="0">
            <a:noFill/>
          </a:ln>
        </p:spPr>
        <p:txBody>
          <a:bodyPr lIns="91440" tIns="91440" rIns="91440" bIns="91440" anchor="b">
            <a:normAutofit/>
          </a:bodyPr>
          <a:lstStyle/>
          <a:p>
            <a:pPr>
              <a:buNone/>
              <a:tabLst>
                <a:tab pos="0" algn="l"/>
              </a:tabLst>
            </a:pPr>
            <a:endParaRPr lang="en" sz="1400" b="1" spc="-1" dirty="0">
              <a:solidFill>
                <a:srgbClr val="333333"/>
              </a:solidFill>
              <a:latin typeface="Times New Roman"/>
              <a:cs typeface="Arial"/>
            </a:endParaRPr>
          </a:p>
          <a:p>
            <a:pPr>
              <a:buNone/>
              <a:tabLst>
                <a:tab pos="0" algn="l"/>
              </a:tabLst>
            </a:pPr>
            <a:endParaRPr lang="en" sz="1400" b="1" spc="-1" dirty="0">
              <a:solidFill>
                <a:schemeClr val="bg1">
                  <a:lumMod val="76000"/>
                </a:schemeClr>
              </a:solidFill>
              <a:latin typeface="Times New Roman"/>
              <a:cs typeface="Arial"/>
            </a:endParaRPr>
          </a:p>
          <a:p>
            <a:pPr>
              <a:buNone/>
              <a:tabLst>
                <a:tab pos="0" algn="l"/>
              </a:tabLst>
            </a:pPr>
            <a:endParaRPr lang="en" sz="1100" spc="-1" dirty="0">
              <a:solidFill>
                <a:schemeClr val="bg1">
                  <a:lumMod val="76000"/>
                </a:schemeClr>
              </a:solidFill>
              <a:latin typeface="Menlo"/>
              <a:cs typeface="Arial"/>
            </a:endParaRPr>
          </a:p>
          <a:p>
            <a:pPr indent="0">
              <a:lnSpc>
                <a:spcPct val="100000"/>
              </a:lnSpc>
              <a:buNone/>
              <a:tabLst>
                <a:tab pos="0" algn="l"/>
              </a:tabLst>
            </a:pPr>
            <a:endParaRPr lang="en" sz="1400" spc="-1" dirty="0">
              <a:solidFill>
                <a:srgbClr val="000000"/>
              </a:solidFill>
              <a:latin typeface="Times New Roman"/>
              <a:cs typeface="Arial"/>
            </a:endParaRPr>
          </a:p>
        </p:txBody>
      </p:sp>
      <p:sp>
        <p:nvSpPr>
          <p:cNvPr id="166" name="Google Shape;194;p31">
            <a:extLst>
              <a:ext uri="{FF2B5EF4-FFF2-40B4-BE49-F238E27FC236}">
                <a16:creationId xmlns:a16="http://schemas.microsoft.com/office/drawing/2014/main" id="{DDDE2FCE-0773-79FB-A864-D6731F281467}"/>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a:extLst>
              <a:ext uri="{FF2B5EF4-FFF2-40B4-BE49-F238E27FC236}">
                <a16:creationId xmlns:a16="http://schemas.microsoft.com/office/drawing/2014/main" id="{26C2DF42-2C68-3506-336B-02A03E28FBCE}"/>
              </a:ext>
            </a:extLst>
          </p:cNvPr>
          <p:cNvCxnSpPr/>
          <p:nvPr/>
        </p:nvCxnSpPr>
        <p:spPr>
          <a:xfrm>
            <a:off x="912222" y="545769"/>
            <a:ext cx="360" cy="557280"/>
          </a:xfrm>
          <a:prstGeom prst="straightConnector1">
            <a:avLst/>
          </a:prstGeom>
          <a:ln w="9525">
            <a:solidFill>
              <a:srgbClr val="980000"/>
            </a:solidFill>
            <a:round/>
          </a:ln>
        </p:spPr>
      </p:cxnSp>
      <p:pic>
        <p:nvPicPr>
          <p:cNvPr id="2" name="Picture 1" descr="A bar graph with different colored squares&#10;&#10;AI-generated content may be incorrect.">
            <a:extLst>
              <a:ext uri="{FF2B5EF4-FFF2-40B4-BE49-F238E27FC236}">
                <a16:creationId xmlns:a16="http://schemas.microsoft.com/office/drawing/2014/main" id="{5B00BBEE-411B-E292-EE00-32A7BC17730C}"/>
              </a:ext>
            </a:extLst>
          </p:cNvPr>
          <p:cNvPicPr>
            <a:picLocks noChangeAspect="1"/>
          </p:cNvPicPr>
          <p:nvPr/>
        </p:nvPicPr>
        <p:blipFill>
          <a:blip r:embed="rId2"/>
          <a:stretch>
            <a:fillRect/>
          </a:stretch>
        </p:blipFill>
        <p:spPr>
          <a:xfrm>
            <a:off x="87570" y="1128591"/>
            <a:ext cx="7364975" cy="3743568"/>
          </a:xfrm>
          <a:prstGeom prst="rect">
            <a:avLst/>
          </a:prstGeom>
        </p:spPr>
      </p:pic>
    </p:spTree>
    <p:extLst>
      <p:ext uri="{BB962C8B-B14F-4D97-AF65-F5344CB8AC3E}">
        <p14:creationId xmlns:p14="http://schemas.microsoft.com/office/powerpoint/2010/main" val="76807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0ED55-3245-A6D7-964A-1C410A4E2107}"/>
            </a:ext>
          </a:extLst>
        </p:cNvPr>
        <p:cNvGrpSpPr/>
        <p:nvPr/>
      </p:nvGrpSpPr>
      <p:grpSpPr>
        <a:xfrm>
          <a:off x="0" y="0"/>
          <a:ext cx="0" cy="0"/>
          <a:chOff x="0" y="0"/>
          <a:chExt cx="0" cy="0"/>
        </a:xfrm>
      </p:grpSpPr>
      <p:sp>
        <p:nvSpPr>
          <p:cNvPr id="163" name="PlaceHolder 1">
            <a:extLst>
              <a:ext uri="{FF2B5EF4-FFF2-40B4-BE49-F238E27FC236}">
                <a16:creationId xmlns:a16="http://schemas.microsoft.com/office/drawing/2014/main" id="{5E110613-D7AF-C8CD-8367-446FB4869874}"/>
              </a:ext>
            </a:extLst>
          </p:cNvPr>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Conclusions</a:t>
            </a:r>
          </a:p>
        </p:txBody>
      </p:sp>
      <p:sp>
        <p:nvSpPr>
          <p:cNvPr id="164" name="PlaceHolder 2">
            <a:extLst>
              <a:ext uri="{FF2B5EF4-FFF2-40B4-BE49-F238E27FC236}">
                <a16:creationId xmlns:a16="http://schemas.microsoft.com/office/drawing/2014/main" id="{CB7D5D5E-2A53-F14D-4B58-C3FFCB75DFFF}"/>
              </a:ext>
            </a:extLst>
          </p:cNvPr>
          <p:cNvSpPr>
            <a:spLocks noGrp="1"/>
          </p:cNvSpPr>
          <p:nvPr>
            <p:ph type="subTitle"/>
          </p:nvPr>
        </p:nvSpPr>
        <p:spPr>
          <a:xfrm>
            <a:off x="178958" y="1299396"/>
            <a:ext cx="8530360" cy="3568938"/>
          </a:xfrm>
          <a:prstGeom prst="rect">
            <a:avLst/>
          </a:prstGeom>
          <a:noFill/>
          <a:ln w="0">
            <a:noFill/>
          </a:ln>
        </p:spPr>
        <p:txBody>
          <a:bodyPr lIns="91440" tIns="91440" rIns="91440" bIns="91440" anchor="b">
            <a:normAutofit/>
          </a:bodyPr>
          <a:lstStyle/>
          <a:p>
            <a:pPr>
              <a:buNone/>
              <a:tabLst>
                <a:tab pos="0" algn="l"/>
              </a:tabLst>
            </a:pPr>
            <a:endParaRPr lang="en" sz="1400" b="1" spc="-1" dirty="0">
              <a:solidFill>
                <a:schemeClr val="bg1">
                  <a:lumMod val="76000"/>
                </a:schemeClr>
              </a:solidFill>
              <a:latin typeface="Times New Roman"/>
              <a:cs typeface="Arial"/>
            </a:endParaRPr>
          </a:p>
          <a:p>
            <a:pPr>
              <a:buNone/>
              <a:tabLst>
                <a:tab pos="0" algn="l"/>
              </a:tabLst>
            </a:pPr>
            <a:endParaRPr lang="en" sz="1400" b="1" spc="-1" dirty="0">
              <a:solidFill>
                <a:schemeClr val="bg1">
                  <a:lumMod val="76000"/>
                </a:schemeClr>
              </a:solidFill>
              <a:latin typeface="Times New Roman"/>
              <a:cs typeface="Arial"/>
            </a:endParaRPr>
          </a:p>
          <a:p>
            <a:pPr>
              <a:buNone/>
              <a:tabLst>
                <a:tab pos="0" algn="l"/>
              </a:tabLst>
            </a:pPr>
            <a:endParaRPr lang="en" sz="1400" b="1" spc="-1" dirty="0">
              <a:solidFill>
                <a:srgbClr val="FFB87B"/>
              </a:solidFill>
              <a:latin typeface="Times New Roman"/>
              <a:cs typeface="Arial"/>
            </a:endParaRPr>
          </a:p>
        </p:txBody>
      </p:sp>
      <p:sp>
        <p:nvSpPr>
          <p:cNvPr id="166" name="Google Shape;194;p31">
            <a:extLst>
              <a:ext uri="{FF2B5EF4-FFF2-40B4-BE49-F238E27FC236}">
                <a16:creationId xmlns:a16="http://schemas.microsoft.com/office/drawing/2014/main" id="{67B8302D-B1E7-3DF0-C052-C91EA31DC48B}"/>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a:extLst>
              <a:ext uri="{FF2B5EF4-FFF2-40B4-BE49-F238E27FC236}">
                <a16:creationId xmlns:a16="http://schemas.microsoft.com/office/drawing/2014/main" id="{FD5BF3DE-BAEE-38DB-FC51-B233EA739FDE}"/>
              </a:ext>
            </a:extLst>
          </p:cNvPr>
          <p:cNvCxnSpPr/>
          <p:nvPr/>
        </p:nvCxnSpPr>
        <p:spPr>
          <a:xfrm>
            <a:off x="912222" y="545769"/>
            <a:ext cx="360" cy="557280"/>
          </a:xfrm>
          <a:prstGeom prst="straightConnector1">
            <a:avLst/>
          </a:prstGeom>
          <a:ln w="9525">
            <a:solidFill>
              <a:srgbClr val="980000"/>
            </a:solidFill>
            <a:round/>
          </a:ln>
        </p:spPr>
      </p:cxnSp>
      <p:pic>
        <p:nvPicPr>
          <p:cNvPr id="2" name="Picture 1" descr="A screenshot of a graph&#10;&#10;AI-generated content may be incorrect.">
            <a:extLst>
              <a:ext uri="{FF2B5EF4-FFF2-40B4-BE49-F238E27FC236}">
                <a16:creationId xmlns:a16="http://schemas.microsoft.com/office/drawing/2014/main" id="{F5CF1800-6C47-C740-4E4C-666D2A95FB1F}"/>
              </a:ext>
            </a:extLst>
          </p:cNvPr>
          <p:cNvPicPr>
            <a:picLocks noChangeAspect="1"/>
          </p:cNvPicPr>
          <p:nvPr/>
        </p:nvPicPr>
        <p:blipFill>
          <a:blip r:embed="rId2"/>
          <a:stretch>
            <a:fillRect/>
          </a:stretch>
        </p:blipFill>
        <p:spPr>
          <a:xfrm>
            <a:off x="117878" y="1249005"/>
            <a:ext cx="9028076" cy="3332215"/>
          </a:xfrm>
          <a:prstGeom prst="rect">
            <a:avLst/>
          </a:prstGeom>
        </p:spPr>
      </p:pic>
    </p:spTree>
    <p:extLst>
      <p:ext uri="{BB962C8B-B14F-4D97-AF65-F5344CB8AC3E}">
        <p14:creationId xmlns:p14="http://schemas.microsoft.com/office/powerpoint/2010/main" val="603122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4191120" y="542880"/>
            <a:ext cx="4238280" cy="1504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000" b="0" strike="noStrike" spc="-1">
                <a:solidFill>
                  <a:schemeClr val="dk2"/>
                </a:solidFill>
                <a:latin typeface="Inria Serif"/>
                <a:ea typeface="Inria Serif"/>
              </a:rPr>
              <a:t>Introduction</a:t>
            </a:r>
            <a:endParaRPr lang="fr-FR" sz="3000" b="0" strike="noStrike" spc="-1">
              <a:solidFill>
                <a:schemeClr val="dk1"/>
              </a:solidFill>
              <a:latin typeface="Arial"/>
            </a:endParaRPr>
          </a:p>
        </p:txBody>
      </p:sp>
      <p:sp>
        <p:nvSpPr>
          <p:cNvPr id="71" name="PlaceHolder 2"/>
          <p:cNvSpPr>
            <a:spLocks noGrp="1"/>
          </p:cNvSpPr>
          <p:nvPr>
            <p:ph type="subTitle"/>
          </p:nvPr>
        </p:nvSpPr>
        <p:spPr>
          <a:xfrm>
            <a:off x="4191120" y="1443776"/>
            <a:ext cx="4238280" cy="3156304"/>
          </a:xfrm>
          <a:prstGeom prst="rect">
            <a:avLst/>
          </a:prstGeom>
          <a:noFill/>
          <a:ln w="0">
            <a:noFill/>
          </a:ln>
        </p:spPr>
        <p:txBody>
          <a:bodyPr lIns="91440" tIns="91440" rIns="91440" bIns="91440" anchor="b">
            <a:normAutofit/>
          </a:bodyPr>
          <a:lstStyle/>
          <a:p>
            <a:pPr>
              <a:buNone/>
              <a:tabLst>
                <a:tab pos="0" algn="l"/>
              </a:tabLst>
            </a:pPr>
            <a:r>
              <a:rPr lang="en" sz="1400" spc="-1" dirty="0">
                <a:solidFill>
                  <a:srgbClr val="000000"/>
                </a:solidFill>
                <a:latin typeface="Times New Roman"/>
                <a:ea typeface="+mn-lt"/>
                <a:cs typeface="+mn-lt"/>
              </a:rPr>
              <a:t>The Google Play Store is packed with millions of apps—everything from games to tools that make life easier. But have you ever wondered what makes some apps super popular while others barely get noticed?</a:t>
            </a:r>
            <a:endParaRPr lang="en-US" sz="1400">
              <a:latin typeface="Times New Roman"/>
              <a:cs typeface="Times New Roman"/>
            </a:endParaRPr>
          </a:p>
          <a:p>
            <a:pPr>
              <a:buNone/>
              <a:tabLst>
                <a:tab pos="0" algn="l"/>
              </a:tabLst>
            </a:pPr>
            <a:r>
              <a:rPr lang="en" sz="1400" spc="-1" dirty="0">
                <a:solidFill>
                  <a:srgbClr val="000000"/>
                </a:solidFill>
                <a:latin typeface="Times New Roman"/>
                <a:ea typeface="+mn-lt"/>
                <a:cs typeface="+mn-lt"/>
              </a:rPr>
              <a:t>In this project, we dig into real app data to find out what’s </a:t>
            </a:r>
            <a:r>
              <a:rPr lang="en" sz="1400" b="1" spc="-1" dirty="0">
                <a:solidFill>
                  <a:srgbClr val="000000"/>
                </a:solidFill>
                <a:latin typeface="Times New Roman"/>
                <a:ea typeface="+mn-lt"/>
                <a:cs typeface="+mn-lt"/>
              </a:rPr>
              <a:t>trending</a:t>
            </a:r>
            <a:r>
              <a:rPr lang="en" sz="1400" spc="-1" dirty="0">
                <a:solidFill>
                  <a:srgbClr val="000000"/>
                </a:solidFill>
                <a:latin typeface="Times New Roman"/>
                <a:ea typeface="+mn-lt"/>
                <a:cs typeface="+mn-lt"/>
              </a:rPr>
              <a:t>, which </a:t>
            </a:r>
            <a:r>
              <a:rPr lang="en" sz="1400" b="1" spc="-1" dirty="0">
                <a:solidFill>
                  <a:srgbClr val="000000"/>
                </a:solidFill>
                <a:latin typeface="Times New Roman"/>
                <a:ea typeface="+mn-lt"/>
                <a:cs typeface="+mn-lt"/>
              </a:rPr>
              <a:t>categories </a:t>
            </a:r>
            <a:r>
              <a:rPr lang="en" sz="1400" spc="-1" dirty="0">
                <a:solidFill>
                  <a:srgbClr val="000000"/>
                </a:solidFill>
                <a:latin typeface="Times New Roman"/>
                <a:ea typeface="+mn-lt"/>
                <a:cs typeface="+mn-lt"/>
              </a:rPr>
              <a:t>are winning, and how </a:t>
            </a:r>
            <a:r>
              <a:rPr lang="en" sz="1400" b="1" spc="-1" dirty="0">
                <a:solidFill>
                  <a:srgbClr val="000000"/>
                </a:solidFill>
                <a:latin typeface="Times New Roman"/>
                <a:ea typeface="+mn-lt"/>
                <a:cs typeface="+mn-lt"/>
              </a:rPr>
              <a:t>ratings </a:t>
            </a:r>
            <a:r>
              <a:rPr lang="en" sz="1400" spc="-1" dirty="0">
                <a:solidFill>
                  <a:srgbClr val="000000"/>
                </a:solidFill>
                <a:latin typeface="Times New Roman"/>
                <a:ea typeface="+mn-lt"/>
                <a:cs typeface="+mn-lt"/>
              </a:rPr>
              <a:t>and installs really work. By </a:t>
            </a:r>
            <a:r>
              <a:rPr lang="en" sz="1400" b="1" spc="-1" dirty="0">
                <a:solidFill>
                  <a:srgbClr val="000000"/>
                </a:solidFill>
                <a:latin typeface="Times New Roman"/>
                <a:ea typeface="+mn-lt"/>
                <a:cs typeface="+mn-lt"/>
              </a:rPr>
              <a:t>cleaning </a:t>
            </a:r>
            <a:r>
              <a:rPr lang="en" sz="1400" spc="-1" dirty="0">
                <a:solidFill>
                  <a:srgbClr val="000000"/>
                </a:solidFill>
                <a:latin typeface="Times New Roman"/>
                <a:ea typeface="+mn-lt"/>
                <a:cs typeface="+mn-lt"/>
              </a:rPr>
              <a:t>up the messy data and exploring it step-by-step, we’ll uncover cool insights that can help app makers and users understand what’s really going on behind the scenes.</a:t>
            </a:r>
            <a:endParaRPr lang="en" sz="1400" dirty="0">
              <a:latin typeface="Times New Roman"/>
              <a:cs typeface="Times New Roman"/>
            </a:endParaRPr>
          </a:p>
          <a:p>
            <a:pPr indent="0">
              <a:lnSpc>
                <a:spcPct val="100000"/>
              </a:lnSpc>
              <a:buNone/>
              <a:tabLst>
                <a:tab pos="0" algn="l"/>
              </a:tabLst>
            </a:pPr>
            <a:endParaRPr lang="en" sz="1400" b="0" strike="noStrike" spc="-1" dirty="0">
              <a:solidFill>
                <a:schemeClr val="dk1"/>
              </a:solidFill>
              <a:latin typeface="Lato"/>
              <a:ea typeface="Lato"/>
              <a:cs typeface="Lato"/>
            </a:endParaRPr>
          </a:p>
        </p:txBody>
      </p:sp>
      <p:pic>
        <p:nvPicPr>
          <p:cNvPr id="72" name="Google Shape;193;p31"/>
          <p:cNvPicPr/>
          <p:nvPr/>
        </p:nvPicPr>
        <p:blipFill>
          <a:blip r:embed="rId2"/>
          <a:srcRect t="13162" b="13162"/>
          <a:stretch/>
        </p:blipFill>
        <p:spPr>
          <a:xfrm>
            <a:off x="713160" y="1455480"/>
            <a:ext cx="3336480" cy="3687840"/>
          </a:xfrm>
          <a:prstGeom prst="rect">
            <a:avLst/>
          </a:prstGeom>
          <a:ln w="0">
            <a:noFill/>
          </a:ln>
        </p:spPr>
      </p:pic>
      <p:sp>
        <p:nvSpPr>
          <p:cNvPr id="73" name="Google Shape;194;p31"/>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74" name="Google Shape;195;p31"/>
          <p:cNvCxnSpPr/>
          <p:nvPr/>
        </p:nvCxnSpPr>
        <p:spPr>
          <a:xfrm>
            <a:off x="4049640" y="691560"/>
            <a:ext cx="360" cy="557280"/>
          </a:xfrm>
          <a:prstGeom prst="straightConnector1">
            <a:avLst/>
          </a:prstGeom>
          <a:ln w="9525">
            <a:solidFill>
              <a:srgbClr val="980000"/>
            </a:solidFill>
            <a:round/>
          </a:ln>
        </p:spPr>
      </p:cxnSp>
      <p:grpSp>
        <p:nvGrpSpPr>
          <p:cNvPr id="75" name="Google Shape;196;p31"/>
          <p:cNvGrpSpPr/>
          <p:nvPr/>
        </p:nvGrpSpPr>
        <p:grpSpPr>
          <a:xfrm>
            <a:off x="3471120" y="837360"/>
            <a:ext cx="295920" cy="265320"/>
            <a:chOff x="3471120" y="837360"/>
            <a:chExt cx="295920" cy="265320"/>
          </a:xfrm>
        </p:grpSpPr>
        <p:sp>
          <p:nvSpPr>
            <p:cNvPr id="7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191120" y="542880"/>
            <a:ext cx="3215111" cy="564231"/>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spc="-1" dirty="0">
                <a:solidFill>
                  <a:schemeClr val="dk2"/>
                </a:solidFill>
                <a:latin typeface="Inria Serif"/>
              </a:rPr>
              <a:t>Objective</a:t>
            </a:r>
            <a:endParaRPr lang="en" sz="3000" b="0" strike="noStrike" spc="-1" dirty="0">
              <a:solidFill>
                <a:schemeClr val="dk2"/>
              </a:solidFill>
              <a:latin typeface="Inria Serif"/>
            </a:endParaRPr>
          </a:p>
        </p:txBody>
      </p:sp>
      <p:sp>
        <p:nvSpPr>
          <p:cNvPr id="103" name="Google Shape;194;p31"/>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04" name="Google Shape;195;p31"/>
          <p:cNvCxnSpPr/>
          <p:nvPr/>
        </p:nvCxnSpPr>
        <p:spPr>
          <a:xfrm>
            <a:off x="4049640" y="691560"/>
            <a:ext cx="360" cy="557280"/>
          </a:xfrm>
          <a:prstGeom prst="straightConnector1">
            <a:avLst/>
          </a:prstGeom>
          <a:ln w="9525">
            <a:solidFill>
              <a:srgbClr val="980000"/>
            </a:solidFill>
            <a:round/>
          </a:ln>
        </p:spPr>
      </p:cxnSp>
      <p:grpSp>
        <p:nvGrpSpPr>
          <p:cNvPr id="105" name="Google Shape;196;p31"/>
          <p:cNvGrpSpPr/>
          <p:nvPr/>
        </p:nvGrpSpPr>
        <p:grpSpPr>
          <a:xfrm>
            <a:off x="3471120" y="837360"/>
            <a:ext cx="295920" cy="265320"/>
            <a:chOff x="3471120" y="837360"/>
            <a:chExt cx="295920" cy="265320"/>
          </a:xfrm>
        </p:grpSpPr>
        <p:sp>
          <p:nvSpPr>
            <p:cNvPr id="10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 name="TextBox 1">
            <a:extLst>
              <a:ext uri="{FF2B5EF4-FFF2-40B4-BE49-F238E27FC236}">
                <a16:creationId xmlns:a16="http://schemas.microsoft.com/office/drawing/2014/main" id="{6890E3CB-07C9-326D-EC39-6AA35E636902}"/>
              </a:ext>
            </a:extLst>
          </p:cNvPr>
          <p:cNvSpPr txBox="1"/>
          <p:nvPr/>
        </p:nvSpPr>
        <p:spPr>
          <a:xfrm>
            <a:off x="5715" y="1457325"/>
            <a:ext cx="898969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400" dirty="0">
                <a:latin typeface="Times New Roman"/>
                <a:cs typeface="Times New Roman"/>
              </a:rPr>
              <a:t> </a:t>
            </a:r>
            <a:r>
              <a:rPr lang="en-US" sz="1400" b="1" dirty="0">
                <a:latin typeface="Times New Roman"/>
                <a:cs typeface="Times New Roman"/>
              </a:rPr>
              <a:t>Dive deep into the app data</a:t>
            </a:r>
            <a:br>
              <a:rPr lang="en-US" sz="1400" dirty="0">
                <a:latin typeface="Times New Roman"/>
              </a:rPr>
            </a:br>
            <a:r>
              <a:rPr lang="en-US" sz="1400" dirty="0">
                <a:latin typeface="Times New Roman"/>
                <a:cs typeface="Times New Roman"/>
              </a:rPr>
              <a:t>We want to really understand what’s going on — from ratings to installs and everything in between. This means exploring the data carefully to spot trends and patterns that aren’t obvious at first glance.</a:t>
            </a:r>
          </a:p>
          <a:p>
            <a:pPr marL="228600" indent="-228600">
              <a:buFont typeface=""/>
              <a:buChar char="•"/>
            </a:pPr>
            <a:r>
              <a:rPr lang="en-US" sz="1400" b="1" dirty="0">
                <a:latin typeface="Times New Roman"/>
                <a:cs typeface="Times New Roman"/>
              </a:rPr>
              <a:t>Clean up the messy parts</a:t>
            </a:r>
            <a:br>
              <a:rPr lang="en-US" sz="1400" dirty="0">
                <a:latin typeface="Times New Roman"/>
              </a:rPr>
            </a:br>
            <a:r>
              <a:rPr lang="en-US" sz="1400" dirty="0">
                <a:latin typeface="Times New Roman"/>
                <a:cs typeface="Times New Roman"/>
              </a:rPr>
              <a:t>Real-world data can be tricky — missing values, duplicates, weird entries. So, we make sure to tidy everything up so our results are reliable and meaningful.</a:t>
            </a:r>
          </a:p>
          <a:p>
            <a:pPr marL="228600" indent="-228600">
              <a:buFont typeface=""/>
              <a:buChar char="•"/>
            </a:pPr>
            <a:r>
              <a:rPr lang="en-US" sz="1400" b="1" dirty="0">
                <a:latin typeface="Times New Roman"/>
                <a:cs typeface="Times New Roman"/>
              </a:rPr>
              <a:t>Visualize to reveal the story</a:t>
            </a:r>
            <a:br>
              <a:rPr lang="en-US" sz="1400" dirty="0">
                <a:latin typeface="Times New Roman"/>
              </a:rPr>
            </a:br>
            <a:r>
              <a:rPr lang="en-US" sz="1400" dirty="0">
                <a:latin typeface="Times New Roman"/>
                <a:cs typeface="Times New Roman"/>
              </a:rPr>
              <a:t>Numbers are great, but pictures tell the story better. Using charts and graphs, we highlight which app categories are winning, how users rate apps, and how popular different apps really are.</a:t>
            </a:r>
          </a:p>
          <a:p>
            <a:pPr marL="228600" indent="-228600">
              <a:buFont typeface=""/>
              <a:buChar char="•"/>
            </a:pPr>
            <a:r>
              <a:rPr lang="en-US" sz="1400" b="1" dirty="0">
                <a:latin typeface="Times New Roman"/>
                <a:cs typeface="Times New Roman"/>
              </a:rPr>
              <a:t>Find useful insights</a:t>
            </a:r>
            <a:br>
              <a:rPr lang="en-US" sz="1400" dirty="0">
                <a:latin typeface="Times New Roman"/>
              </a:rPr>
            </a:br>
            <a:r>
              <a:rPr lang="en-US" sz="1400" dirty="0">
                <a:latin typeface="Times New Roman"/>
                <a:cs typeface="Times New Roman"/>
              </a:rPr>
              <a:t>Beyond just numbers, we want to pull out the key takeaways that can help app creators and marketers make smarter decisions — like what categories to focus on or how pricing might affect installs.</a:t>
            </a:r>
          </a:p>
          <a:p>
            <a:pPr marL="228600" indent="-228600">
              <a:buFont typeface=""/>
              <a:buChar char="•"/>
            </a:pPr>
            <a:r>
              <a:rPr lang="en-US" sz="1400" b="1" dirty="0">
                <a:latin typeface="Times New Roman"/>
                <a:cs typeface="Times New Roman"/>
              </a:rPr>
              <a:t>Share clear and simple results</a:t>
            </a:r>
            <a:br>
              <a:rPr lang="en-US" sz="1400" dirty="0">
                <a:latin typeface="Times New Roman"/>
              </a:rPr>
            </a:br>
            <a:r>
              <a:rPr lang="en-US" sz="1400" dirty="0">
                <a:latin typeface="Times New Roman"/>
                <a:cs typeface="Times New Roman"/>
              </a:rPr>
              <a:t>Finally, we want to present all this info in a way that’s easy to understand, so anyone — from a developer to a casual user — can grasp the key points and benefits.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a:lnSpc>
                <a:spcPct val="100000"/>
              </a:lnSpc>
              <a:tabLst>
                <a:tab pos="0" algn="l"/>
              </a:tabLst>
            </a:pPr>
            <a:r>
              <a:rPr lang="en" sz="3000" spc="-1" dirty="0">
                <a:solidFill>
                  <a:schemeClr val="lt1"/>
                </a:solidFill>
                <a:latin typeface="Inria Serif"/>
              </a:rPr>
              <a:t>Tools and Technology</a:t>
            </a:r>
            <a:endParaRPr lang="en" sz="3000" b="0" strike="noStrike" spc="-1" dirty="0">
              <a:solidFill>
                <a:schemeClr val="lt1"/>
              </a:solidFill>
              <a:latin typeface="Inria Serif"/>
            </a:endParaRPr>
          </a:p>
        </p:txBody>
      </p:sp>
      <p:sp>
        <p:nvSpPr>
          <p:cNvPr id="114" name="PlaceHolder 2"/>
          <p:cNvSpPr>
            <a:spLocks noGrp="1"/>
          </p:cNvSpPr>
          <p:nvPr>
            <p:ph type="subTitle"/>
          </p:nvPr>
        </p:nvSpPr>
        <p:spPr>
          <a:xfrm>
            <a:off x="798722" y="1260111"/>
            <a:ext cx="7630318" cy="3349689"/>
          </a:xfrm>
          <a:prstGeom prst="rect">
            <a:avLst/>
          </a:prstGeom>
          <a:noFill/>
          <a:ln w="0">
            <a:noFill/>
          </a:ln>
        </p:spPr>
        <p:txBody>
          <a:bodyPr lIns="91440" tIns="91440" rIns="91440" bIns="91440" anchor="t">
            <a:normAutofit/>
          </a:bodyPr>
          <a:lstStyle/>
          <a:p>
            <a:pPr>
              <a:buNone/>
              <a:tabLst>
                <a:tab pos="0" algn="l"/>
              </a:tabLst>
            </a:pPr>
            <a:r>
              <a:rPr lang="en" sz="1400" spc="-1" dirty="0">
                <a:solidFill>
                  <a:schemeClr val="bg2"/>
                </a:solidFill>
                <a:latin typeface="Times New Roman"/>
                <a:ea typeface="+mn-lt"/>
                <a:cs typeface="+mn-lt"/>
              </a:rPr>
              <a:t>We used a mix of powerful and beginner-friendly tools to make this analysis smooth and insightful:</a:t>
            </a:r>
            <a:endParaRPr lang="en-US" sz="1400" dirty="0">
              <a:solidFill>
                <a:schemeClr val="bg2"/>
              </a:solidFill>
              <a:latin typeface="Times New Roman"/>
              <a:cs typeface="Times New Roman"/>
            </a:endParaRPr>
          </a:p>
          <a:p>
            <a:pPr>
              <a:buFont typeface="Arial"/>
              <a:buChar char="•"/>
              <a:tabLst>
                <a:tab pos="0" algn="l"/>
              </a:tabLst>
            </a:pPr>
            <a:r>
              <a:rPr lang="en" sz="1400" spc="-1" dirty="0">
                <a:solidFill>
                  <a:schemeClr val="bg2"/>
                </a:solidFill>
                <a:latin typeface="Times New Roman"/>
                <a:ea typeface="+mn-lt"/>
                <a:cs typeface="+mn-lt"/>
              </a:rPr>
              <a:t>🐍 </a:t>
            </a:r>
            <a:r>
              <a:rPr lang="en" sz="1400" b="1" spc="-1" dirty="0">
                <a:solidFill>
                  <a:schemeClr val="bg2"/>
                </a:solidFill>
                <a:latin typeface="Times New Roman"/>
                <a:ea typeface="+mn-lt"/>
                <a:cs typeface="+mn-lt"/>
              </a:rPr>
              <a:t>Python</a:t>
            </a:r>
            <a:br>
              <a:rPr lang="en" sz="1400" b="1" spc="-1" dirty="0">
                <a:solidFill>
                  <a:schemeClr val="bg2"/>
                </a:solidFill>
                <a:latin typeface="Times New Roman"/>
                <a:ea typeface="+mn-lt"/>
                <a:cs typeface="+mn-lt"/>
              </a:rPr>
            </a:br>
            <a:r>
              <a:rPr lang="en" sz="1400" b="1" spc="-1" dirty="0">
                <a:solidFill>
                  <a:schemeClr val="bg2"/>
                </a:solidFill>
                <a:latin typeface="Times New Roman"/>
                <a:ea typeface="+mn-lt"/>
                <a:cs typeface="+mn-lt"/>
              </a:rPr>
              <a:t>Our main language for data handling, analysis, and visualization.</a:t>
            </a:r>
            <a:endParaRPr lang="en" sz="1400">
              <a:solidFill>
                <a:schemeClr val="bg2"/>
              </a:solidFill>
              <a:latin typeface="Times New Roman"/>
              <a:cs typeface="Times New Roman"/>
            </a:endParaRPr>
          </a:p>
          <a:p>
            <a:pPr>
              <a:buFont typeface="Arial"/>
              <a:buChar char="•"/>
              <a:tabLst>
                <a:tab pos="0" algn="l"/>
              </a:tabLst>
            </a:pPr>
            <a:r>
              <a:rPr lang="en" sz="1400" spc="-1" dirty="0">
                <a:solidFill>
                  <a:schemeClr val="bg2"/>
                </a:solidFill>
                <a:latin typeface="Times New Roman"/>
                <a:ea typeface="+mn-lt"/>
                <a:cs typeface="+mn-lt"/>
              </a:rPr>
              <a:t>📊 </a:t>
            </a:r>
            <a:r>
              <a:rPr lang="en" sz="1400" b="1" spc="-1" dirty="0">
                <a:solidFill>
                  <a:schemeClr val="bg2"/>
                </a:solidFill>
                <a:latin typeface="Times New Roman"/>
                <a:ea typeface="+mn-lt"/>
                <a:cs typeface="+mn-lt"/>
              </a:rPr>
              <a:t>Pandas &amp; NumPy</a:t>
            </a:r>
            <a:br>
              <a:rPr lang="en" sz="1400" b="1" spc="-1" dirty="0">
                <a:solidFill>
                  <a:schemeClr val="bg2"/>
                </a:solidFill>
                <a:latin typeface="Times New Roman"/>
                <a:ea typeface="+mn-lt"/>
                <a:cs typeface="+mn-lt"/>
              </a:rPr>
            </a:br>
            <a:r>
              <a:rPr lang="en" sz="1400" b="1" spc="-1" dirty="0">
                <a:solidFill>
                  <a:schemeClr val="bg2"/>
                </a:solidFill>
                <a:latin typeface="Times New Roman"/>
                <a:ea typeface="+mn-lt"/>
                <a:cs typeface="+mn-lt"/>
              </a:rPr>
              <a:t>For data manipulation, numerical operations, and cleaning messy datasets.</a:t>
            </a:r>
            <a:endParaRPr lang="en" sz="1400">
              <a:solidFill>
                <a:schemeClr val="bg2"/>
              </a:solidFill>
              <a:latin typeface="Times New Roman"/>
              <a:cs typeface="Times New Roman"/>
            </a:endParaRPr>
          </a:p>
          <a:p>
            <a:pPr>
              <a:buFont typeface="Arial"/>
              <a:buChar char="•"/>
              <a:tabLst>
                <a:tab pos="0" algn="l"/>
              </a:tabLst>
            </a:pPr>
            <a:r>
              <a:rPr lang="en" sz="1400" spc="-1" dirty="0">
                <a:solidFill>
                  <a:schemeClr val="bg2"/>
                </a:solidFill>
                <a:latin typeface="Times New Roman"/>
                <a:ea typeface="+mn-lt"/>
                <a:cs typeface="+mn-lt"/>
              </a:rPr>
              <a:t>📈 </a:t>
            </a:r>
            <a:r>
              <a:rPr lang="en" sz="1400" b="1" spc="-1" dirty="0">
                <a:solidFill>
                  <a:schemeClr val="bg2"/>
                </a:solidFill>
                <a:latin typeface="Times New Roman"/>
                <a:ea typeface="+mn-lt"/>
                <a:cs typeface="+mn-lt"/>
              </a:rPr>
              <a:t>Matplotlib &amp; Seaborn</a:t>
            </a:r>
            <a:br>
              <a:rPr lang="en" sz="1400" b="1" spc="-1" dirty="0">
                <a:solidFill>
                  <a:schemeClr val="bg2"/>
                </a:solidFill>
                <a:latin typeface="Times New Roman"/>
                <a:ea typeface="+mn-lt"/>
                <a:cs typeface="+mn-lt"/>
              </a:rPr>
            </a:br>
            <a:r>
              <a:rPr lang="en" sz="1400" b="1" spc="-1" dirty="0">
                <a:solidFill>
                  <a:schemeClr val="bg2"/>
                </a:solidFill>
                <a:latin typeface="Times New Roman"/>
                <a:ea typeface="+mn-lt"/>
                <a:cs typeface="+mn-lt"/>
              </a:rPr>
              <a:t>To create beautiful charts and graphs that help us understand trends easily.</a:t>
            </a:r>
            <a:endParaRPr lang="en" sz="1400">
              <a:solidFill>
                <a:schemeClr val="bg2"/>
              </a:solidFill>
              <a:latin typeface="Times New Roman"/>
              <a:cs typeface="Times New Roman"/>
            </a:endParaRPr>
          </a:p>
          <a:p>
            <a:pPr>
              <a:buFont typeface="Arial"/>
              <a:buChar char="•"/>
              <a:tabLst>
                <a:tab pos="0" algn="l"/>
              </a:tabLst>
            </a:pPr>
            <a:r>
              <a:rPr lang="en" sz="1400" spc="-1" dirty="0">
                <a:solidFill>
                  <a:schemeClr val="bg2"/>
                </a:solidFill>
                <a:latin typeface="Times New Roman"/>
                <a:ea typeface="+mn-lt"/>
                <a:cs typeface="+mn-lt"/>
              </a:rPr>
              <a:t>🧼 </a:t>
            </a:r>
            <a:r>
              <a:rPr lang="en" sz="1400" b="1" spc="-1" dirty="0">
                <a:solidFill>
                  <a:schemeClr val="bg2"/>
                </a:solidFill>
                <a:latin typeface="Times New Roman"/>
                <a:ea typeface="+mn-lt"/>
                <a:cs typeface="+mn-lt"/>
              </a:rPr>
              <a:t>Jupyter Notebook / Colab</a:t>
            </a:r>
            <a:br>
              <a:rPr lang="en" sz="1400" b="1" spc="-1" dirty="0">
                <a:solidFill>
                  <a:schemeClr val="bg2"/>
                </a:solidFill>
                <a:latin typeface="Times New Roman"/>
                <a:ea typeface="+mn-lt"/>
                <a:cs typeface="+mn-lt"/>
              </a:rPr>
            </a:br>
            <a:r>
              <a:rPr lang="en" sz="1400" b="1" spc="-1" dirty="0">
                <a:solidFill>
                  <a:schemeClr val="bg2"/>
                </a:solidFill>
                <a:latin typeface="Times New Roman"/>
                <a:ea typeface="+mn-lt"/>
                <a:cs typeface="+mn-lt"/>
              </a:rPr>
              <a:t>Used for writing and running code step-by-step with visual outputs.</a:t>
            </a:r>
            <a:endParaRPr lang="en" sz="1400" dirty="0">
              <a:solidFill>
                <a:schemeClr val="bg2"/>
              </a:solidFill>
              <a:latin typeface="Times New Roman"/>
              <a:cs typeface="Times New Roman"/>
            </a:endParaRPr>
          </a:p>
          <a:p>
            <a:pPr>
              <a:buFont typeface="Arial"/>
              <a:buChar char="•"/>
              <a:tabLst>
                <a:tab pos="0" algn="l"/>
              </a:tabLst>
            </a:pPr>
            <a:r>
              <a:rPr lang="en" sz="1400" spc="-1" dirty="0">
                <a:solidFill>
                  <a:schemeClr val="bg2"/>
                </a:solidFill>
                <a:latin typeface="Times New Roman"/>
                <a:ea typeface="+mn-lt"/>
                <a:cs typeface="+mn-lt"/>
              </a:rPr>
              <a:t>🧠 </a:t>
            </a:r>
            <a:r>
              <a:rPr lang="en" sz="1400" b="1" spc="-1" dirty="0">
                <a:solidFill>
                  <a:schemeClr val="bg2"/>
                </a:solidFill>
                <a:latin typeface="Times New Roman"/>
                <a:ea typeface="+mn-lt"/>
                <a:cs typeface="+mn-lt"/>
              </a:rPr>
              <a:t>Basic Statistical Techniques</a:t>
            </a:r>
            <a:br>
              <a:rPr lang="en" sz="1400" b="1" spc="-1" dirty="0">
                <a:solidFill>
                  <a:schemeClr val="bg2"/>
                </a:solidFill>
                <a:latin typeface="Times New Roman"/>
                <a:ea typeface="+mn-lt"/>
                <a:cs typeface="+mn-lt"/>
              </a:rPr>
            </a:br>
            <a:r>
              <a:rPr lang="en" sz="1400" b="1" spc="-1" dirty="0">
                <a:solidFill>
                  <a:schemeClr val="bg2"/>
                </a:solidFill>
                <a:latin typeface="Times New Roman"/>
                <a:ea typeface="+mn-lt"/>
                <a:cs typeface="+mn-lt"/>
              </a:rPr>
              <a:t>To understand distributions, averages, and variations in the data.</a:t>
            </a:r>
            <a:endParaRPr lang="en" dirty="0">
              <a:solidFill>
                <a:schemeClr val="bg2"/>
              </a:solidFill>
              <a:latin typeface="Times New Roman"/>
            </a:endParaRPr>
          </a:p>
          <a:p>
            <a:pPr indent="0">
              <a:lnSpc>
                <a:spcPct val="100000"/>
              </a:lnSpc>
              <a:buNone/>
              <a:tabLst>
                <a:tab pos="0" algn="l"/>
              </a:tabLst>
            </a:pPr>
            <a:endParaRPr lang="en" sz="1400" b="0" strike="noStrike" spc="-1" dirty="0">
              <a:solidFill>
                <a:schemeClr val="lt1"/>
              </a:solidFill>
              <a:latin typeface="Lato"/>
              <a:ea typeface="Lato"/>
              <a:cs typeface="Lato"/>
            </a:endParaRPr>
          </a:p>
        </p:txBody>
      </p:sp>
      <p:sp>
        <p:nvSpPr>
          <p:cNvPr id="115" name="Google Shape;179;p30"/>
          <p:cNvSpPr/>
          <p:nvPr/>
        </p:nvSpPr>
        <p:spPr>
          <a:xfrm>
            <a:off x="2486160" y="2324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spc="-1" dirty="0">
                <a:solidFill>
                  <a:schemeClr val="lt1"/>
                </a:solidFill>
                <a:latin typeface="Inria Serif"/>
              </a:rPr>
              <a:t>Dataset</a:t>
            </a:r>
            <a:endParaRPr lang="en" sz="3000" b="0" strike="noStrike" spc="-1" dirty="0">
              <a:solidFill>
                <a:schemeClr val="lt1"/>
              </a:solidFill>
              <a:latin typeface="Inria Serif"/>
            </a:endParaRPr>
          </a:p>
        </p:txBody>
      </p:sp>
      <p:sp>
        <p:nvSpPr>
          <p:cNvPr id="91" name="PlaceHolder 2"/>
          <p:cNvSpPr>
            <a:spLocks noGrp="1"/>
          </p:cNvSpPr>
          <p:nvPr>
            <p:ph type="subTitle"/>
          </p:nvPr>
        </p:nvSpPr>
        <p:spPr>
          <a:xfrm>
            <a:off x="683502" y="1126454"/>
            <a:ext cx="7745538" cy="3990321"/>
          </a:xfrm>
          <a:prstGeom prst="rect">
            <a:avLst/>
          </a:prstGeom>
          <a:noFill/>
          <a:ln w="0">
            <a:noFill/>
          </a:ln>
        </p:spPr>
        <p:txBody>
          <a:bodyPr lIns="91440" tIns="91440" rIns="91440" bIns="91440" anchor="t">
            <a:normAutofit lnSpcReduction="10000"/>
          </a:bodyPr>
          <a:lstStyle/>
          <a:p>
            <a:pPr>
              <a:buNone/>
              <a:tabLst>
                <a:tab pos="0" algn="l"/>
              </a:tabLst>
            </a:pPr>
            <a:r>
              <a:rPr lang="en" sz="1400" spc="-1" dirty="0">
                <a:solidFill>
                  <a:schemeClr val="bg2"/>
                </a:solidFill>
                <a:latin typeface="Times New Roman"/>
                <a:ea typeface="+mn-lt"/>
                <a:cs typeface="+mn-lt"/>
              </a:rPr>
              <a:t>We used a publicly available dataset from Kaggle containing app-related information from the Google Play Store.</a:t>
            </a:r>
            <a:endParaRPr lang="en-US" sz="1400">
              <a:solidFill>
                <a:schemeClr val="bg2"/>
              </a:solidFill>
              <a:latin typeface="Times New Roman"/>
              <a:cs typeface="Arial"/>
            </a:endParaRPr>
          </a:p>
          <a:p>
            <a:pPr>
              <a:buNone/>
              <a:tabLst>
                <a:tab pos="0" algn="l"/>
              </a:tabLst>
            </a:pPr>
            <a:r>
              <a:rPr lang="en" sz="1400" b="1" spc="-1" dirty="0">
                <a:solidFill>
                  <a:schemeClr val="bg2"/>
                </a:solidFill>
                <a:latin typeface="Times New Roman"/>
                <a:ea typeface="+mn-lt"/>
                <a:cs typeface="+mn-lt"/>
              </a:rPr>
              <a:t>Key Features of the Dataset:</a:t>
            </a:r>
            <a:endParaRPr lang="en" sz="1400">
              <a:solidFill>
                <a:schemeClr val="bg2"/>
              </a:solidFill>
              <a:latin typeface="Times New Roman"/>
              <a:cs typeface="Arial"/>
            </a:endParaRPr>
          </a:p>
          <a:p>
            <a:pPr>
              <a:buFont typeface="Arial"/>
              <a:buChar char="•"/>
              <a:tabLst>
                <a:tab pos="0" algn="l"/>
              </a:tabLst>
            </a:pPr>
            <a:r>
              <a:rPr lang="en" sz="1400" spc="-1" dirty="0">
                <a:solidFill>
                  <a:schemeClr val="bg2"/>
                </a:solidFill>
                <a:latin typeface="Times New Roman"/>
                <a:ea typeface="+mn-lt"/>
                <a:cs typeface="+mn-lt"/>
              </a:rPr>
              <a:t>Total Records: </a:t>
            </a:r>
            <a:r>
              <a:rPr lang="en" sz="1100" spc="-1" dirty="0">
                <a:solidFill>
                  <a:srgbClr val="DADADA"/>
                </a:solidFill>
                <a:latin typeface="Menlo"/>
                <a:ea typeface="+mn-lt"/>
                <a:cs typeface="+mn-lt"/>
              </a:rPr>
              <a:t>10841</a:t>
            </a:r>
            <a:r>
              <a:rPr lang="en" sz="1400" spc="-1" dirty="0">
                <a:solidFill>
                  <a:schemeClr val="bg2"/>
                </a:solidFill>
                <a:latin typeface="Times New Roman"/>
                <a:ea typeface="+mn-lt"/>
                <a:cs typeface="+mn-lt"/>
              </a:rPr>
              <a:t> apps</a:t>
            </a:r>
            <a:endParaRPr lang="en" sz="1400" dirty="0">
              <a:solidFill>
                <a:schemeClr val="bg2"/>
              </a:solidFill>
              <a:latin typeface="Times New Roman"/>
              <a:cs typeface="Arial"/>
            </a:endParaRPr>
          </a:p>
          <a:p>
            <a:pPr>
              <a:buFont typeface="Arial"/>
              <a:buChar char="•"/>
              <a:tabLst>
                <a:tab pos="0" algn="l"/>
              </a:tabLst>
            </a:pPr>
            <a:r>
              <a:rPr lang="en" sz="1400" spc="-1" dirty="0">
                <a:solidFill>
                  <a:schemeClr val="bg2"/>
                </a:solidFill>
                <a:latin typeface="Times New Roman"/>
                <a:ea typeface="+mn-lt"/>
                <a:cs typeface="+mn-lt"/>
              </a:rPr>
              <a:t>Columns include:</a:t>
            </a:r>
            <a:endParaRPr lang="en" sz="140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App.                . Last Updated</a:t>
            </a:r>
            <a:endParaRPr lang="en" sz="1400" dirty="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Category.         . Current Ver</a:t>
            </a:r>
            <a:r>
              <a:rPr lang="en" sz="1100" spc="-1" dirty="0">
                <a:solidFill>
                  <a:schemeClr val="bg2"/>
                </a:solidFill>
                <a:latin typeface="Menlo"/>
                <a:ea typeface="+mn-lt"/>
                <a:cs typeface="+mn-lt"/>
              </a:rPr>
              <a:t> </a:t>
            </a:r>
            <a:endParaRPr lang="en" sz="1400" dirty="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Rating              . Android Ver</a:t>
            </a:r>
            <a:endParaRPr lang="en" sz="1400" dirty="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Reviews</a:t>
            </a:r>
            <a:endParaRPr lang="en" sz="140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Size</a:t>
            </a:r>
            <a:endParaRPr lang="en" sz="140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Installs</a:t>
            </a:r>
            <a:endParaRPr lang="en" sz="140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Price</a:t>
            </a:r>
            <a:endParaRPr lang="en" sz="140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cs typeface="Arial"/>
              </a:rPr>
              <a:t>Genre</a:t>
            </a:r>
          </a:p>
          <a:p>
            <a:pPr marL="971550" lvl="1" indent="-285750">
              <a:buFont typeface="Arial"/>
              <a:buChar char="•"/>
              <a:tabLst>
                <a:tab pos="0" algn="l"/>
              </a:tabLst>
            </a:pPr>
            <a:r>
              <a:rPr lang="en" sz="1400" spc="-1" dirty="0">
                <a:solidFill>
                  <a:schemeClr val="bg2"/>
                </a:solidFill>
                <a:latin typeface="Times New Roman"/>
                <a:ea typeface="+mn-lt"/>
                <a:cs typeface="+mn-lt"/>
              </a:rPr>
              <a:t>Last Updated</a:t>
            </a:r>
            <a:endParaRPr lang="en" sz="1400">
              <a:solidFill>
                <a:schemeClr val="bg2"/>
              </a:solidFill>
              <a:latin typeface="Times New Roman"/>
              <a:cs typeface="Arial"/>
            </a:endParaRPr>
          </a:p>
          <a:p>
            <a:pPr marL="971550" lvl="1" indent="-285750">
              <a:buFont typeface="Arial"/>
              <a:buChar char="•"/>
              <a:tabLst>
                <a:tab pos="0" algn="l"/>
              </a:tabLst>
            </a:pPr>
            <a:r>
              <a:rPr lang="en" sz="1400" spc="-1" dirty="0">
                <a:solidFill>
                  <a:schemeClr val="bg2"/>
                </a:solidFill>
                <a:latin typeface="Times New Roman"/>
                <a:ea typeface="+mn-lt"/>
                <a:cs typeface="+mn-lt"/>
              </a:rPr>
              <a:t>Type </a:t>
            </a:r>
            <a:endParaRPr lang="en" sz="1400" dirty="0">
              <a:solidFill>
                <a:schemeClr val="bg2"/>
              </a:solidFill>
              <a:latin typeface="Times New Roman"/>
              <a:cs typeface="Times New Roman"/>
            </a:endParaRPr>
          </a:p>
          <a:p>
            <a:pPr indent="0">
              <a:lnSpc>
                <a:spcPct val="100000"/>
              </a:lnSpc>
              <a:buNone/>
              <a:tabLst>
                <a:tab pos="0" algn="l"/>
              </a:tabLst>
            </a:pPr>
            <a:endParaRPr lang="en" sz="1400" b="0" strike="noStrike" spc="-1" dirty="0">
              <a:solidFill>
                <a:schemeClr val="lt1"/>
              </a:solidFill>
              <a:latin typeface="Lato"/>
              <a:ea typeface="Lato"/>
              <a:cs typeface="Lato"/>
            </a:endParaRPr>
          </a:p>
        </p:txBody>
      </p:sp>
      <p:sp>
        <p:nvSpPr>
          <p:cNvPr id="92" name="Google Shape;179;p30"/>
          <p:cNvSpPr/>
          <p:nvPr/>
        </p:nvSpPr>
        <p:spPr>
          <a:xfrm>
            <a:off x="2486160" y="2324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8A04E-95FB-4D57-B89C-E470A66FFF23}"/>
            </a:ext>
          </a:extLst>
        </p:cNvPr>
        <p:cNvGrpSpPr/>
        <p:nvPr/>
      </p:nvGrpSpPr>
      <p:grpSpPr>
        <a:xfrm>
          <a:off x="0" y="0"/>
          <a:ext cx="0" cy="0"/>
          <a:chOff x="0" y="0"/>
          <a:chExt cx="0" cy="0"/>
        </a:xfrm>
      </p:grpSpPr>
      <p:sp>
        <p:nvSpPr>
          <p:cNvPr id="130" name="PlaceHolder 1">
            <a:extLst>
              <a:ext uri="{FF2B5EF4-FFF2-40B4-BE49-F238E27FC236}">
                <a16:creationId xmlns:a16="http://schemas.microsoft.com/office/drawing/2014/main" id="{93FDB2E9-0D29-7BB3-58AB-F8082D03665D}"/>
              </a:ext>
            </a:extLst>
          </p:cNvPr>
          <p:cNvSpPr>
            <a:spLocks noGrp="1"/>
          </p:cNvSpPr>
          <p:nvPr>
            <p:ph type="title"/>
          </p:nvPr>
        </p:nvSpPr>
        <p:spPr>
          <a:xfrm>
            <a:off x="4191120" y="542880"/>
            <a:ext cx="4238280" cy="1504440"/>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dk2"/>
                </a:solidFill>
                <a:latin typeface="Inria Serif"/>
              </a:rPr>
              <a:t>Data Cleaning</a:t>
            </a:r>
            <a:endParaRPr lang="en" sz="3000" b="0" strike="noStrike" spc="-1" dirty="0">
              <a:solidFill>
                <a:schemeClr val="dk2"/>
              </a:solidFill>
              <a:latin typeface="Inria Serif"/>
            </a:endParaRPr>
          </a:p>
        </p:txBody>
      </p:sp>
      <p:sp>
        <p:nvSpPr>
          <p:cNvPr id="131" name="PlaceHolder 2">
            <a:extLst>
              <a:ext uri="{FF2B5EF4-FFF2-40B4-BE49-F238E27FC236}">
                <a16:creationId xmlns:a16="http://schemas.microsoft.com/office/drawing/2014/main" id="{A2D059EE-00C4-63BE-0930-1A3B8C5BA90D}"/>
              </a:ext>
            </a:extLst>
          </p:cNvPr>
          <p:cNvSpPr>
            <a:spLocks noGrp="1"/>
          </p:cNvSpPr>
          <p:nvPr>
            <p:ph type="subTitle"/>
          </p:nvPr>
        </p:nvSpPr>
        <p:spPr>
          <a:xfrm>
            <a:off x="60069" y="837945"/>
            <a:ext cx="7411344" cy="3814244"/>
          </a:xfrm>
          <a:prstGeom prst="rect">
            <a:avLst/>
          </a:prstGeom>
          <a:noFill/>
          <a:ln w="0">
            <a:noFill/>
          </a:ln>
        </p:spPr>
        <p:txBody>
          <a:bodyPr lIns="91440" tIns="91440" rIns="91440" bIns="91440" anchor="b">
            <a:noAutofit/>
          </a:bodyPr>
          <a:lstStyle/>
          <a:p>
            <a:pPr>
              <a:buNone/>
              <a:tabLst>
                <a:tab pos="0" algn="l"/>
              </a:tabLst>
            </a:pPr>
            <a:r>
              <a:rPr lang="en" sz="1400" dirty="0">
                <a:solidFill>
                  <a:srgbClr val="000000"/>
                </a:solidFill>
                <a:latin typeface="Times New Roman"/>
                <a:cs typeface="Times New Roman"/>
              </a:rPr>
              <a:t>Why Clean the Data?</a:t>
            </a:r>
            <a:endParaRPr lang="en-US" sz="1400">
              <a:latin typeface="Times New Roman"/>
              <a:cs typeface="Times New Roman"/>
            </a:endParaRPr>
          </a:p>
          <a:p>
            <a:pPr>
              <a:buNone/>
              <a:tabLst>
                <a:tab pos="0" algn="l"/>
              </a:tabLst>
            </a:pPr>
            <a:r>
              <a:rPr lang="en" sz="1400" spc="-1" dirty="0">
                <a:solidFill>
                  <a:srgbClr val="000000"/>
                </a:solidFill>
                <a:latin typeface="Times New Roman"/>
                <a:ea typeface="+mn-lt"/>
                <a:cs typeface="+mn-lt"/>
              </a:rPr>
              <a:t>Real-world datasets aren’t perfect. They often have missing values, weird characters, inconsistent formats, or even duplicate entries. Before we jump into analysis, we need to clean things up.</a:t>
            </a:r>
            <a:endParaRPr lang="en" sz="1400">
              <a:latin typeface="Times New Roman"/>
              <a:cs typeface="Times New Roman"/>
            </a:endParaRPr>
          </a:p>
          <a:p>
            <a:pPr>
              <a:buNone/>
              <a:tabLst>
                <a:tab pos="0" algn="l"/>
              </a:tabLst>
            </a:pPr>
            <a:r>
              <a:rPr lang="en" sz="1400" dirty="0">
                <a:solidFill>
                  <a:srgbClr val="000000"/>
                </a:solidFill>
                <a:latin typeface="Times New Roman"/>
                <a:cs typeface="Times New Roman"/>
              </a:rPr>
              <a:t>What We Did:</a:t>
            </a:r>
            <a:endParaRPr lang="en" sz="1400">
              <a:latin typeface="Times New Roman"/>
              <a:cs typeface="Times New Roman"/>
            </a:endParaRPr>
          </a:p>
          <a:p>
            <a:pPr>
              <a:buFont typeface="Arial"/>
              <a:buChar char="•"/>
              <a:tabLst>
                <a:tab pos="0" algn="l"/>
              </a:tabLst>
            </a:pPr>
            <a:r>
              <a:rPr lang="en" sz="1400" b="1" spc="-1" dirty="0">
                <a:solidFill>
                  <a:srgbClr val="000000"/>
                </a:solidFill>
                <a:latin typeface="Times New Roman"/>
                <a:ea typeface="+mn-lt"/>
                <a:cs typeface="+mn-lt"/>
              </a:rPr>
              <a:t>Removed unnecessary columns</a:t>
            </a:r>
            <a:br>
              <a:rPr lang="en" sz="1400" b="1" spc="-1" dirty="0">
                <a:latin typeface="Times New Roman"/>
                <a:ea typeface="+mn-lt"/>
                <a:cs typeface="+mn-lt"/>
              </a:rPr>
            </a:br>
            <a:r>
              <a:rPr lang="en" sz="1400" b="1" spc="-1" dirty="0">
                <a:solidFill>
                  <a:srgbClr val="000000"/>
                </a:solidFill>
                <a:latin typeface="Times New Roman"/>
                <a:ea typeface="+mn-lt"/>
                <a:cs typeface="+mn-lt"/>
              </a:rPr>
              <a:t>  Dropped unnamed or empty columns that weren’t adding value.</a:t>
            </a:r>
            <a:endParaRPr lang="en" sz="1400">
              <a:latin typeface="Times New Roman"/>
              <a:cs typeface="Times New Roman"/>
            </a:endParaRPr>
          </a:p>
          <a:p>
            <a:pPr>
              <a:buFont typeface="Arial"/>
              <a:buChar char="•"/>
              <a:tabLst>
                <a:tab pos="0" algn="l"/>
              </a:tabLst>
            </a:pPr>
            <a:r>
              <a:rPr lang="en" sz="1400" b="1" spc="-1" dirty="0">
                <a:solidFill>
                  <a:srgbClr val="000000"/>
                </a:solidFill>
                <a:latin typeface="Times New Roman"/>
                <a:ea typeface="+mn-lt"/>
                <a:cs typeface="+mn-lt"/>
              </a:rPr>
              <a:t>Handled missing values</a:t>
            </a:r>
            <a:br>
              <a:rPr lang="en" sz="1400" b="1" spc="-1" dirty="0">
                <a:latin typeface="Times New Roman"/>
                <a:ea typeface="+mn-lt"/>
                <a:cs typeface="+mn-lt"/>
              </a:rPr>
            </a:br>
            <a:r>
              <a:rPr lang="en" sz="1400" b="1" spc="-1" dirty="0">
                <a:solidFill>
                  <a:srgbClr val="000000"/>
                </a:solidFill>
                <a:latin typeface="Times New Roman"/>
                <a:ea typeface="+mn-lt"/>
                <a:cs typeface="+mn-lt"/>
              </a:rPr>
              <a:t>  Replaced or removed rows with missing data like "Size" or "Rating".</a:t>
            </a:r>
            <a:endParaRPr lang="en" sz="1400">
              <a:latin typeface="Times New Roman"/>
              <a:cs typeface="Times New Roman"/>
            </a:endParaRPr>
          </a:p>
          <a:p>
            <a:pPr>
              <a:buFont typeface="Arial"/>
              <a:buChar char="•"/>
              <a:tabLst>
                <a:tab pos="0" algn="l"/>
              </a:tabLst>
            </a:pPr>
            <a:endParaRPr lang="en" sz="1400" spc="-1" dirty="0">
              <a:solidFill>
                <a:srgbClr val="000000"/>
              </a:solidFill>
              <a:latin typeface="Times New Roman"/>
              <a:cs typeface="Arial"/>
            </a:endParaRPr>
          </a:p>
          <a:p>
            <a:pPr indent="0">
              <a:lnSpc>
                <a:spcPct val="100000"/>
              </a:lnSpc>
              <a:buNone/>
              <a:tabLst>
                <a:tab pos="0" algn="l"/>
              </a:tabLst>
            </a:pPr>
            <a:endParaRPr lang="en" sz="1400" spc="-1" dirty="0">
              <a:solidFill>
                <a:schemeClr val="dk1"/>
              </a:solidFill>
              <a:latin typeface="Times New Roman"/>
              <a:ea typeface="Lato"/>
              <a:cs typeface="Lato"/>
            </a:endParaRPr>
          </a:p>
        </p:txBody>
      </p:sp>
      <p:sp>
        <p:nvSpPr>
          <p:cNvPr id="133" name="Google Shape;194;p31">
            <a:extLst>
              <a:ext uri="{FF2B5EF4-FFF2-40B4-BE49-F238E27FC236}">
                <a16:creationId xmlns:a16="http://schemas.microsoft.com/office/drawing/2014/main" id="{7A74CE43-5641-85AA-93AE-4408AF9C5714}"/>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34" name="Google Shape;195;p31">
            <a:extLst>
              <a:ext uri="{FF2B5EF4-FFF2-40B4-BE49-F238E27FC236}">
                <a16:creationId xmlns:a16="http://schemas.microsoft.com/office/drawing/2014/main" id="{3AE4EDAE-FFD2-A3FB-DD1B-2E08F3C71797}"/>
              </a:ext>
            </a:extLst>
          </p:cNvPr>
          <p:cNvCxnSpPr/>
          <p:nvPr/>
        </p:nvCxnSpPr>
        <p:spPr>
          <a:xfrm>
            <a:off x="4063467" y="410419"/>
            <a:ext cx="360" cy="557280"/>
          </a:xfrm>
          <a:prstGeom prst="straightConnector1">
            <a:avLst/>
          </a:prstGeom>
          <a:ln w="9525">
            <a:solidFill>
              <a:srgbClr val="980000"/>
            </a:solidFill>
            <a:round/>
          </a:ln>
        </p:spPr>
      </p:cxnSp>
      <p:grpSp>
        <p:nvGrpSpPr>
          <p:cNvPr id="135" name="Google Shape;196;p31">
            <a:extLst>
              <a:ext uri="{FF2B5EF4-FFF2-40B4-BE49-F238E27FC236}">
                <a16:creationId xmlns:a16="http://schemas.microsoft.com/office/drawing/2014/main" id="{4B1DD805-E2EC-A0B9-9BE8-CDA37F1A8845}"/>
              </a:ext>
            </a:extLst>
          </p:cNvPr>
          <p:cNvGrpSpPr/>
          <p:nvPr/>
        </p:nvGrpSpPr>
        <p:grpSpPr>
          <a:xfrm>
            <a:off x="3471120" y="837360"/>
            <a:ext cx="295920" cy="265320"/>
            <a:chOff x="3471120" y="837360"/>
            <a:chExt cx="295920" cy="265320"/>
          </a:xfrm>
        </p:grpSpPr>
        <p:sp>
          <p:nvSpPr>
            <p:cNvPr id="136" name="Google Shape;197;p31">
              <a:extLst>
                <a:ext uri="{FF2B5EF4-FFF2-40B4-BE49-F238E27FC236}">
                  <a16:creationId xmlns:a16="http://schemas.microsoft.com/office/drawing/2014/main" id="{0D01739E-A49F-1ECB-5878-C8367503E0CF}"/>
                </a:ext>
              </a:extLst>
            </p:cNvPr>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198;p31">
              <a:extLst>
                <a:ext uri="{FF2B5EF4-FFF2-40B4-BE49-F238E27FC236}">
                  <a16:creationId xmlns:a16="http://schemas.microsoft.com/office/drawing/2014/main" id="{1700529A-DEEE-1E2E-98D0-6C916BB8D3E1}"/>
                </a:ext>
              </a:extLst>
            </p:cNvPr>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 name="Google Shape;199;p31">
              <a:extLst>
                <a:ext uri="{FF2B5EF4-FFF2-40B4-BE49-F238E27FC236}">
                  <a16:creationId xmlns:a16="http://schemas.microsoft.com/office/drawing/2014/main" id="{CA4BA71B-B207-5F6F-0D83-E1113ADACB88}"/>
                </a:ext>
              </a:extLst>
            </p:cNvPr>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 name="Google Shape;200;p31">
              <a:extLst>
                <a:ext uri="{FF2B5EF4-FFF2-40B4-BE49-F238E27FC236}">
                  <a16:creationId xmlns:a16="http://schemas.microsoft.com/office/drawing/2014/main" id="{AA2C5CE4-7D79-B04A-D951-18418C0EFB37}"/>
                </a:ext>
              </a:extLst>
            </p:cNvPr>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 name="Google Shape;201;p31">
              <a:extLst>
                <a:ext uri="{FF2B5EF4-FFF2-40B4-BE49-F238E27FC236}">
                  <a16:creationId xmlns:a16="http://schemas.microsoft.com/office/drawing/2014/main" id="{0D56AA60-C27F-3AAD-2197-ADA4C69EE1A9}"/>
                </a:ext>
              </a:extLst>
            </p:cNvPr>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202;p31">
              <a:extLst>
                <a:ext uri="{FF2B5EF4-FFF2-40B4-BE49-F238E27FC236}">
                  <a16:creationId xmlns:a16="http://schemas.microsoft.com/office/drawing/2014/main" id="{40DC6451-8854-9163-D0FD-83DC3BA9595B}"/>
                </a:ext>
              </a:extLst>
            </p:cNvPr>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203;p31">
              <a:extLst>
                <a:ext uri="{FF2B5EF4-FFF2-40B4-BE49-F238E27FC236}">
                  <a16:creationId xmlns:a16="http://schemas.microsoft.com/office/drawing/2014/main" id="{A51DB6DA-8447-E80D-5CCF-08490A012A37}"/>
                </a:ext>
              </a:extLst>
            </p:cNvPr>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extLst>
      <p:ext uri="{BB962C8B-B14F-4D97-AF65-F5344CB8AC3E}">
        <p14:creationId xmlns:p14="http://schemas.microsoft.com/office/powerpoint/2010/main" val="182590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191120" y="542880"/>
            <a:ext cx="4238280" cy="1504440"/>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dk2"/>
                </a:solidFill>
                <a:latin typeface="Inria Serif"/>
              </a:rPr>
              <a:t>Data Cleaning</a:t>
            </a:r>
            <a:endParaRPr lang="en" sz="3000" b="0" strike="noStrike" spc="-1" dirty="0">
              <a:solidFill>
                <a:schemeClr val="dk2"/>
              </a:solidFill>
              <a:latin typeface="Inria Serif"/>
            </a:endParaRPr>
          </a:p>
        </p:txBody>
      </p:sp>
      <p:sp>
        <p:nvSpPr>
          <p:cNvPr id="131" name="PlaceHolder 2"/>
          <p:cNvSpPr>
            <a:spLocks noGrp="1"/>
          </p:cNvSpPr>
          <p:nvPr>
            <p:ph type="subTitle"/>
          </p:nvPr>
        </p:nvSpPr>
        <p:spPr>
          <a:xfrm>
            <a:off x="435551" y="1245217"/>
            <a:ext cx="8798614" cy="3955520"/>
          </a:xfrm>
          <a:prstGeom prst="rect">
            <a:avLst/>
          </a:prstGeom>
          <a:noFill/>
          <a:ln w="0">
            <a:noFill/>
          </a:ln>
        </p:spPr>
        <p:txBody>
          <a:bodyPr lIns="91440" tIns="91440" rIns="91440" bIns="91440" anchor="b">
            <a:noAutofit/>
          </a:bodyPr>
          <a:lstStyle/>
          <a:p>
            <a:pPr>
              <a:buNone/>
              <a:tabLst>
                <a:tab pos="0" algn="l"/>
              </a:tabLst>
            </a:pPr>
            <a:endParaRPr lang="en" sz="1400" dirty="0">
              <a:solidFill>
                <a:srgbClr val="000000"/>
              </a:solidFill>
              <a:latin typeface="Times New Roman"/>
              <a:cs typeface="Times New Roman"/>
            </a:endParaRPr>
          </a:p>
          <a:p>
            <a:pPr>
              <a:buFont typeface="Wingdings"/>
              <a:buChar char="Ø"/>
              <a:tabLst>
                <a:tab pos="0" algn="l"/>
              </a:tabLst>
            </a:pPr>
            <a:r>
              <a:rPr lang="en" sz="1400" b="1" spc="-1" dirty="0">
                <a:solidFill>
                  <a:srgbClr val="000000"/>
                </a:solidFill>
                <a:latin typeface="Times New Roman"/>
                <a:ea typeface="+mn-lt"/>
                <a:cs typeface="+mn-lt"/>
              </a:rPr>
              <a:t>Cleaned numerical columns</a:t>
            </a:r>
            <a:br>
              <a:rPr lang="en" sz="1400" b="1" spc="-1" dirty="0">
                <a:latin typeface="Times New Roman"/>
                <a:ea typeface="+mn-lt"/>
                <a:cs typeface="+mn-lt"/>
              </a:rPr>
            </a:br>
            <a:r>
              <a:rPr lang="en" sz="1400" b="1" spc="-1" dirty="0">
                <a:solidFill>
                  <a:srgbClr val="000000"/>
                </a:solidFill>
                <a:latin typeface="Times New Roman"/>
                <a:ea typeface="+mn-lt"/>
                <a:cs typeface="+mn-lt"/>
              </a:rPr>
              <a:t>  Fixed "Installs", "Price", and "Reviews" by removing symbols like </a:t>
            </a:r>
            <a:r>
              <a:rPr lang="en" sz="1400" spc="-1" dirty="0">
                <a:solidFill>
                  <a:srgbClr val="000000"/>
                </a:solidFill>
                <a:latin typeface="Times New Roman"/>
                <a:ea typeface="Lato"/>
                <a:cs typeface="Arial"/>
              </a:rPr>
              <a:t>+</a:t>
            </a:r>
            <a:r>
              <a:rPr lang="en" sz="1400" spc="-1" dirty="0">
                <a:solidFill>
                  <a:srgbClr val="000000"/>
                </a:solidFill>
                <a:latin typeface="Times New Roman"/>
                <a:ea typeface="+mn-lt"/>
                <a:cs typeface="+mn-lt"/>
              </a:rPr>
              <a:t>, </a:t>
            </a:r>
            <a:r>
              <a:rPr lang="en" sz="1400" spc="-1" dirty="0">
                <a:solidFill>
                  <a:srgbClr val="000000"/>
                </a:solidFill>
                <a:latin typeface="Times New Roman"/>
                <a:ea typeface="Lato"/>
                <a:cs typeface="Arial"/>
              </a:rPr>
              <a:t>,</a:t>
            </a:r>
            <a:r>
              <a:rPr lang="en" sz="1400" spc="-1" dirty="0">
                <a:solidFill>
                  <a:srgbClr val="000000"/>
                </a:solidFill>
                <a:latin typeface="Times New Roman"/>
                <a:ea typeface="+mn-lt"/>
                <a:cs typeface="+mn-lt"/>
              </a:rPr>
              <a:t>, and </a:t>
            </a:r>
            <a:r>
              <a:rPr lang="en" sz="1400" spc="-1" dirty="0">
                <a:solidFill>
                  <a:srgbClr val="000000"/>
                </a:solidFill>
                <a:latin typeface="Times New Roman"/>
                <a:ea typeface="Lato"/>
                <a:cs typeface="Arial"/>
              </a:rPr>
              <a:t>$</a:t>
            </a:r>
            <a:r>
              <a:rPr lang="en" sz="1400" spc="-1" dirty="0">
                <a:solidFill>
                  <a:srgbClr val="000000"/>
                </a:solidFill>
                <a:latin typeface="Times New Roman"/>
                <a:ea typeface="+mn-lt"/>
                <a:cs typeface="+mn-lt"/>
              </a:rPr>
              <a:t> to convert them into proper numbers.</a:t>
            </a:r>
            <a:endParaRPr lang="en" sz="1400">
              <a:latin typeface="Times New Roman"/>
              <a:cs typeface="Times New Roman"/>
            </a:endParaRPr>
          </a:p>
          <a:p>
            <a:pPr>
              <a:buFont typeface="Wingdings"/>
              <a:buChar char="Ø"/>
              <a:tabLst>
                <a:tab pos="0" algn="l"/>
              </a:tabLst>
            </a:pPr>
            <a:r>
              <a:rPr lang="en" sz="1400" b="1" spc="-1" dirty="0">
                <a:solidFill>
                  <a:srgbClr val="000000"/>
                </a:solidFill>
                <a:latin typeface="Times New Roman"/>
                <a:ea typeface="+mn-lt"/>
                <a:cs typeface="+mn-lt"/>
              </a:rPr>
              <a:t>Standardized size column</a:t>
            </a:r>
            <a:br>
              <a:rPr lang="en" sz="1400" b="1" spc="-1" dirty="0">
                <a:latin typeface="Times New Roman"/>
                <a:ea typeface="+mn-lt"/>
                <a:cs typeface="+mn-lt"/>
              </a:rPr>
            </a:br>
            <a:r>
              <a:rPr lang="en" sz="1400" b="1" spc="-1" dirty="0">
                <a:solidFill>
                  <a:srgbClr val="000000"/>
                </a:solidFill>
                <a:latin typeface="Times New Roman"/>
                <a:ea typeface="+mn-lt"/>
                <a:cs typeface="+mn-lt"/>
              </a:rPr>
              <a:t>  Converted app sizes from "M", "k", and "Varies with device" into a uniform numeric format.</a:t>
            </a:r>
            <a:endParaRPr lang="en" sz="1400">
              <a:latin typeface="Times New Roman"/>
              <a:cs typeface="Times New Roman"/>
            </a:endParaRPr>
          </a:p>
          <a:p>
            <a:pPr>
              <a:buFont typeface="Wingdings"/>
              <a:buChar char="Ø"/>
              <a:tabLst>
                <a:tab pos="0" algn="l"/>
              </a:tabLst>
            </a:pPr>
            <a:r>
              <a:rPr lang="en" sz="1400" b="1" spc="-1" dirty="0">
                <a:solidFill>
                  <a:srgbClr val="000000"/>
                </a:solidFill>
                <a:latin typeface="Times New Roman"/>
                <a:ea typeface="+mn-lt"/>
                <a:cs typeface="+mn-lt"/>
              </a:rPr>
              <a:t>Fixed data types</a:t>
            </a:r>
            <a:br>
              <a:rPr lang="en" sz="1400" b="1" spc="-1" dirty="0">
                <a:latin typeface="Times New Roman"/>
                <a:ea typeface="+mn-lt"/>
                <a:cs typeface="+mn-lt"/>
              </a:rPr>
            </a:br>
            <a:r>
              <a:rPr lang="en" sz="1400" b="1" spc="-1" dirty="0">
                <a:solidFill>
                  <a:srgbClr val="000000"/>
                </a:solidFill>
                <a:latin typeface="Times New Roman"/>
                <a:ea typeface="+mn-lt"/>
                <a:cs typeface="+mn-lt"/>
              </a:rPr>
              <a:t>  Converted date columns into proper datetime format, and string-based numbers into integers or floats.</a:t>
            </a:r>
            <a:endParaRPr lang="en" sz="1400">
              <a:latin typeface="Times New Roman"/>
              <a:cs typeface="Times New Roman"/>
            </a:endParaRPr>
          </a:p>
          <a:p>
            <a:pPr>
              <a:buFont typeface="Wingdings"/>
              <a:buChar char="Ø"/>
              <a:tabLst>
                <a:tab pos="0" algn="l"/>
              </a:tabLst>
            </a:pPr>
            <a:r>
              <a:rPr lang="en" sz="1400" b="1" spc="-1" dirty="0">
                <a:solidFill>
                  <a:srgbClr val="000000"/>
                </a:solidFill>
                <a:latin typeface="Times New Roman"/>
                <a:ea typeface="+mn-lt"/>
                <a:cs typeface="+mn-lt"/>
              </a:rPr>
              <a:t>Removed duplicates</a:t>
            </a:r>
            <a:br>
              <a:rPr lang="en" sz="1400" b="1" spc="-1" dirty="0">
                <a:latin typeface="Times New Roman"/>
                <a:ea typeface="+mn-lt"/>
                <a:cs typeface="+mn-lt"/>
              </a:rPr>
            </a:br>
            <a:r>
              <a:rPr lang="en" sz="1400" b="1" spc="-1" dirty="0">
                <a:solidFill>
                  <a:srgbClr val="000000"/>
                </a:solidFill>
                <a:latin typeface="Times New Roman"/>
                <a:ea typeface="+mn-lt"/>
                <a:cs typeface="+mn-lt"/>
              </a:rPr>
              <a:t>  Dropped repeated app entries keeping only the first clean record.</a:t>
            </a:r>
            <a:endParaRPr lang="en" sz="1400">
              <a:latin typeface="Times New Roman"/>
              <a:cs typeface="Times New Roman"/>
            </a:endParaRPr>
          </a:p>
          <a:p>
            <a:pPr>
              <a:buNone/>
              <a:tabLst>
                <a:tab pos="0" algn="l"/>
              </a:tabLst>
            </a:pPr>
            <a:r>
              <a:rPr lang="en" sz="1400" dirty="0">
                <a:solidFill>
                  <a:srgbClr val="000000"/>
                </a:solidFill>
                <a:latin typeface="Times New Roman"/>
                <a:cs typeface="Times New Roman"/>
              </a:rPr>
              <a:t> </a:t>
            </a:r>
            <a:r>
              <a:rPr lang="en" sz="1400" b="1" dirty="0">
                <a:solidFill>
                  <a:srgbClr val="000000"/>
                </a:solidFill>
                <a:latin typeface="Times New Roman"/>
                <a:cs typeface="Times New Roman"/>
              </a:rPr>
              <a:t>Result:</a:t>
            </a:r>
            <a:endParaRPr lang="en" sz="1400" b="1">
              <a:latin typeface="Times New Roman"/>
              <a:cs typeface="Times New Roman"/>
            </a:endParaRPr>
          </a:p>
          <a:p>
            <a:pPr>
              <a:buFont typeface="Wingdings" panose="020B0604020202020204" pitchFamily="34" charset="0"/>
              <a:buChar char="Ø"/>
              <a:tabLst>
                <a:tab pos="0" algn="l"/>
              </a:tabLst>
            </a:pPr>
            <a:r>
              <a:rPr lang="en" sz="1400" spc="-1" dirty="0">
                <a:solidFill>
                  <a:srgbClr val="000000"/>
                </a:solidFill>
                <a:latin typeface="Times New Roman"/>
                <a:ea typeface="+mn-lt"/>
                <a:cs typeface="+mn-lt"/>
              </a:rPr>
              <a:t>After cleaning, the dataset was structured, consistent, and ready for meaningful analysis!</a:t>
            </a:r>
            <a:endParaRPr lang="en" sz="1400" dirty="0">
              <a:latin typeface="Times New Roman"/>
              <a:cs typeface="Times New Roman"/>
            </a:endParaRPr>
          </a:p>
          <a:p>
            <a:pPr>
              <a:buNone/>
              <a:tabLst>
                <a:tab pos="0" algn="l"/>
              </a:tabLst>
            </a:pPr>
            <a:endParaRPr lang="en" sz="1200" b="0" strike="noStrike" spc="-1" dirty="0">
              <a:solidFill>
                <a:srgbClr val="000000"/>
              </a:solidFill>
              <a:latin typeface="Times New Roman"/>
              <a:ea typeface="Lato"/>
              <a:cs typeface="Arial"/>
            </a:endParaRPr>
          </a:p>
          <a:p>
            <a:pPr indent="0">
              <a:lnSpc>
                <a:spcPct val="100000"/>
              </a:lnSpc>
              <a:buNone/>
              <a:tabLst>
                <a:tab pos="0" algn="l"/>
              </a:tabLst>
            </a:pPr>
            <a:endParaRPr lang="en" sz="1200" spc="-1" dirty="0">
              <a:solidFill>
                <a:schemeClr val="dk1"/>
              </a:solidFill>
              <a:latin typeface="Times New Roman"/>
              <a:ea typeface="Lato"/>
              <a:cs typeface="Lato"/>
            </a:endParaRPr>
          </a:p>
        </p:txBody>
      </p:sp>
      <p:sp>
        <p:nvSpPr>
          <p:cNvPr id="133" name="Google Shape;194;p31"/>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34" name="Google Shape;195;p31"/>
          <p:cNvCxnSpPr/>
          <p:nvPr/>
        </p:nvCxnSpPr>
        <p:spPr>
          <a:xfrm>
            <a:off x="4049640" y="691560"/>
            <a:ext cx="360" cy="557280"/>
          </a:xfrm>
          <a:prstGeom prst="straightConnector1">
            <a:avLst/>
          </a:prstGeom>
          <a:ln w="9525">
            <a:solidFill>
              <a:srgbClr val="980000"/>
            </a:solidFill>
            <a:round/>
          </a:ln>
        </p:spPr>
      </p:cxnSp>
      <p:grpSp>
        <p:nvGrpSpPr>
          <p:cNvPr id="135" name="Google Shape;196;p31"/>
          <p:cNvGrpSpPr/>
          <p:nvPr/>
        </p:nvGrpSpPr>
        <p:grpSpPr>
          <a:xfrm>
            <a:off x="3471120" y="837360"/>
            <a:ext cx="295920" cy="265320"/>
            <a:chOff x="3471120" y="837360"/>
            <a:chExt cx="295920" cy="265320"/>
          </a:xfrm>
        </p:grpSpPr>
        <p:sp>
          <p:nvSpPr>
            <p:cNvPr id="13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Univariate Analysis: Understanding Individual Features</a:t>
            </a:r>
            <a:endParaRPr lang="en-US" dirty="0">
              <a:solidFill>
                <a:schemeClr val="tx2"/>
              </a:solidFill>
              <a:latin typeface="Inria Serif"/>
              <a:ea typeface="+mj-lt"/>
              <a:cs typeface="+mj-lt"/>
            </a:endParaRPr>
          </a:p>
        </p:txBody>
      </p:sp>
      <p:sp>
        <p:nvSpPr>
          <p:cNvPr id="164" name="PlaceHolder 2"/>
          <p:cNvSpPr>
            <a:spLocks noGrp="1"/>
          </p:cNvSpPr>
          <p:nvPr>
            <p:ph type="subTitle"/>
          </p:nvPr>
        </p:nvSpPr>
        <p:spPr>
          <a:xfrm>
            <a:off x="178958" y="1723412"/>
            <a:ext cx="8530360" cy="3144922"/>
          </a:xfrm>
          <a:prstGeom prst="rect">
            <a:avLst/>
          </a:prstGeom>
          <a:noFill/>
          <a:ln w="0">
            <a:noFill/>
          </a:ln>
        </p:spPr>
        <p:txBody>
          <a:bodyPr lIns="91440" tIns="91440" rIns="91440" bIns="91440" anchor="b">
            <a:normAutofit fontScale="92500" lnSpcReduction="10000"/>
          </a:bodyPr>
          <a:lstStyle/>
          <a:p>
            <a:pPr indent="0">
              <a:lnSpc>
                <a:spcPct val="100000"/>
              </a:lnSpc>
              <a:buNone/>
              <a:tabLst>
                <a:tab pos="0" algn="l"/>
              </a:tabLst>
            </a:pPr>
            <a:r>
              <a:rPr lang="en" sz="1400" b="1" spc="-1" dirty="0">
                <a:solidFill>
                  <a:srgbClr val="000000"/>
                </a:solidFill>
                <a:latin typeface="Times New Roman"/>
                <a:ea typeface="+mn-lt"/>
                <a:cs typeface="+mn-lt"/>
              </a:rPr>
              <a:t>Goal:</a:t>
            </a:r>
            <a:r>
              <a:rPr lang="en" sz="1400" spc="-1" dirty="0">
                <a:solidFill>
                  <a:srgbClr val="000000"/>
                </a:solidFill>
                <a:latin typeface="Times New Roman"/>
                <a:ea typeface="+mn-lt"/>
                <a:cs typeface="+mn-lt"/>
              </a:rPr>
              <a:t> Analyze each column separately to understand its distribution and characteristics.</a:t>
            </a:r>
          </a:p>
          <a:p>
            <a:pPr>
              <a:buNone/>
              <a:tabLst>
                <a:tab pos="0" algn="l"/>
              </a:tabLst>
            </a:pPr>
            <a:r>
              <a:rPr lang="en" sz="1400" b="1" dirty="0">
                <a:solidFill>
                  <a:srgbClr val="000000"/>
                </a:solidFill>
                <a:latin typeface="Times New Roman"/>
                <a:cs typeface="Times New Roman"/>
              </a:rPr>
              <a:t>Numerical Features</a:t>
            </a:r>
            <a:r>
              <a:rPr lang="en" sz="1400" dirty="0">
                <a:solidFill>
                  <a:srgbClr val="000000"/>
                </a:solidFill>
                <a:latin typeface="Times New Roman"/>
                <a:cs typeface="Times New Roman"/>
              </a:rPr>
              <a:t> (e.g., Rating, Installs, Reviews, Price)</a:t>
            </a:r>
            <a:endParaRPr lang="en" sz="1400">
              <a:latin typeface="Times New Roman"/>
              <a:cs typeface="Times New Roman"/>
            </a:endParaRPr>
          </a:p>
          <a:p>
            <a:pPr>
              <a:buFont typeface="Arial"/>
              <a:buChar char="•"/>
              <a:tabLst>
                <a:tab pos="0" algn="l"/>
              </a:tabLst>
            </a:pPr>
            <a:r>
              <a:rPr lang="en" sz="1400" spc="-1" dirty="0">
                <a:solidFill>
                  <a:srgbClr val="000000"/>
                </a:solidFill>
                <a:latin typeface="Times New Roman"/>
                <a:ea typeface="+mn-lt"/>
                <a:cs typeface="+mn-lt"/>
              </a:rPr>
              <a:t>Most apps are </a:t>
            </a:r>
            <a:r>
              <a:rPr lang="en" sz="1400" b="1" spc="-1" dirty="0">
                <a:solidFill>
                  <a:srgbClr val="000000"/>
                </a:solidFill>
                <a:latin typeface="Times New Roman"/>
                <a:ea typeface="+mn-lt"/>
                <a:cs typeface="+mn-lt"/>
              </a:rPr>
              <a:t>free</a:t>
            </a:r>
            <a:endParaRPr lang="en" sz="1400">
              <a:latin typeface="Times New Roman"/>
              <a:cs typeface="Times New Roman"/>
            </a:endParaRPr>
          </a:p>
          <a:p>
            <a:pPr>
              <a:buFont typeface="Arial"/>
              <a:buChar char="•"/>
              <a:tabLst>
                <a:tab pos="0" algn="l"/>
              </a:tabLst>
            </a:pPr>
            <a:r>
              <a:rPr lang="en" sz="1400" spc="-1" dirty="0">
                <a:solidFill>
                  <a:srgbClr val="000000"/>
                </a:solidFill>
                <a:latin typeface="Times New Roman"/>
                <a:ea typeface="+mn-lt"/>
                <a:cs typeface="+mn-lt"/>
              </a:rPr>
              <a:t>Ratings are </a:t>
            </a:r>
            <a:r>
              <a:rPr lang="en" sz="1400" b="1" spc="-1" dirty="0">
                <a:solidFill>
                  <a:srgbClr val="000000"/>
                </a:solidFill>
                <a:latin typeface="Times New Roman"/>
                <a:ea typeface="+mn-lt"/>
                <a:cs typeface="+mn-lt"/>
              </a:rPr>
              <a:t>right-skewed</a:t>
            </a:r>
            <a:r>
              <a:rPr lang="en" sz="1400" spc="-1" dirty="0">
                <a:solidFill>
                  <a:srgbClr val="000000"/>
                </a:solidFill>
                <a:latin typeface="Times New Roman"/>
                <a:ea typeface="+mn-lt"/>
                <a:cs typeface="+mn-lt"/>
              </a:rPr>
              <a:t>, clustering around </a:t>
            </a:r>
            <a:r>
              <a:rPr lang="en" sz="1400" b="1" spc="-1" dirty="0">
                <a:solidFill>
                  <a:srgbClr val="000000"/>
                </a:solidFill>
                <a:latin typeface="Times New Roman"/>
                <a:ea typeface="+mn-lt"/>
                <a:cs typeface="+mn-lt"/>
              </a:rPr>
              <a:t>4.1–4.5</a:t>
            </a:r>
            <a:endParaRPr lang="en" sz="1400">
              <a:latin typeface="Times New Roman"/>
              <a:cs typeface="Times New Roman"/>
            </a:endParaRPr>
          </a:p>
          <a:p>
            <a:pPr>
              <a:buFont typeface="Arial"/>
              <a:buChar char="•"/>
              <a:tabLst>
                <a:tab pos="0" algn="l"/>
              </a:tabLst>
            </a:pPr>
            <a:r>
              <a:rPr lang="en" sz="1400" spc="-1" dirty="0">
                <a:solidFill>
                  <a:srgbClr val="000000"/>
                </a:solidFill>
                <a:latin typeface="Times New Roman"/>
                <a:ea typeface="+mn-lt"/>
                <a:cs typeface="+mn-lt"/>
              </a:rPr>
              <a:t>Very few apps have </a:t>
            </a:r>
            <a:r>
              <a:rPr lang="en" sz="1400" b="1" spc="-1" dirty="0">
                <a:solidFill>
                  <a:srgbClr val="000000"/>
                </a:solidFill>
                <a:latin typeface="Times New Roman"/>
                <a:ea typeface="+mn-lt"/>
                <a:cs typeface="+mn-lt"/>
              </a:rPr>
              <a:t>&gt;1M installs</a:t>
            </a:r>
            <a:endParaRPr lang="en" sz="1400">
              <a:latin typeface="Times New Roman"/>
              <a:cs typeface="Times New Roman"/>
            </a:endParaRPr>
          </a:p>
          <a:p>
            <a:pPr>
              <a:buNone/>
              <a:tabLst>
                <a:tab pos="0" algn="l"/>
              </a:tabLst>
            </a:pPr>
            <a:r>
              <a:rPr lang="en" sz="1400" dirty="0">
                <a:solidFill>
                  <a:srgbClr val="000000"/>
                </a:solidFill>
                <a:latin typeface="Times New Roman"/>
                <a:cs typeface="Times New Roman"/>
              </a:rPr>
              <a:t> </a:t>
            </a:r>
            <a:r>
              <a:rPr lang="en" sz="1400" b="1" dirty="0">
                <a:solidFill>
                  <a:srgbClr val="000000"/>
                </a:solidFill>
                <a:latin typeface="Times New Roman"/>
                <a:cs typeface="Times New Roman"/>
              </a:rPr>
              <a:t>Categorical Features</a:t>
            </a:r>
            <a:r>
              <a:rPr lang="en" sz="1400" dirty="0">
                <a:solidFill>
                  <a:srgbClr val="000000"/>
                </a:solidFill>
                <a:latin typeface="Times New Roman"/>
                <a:cs typeface="Times New Roman"/>
              </a:rPr>
              <a:t> (e.g., Category, Type, Content Rating)</a:t>
            </a:r>
            <a:endParaRPr lang="en" sz="1400">
              <a:latin typeface="Times New Roman"/>
              <a:cs typeface="Times New Roman"/>
            </a:endParaRPr>
          </a:p>
          <a:p>
            <a:pPr>
              <a:buFont typeface="Arial"/>
              <a:buChar char="•"/>
              <a:tabLst>
                <a:tab pos="0" algn="l"/>
              </a:tabLst>
            </a:pPr>
            <a:r>
              <a:rPr lang="en" sz="1400" b="1" spc="-1" dirty="0">
                <a:solidFill>
                  <a:srgbClr val="000000"/>
                </a:solidFill>
                <a:latin typeface="Times New Roman"/>
                <a:ea typeface="+mn-lt"/>
                <a:cs typeface="+mn-lt"/>
              </a:rPr>
              <a:t>Top Categories:</a:t>
            </a:r>
            <a:r>
              <a:rPr lang="en" sz="1400" spc="-1" dirty="0">
                <a:solidFill>
                  <a:srgbClr val="000000"/>
                </a:solidFill>
                <a:latin typeface="Times New Roman"/>
                <a:ea typeface="+mn-lt"/>
                <a:cs typeface="+mn-lt"/>
              </a:rPr>
              <a:t> Family, Tools, Game</a:t>
            </a:r>
            <a:endParaRPr lang="en" sz="1400">
              <a:latin typeface="Times New Roman"/>
              <a:cs typeface="Times New Roman"/>
            </a:endParaRPr>
          </a:p>
          <a:p>
            <a:pPr>
              <a:buFont typeface="Arial"/>
              <a:buChar char="•"/>
              <a:tabLst>
                <a:tab pos="0" algn="l"/>
              </a:tabLst>
            </a:pPr>
            <a:r>
              <a:rPr lang="en" sz="1400" b="1" spc="-1" dirty="0">
                <a:solidFill>
                  <a:srgbClr val="000000"/>
                </a:solidFill>
                <a:latin typeface="Times New Roman"/>
                <a:ea typeface="+mn-lt"/>
                <a:cs typeface="+mn-lt"/>
              </a:rPr>
              <a:t>App Type:</a:t>
            </a:r>
            <a:r>
              <a:rPr lang="en" sz="1400" spc="-1" dirty="0">
                <a:solidFill>
                  <a:srgbClr val="000000"/>
                </a:solidFill>
                <a:latin typeface="Times New Roman"/>
                <a:ea typeface="+mn-lt"/>
                <a:cs typeface="+mn-lt"/>
              </a:rPr>
              <a:t> Majority are </a:t>
            </a:r>
            <a:r>
              <a:rPr lang="en" sz="1400" b="1" spc="-1" dirty="0">
                <a:solidFill>
                  <a:srgbClr val="000000"/>
                </a:solidFill>
                <a:latin typeface="Times New Roman"/>
                <a:ea typeface="+mn-lt"/>
                <a:cs typeface="+mn-lt"/>
              </a:rPr>
              <a:t>Free</a:t>
            </a:r>
            <a:endParaRPr lang="en" sz="1400">
              <a:latin typeface="Times New Roman"/>
              <a:cs typeface="Times New Roman"/>
            </a:endParaRPr>
          </a:p>
          <a:p>
            <a:pPr>
              <a:buFont typeface="Arial"/>
              <a:buChar char="•"/>
              <a:tabLst>
                <a:tab pos="0" algn="l"/>
              </a:tabLst>
            </a:pPr>
            <a:r>
              <a:rPr lang="en" sz="1400" b="1" spc="-1" dirty="0">
                <a:solidFill>
                  <a:srgbClr val="000000"/>
                </a:solidFill>
                <a:latin typeface="Times New Roman"/>
                <a:ea typeface="+mn-lt"/>
                <a:cs typeface="+mn-lt"/>
              </a:rPr>
              <a:t>Content Rating:</a:t>
            </a:r>
            <a:r>
              <a:rPr lang="en" sz="1400" spc="-1" dirty="0">
                <a:solidFill>
                  <a:srgbClr val="000000"/>
                </a:solidFill>
                <a:latin typeface="Times New Roman"/>
                <a:ea typeface="+mn-lt"/>
                <a:cs typeface="+mn-lt"/>
              </a:rPr>
              <a:t> Dominated by </a:t>
            </a:r>
            <a:r>
              <a:rPr lang="en" sz="1400" b="1" spc="-1" dirty="0">
                <a:solidFill>
                  <a:srgbClr val="000000"/>
                </a:solidFill>
                <a:latin typeface="Times New Roman"/>
                <a:ea typeface="+mn-lt"/>
                <a:cs typeface="+mn-lt"/>
              </a:rPr>
              <a:t>“Everyone”</a:t>
            </a:r>
            <a:endParaRPr lang="en" sz="1400">
              <a:latin typeface="Times New Roman"/>
              <a:cs typeface="Times New Roman"/>
            </a:endParaRPr>
          </a:p>
          <a:p>
            <a:pPr indent="0">
              <a:lnSpc>
                <a:spcPct val="100000"/>
              </a:lnSpc>
              <a:buNone/>
              <a:tabLst>
                <a:tab pos="0" algn="l"/>
              </a:tabLst>
            </a:pPr>
            <a:r>
              <a:rPr lang="en" sz="1400" b="1" spc="-1" dirty="0">
                <a:solidFill>
                  <a:srgbClr val="000000"/>
                </a:solidFill>
                <a:latin typeface="Times New Roman"/>
                <a:ea typeface="+mn-lt"/>
                <a:cs typeface="+mn-lt"/>
              </a:rPr>
              <a:t>Helps identify trends, outliers &amp; common patterns in app data.</a:t>
            </a:r>
            <a:endParaRPr lang="en" sz="1400" b="1" dirty="0">
              <a:latin typeface="Times New Roman"/>
              <a:cs typeface="Times New Roman"/>
            </a:endParaRPr>
          </a:p>
        </p:txBody>
      </p:sp>
      <p:sp>
        <p:nvSpPr>
          <p:cNvPr id="166" name="Google Shape;194;p31"/>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p:cNvCxnSpPr/>
          <p:nvPr/>
        </p:nvCxnSpPr>
        <p:spPr>
          <a:xfrm>
            <a:off x="912222" y="545769"/>
            <a:ext cx="360" cy="557280"/>
          </a:xfrm>
          <a:prstGeom prst="straightConnector1">
            <a:avLst/>
          </a:prstGeom>
          <a:ln w="9525">
            <a:solidFill>
              <a:srgbClr val="980000"/>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10922-6FE8-974F-E75B-63C0D02412BA}"/>
            </a:ext>
          </a:extLst>
        </p:cNvPr>
        <p:cNvGrpSpPr/>
        <p:nvPr/>
      </p:nvGrpSpPr>
      <p:grpSpPr>
        <a:xfrm>
          <a:off x="0" y="0"/>
          <a:ext cx="0" cy="0"/>
          <a:chOff x="0" y="0"/>
          <a:chExt cx="0" cy="0"/>
        </a:xfrm>
      </p:grpSpPr>
      <p:sp>
        <p:nvSpPr>
          <p:cNvPr id="163" name="PlaceHolder 1">
            <a:extLst>
              <a:ext uri="{FF2B5EF4-FFF2-40B4-BE49-F238E27FC236}">
                <a16:creationId xmlns:a16="http://schemas.microsoft.com/office/drawing/2014/main" id="{537A8CEF-46D0-576D-F14F-C1488DF4836A}"/>
              </a:ext>
            </a:extLst>
          </p:cNvPr>
          <p:cNvSpPr>
            <a:spLocks noGrp="1"/>
          </p:cNvSpPr>
          <p:nvPr>
            <p:ph type="title"/>
          </p:nvPr>
        </p:nvSpPr>
        <p:spPr>
          <a:xfrm>
            <a:off x="79820" y="542880"/>
            <a:ext cx="8862763" cy="938772"/>
          </a:xfrm>
          <a:prstGeom prst="rect">
            <a:avLst/>
          </a:prstGeom>
          <a:noFill/>
          <a:ln w="0">
            <a:noFill/>
          </a:ln>
        </p:spPr>
        <p:txBody>
          <a:bodyPr lIns="91440" tIns="91440" rIns="91440" bIns="91440" anchor="t">
            <a:normAutofit/>
          </a:bodyPr>
          <a:lstStyle/>
          <a:p>
            <a:pPr>
              <a:lnSpc>
                <a:spcPct val="100000"/>
              </a:lnSpc>
              <a:tabLst>
                <a:tab pos="0" algn="l"/>
              </a:tabLst>
            </a:pPr>
            <a:r>
              <a:rPr lang="en" sz="3000" spc="-1" dirty="0">
                <a:solidFill>
                  <a:schemeClr val="tx2"/>
                </a:solidFill>
                <a:latin typeface="Inria Serif"/>
                <a:ea typeface="+mj-lt"/>
                <a:cs typeface="+mj-lt"/>
              </a:rPr>
              <a:t>Univariate Analysis: Understanding Individual Features</a:t>
            </a:r>
            <a:endParaRPr lang="en-US" dirty="0">
              <a:solidFill>
                <a:schemeClr val="tx2"/>
              </a:solidFill>
              <a:latin typeface="Inria Serif"/>
              <a:ea typeface="+mj-lt"/>
              <a:cs typeface="+mj-lt"/>
            </a:endParaRPr>
          </a:p>
        </p:txBody>
      </p:sp>
      <p:sp>
        <p:nvSpPr>
          <p:cNvPr id="164" name="PlaceHolder 2">
            <a:extLst>
              <a:ext uri="{FF2B5EF4-FFF2-40B4-BE49-F238E27FC236}">
                <a16:creationId xmlns:a16="http://schemas.microsoft.com/office/drawing/2014/main" id="{3048A560-AD74-BC3B-0F2E-8F03C5D21A51}"/>
              </a:ext>
            </a:extLst>
          </p:cNvPr>
          <p:cNvSpPr>
            <a:spLocks noGrp="1"/>
          </p:cNvSpPr>
          <p:nvPr>
            <p:ph type="subTitle"/>
          </p:nvPr>
        </p:nvSpPr>
        <p:spPr>
          <a:xfrm>
            <a:off x="178958" y="1723412"/>
            <a:ext cx="8530360" cy="3144922"/>
          </a:xfrm>
          <a:prstGeom prst="rect">
            <a:avLst/>
          </a:prstGeom>
          <a:noFill/>
          <a:ln w="0">
            <a:noFill/>
          </a:ln>
        </p:spPr>
        <p:txBody>
          <a:bodyPr lIns="91440" tIns="91440" rIns="91440" bIns="91440" anchor="b">
            <a:normAutofit/>
          </a:bodyPr>
          <a:lstStyle/>
          <a:p>
            <a:pPr indent="0">
              <a:lnSpc>
                <a:spcPct val="100000"/>
              </a:lnSpc>
              <a:buNone/>
              <a:tabLst>
                <a:tab pos="0" algn="l"/>
              </a:tabLst>
            </a:pPr>
            <a:endParaRPr lang="en" sz="1400" spc="-1" dirty="0">
              <a:solidFill>
                <a:srgbClr val="000000"/>
              </a:solidFill>
              <a:latin typeface="Times New Roman"/>
              <a:cs typeface="Arial"/>
            </a:endParaRPr>
          </a:p>
        </p:txBody>
      </p:sp>
      <p:sp>
        <p:nvSpPr>
          <p:cNvPr id="166" name="Google Shape;194;p31">
            <a:extLst>
              <a:ext uri="{FF2B5EF4-FFF2-40B4-BE49-F238E27FC236}">
                <a16:creationId xmlns:a16="http://schemas.microsoft.com/office/drawing/2014/main" id="{9A05AE5C-55BF-5209-F461-307C7A3E2615}"/>
              </a:ext>
            </a:extLst>
          </p:cNvPr>
          <p:cNvSpPr/>
          <p:nvPr/>
        </p:nvSpPr>
        <p:spPr>
          <a:xfrm>
            <a:off x="3343320" y="695160"/>
            <a:ext cx="552240" cy="552240"/>
          </a:xfrm>
          <a:prstGeom prst="rect">
            <a:avLst/>
          </a:prstGeom>
          <a:no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67" name="Google Shape;195;p31">
            <a:extLst>
              <a:ext uri="{FF2B5EF4-FFF2-40B4-BE49-F238E27FC236}">
                <a16:creationId xmlns:a16="http://schemas.microsoft.com/office/drawing/2014/main" id="{875B08DC-160C-E55D-8983-0F1DC6E3277A}"/>
              </a:ext>
            </a:extLst>
          </p:cNvPr>
          <p:cNvCxnSpPr/>
          <p:nvPr/>
        </p:nvCxnSpPr>
        <p:spPr>
          <a:xfrm>
            <a:off x="912222" y="545769"/>
            <a:ext cx="360" cy="557280"/>
          </a:xfrm>
          <a:prstGeom prst="straightConnector1">
            <a:avLst/>
          </a:prstGeom>
          <a:ln w="9525">
            <a:solidFill>
              <a:srgbClr val="980000"/>
            </a:solidFill>
            <a:round/>
          </a:ln>
        </p:spPr>
      </p:cxnSp>
      <p:pic>
        <p:nvPicPr>
          <p:cNvPr id="2" name="Picture 1" descr="A group of green and white graphs&#10;&#10;AI-generated content may be incorrect.">
            <a:extLst>
              <a:ext uri="{FF2B5EF4-FFF2-40B4-BE49-F238E27FC236}">
                <a16:creationId xmlns:a16="http://schemas.microsoft.com/office/drawing/2014/main" id="{C3D2212A-C47B-74B3-19B8-9E6F3E2E6CA0}"/>
              </a:ext>
            </a:extLst>
          </p:cNvPr>
          <p:cNvPicPr>
            <a:picLocks noChangeAspect="1"/>
          </p:cNvPicPr>
          <p:nvPr/>
        </p:nvPicPr>
        <p:blipFill>
          <a:blip r:embed="rId2"/>
          <a:stretch>
            <a:fillRect/>
          </a:stretch>
        </p:blipFill>
        <p:spPr>
          <a:xfrm>
            <a:off x="184702" y="1553189"/>
            <a:ext cx="8530325" cy="3590311"/>
          </a:xfrm>
          <a:prstGeom prst="rect">
            <a:avLst/>
          </a:prstGeom>
        </p:spPr>
      </p:pic>
    </p:spTree>
    <p:extLst>
      <p:ext uri="{BB962C8B-B14F-4D97-AF65-F5344CB8AC3E}">
        <p14:creationId xmlns:p14="http://schemas.microsoft.com/office/powerpoint/2010/main" val="3027548557"/>
      </p:ext>
    </p:extLst>
  </p:cSld>
  <p:clrMapOvr>
    <a:masterClrMapping/>
  </p:clrMapOvr>
</p:sld>
</file>

<file path=ppt/theme/theme1.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(16:9)</PresentationFormat>
  <Slides>15</Slides>
  <Notes>0</Notes>
  <HiddenSlides>0</HiddenSlides>
  <ScaleCrop>false</ScaleCrop>
  <HeadingPairs>
    <vt:vector size="4" baseType="variant">
      <vt:variant>
        <vt:lpstr>Theme</vt:lpstr>
      </vt:variant>
      <vt:variant>
        <vt:i4>5</vt:i4>
      </vt:variant>
      <vt:variant>
        <vt:lpstr>Slide Titles</vt:lpstr>
      </vt:variant>
      <vt:variant>
        <vt:i4>15</vt:i4>
      </vt:variant>
    </vt:vector>
  </HeadingPairs>
  <TitlesOfParts>
    <vt:vector size="20" baseType="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App Market Trends</vt:lpstr>
      <vt:lpstr>Introduction</vt:lpstr>
      <vt:lpstr>Objective</vt:lpstr>
      <vt:lpstr>Tools and Technology</vt:lpstr>
      <vt:lpstr>Dataset</vt:lpstr>
      <vt:lpstr>Data Cleaning</vt:lpstr>
      <vt:lpstr>Data Cleaning</vt:lpstr>
      <vt:lpstr>Univariate Analysis: Understanding Individual Features</vt:lpstr>
      <vt:lpstr>Univariate Analysis: Understanding Individual Features</vt:lpstr>
      <vt:lpstr>Univariate Analysis: Understanding Individual Features</vt:lpstr>
      <vt:lpstr>Conclusions</vt:lpstr>
      <vt:lpstr>Conclusions</vt:lpstr>
      <vt:lpstr>Conclusions</vt:lpstr>
      <vt:lpstr>Conclusions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300</cp:revision>
  <dcterms:modified xsi:type="dcterms:W3CDTF">2025-06-04T18:16:44Z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2025-06-04T16:55:34Z</dcterms:created>
  <dc:creator>Unknown Creator</dc:creator>
  <dc:description/>
  <dc:language>en-US</dc:language>
  <cp:lastModifiedBy>Unknown Creator</cp:lastModifiedBy>
  <dcterms:modified xsi:type="dcterms:W3CDTF">2025-06-04T16:55:34Z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