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64" r:id="rId3"/>
    <p:sldMasterId id="2147483670" r:id="rId4"/>
    <p:sldMasterId id="2147483672" r:id="rId5"/>
  </p:sldMasterIdLst>
  <p:sldIdLst>
    <p:sldId id="256" r:id="rId6"/>
    <p:sldId id="257" r:id="rId7"/>
    <p:sldId id="258" r:id="rId8"/>
    <p:sldId id="259" r:id="rId9"/>
    <p:sldId id="260" r:id="rId10"/>
    <p:sldId id="261" r:id="rId11"/>
    <p:sldId id="263" r:id="rId12"/>
    <p:sldId id="265" r:id="rId13"/>
    <p:sldId id="268" r:id="rId14"/>
    <p:sldId id="26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724FA-BCB1-4E4E-88E1-F520A1B48D53}" v="419" dt="2025-06-04T09:09:51.115"/>
    <p1510:client id="{4E01D9BD-43FF-44CA-9F86-1FD6CD1757F2}" v="290" dt="2025-06-04T08:40:18.8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268920" y="1632600"/>
            <a:ext cx="3953880" cy="9997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hyperlink" Target="http://bit.ly/2TtBDfr"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25800" y="337680"/>
            <a:ext cx="4732200" cy="1920600"/>
          </a:xfrm>
          <a:prstGeom prst="rect">
            <a:avLst/>
          </a:prstGeom>
          <a:noFill/>
          <a:ln w="0">
            <a:noFill/>
          </a:ln>
        </p:spPr>
        <p:txBody>
          <a:bodyPr lIns="91440" tIns="91440" rIns="91440" bIns="91440" anchor="t">
            <a:noAutofit/>
          </a:bodyPr>
          <a:lstStyle/>
          <a:p>
            <a:pPr indent="0">
              <a:buNone/>
            </a:pPr>
            <a:r>
              <a:rPr lang="fr-FR" sz="5600" b="0" strike="noStrike" spc="-1">
                <a:solidFill>
                  <a:schemeClr val="dk1"/>
                </a:solidFill>
                <a:latin typeface="Arial"/>
              </a:rPr>
              <a:t>Click to edit the title text format</a:t>
            </a:r>
          </a:p>
        </p:txBody>
      </p:sp>
      <p:sp>
        <p:nvSpPr>
          <p:cNvPr id="3" name="PlaceHolder 2"/>
          <p:cNvSpPr>
            <a:spLocks noGrp="1"/>
          </p:cNvSpPr>
          <p:nvPr>
            <p:ph type="body"/>
          </p:nvPr>
        </p:nvSpPr>
        <p:spPr>
          <a:xfrm>
            <a:off x="5596920" y="462960"/>
            <a:ext cx="3198600" cy="4217040"/>
          </a:xfrm>
          <a:prstGeom prst="rect">
            <a:avLst/>
          </a:prstGeom>
          <a:noFill/>
          <a:ln w="0">
            <a:noFill/>
          </a:ln>
        </p:spPr>
        <p:txBody>
          <a:bodyPr lIns="90000" tIns="45000" rIns="90000" bIns="45000" anchor="t">
            <a:normAutofit fontScale="56111"/>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265320" y="444960"/>
            <a:ext cx="7454520" cy="7009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3" name="PlaceHolder 2"/>
          <p:cNvSpPr>
            <a:spLocks noGrp="1"/>
          </p:cNvSpPr>
          <p:nvPr>
            <p:ph type="body"/>
          </p:nvPr>
        </p:nvSpPr>
        <p:spPr>
          <a:xfrm>
            <a:off x="975240" y="1867320"/>
            <a:ext cx="7193160" cy="15760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grpSp>
        <p:nvGrpSpPr>
          <p:cNvPr id="34" name="Google Shape;105;p17"/>
          <p:cNvGrpSpPr/>
          <p:nvPr/>
        </p:nvGrpSpPr>
        <p:grpSpPr>
          <a:xfrm>
            <a:off x="8569800" y="444960"/>
            <a:ext cx="198000" cy="833760"/>
            <a:chOff x="8569800" y="444960"/>
            <a:chExt cx="198000" cy="833760"/>
          </a:xfrm>
        </p:grpSpPr>
        <p:sp>
          <p:nvSpPr>
            <p:cNvPr id="35" name="Google Shape;106;p17"/>
            <p:cNvSpPr/>
            <p:nvPr/>
          </p:nvSpPr>
          <p:spPr>
            <a:xfrm>
              <a:off x="8571600" y="444960"/>
              <a:ext cx="194400" cy="269640"/>
            </a:xfrm>
            <a:custGeom>
              <a:avLst/>
              <a:gdLst>
                <a:gd name="textAreaLeft" fmla="*/ 0 w 194400"/>
                <a:gd name="textAreaRight" fmla="*/ 194760 w 194400"/>
                <a:gd name="textAreaTop" fmla="*/ 0 h 269640"/>
                <a:gd name="textAreaBottom" fmla="*/ 270000 h 269640"/>
              </a:gdLst>
              <a:ahLst/>
              <a:cxnLst/>
              <a:rect l="textAreaLeft" t="textAreaTop" r="textAreaRight" b="textAreaBottom"/>
              <a:pathLst>
                <a:path w="124353" h="172425">
                  <a:moveTo>
                    <a:pt x="8332" y="171349"/>
                  </a:moveTo>
                  <a:cubicBezTo>
                    <a:pt x="43194" y="114865"/>
                    <a:pt x="81770" y="60858"/>
                    <a:pt x="123775" y="9519"/>
                  </a:cubicBezTo>
                  <a:cubicBezTo>
                    <a:pt x="126442" y="6280"/>
                    <a:pt x="119203" y="-2959"/>
                    <a:pt x="115869" y="946"/>
                  </a:cubicBezTo>
                  <a:cubicBezTo>
                    <a:pt x="73864" y="52286"/>
                    <a:pt x="35288" y="106388"/>
                    <a:pt x="426" y="162776"/>
                  </a:cubicBezTo>
                  <a:cubicBezTo>
                    <a:pt x="-1860" y="166395"/>
                    <a:pt x="5665" y="175539"/>
                    <a:pt x="8332" y="171349"/>
                  </a:cubicBezTo>
                  <a:lnTo>
                    <a:pt x="8332" y="17134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6" name="Google Shape;107;p17"/>
            <p:cNvSpPr/>
            <p:nvPr/>
          </p:nvSpPr>
          <p:spPr>
            <a:xfrm>
              <a:off x="8570160" y="732960"/>
              <a:ext cx="197280" cy="261360"/>
            </a:xfrm>
            <a:custGeom>
              <a:avLst/>
              <a:gdLst>
                <a:gd name="textAreaLeft" fmla="*/ 0 w 197280"/>
                <a:gd name="textAreaRight" fmla="*/ 197640 w 197280"/>
                <a:gd name="textAreaTop" fmla="*/ 0 h 261360"/>
                <a:gd name="textAreaBottom" fmla="*/ 261720 h 261360"/>
              </a:gdLst>
              <a:ahLst/>
              <a:cxnLst/>
              <a:rect l="textAreaLeft" t="textAreaTop" r="textAreaRight" b="textAreaBottom"/>
              <a:pathLst>
                <a:path w="126353" h="167234">
                  <a:moveTo>
                    <a:pt x="10879" y="162556"/>
                  </a:moveTo>
                  <a:cubicBezTo>
                    <a:pt x="45645" y="106359"/>
                    <a:pt x="84031" y="52447"/>
                    <a:pt x="125941" y="1298"/>
                  </a:cubicBezTo>
                  <a:cubicBezTo>
                    <a:pt x="127560" y="-702"/>
                    <a:pt x="123941" y="155"/>
                    <a:pt x="123178" y="346"/>
                  </a:cubicBezTo>
                  <a:cubicBezTo>
                    <a:pt x="120893" y="727"/>
                    <a:pt x="117464" y="2346"/>
                    <a:pt x="115940" y="4156"/>
                  </a:cubicBezTo>
                  <a:cubicBezTo>
                    <a:pt x="73744" y="55686"/>
                    <a:pt x="35072" y="109978"/>
                    <a:pt x="116" y="166557"/>
                  </a:cubicBezTo>
                  <a:cubicBezTo>
                    <a:pt x="-837" y="168081"/>
                    <a:pt x="4402" y="166557"/>
                    <a:pt x="4687" y="166557"/>
                  </a:cubicBezTo>
                  <a:cubicBezTo>
                    <a:pt x="6783" y="165795"/>
                    <a:pt x="9641" y="164556"/>
                    <a:pt x="10879" y="162556"/>
                  </a:cubicBezTo>
                  <a:lnTo>
                    <a:pt x="10879" y="16255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 name="Google Shape;108;p17"/>
            <p:cNvSpPr/>
            <p:nvPr/>
          </p:nvSpPr>
          <p:spPr>
            <a:xfrm>
              <a:off x="8569800" y="1017000"/>
              <a:ext cx="198000" cy="261720"/>
            </a:xfrm>
            <a:custGeom>
              <a:avLst/>
              <a:gdLst>
                <a:gd name="textAreaLeft" fmla="*/ 0 w 198000"/>
                <a:gd name="textAreaRight" fmla="*/ 198360 w 198000"/>
                <a:gd name="textAreaTop" fmla="*/ 0 h 261720"/>
                <a:gd name="textAreaBottom" fmla="*/ 262080 h 261720"/>
              </a:gdLst>
              <a:ahLst/>
              <a:cxnLst/>
              <a:rect l="textAreaLeft" t="textAreaTop" r="textAreaRight" b="textAreaBottom"/>
              <a:pathLst>
                <a:path w="126678" h="167303">
                  <a:moveTo>
                    <a:pt x="11194" y="166692"/>
                  </a:moveTo>
                  <a:cubicBezTo>
                    <a:pt x="46055" y="110208"/>
                    <a:pt x="84632" y="56202"/>
                    <a:pt x="126637" y="4862"/>
                  </a:cubicBezTo>
                  <a:cubicBezTo>
                    <a:pt x="127399" y="3909"/>
                    <a:pt x="117493" y="-1806"/>
                    <a:pt x="115493" y="576"/>
                  </a:cubicBezTo>
                  <a:cubicBezTo>
                    <a:pt x="73487" y="51915"/>
                    <a:pt x="34911" y="106017"/>
                    <a:pt x="50" y="162405"/>
                  </a:cubicBezTo>
                  <a:cubicBezTo>
                    <a:pt x="-807" y="163834"/>
                    <a:pt x="9670" y="169073"/>
                    <a:pt x="11194" y="166692"/>
                  </a:cubicBezTo>
                  <a:lnTo>
                    <a:pt x="11194" y="16669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8" name="Google Shape;109;p17"/>
          <p:cNvGrpSpPr/>
          <p:nvPr/>
        </p:nvGrpSpPr>
        <p:grpSpPr>
          <a:xfrm>
            <a:off x="-582480" y="3403800"/>
            <a:ext cx="1816920" cy="1395720"/>
            <a:chOff x="-582480" y="3403800"/>
            <a:chExt cx="1816920" cy="1395720"/>
          </a:xfrm>
        </p:grpSpPr>
        <p:sp>
          <p:nvSpPr>
            <p:cNvPr id="39" name="Google Shape;110;p17"/>
            <p:cNvSpPr/>
            <p:nvPr/>
          </p:nvSpPr>
          <p:spPr>
            <a:xfrm rot="14368200" flipV="1">
              <a:off x="-32040" y="3277080"/>
              <a:ext cx="648720" cy="1648080"/>
            </a:xfrm>
            <a:custGeom>
              <a:avLst/>
              <a:gdLst>
                <a:gd name="textAreaLeft" fmla="*/ 0 w 648720"/>
                <a:gd name="textAreaRight" fmla="*/ 649080 w 648720"/>
                <a:gd name="textAreaTop" fmla="*/ 360 h 1648080"/>
                <a:gd name="textAreaBottom" fmla="*/ 1648800 h 1648080"/>
              </a:gdLst>
              <a:ahLst/>
              <a:cxnLst/>
              <a:rect l="textAreaLeft" t="textAreaTop" r="textAreaRight" b="textAreaBottom"/>
              <a:pathLst>
                <a:path w="399412" h="1014486">
                  <a:moveTo>
                    <a:pt x="31868" y="2165"/>
                  </a:moveTo>
                  <a:cubicBezTo>
                    <a:pt x="2055" y="128276"/>
                    <a:pt x="9484" y="262960"/>
                    <a:pt x="54728" y="384594"/>
                  </a:cubicBezTo>
                  <a:cubicBezTo>
                    <a:pt x="89970" y="479368"/>
                    <a:pt x="159884" y="573474"/>
                    <a:pt x="270564" y="573570"/>
                  </a:cubicBezTo>
                  <a:cubicBezTo>
                    <a:pt x="315141" y="573570"/>
                    <a:pt x="364671" y="556044"/>
                    <a:pt x="388198" y="515658"/>
                  </a:cubicBezTo>
                  <a:cubicBezTo>
                    <a:pt x="400104" y="495179"/>
                    <a:pt x="405248" y="467461"/>
                    <a:pt x="389817" y="447363"/>
                  </a:cubicBezTo>
                  <a:cubicBezTo>
                    <a:pt x="376482" y="429933"/>
                    <a:pt x="352955" y="424503"/>
                    <a:pt x="332096" y="423646"/>
                  </a:cubicBezTo>
                  <a:cubicBezTo>
                    <a:pt x="213700" y="418884"/>
                    <a:pt x="116926" y="509657"/>
                    <a:pt x="64824" y="607574"/>
                  </a:cubicBezTo>
                  <a:cubicBezTo>
                    <a:pt x="-708" y="730732"/>
                    <a:pt x="-16805" y="877227"/>
                    <a:pt x="17675" y="1012101"/>
                  </a:cubicBezTo>
                  <a:cubicBezTo>
                    <a:pt x="18533" y="1015339"/>
                    <a:pt x="30248" y="1015435"/>
                    <a:pt x="29201" y="1011434"/>
                  </a:cubicBezTo>
                  <a:cubicBezTo>
                    <a:pt x="1102" y="901420"/>
                    <a:pt x="7007" y="783215"/>
                    <a:pt x="46250" y="676630"/>
                  </a:cubicBezTo>
                  <a:cubicBezTo>
                    <a:pt x="83684" y="575094"/>
                    <a:pt x="153312" y="475081"/>
                    <a:pt x="260372" y="439934"/>
                  </a:cubicBezTo>
                  <a:cubicBezTo>
                    <a:pt x="286947" y="431266"/>
                    <a:pt x="317999" y="424980"/>
                    <a:pt x="345907" y="430218"/>
                  </a:cubicBezTo>
                  <a:cubicBezTo>
                    <a:pt x="373815" y="435457"/>
                    <a:pt x="391437" y="457841"/>
                    <a:pt x="386769" y="486606"/>
                  </a:cubicBezTo>
                  <a:cubicBezTo>
                    <a:pt x="378768" y="536041"/>
                    <a:pt x="326762" y="564711"/>
                    <a:pt x="280756" y="568045"/>
                  </a:cubicBezTo>
                  <a:cubicBezTo>
                    <a:pt x="173695" y="575856"/>
                    <a:pt x="103591" y="480225"/>
                    <a:pt x="69015" y="390976"/>
                  </a:cubicBezTo>
                  <a:cubicBezTo>
                    <a:pt x="21390" y="268198"/>
                    <a:pt x="13580" y="130943"/>
                    <a:pt x="43869" y="3022"/>
                  </a:cubicBezTo>
                  <a:cubicBezTo>
                    <a:pt x="44631" y="-26"/>
                    <a:pt x="32915" y="-1550"/>
                    <a:pt x="31963" y="2260"/>
                  </a:cubicBezTo>
                  <a:lnTo>
                    <a:pt x="31963" y="226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 name="Google Shape;111;p17"/>
            <p:cNvSpPr/>
            <p:nvPr/>
          </p:nvSpPr>
          <p:spPr>
            <a:xfrm rot="14368200" flipV="1">
              <a:off x="953640" y="3879000"/>
              <a:ext cx="267120" cy="183600"/>
            </a:xfrm>
            <a:custGeom>
              <a:avLst/>
              <a:gdLst>
                <a:gd name="textAreaLeft" fmla="*/ 0 w 267120"/>
                <a:gd name="textAreaRight" fmla="*/ 267480 w 267120"/>
                <a:gd name="textAreaTop" fmla="*/ 360 h 183600"/>
                <a:gd name="textAreaBottom" fmla="*/ 184320 h 183600"/>
              </a:gdLst>
              <a:ahLst/>
              <a:cxnLst/>
              <a:rect l="textAreaLeft" t="textAreaTop" r="textAreaRight" b="textAreaBottom"/>
              <a:pathLst>
                <a:path w="164626" h="113326">
                  <a:moveTo>
                    <a:pt x="9899" y="81035"/>
                  </a:moveTo>
                  <a:cubicBezTo>
                    <a:pt x="42950" y="57032"/>
                    <a:pt x="76097" y="33124"/>
                    <a:pt x="109149" y="9121"/>
                  </a:cubicBezTo>
                  <a:lnTo>
                    <a:pt x="100100" y="8168"/>
                  </a:lnTo>
                  <a:cubicBezTo>
                    <a:pt x="117912" y="42363"/>
                    <a:pt x="135724" y="76462"/>
                    <a:pt x="153535" y="110657"/>
                  </a:cubicBezTo>
                  <a:cubicBezTo>
                    <a:pt x="156774" y="116849"/>
                    <a:pt x="167251" y="111134"/>
                    <a:pt x="164013" y="105037"/>
                  </a:cubicBezTo>
                  <a:cubicBezTo>
                    <a:pt x="146201" y="70843"/>
                    <a:pt x="128389" y="36743"/>
                    <a:pt x="110578" y="2549"/>
                  </a:cubicBezTo>
                  <a:cubicBezTo>
                    <a:pt x="108673" y="-1071"/>
                    <a:pt x="104196" y="-309"/>
                    <a:pt x="101529" y="1596"/>
                  </a:cubicBezTo>
                  <a:cubicBezTo>
                    <a:pt x="68477" y="25599"/>
                    <a:pt x="35330" y="49507"/>
                    <a:pt x="2278" y="73510"/>
                  </a:cubicBezTo>
                  <a:cubicBezTo>
                    <a:pt x="-4008" y="77986"/>
                    <a:pt x="4088" y="85226"/>
                    <a:pt x="9994" y="81035"/>
                  </a:cubicBezTo>
                  <a:lnTo>
                    <a:pt x="9994" y="8103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265320" y="472320"/>
            <a:ext cx="5549040" cy="19843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42" name="PlaceHolder 2"/>
          <p:cNvSpPr>
            <a:spLocks noGrp="1"/>
          </p:cNvSpPr>
          <p:nvPr>
            <p:ph type="body"/>
          </p:nvPr>
        </p:nvSpPr>
        <p:spPr>
          <a:xfrm>
            <a:off x="265320" y="2668680"/>
            <a:ext cx="4635720" cy="172980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
        <p:nvSpPr>
          <p:cNvPr id="43" name="PlaceHolder 3"/>
          <p:cNvSpPr>
            <a:spLocks noGrp="1"/>
          </p:cNvSpPr>
          <p:nvPr>
            <p:ph type="body"/>
          </p:nvPr>
        </p:nvSpPr>
        <p:spPr>
          <a:xfrm>
            <a:off x="5918400" y="548280"/>
            <a:ext cx="2784240" cy="40471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44" name="Google Shape;116;p18"/>
          <p:cNvGrpSpPr/>
          <p:nvPr/>
        </p:nvGrpSpPr>
        <p:grpSpPr>
          <a:xfrm>
            <a:off x="3035160" y="4552560"/>
            <a:ext cx="1451160" cy="1155960"/>
            <a:chOff x="3035160" y="4552560"/>
            <a:chExt cx="1451160" cy="1155960"/>
          </a:xfrm>
        </p:grpSpPr>
        <p:sp>
          <p:nvSpPr>
            <p:cNvPr id="45" name="Google Shape;117;p18"/>
            <p:cNvSpPr/>
            <p:nvPr/>
          </p:nvSpPr>
          <p:spPr>
            <a:xfrm rot="16200000" flipV="1">
              <a:off x="3292920" y="4484160"/>
              <a:ext cx="939600" cy="1364040"/>
            </a:xfrm>
            <a:custGeom>
              <a:avLst/>
              <a:gdLst>
                <a:gd name="textAreaLeft" fmla="*/ 0 w 939600"/>
                <a:gd name="textAreaRight" fmla="*/ 939960 w 939600"/>
                <a:gd name="textAreaTop" fmla="*/ -360 h 1364040"/>
                <a:gd name="textAreaBottom" fmla="*/ 1364040 h 1364040"/>
              </a:gdLst>
              <a:ahLst/>
              <a:cxnLst/>
              <a:rect l="textAreaLeft" t="textAreaTop" r="textAreaRight" b="textAreaBottom"/>
              <a:pathLst>
                <a:path w="532123" h="772620">
                  <a:moveTo>
                    <a:pt x="522296" y="3493"/>
                  </a:moveTo>
                  <a:cubicBezTo>
                    <a:pt x="470861" y="243142"/>
                    <a:pt x="343988" y="464788"/>
                    <a:pt x="165680" y="632619"/>
                  </a:cubicBezTo>
                  <a:cubicBezTo>
                    <a:pt x="115007" y="680339"/>
                    <a:pt x="60143" y="723487"/>
                    <a:pt x="1945" y="761587"/>
                  </a:cubicBezTo>
                  <a:cubicBezTo>
                    <a:pt x="-3103" y="764921"/>
                    <a:pt x="2707" y="775303"/>
                    <a:pt x="7660" y="771970"/>
                  </a:cubicBezTo>
                  <a:cubicBezTo>
                    <a:pt x="111387" y="704152"/>
                    <a:pt x="204161" y="620236"/>
                    <a:pt x="282552" y="524320"/>
                  </a:cubicBezTo>
                  <a:cubicBezTo>
                    <a:pt x="360942" y="428403"/>
                    <a:pt x="424284" y="321818"/>
                    <a:pt x="470575" y="207613"/>
                  </a:cubicBezTo>
                  <a:cubicBezTo>
                    <a:pt x="496864" y="142939"/>
                    <a:pt x="517438" y="75978"/>
                    <a:pt x="532011" y="7684"/>
                  </a:cubicBezTo>
                  <a:cubicBezTo>
                    <a:pt x="533250" y="1873"/>
                    <a:pt x="523820" y="-3842"/>
                    <a:pt x="522296" y="3397"/>
                  </a:cubicBezTo>
                  <a:lnTo>
                    <a:pt x="522296" y="339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 name="Google Shape;118;p18"/>
            <p:cNvSpPr/>
            <p:nvPr/>
          </p:nvSpPr>
          <p:spPr>
            <a:xfrm rot="16200000" flipV="1">
              <a:off x="4087080" y="4581720"/>
              <a:ext cx="428760" cy="369360"/>
            </a:xfrm>
            <a:custGeom>
              <a:avLst/>
              <a:gdLst>
                <a:gd name="textAreaLeft" fmla="*/ 0 w 428760"/>
                <a:gd name="textAreaRight" fmla="*/ 429120 w 428760"/>
                <a:gd name="textAreaTop" fmla="*/ 360 h 369360"/>
                <a:gd name="textAreaBottom" fmla="*/ 370080 h 369360"/>
              </a:gdLst>
              <a:ahLst/>
              <a:cxnLst/>
              <a:rect l="textAreaLeft" t="textAreaTop" r="textAreaRight" b="textAreaBottom"/>
              <a:pathLst>
                <a:path w="243030" h="209327">
                  <a:moveTo>
                    <a:pt x="242507" y="202160"/>
                  </a:moveTo>
                  <a:cubicBezTo>
                    <a:pt x="219361" y="144438"/>
                    <a:pt x="196215" y="86717"/>
                    <a:pt x="173070" y="29091"/>
                  </a:cubicBezTo>
                  <a:lnTo>
                    <a:pt x="162973" y="3945"/>
                  </a:lnTo>
                  <a:cubicBezTo>
                    <a:pt x="161354" y="-246"/>
                    <a:pt x="156591" y="-1294"/>
                    <a:pt x="153448" y="1754"/>
                  </a:cubicBezTo>
                  <a:cubicBezTo>
                    <a:pt x="109157" y="44521"/>
                    <a:pt x="64866" y="87193"/>
                    <a:pt x="20670" y="129960"/>
                  </a:cubicBezTo>
                  <a:cubicBezTo>
                    <a:pt x="14288" y="136152"/>
                    <a:pt x="7811" y="142343"/>
                    <a:pt x="1429" y="148534"/>
                  </a:cubicBezTo>
                  <a:cubicBezTo>
                    <a:pt x="-3429" y="153201"/>
                    <a:pt x="5239" y="161202"/>
                    <a:pt x="10383" y="156249"/>
                  </a:cubicBezTo>
                  <a:cubicBezTo>
                    <a:pt x="54674" y="113482"/>
                    <a:pt x="98965" y="70810"/>
                    <a:pt x="143161" y="28043"/>
                  </a:cubicBezTo>
                  <a:cubicBezTo>
                    <a:pt x="149543" y="21852"/>
                    <a:pt x="156020" y="15660"/>
                    <a:pt x="162402" y="9469"/>
                  </a:cubicBezTo>
                  <a:lnTo>
                    <a:pt x="152877" y="7278"/>
                  </a:lnTo>
                  <a:cubicBezTo>
                    <a:pt x="176022" y="65000"/>
                    <a:pt x="199168" y="122721"/>
                    <a:pt x="222314" y="180348"/>
                  </a:cubicBezTo>
                  <a:lnTo>
                    <a:pt x="232411" y="205494"/>
                  </a:lnTo>
                  <a:cubicBezTo>
                    <a:pt x="235078" y="212256"/>
                    <a:pt x="245460" y="209399"/>
                    <a:pt x="242507" y="202160"/>
                  </a:cubicBezTo>
                  <a:lnTo>
                    <a:pt x="242507" y="20216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 name="Google Shape;119;p18"/>
            <p:cNvSpPr/>
            <p:nvPr/>
          </p:nvSpPr>
          <p:spPr>
            <a:xfrm rot="16200000" flipV="1">
              <a:off x="3030120" y="5318280"/>
              <a:ext cx="394920" cy="384840"/>
            </a:xfrm>
            <a:custGeom>
              <a:avLst/>
              <a:gdLst>
                <a:gd name="textAreaLeft" fmla="*/ 0 w 394920"/>
                <a:gd name="textAreaRight" fmla="*/ 395280 w 394920"/>
                <a:gd name="textAreaTop" fmla="*/ -360 h 384840"/>
                <a:gd name="textAreaBottom" fmla="*/ 384840 h 384840"/>
              </a:gdLst>
              <a:ahLst/>
              <a:cxnLst/>
              <a:rect l="textAreaLeft" t="textAreaTop" r="textAreaRight" b="textAreaBottom"/>
              <a:pathLst>
                <a:path w="223848" h="218030">
                  <a:moveTo>
                    <a:pt x="220601" y="208385"/>
                  </a:moveTo>
                  <a:cubicBezTo>
                    <a:pt x="158689" y="201909"/>
                    <a:pt x="96776" y="195336"/>
                    <a:pt x="34864" y="188859"/>
                  </a:cubicBezTo>
                  <a:cubicBezTo>
                    <a:pt x="25910" y="187907"/>
                    <a:pt x="17052" y="186954"/>
                    <a:pt x="8099" y="186002"/>
                  </a:cubicBezTo>
                  <a:lnTo>
                    <a:pt x="10956" y="191907"/>
                  </a:lnTo>
                  <a:cubicBezTo>
                    <a:pt x="40103" y="137519"/>
                    <a:pt x="69154" y="83036"/>
                    <a:pt x="98301" y="28649"/>
                  </a:cubicBezTo>
                  <a:cubicBezTo>
                    <a:pt x="102396" y="20934"/>
                    <a:pt x="106492" y="13218"/>
                    <a:pt x="110683" y="5598"/>
                  </a:cubicBezTo>
                  <a:cubicBezTo>
                    <a:pt x="114207" y="-974"/>
                    <a:pt x="103063" y="-1831"/>
                    <a:pt x="100205" y="3408"/>
                  </a:cubicBezTo>
                  <a:cubicBezTo>
                    <a:pt x="71059" y="57795"/>
                    <a:pt x="42008" y="112278"/>
                    <a:pt x="12861" y="166666"/>
                  </a:cubicBezTo>
                  <a:cubicBezTo>
                    <a:pt x="8766" y="174381"/>
                    <a:pt x="4670" y="182096"/>
                    <a:pt x="479" y="189717"/>
                  </a:cubicBezTo>
                  <a:cubicBezTo>
                    <a:pt x="-759" y="192002"/>
                    <a:pt x="479" y="195336"/>
                    <a:pt x="3336" y="195622"/>
                  </a:cubicBezTo>
                  <a:cubicBezTo>
                    <a:pt x="65249" y="202099"/>
                    <a:pt x="127161" y="208671"/>
                    <a:pt x="189074" y="215148"/>
                  </a:cubicBezTo>
                  <a:cubicBezTo>
                    <a:pt x="198027" y="216101"/>
                    <a:pt x="206885" y="217053"/>
                    <a:pt x="215839" y="218006"/>
                  </a:cubicBezTo>
                  <a:cubicBezTo>
                    <a:pt x="221649" y="218577"/>
                    <a:pt x="227841" y="209147"/>
                    <a:pt x="220506" y="208385"/>
                  </a:cubicBezTo>
                  <a:lnTo>
                    <a:pt x="220506" y="2083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8" name="Google Shape;120;p18"/>
          <p:cNvGrpSpPr/>
          <p:nvPr/>
        </p:nvGrpSpPr>
        <p:grpSpPr>
          <a:xfrm>
            <a:off x="8066160" y="-1112040"/>
            <a:ext cx="1494000" cy="1583640"/>
            <a:chOff x="8066160" y="-1112040"/>
            <a:chExt cx="1494000" cy="1583640"/>
          </a:xfrm>
        </p:grpSpPr>
        <p:sp>
          <p:nvSpPr>
            <p:cNvPr id="49" name="Google Shape;121;p18"/>
            <p:cNvSpPr/>
            <p:nvPr/>
          </p:nvSpPr>
          <p:spPr>
            <a:xfrm>
              <a:off x="8098560" y="-1112040"/>
              <a:ext cx="1461600" cy="1531440"/>
            </a:xfrm>
            <a:custGeom>
              <a:avLst/>
              <a:gdLst>
                <a:gd name="textAreaLeft" fmla="*/ 0 w 1461600"/>
                <a:gd name="textAreaRight" fmla="*/ 1461960 w 1461600"/>
                <a:gd name="textAreaTop" fmla="*/ 0 h 1531440"/>
                <a:gd name="textAreaBottom" fmla="*/ 1531800 h 1531440"/>
              </a:gdLst>
              <a:ahLst/>
              <a:cxnLst/>
              <a:rect l="textAreaLeft" t="textAreaTop" r="textAreaRight" b="textAreaBottom"/>
              <a:pathLst>
                <a:path w="871886" h="913423">
                  <a:moveTo>
                    <a:pt x="347245" y="10003"/>
                  </a:moveTo>
                  <a:cubicBezTo>
                    <a:pt x="254281" y="34673"/>
                    <a:pt x="175700" y="95442"/>
                    <a:pt x="113692" y="167356"/>
                  </a:cubicBezTo>
                  <a:cubicBezTo>
                    <a:pt x="46731" y="244985"/>
                    <a:pt x="3583" y="337092"/>
                    <a:pt x="249" y="440533"/>
                  </a:cubicBezTo>
                  <a:cubicBezTo>
                    <a:pt x="-2894" y="537783"/>
                    <a:pt x="23681" y="641701"/>
                    <a:pt x="81497" y="720759"/>
                  </a:cubicBezTo>
                  <a:cubicBezTo>
                    <a:pt x="109596" y="759144"/>
                    <a:pt x="145315" y="791148"/>
                    <a:pt x="182939" y="819914"/>
                  </a:cubicBezTo>
                  <a:cubicBezTo>
                    <a:pt x="220562" y="848679"/>
                    <a:pt x="261044" y="876492"/>
                    <a:pt x="305906" y="893637"/>
                  </a:cubicBezTo>
                  <a:cubicBezTo>
                    <a:pt x="355341" y="912497"/>
                    <a:pt x="408776" y="915640"/>
                    <a:pt x="461164" y="912211"/>
                  </a:cubicBezTo>
                  <a:cubicBezTo>
                    <a:pt x="506598" y="909258"/>
                    <a:pt x="551747" y="901734"/>
                    <a:pt x="595371" y="888494"/>
                  </a:cubicBezTo>
                  <a:cubicBezTo>
                    <a:pt x="679286" y="863157"/>
                    <a:pt x="758630" y="816009"/>
                    <a:pt x="808445" y="742285"/>
                  </a:cubicBezTo>
                  <a:cubicBezTo>
                    <a:pt x="904457" y="600267"/>
                    <a:pt x="880454" y="404052"/>
                    <a:pt x="809588" y="256796"/>
                  </a:cubicBezTo>
                  <a:cubicBezTo>
                    <a:pt x="777108" y="189359"/>
                    <a:pt x="732055" y="126303"/>
                    <a:pt x="673000" y="79631"/>
                  </a:cubicBezTo>
                  <a:cubicBezTo>
                    <a:pt x="604420" y="25815"/>
                    <a:pt x="515456" y="288"/>
                    <a:pt x="428874" y="2"/>
                  </a:cubicBezTo>
                  <a:cubicBezTo>
                    <a:pt x="401252" y="-93"/>
                    <a:pt x="374010" y="3336"/>
                    <a:pt x="347245" y="10003"/>
                  </a:cubicBezTo>
                  <a:cubicBezTo>
                    <a:pt x="345340" y="10479"/>
                    <a:pt x="352103" y="19338"/>
                    <a:pt x="354865" y="18576"/>
                  </a:cubicBezTo>
                  <a:cubicBezTo>
                    <a:pt x="408110" y="5241"/>
                    <a:pt x="462878" y="6479"/>
                    <a:pt x="516504" y="17052"/>
                  </a:cubicBezTo>
                  <a:cubicBezTo>
                    <a:pt x="556795" y="24957"/>
                    <a:pt x="596133" y="36292"/>
                    <a:pt x="632042" y="56676"/>
                  </a:cubicBezTo>
                  <a:cubicBezTo>
                    <a:pt x="698051" y="94109"/>
                    <a:pt x="748343" y="154497"/>
                    <a:pt x="784919" y="220125"/>
                  </a:cubicBezTo>
                  <a:cubicBezTo>
                    <a:pt x="861119" y="356713"/>
                    <a:pt x="893123" y="537307"/>
                    <a:pt x="827305" y="684087"/>
                  </a:cubicBezTo>
                  <a:cubicBezTo>
                    <a:pt x="754248" y="847155"/>
                    <a:pt x="557747" y="914592"/>
                    <a:pt x="389631" y="903924"/>
                  </a:cubicBezTo>
                  <a:cubicBezTo>
                    <a:pt x="337529" y="900591"/>
                    <a:pt x="289428" y="884970"/>
                    <a:pt x="244756" y="858109"/>
                  </a:cubicBezTo>
                  <a:cubicBezTo>
                    <a:pt x="200084" y="831249"/>
                    <a:pt x="160079" y="800769"/>
                    <a:pt x="124360" y="765240"/>
                  </a:cubicBezTo>
                  <a:cubicBezTo>
                    <a:pt x="52827" y="694089"/>
                    <a:pt x="16727" y="593981"/>
                    <a:pt x="9774" y="494445"/>
                  </a:cubicBezTo>
                  <a:cubicBezTo>
                    <a:pt x="2916" y="395575"/>
                    <a:pt x="29967" y="301087"/>
                    <a:pt x="87022" y="220220"/>
                  </a:cubicBezTo>
                  <a:cubicBezTo>
                    <a:pt x="138743" y="146877"/>
                    <a:pt x="208180" y="81250"/>
                    <a:pt x="289714" y="42388"/>
                  </a:cubicBezTo>
                  <a:cubicBezTo>
                    <a:pt x="310669" y="32387"/>
                    <a:pt x="332386" y="24481"/>
                    <a:pt x="354865" y="18480"/>
                  </a:cubicBezTo>
                  <a:cubicBezTo>
                    <a:pt x="356770" y="18004"/>
                    <a:pt x="350007" y="9146"/>
                    <a:pt x="347245" y="9908"/>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 name="Google Shape;122;p18"/>
            <p:cNvSpPr/>
            <p:nvPr/>
          </p:nvSpPr>
          <p:spPr>
            <a:xfrm>
              <a:off x="8066160" y="-1056600"/>
              <a:ext cx="1463400" cy="1528200"/>
            </a:xfrm>
            <a:custGeom>
              <a:avLst/>
              <a:gdLst>
                <a:gd name="textAreaLeft" fmla="*/ 0 w 1463400"/>
                <a:gd name="textAreaRight" fmla="*/ 1463760 w 1463400"/>
                <a:gd name="textAreaTop" fmla="*/ 0 h 1528200"/>
                <a:gd name="textAreaBottom" fmla="*/ 1528560 h 1528200"/>
              </a:gdLst>
              <a:ahLst/>
              <a:cxnLst/>
              <a:rect l="textAreaLeft" t="textAreaTop" r="textAreaRight" b="textAreaBottom"/>
              <a:pathLst>
                <a:path w="872804" h="911614">
                  <a:moveTo>
                    <a:pt x="355797" y="10303"/>
                  </a:moveTo>
                  <a:cubicBezTo>
                    <a:pt x="269025" y="33354"/>
                    <a:pt x="193491" y="87361"/>
                    <a:pt x="132722" y="152226"/>
                  </a:cubicBezTo>
                  <a:cubicBezTo>
                    <a:pt x="63475" y="226045"/>
                    <a:pt x="12612" y="314627"/>
                    <a:pt x="2325" y="416640"/>
                  </a:cubicBezTo>
                  <a:cubicBezTo>
                    <a:pt x="-7677" y="515605"/>
                    <a:pt x="14612" y="623237"/>
                    <a:pt x="68809" y="707343"/>
                  </a:cubicBezTo>
                  <a:cubicBezTo>
                    <a:pt x="96241" y="750015"/>
                    <a:pt x="133389" y="784972"/>
                    <a:pt x="173203" y="815833"/>
                  </a:cubicBezTo>
                  <a:cubicBezTo>
                    <a:pt x="213018" y="846694"/>
                    <a:pt x="252927" y="874411"/>
                    <a:pt x="298838" y="891937"/>
                  </a:cubicBezTo>
                  <a:cubicBezTo>
                    <a:pt x="349416" y="911273"/>
                    <a:pt x="404184" y="913940"/>
                    <a:pt x="457715" y="910130"/>
                  </a:cubicBezTo>
                  <a:cubicBezTo>
                    <a:pt x="501816" y="906987"/>
                    <a:pt x="545821" y="899462"/>
                    <a:pt x="588112" y="886603"/>
                  </a:cubicBezTo>
                  <a:cubicBezTo>
                    <a:pt x="666598" y="862886"/>
                    <a:pt x="742036" y="820405"/>
                    <a:pt x="793947" y="755825"/>
                  </a:cubicBezTo>
                  <a:cubicBezTo>
                    <a:pt x="903009" y="620380"/>
                    <a:pt x="886245" y="421021"/>
                    <a:pt x="820332" y="270336"/>
                  </a:cubicBezTo>
                  <a:cubicBezTo>
                    <a:pt x="789090" y="198898"/>
                    <a:pt x="744227" y="131271"/>
                    <a:pt x="683362" y="81646"/>
                  </a:cubicBezTo>
                  <a:cubicBezTo>
                    <a:pt x="614211" y="25258"/>
                    <a:pt x="522104" y="-746"/>
                    <a:pt x="433617" y="16"/>
                  </a:cubicBezTo>
                  <a:cubicBezTo>
                    <a:pt x="407328" y="302"/>
                    <a:pt x="381324" y="3731"/>
                    <a:pt x="355797" y="10113"/>
                  </a:cubicBezTo>
                  <a:cubicBezTo>
                    <a:pt x="353416" y="10684"/>
                    <a:pt x="345891" y="17066"/>
                    <a:pt x="347796" y="16590"/>
                  </a:cubicBezTo>
                  <a:cubicBezTo>
                    <a:pt x="401136" y="3160"/>
                    <a:pt x="455810" y="4684"/>
                    <a:pt x="509531" y="15256"/>
                  </a:cubicBezTo>
                  <a:cubicBezTo>
                    <a:pt x="550012" y="23257"/>
                    <a:pt x="589541" y="34687"/>
                    <a:pt x="625641" y="55166"/>
                  </a:cubicBezTo>
                  <a:cubicBezTo>
                    <a:pt x="688410" y="90694"/>
                    <a:pt x="737845" y="146416"/>
                    <a:pt x="774802" y="207757"/>
                  </a:cubicBezTo>
                  <a:cubicBezTo>
                    <a:pt x="854145" y="339392"/>
                    <a:pt x="890436" y="512747"/>
                    <a:pt x="839001" y="660861"/>
                  </a:cubicBezTo>
                  <a:cubicBezTo>
                    <a:pt x="808425" y="748872"/>
                    <a:pt x="744227" y="816214"/>
                    <a:pt x="660312" y="855552"/>
                  </a:cubicBezTo>
                  <a:cubicBezTo>
                    <a:pt x="576397" y="894890"/>
                    <a:pt x="483718" y="910225"/>
                    <a:pt x="394564" y="903558"/>
                  </a:cubicBezTo>
                  <a:cubicBezTo>
                    <a:pt x="295314" y="896128"/>
                    <a:pt x="208636" y="837454"/>
                    <a:pt x="137865" y="770779"/>
                  </a:cubicBezTo>
                  <a:cubicBezTo>
                    <a:pt x="67095" y="704104"/>
                    <a:pt x="28137" y="615522"/>
                    <a:pt x="14707" y="520462"/>
                  </a:cubicBezTo>
                  <a:cubicBezTo>
                    <a:pt x="1277" y="425403"/>
                    <a:pt x="18803" y="324057"/>
                    <a:pt x="70619" y="239475"/>
                  </a:cubicBezTo>
                  <a:cubicBezTo>
                    <a:pt x="122435" y="154893"/>
                    <a:pt x="194444" y="83646"/>
                    <a:pt x="280645" y="41545"/>
                  </a:cubicBezTo>
                  <a:cubicBezTo>
                    <a:pt x="302172" y="31068"/>
                    <a:pt x="324555" y="22781"/>
                    <a:pt x="347701" y="16590"/>
                  </a:cubicBezTo>
                  <a:cubicBezTo>
                    <a:pt x="350082" y="15923"/>
                    <a:pt x="357512" y="9637"/>
                    <a:pt x="355702" y="1011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5367600" y="3995640"/>
            <a:ext cx="3450240" cy="8413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62" name="PlaceHolder 2"/>
          <p:cNvSpPr>
            <a:spLocks noGrp="1"/>
          </p:cNvSpPr>
          <p:nvPr>
            <p:ph type="title"/>
          </p:nvPr>
        </p:nvSpPr>
        <p:spPr>
          <a:xfrm>
            <a:off x="420840" y="182520"/>
            <a:ext cx="1288440" cy="841320"/>
          </a:xfrm>
          <a:prstGeom prst="rect">
            <a:avLst/>
          </a:prstGeom>
          <a:noFill/>
          <a:ln w="0">
            <a:noFill/>
          </a:ln>
        </p:spPr>
        <p:txBody>
          <a:bodyPr lIns="91440" tIns="91440" rIns="91440" bIns="91440" anchor="ctr">
            <a:noAutofit/>
          </a:bodyPr>
          <a:lstStyle/>
          <a:p>
            <a:pPr indent="0">
              <a:lnSpc>
                <a:spcPct val="100000"/>
              </a:lnSpc>
              <a:buNone/>
            </a:pPr>
            <a:r>
              <a:rPr lang="fr-FR" sz="6800" b="0" i="1" strike="noStrike" spc="-1">
                <a:solidFill>
                  <a:schemeClr val="lt2"/>
                </a:solidFill>
                <a:latin typeface="Dawning of a New Day"/>
                <a:ea typeface="Dawning of a New Day"/>
              </a:rPr>
              <a:t>xx%</a:t>
            </a:r>
            <a:endParaRPr lang="fr-FR" sz="6800" b="0" strike="noStrike" spc="-1">
              <a:solidFill>
                <a:schemeClr val="dk1"/>
              </a:solidFill>
              <a:latin typeface="Arial"/>
            </a:endParaRPr>
          </a:p>
        </p:txBody>
      </p:sp>
      <p:sp>
        <p:nvSpPr>
          <p:cNvPr id="63" name="PlaceHolder 3"/>
          <p:cNvSpPr>
            <a:spLocks noGrp="1"/>
          </p:cNvSpPr>
          <p:nvPr>
            <p:ph type="body"/>
          </p:nvPr>
        </p:nvSpPr>
        <p:spPr>
          <a:xfrm>
            <a:off x="4470480" y="286200"/>
            <a:ext cx="4347720" cy="358416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268920" y="1632600"/>
            <a:ext cx="3953880" cy="999720"/>
          </a:xfrm>
          <a:prstGeom prst="rect">
            <a:avLst/>
          </a:prstGeom>
          <a:noFill/>
          <a:ln w="0">
            <a:noFill/>
          </a:ln>
        </p:spPr>
        <p:txBody>
          <a:bodyPr lIns="91440" tIns="91440" rIns="91440" bIns="91440" anchor="b">
            <a:noAutofit/>
          </a:bodyPr>
          <a:lstStyle/>
          <a:p>
            <a:pPr indent="0">
              <a:buNone/>
            </a:pPr>
            <a:r>
              <a:rPr lang="fr-FR" sz="6500" b="0" strike="noStrike" spc="-1">
                <a:solidFill>
                  <a:schemeClr val="dk1"/>
                </a:solidFill>
                <a:latin typeface="Arial"/>
              </a:rPr>
              <a:t>Click to edit the title text format</a:t>
            </a:r>
          </a:p>
        </p:txBody>
      </p:sp>
      <p:sp>
        <p:nvSpPr>
          <p:cNvPr id="65" name="Google Shape;156;p21"/>
          <p:cNvSpPr/>
          <p:nvPr/>
        </p:nvSpPr>
        <p:spPr>
          <a:xfrm>
            <a:off x="4811400" y="2076480"/>
            <a:ext cx="400680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r>
              <a:rPr lang="en" sz="1000" b="1" strike="noStrike" spc="-1">
                <a:solidFill>
                  <a:schemeClr val="dk1"/>
                </a:solidFill>
                <a:latin typeface="Chivo"/>
                <a:ea typeface="Chivo"/>
              </a:rPr>
              <a:t>CREDITS</a:t>
            </a:r>
            <a:r>
              <a:rPr lang="en" sz="1000" b="0" strike="noStrike" spc="-1">
                <a:solidFill>
                  <a:schemeClr val="dk1"/>
                </a:solidFill>
                <a:latin typeface="Chivo"/>
                <a:ea typeface="Chivo"/>
              </a:rPr>
              <a:t>: This presentation template was created by </a:t>
            </a:r>
            <a:r>
              <a:rPr lang="en" sz="1000" b="1" u="sng" strike="noStrike" spc="-1">
                <a:solidFill>
                  <a:schemeClr val="dk1"/>
                </a:solidFill>
                <a:uFillTx/>
                <a:latin typeface="Chivo"/>
                <a:ea typeface="Chivo"/>
                <a:hlinkClick r:id="rId3"/>
              </a:rPr>
              <a:t>Slidesgo</a:t>
            </a:r>
            <a:r>
              <a:rPr lang="en" sz="1000" b="0" strike="noStrike" spc="-1">
                <a:solidFill>
                  <a:schemeClr val="dk1"/>
                </a:solidFill>
                <a:latin typeface="Chivo"/>
                <a:ea typeface="Chivo"/>
              </a:rPr>
              <a:t>, and includes icons, infographics &amp; images by</a:t>
            </a:r>
            <a:r>
              <a:rPr lang="en" sz="1000" b="0" strike="noStrike" spc="-1">
                <a:solidFill>
                  <a:schemeClr val="dk1"/>
                </a:solidFill>
                <a:latin typeface="Chivo Medium"/>
                <a:ea typeface="Chivo Medium"/>
              </a:rPr>
              <a:t> </a:t>
            </a:r>
            <a:r>
              <a:rPr lang="en" sz="1000" b="1" u="sng" strike="noStrike" spc="-1">
                <a:solidFill>
                  <a:schemeClr val="dk1"/>
                </a:solidFill>
                <a:uFillTx/>
                <a:latin typeface="Chivo"/>
                <a:ea typeface="Chivo"/>
                <a:hlinkClick r:id="rId4"/>
              </a:rPr>
              <a:t>Freepik</a:t>
            </a:r>
            <a:r>
              <a:rPr lang="en" sz="1000" b="1" strike="noStrike" spc="-1">
                <a:solidFill>
                  <a:schemeClr val="dk1"/>
                </a:solidFill>
                <a:latin typeface="Chivo"/>
                <a:ea typeface="Chivo"/>
              </a:rPr>
              <a:t> </a:t>
            </a:r>
            <a:endParaRPr lang="en-US" sz="1000" b="0" strike="noStrike" spc="-1">
              <a:solidFill>
                <a:srgbClr val="000000"/>
              </a:solidFill>
              <a:latin typeface="OpenSymbol"/>
            </a:endParaRPr>
          </a:p>
        </p:txBody>
      </p:sp>
      <p:grpSp>
        <p:nvGrpSpPr>
          <p:cNvPr id="66" name="Google Shape;157;p21"/>
          <p:cNvGrpSpPr/>
          <p:nvPr/>
        </p:nvGrpSpPr>
        <p:grpSpPr>
          <a:xfrm>
            <a:off x="8696520" y="610200"/>
            <a:ext cx="198000" cy="833760"/>
            <a:chOff x="8696520" y="610200"/>
            <a:chExt cx="198000" cy="833760"/>
          </a:xfrm>
        </p:grpSpPr>
        <p:sp>
          <p:nvSpPr>
            <p:cNvPr id="67" name="Google Shape;158;p21"/>
            <p:cNvSpPr/>
            <p:nvPr/>
          </p:nvSpPr>
          <p:spPr>
            <a:xfrm>
              <a:off x="8698680" y="610200"/>
              <a:ext cx="194400" cy="269640"/>
            </a:xfrm>
            <a:custGeom>
              <a:avLst/>
              <a:gdLst>
                <a:gd name="textAreaLeft" fmla="*/ 0 w 194400"/>
                <a:gd name="textAreaRight" fmla="*/ 194760 w 194400"/>
                <a:gd name="textAreaTop" fmla="*/ 0 h 269640"/>
                <a:gd name="textAreaBottom" fmla="*/ 270000 h 269640"/>
              </a:gdLst>
              <a:ahLst/>
              <a:cxnLst/>
              <a:rect l="textAreaLeft" t="textAreaTop" r="textAreaRight" b="textAreaBottom"/>
              <a:pathLst>
                <a:path w="124353" h="172425">
                  <a:moveTo>
                    <a:pt x="8332" y="171349"/>
                  </a:moveTo>
                  <a:cubicBezTo>
                    <a:pt x="43194" y="114865"/>
                    <a:pt x="81770" y="60858"/>
                    <a:pt x="123775" y="9519"/>
                  </a:cubicBezTo>
                  <a:cubicBezTo>
                    <a:pt x="126442" y="6280"/>
                    <a:pt x="119203" y="-2959"/>
                    <a:pt x="115869" y="946"/>
                  </a:cubicBezTo>
                  <a:cubicBezTo>
                    <a:pt x="73864" y="52286"/>
                    <a:pt x="35288" y="106388"/>
                    <a:pt x="426" y="162776"/>
                  </a:cubicBezTo>
                  <a:cubicBezTo>
                    <a:pt x="-1860" y="166395"/>
                    <a:pt x="5665" y="175539"/>
                    <a:pt x="8332" y="171349"/>
                  </a:cubicBezTo>
                  <a:lnTo>
                    <a:pt x="8332" y="17134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 name="Google Shape;159;p21"/>
            <p:cNvSpPr/>
            <p:nvPr/>
          </p:nvSpPr>
          <p:spPr>
            <a:xfrm>
              <a:off x="8696880" y="898200"/>
              <a:ext cx="197280" cy="261360"/>
            </a:xfrm>
            <a:custGeom>
              <a:avLst/>
              <a:gdLst>
                <a:gd name="textAreaLeft" fmla="*/ 0 w 197280"/>
                <a:gd name="textAreaRight" fmla="*/ 197640 w 197280"/>
                <a:gd name="textAreaTop" fmla="*/ 0 h 261360"/>
                <a:gd name="textAreaBottom" fmla="*/ 261720 h 261360"/>
              </a:gdLst>
              <a:ahLst/>
              <a:cxnLst/>
              <a:rect l="textAreaLeft" t="textAreaTop" r="textAreaRight" b="textAreaBottom"/>
              <a:pathLst>
                <a:path w="126353" h="167234">
                  <a:moveTo>
                    <a:pt x="10879" y="162556"/>
                  </a:moveTo>
                  <a:cubicBezTo>
                    <a:pt x="45645" y="106359"/>
                    <a:pt x="84031" y="52447"/>
                    <a:pt x="125941" y="1298"/>
                  </a:cubicBezTo>
                  <a:cubicBezTo>
                    <a:pt x="127560" y="-702"/>
                    <a:pt x="123941" y="155"/>
                    <a:pt x="123178" y="346"/>
                  </a:cubicBezTo>
                  <a:cubicBezTo>
                    <a:pt x="120893" y="727"/>
                    <a:pt x="117464" y="2346"/>
                    <a:pt x="115940" y="4156"/>
                  </a:cubicBezTo>
                  <a:cubicBezTo>
                    <a:pt x="73744" y="55686"/>
                    <a:pt x="35072" y="109978"/>
                    <a:pt x="116" y="166557"/>
                  </a:cubicBezTo>
                  <a:cubicBezTo>
                    <a:pt x="-837" y="168081"/>
                    <a:pt x="4402" y="166557"/>
                    <a:pt x="4687" y="166557"/>
                  </a:cubicBezTo>
                  <a:cubicBezTo>
                    <a:pt x="6783" y="165795"/>
                    <a:pt x="9641" y="164556"/>
                    <a:pt x="10879" y="162556"/>
                  </a:cubicBezTo>
                  <a:lnTo>
                    <a:pt x="10879" y="16255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 name="Google Shape;160;p21"/>
            <p:cNvSpPr/>
            <p:nvPr/>
          </p:nvSpPr>
          <p:spPr>
            <a:xfrm>
              <a:off x="8696520" y="1182240"/>
              <a:ext cx="198000" cy="261720"/>
            </a:xfrm>
            <a:custGeom>
              <a:avLst/>
              <a:gdLst>
                <a:gd name="textAreaLeft" fmla="*/ 0 w 198000"/>
                <a:gd name="textAreaRight" fmla="*/ 198360 w 198000"/>
                <a:gd name="textAreaTop" fmla="*/ 0 h 261720"/>
                <a:gd name="textAreaBottom" fmla="*/ 262080 h 261720"/>
              </a:gdLst>
              <a:ahLst/>
              <a:cxnLst/>
              <a:rect l="textAreaLeft" t="textAreaTop" r="textAreaRight" b="textAreaBottom"/>
              <a:pathLst>
                <a:path w="126678" h="167303">
                  <a:moveTo>
                    <a:pt x="11194" y="166692"/>
                  </a:moveTo>
                  <a:cubicBezTo>
                    <a:pt x="46055" y="110208"/>
                    <a:pt x="84632" y="56202"/>
                    <a:pt x="126637" y="4862"/>
                  </a:cubicBezTo>
                  <a:cubicBezTo>
                    <a:pt x="127399" y="3909"/>
                    <a:pt x="117493" y="-1806"/>
                    <a:pt x="115493" y="576"/>
                  </a:cubicBezTo>
                  <a:cubicBezTo>
                    <a:pt x="73487" y="51915"/>
                    <a:pt x="34911" y="106017"/>
                    <a:pt x="50" y="162405"/>
                  </a:cubicBezTo>
                  <a:cubicBezTo>
                    <a:pt x="-807" y="163834"/>
                    <a:pt x="9670" y="169073"/>
                    <a:pt x="11194" y="166692"/>
                  </a:cubicBezTo>
                  <a:lnTo>
                    <a:pt x="11194" y="16669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70" name="Google Shape;161;p21"/>
          <p:cNvSpPr/>
          <p:nvPr/>
        </p:nvSpPr>
        <p:spPr>
          <a:xfrm rot="5215800">
            <a:off x="1912320" y="4337280"/>
            <a:ext cx="773280" cy="993960"/>
          </a:xfrm>
          <a:custGeom>
            <a:avLst/>
            <a:gdLst>
              <a:gd name="textAreaLeft" fmla="*/ 0 w 773280"/>
              <a:gd name="textAreaRight" fmla="*/ 773640 w 773280"/>
              <a:gd name="textAreaTop" fmla="*/ 0 h 993960"/>
              <a:gd name="textAreaBottom" fmla="*/ 994320 h 993960"/>
            </a:gdLst>
            <a:ahLst/>
            <a:cxnLst/>
            <a:rect l="textAreaLeft" t="textAreaTop" r="textAreaRight" b="textAreaBottom"/>
            <a:pathLst>
              <a:path w="425082" h="546302">
                <a:moveTo>
                  <a:pt x="34751" y="545277"/>
                </a:moveTo>
                <a:cubicBezTo>
                  <a:pt x="88187" y="470506"/>
                  <a:pt x="121238" y="382971"/>
                  <a:pt x="135240" y="292388"/>
                </a:cubicBezTo>
                <a:cubicBezTo>
                  <a:pt x="142193" y="247621"/>
                  <a:pt x="144384" y="202187"/>
                  <a:pt x="142384" y="156943"/>
                </a:cubicBezTo>
                <a:cubicBezTo>
                  <a:pt x="140574" y="115700"/>
                  <a:pt x="139431" y="66455"/>
                  <a:pt x="114476" y="31594"/>
                </a:cubicBezTo>
                <a:cubicBezTo>
                  <a:pt x="94092" y="3114"/>
                  <a:pt x="52182" y="-13364"/>
                  <a:pt x="23893" y="13973"/>
                </a:cubicBezTo>
                <a:cubicBezTo>
                  <a:pt x="-2587" y="39595"/>
                  <a:pt x="-3730" y="82838"/>
                  <a:pt x="4557" y="116271"/>
                </a:cubicBezTo>
                <a:cubicBezTo>
                  <a:pt x="13511" y="152752"/>
                  <a:pt x="34942" y="186185"/>
                  <a:pt x="64564" y="209426"/>
                </a:cubicBezTo>
                <a:cubicBezTo>
                  <a:pt x="97616" y="235334"/>
                  <a:pt x="139431" y="245906"/>
                  <a:pt x="180960" y="243525"/>
                </a:cubicBezTo>
                <a:cubicBezTo>
                  <a:pt x="287640" y="237525"/>
                  <a:pt x="364697" y="155610"/>
                  <a:pt x="424610" y="75409"/>
                </a:cubicBezTo>
                <a:cubicBezTo>
                  <a:pt x="427086" y="72075"/>
                  <a:pt x="419180" y="63312"/>
                  <a:pt x="416132" y="67503"/>
                </a:cubicBezTo>
                <a:cubicBezTo>
                  <a:pt x="367460" y="132654"/>
                  <a:pt x="309262" y="198472"/>
                  <a:pt x="229061" y="223523"/>
                </a:cubicBezTo>
                <a:cubicBezTo>
                  <a:pt x="189818" y="235715"/>
                  <a:pt x="146384" y="238191"/>
                  <a:pt x="107237" y="224285"/>
                </a:cubicBezTo>
                <a:cubicBezTo>
                  <a:pt x="68089" y="210378"/>
                  <a:pt x="38752" y="181899"/>
                  <a:pt x="22369" y="145227"/>
                </a:cubicBezTo>
                <a:cubicBezTo>
                  <a:pt x="8081" y="113319"/>
                  <a:pt x="2843" y="73313"/>
                  <a:pt x="18845" y="41024"/>
                </a:cubicBezTo>
                <a:cubicBezTo>
                  <a:pt x="26464" y="25498"/>
                  <a:pt x="39704" y="12544"/>
                  <a:pt x="57421" y="10163"/>
                </a:cubicBezTo>
                <a:cubicBezTo>
                  <a:pt x="80186" y="7115"/>
                  <a:pt x="101426" y="21879"/>
                  <a:pt x="112571" y="40738"/>
                </a:cubicBezTo>
                <a:cubicBezTo>
                  <a:pt x="123715" y="59597"/>
                  <a:pt x="127144" y="82362"/>
                  <a:pt x="129620" y="103889"/>
                </a:cubicBezTo>
                <a:cubicBezTo>
                  <a:pt x="132097" y="125415"/>
                  <a:pt x="133430" y="145132"/>
                  <a:pt x="134002" y="165896"/>
                </a:cubicBezTo>
                <a:cubicBezTo>
                  <a:pt x="134954" y="206187"/>
                  <a:pt x="132478" y="246478"/>
                  <a:pt x="126382" y="286293"/>
                </a:cubicBezTo>
                <a:cubicBezTo>
                  <a:pt x="112475" y="376304"/>
                  <a:pt x="79423" y="463077"/>
                  <a:pt x="26369" y="537276"/>
                </a:cubicBezTo>
                <a:cubicBezTo>
                  <a:pt x="23893" y="540705"/>
                  <a:pt x="31894" y="549373"/>
                  <a:pt x="34847" y="545182"/>
                </a:cubicBezTo>
                <a:lnTo>
                  <a:pt x="34847" y="54518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1" name="Google Shape;162;p21"/>
          <p:cNvGrpSpPr/>
          <p:nvPr/>
        </p:nvGrpSpPr>
        <p:grpSpPr>
          <a:xfrm>
            <a:off x="1104120" y="4421880"/>
            <a:ext cx="275040" cy="320400"/>
            <a:chOff x="1104120" y="4421880"/>
            <a:chExt cx="275040" cy="320400"/>
          </a:xfrm>
        </p:grpSpPr>
        <p:sp>
          <p:nvSpPr>
            <p:cNvPr id="72" name="Google Shape;163;p21"/>
            <p:cNvSpPr/>
            <p:nvPr/>
          </p:nvSpPr>
          <p:spPr>
            <a:xfrm>
              <a:off x="1104120" y="4421880"/>
              <a:ext cx="243720" cy="320400"/>
            </a:xfrm>
            <a:custGeom>
              <a:avLst/>
              <a:gdLst>
                <a:gd name="textAreaLeft" fmla="*/ 0 w 243720"/>
                <a:gd name="textAreaRight" fmla="*/ 244080 w 243720"/>
                <a:gd name="textAreaTop" fmla="*/ 0 h 320400"/>
                <a:gd name="textAreaBottom" fmla="*/ 320760 h 320400"/>
              </a:gdLst>
              <a:ahLst/>
              <a:cxnLst/>
              <a:rect l="textAreaLeft" t="textAreaTop" r="textAreaRight" b="textAreaBottom"/>
              <a:pathLst>
                <a:path w="124413" h="163635">
                  <a:moveTo>
                    <a:pt x="11105" y="162447"/>
                  </a:moveTo>
                  <a:lnTo>
                    <a:pt x="123976" y="5761"/>
                  </a:lnTo>
                  <a:cubicBezTo>
                    <a:pt x="126739" y="1951"/>
                    <a:pt x="115594" y="-2050"/>
                    <a:pt x="113308" y="1189"/>
                  </a:cubicBezTo>
                  <a:lnTo>
                    <a:pt x="437" y="157875"/>
                  </a:lnTo>
                  <a:cubicBezTo>
                    <a:pt x="-2325" y="161685"/>
                    <a:pt x="8819" y="165686"/>
                    <a:pt x="11105" y="162447"/>
                  </a:cubicBezTo>
                  <a:lnTo>
                    <a:pt x="11105" y="16244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3" name="Google Shape;164;p21"/>
            <p:cNvSpPr/>
            <p:nvPr/>
          </p:nvSpPr>
          <p:spPr>
            <a:xfrm>
              <a:off x="1139040" y="4436280"/>
              <a:ext cx="240120" cy="298080"/>
            </a:xfrm>
            <a:custGeom>
              <a:avLst/>
              <a:gdLst>
                <a:gd name="textAreaLeft" fmla="*/ 0 w 240120"/>
                <a:gd name="textAreaRight" fmla="*/ 240480 w 240120"/>
                <a:gd name="textAreaTop" fmla="*/ 0 h 298080"/>
                <a:gd name="textAreaBottom" fmla="*/ 298440 h 298080"/>
              </a:gdLst>
              <a:ahLst/>
              <a:cxnLst/>
              <a:rect l="textAreaLeft" t="textAreaTop" r="textAreaRight" b="textAreaBottom"/>
              <a:pathLst>
                <a:path w="122586" h="152291">
                  <a:moveTo>
                    <a:pt x="0" y="2398"/>
                  </a:moveTo>
                  <a:cubicBezTo>
                    <a:pt x="40005" y="49737"/>
                    <a:pt x="76962" y="99458"/>
                    <a:pt x="110680" y="151369"/>
                  </a:cubicBezTo>
                  <a:cubicBezTo>
                    <a:pt x="112395" y="153941"/>
                    <a:pt x="122587" y="150321"/>
                    <a:pt x="122587" y="150321"/>
                  </a:cubicBezTo>
                  <a:cubicBezTo>
                    <a:pt x="88678" y="98219"/>
                    <a:pt x="51530" y="48213"/>
                    <a:pt x="11430" y="683"/>
                  </a:cubicBezTo>
                  <a:cubicBezTo>
                    <a:pt x="9715" y="-1317"/>
                    <a:pt x="-572" y="1636"/>
                    <a:pt x="95" y="2398"/>
                  </a:cubicBezTo>
                  <a:lnTo>
                    <a:pt x="95" y="23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7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kaggle.com/najir0123/walmart-10k-sales-datasets"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Google Shape;200;p28"/>
          <p:cNvSpPr/>
          <p:nvPr/>
        </p:nvSpPr>
        <p:spPr>
          <a:xfrm>
            <a:off x="5596920" y="462960"/>
            <a:ext cx="3198600" cy="4217040"/>
          </a:xfrm>
          <a:prstGeom prst="round1Rect">
            <a:avLst>
              <a:gd name="adj" fmla="val 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36" name="PlaceHolder 1"/>
          <p:cNvSpPr>
            <a:spLocks noGrp="1"/>
          </p:cNvSpPr>
          <p:nvPr>
            <p:ph type="title"/>
          </p:nvPr>
        </p:nvSpPr>
        <p:spPr>
          <a:xfrm>
            <a:off x="324000" y="333360"/>
            <a:ext cx="4733640" cy="1923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600" b="0" strike="noStrike" spc="-1">
                <a:solidFill>
                  <a:schemeClr val="dk1"/>
                </a:solidFill>
                <a:latin typeface="GFS Didot"/>
                <a:ea typeface="GFS Didot"/>
              </a:rPr>
              <a:t>Walmart Sales Analysis</a:t>
            </a:r>
            <a:endParaRPr lang="fr-FR" sz="5600" b="0" strike="noStrike" spc="-1">
              <a:solidFill>
                <a:schemeClr val="dk1"/>
              </a:solidFill>
              <a:latin typeface="Arial"/>
            </a:endParaRPr>
          </a:p>
        </p:txBody>
      </p:sp>
      <p:sp>
        <p:nvSpPr>
          <p:cNvPr id="137" name="PlaceHolder 2"/>
          <p:cNvSpPr>
            <a:spLocks noGrp="1"/>
          </p:cNvSpPr>
          <p:nvPr>
            <p:ph type="subTitle"/>
          </p:nvPr>
        </p:nvSpPr>
        <p:spPr>
          <a:xfrm>
            <a:off x="324000" y="4114891"/>
            <a:ext cx="4469510" cy="842552"/>
          </a:xfrm>
          <a:prstGeom prst="rect">
            <a:avLst/>
          </a:prstGeom>
          <a:noFill/>
          <a:ln w="0">
            <a:noFill/>
          </a:ln>
        </p:spPr>
        <p:txBody>
          <a:bodyPr lIns="91440" tIns="91440" rIns="91440" bIns="91440" anchor="t">
            <a:normAutofit fontScale="94443"/>
          </a:bodyPr>
          <a:lstStyle/>
          <a:p>
            <a:pPr>
              <a:tabLst>
                <a:tab pos="0" algn="l"/>
              </a:tabLst>
            </a:pPr>
            <a:r>
              <a:rPr lang="en" sz="1400" spc="-1" dirty="0">
                <a:solidFill>
                  <a:schemeClr val="dk1"/>
                </a:solidFill>
                <a:latin typeface="Times New Roman"/>
                <a:ea typeface="+mj-lt"/>
                <a:cs typeface="+mj-lt"/>
              </a:rPr>
              <a:t>Using Python and SQL  </a:t>
            </a:r>
            <a:endParaRPr lang="en-US" sz="1400">
              <a:solidFill>
                <a:schemeClr val="dk1"/>
              </a:solidFill>
              <a:latin typeface="Times New Roman"/>
              <a:cs typeface="Times New Roman"/>
            </a:endParaRPr>
          </a:p>
          <a:p>
            <a:pPr>
              <a:tabLst>
                <a:tab pos="0" algn="l"/>
              </a:tabLst>
            </a:pPr>
            <a:r>
              <a:rPr lang="en" sz="1400" spc="-1" dirty="0">
                <a:solidFill>
                  <a:schemeClr val="dk1"/>
                </a:solidFill>
                <a:latin typeface="Times New Roman"/>
                <a:ea typeface="+mj-lt"/>
                <a:cs typeface="+mj-lt"/>
              </a:rPr>
              <a:t>By: Tushar   </a:t>
            </a:r>
            <a:endParaRPr lang="en" sz="1400">
              <a:solidFill>
                <a:schemeClr val="dk1"/>
              </a:solidFill>
              <a:latin typeface="Times New Roman"/>
              <a:cs typeface="Times New Roman"/>
            </a:endParaRPr>
          </a:p>
          <a:p>
            <a:pPr>
              <a:tabLst>
                <a:tab pos="0" algn="l"/>
              </a:tabLst>
            </a:pPr>
            <a:r>
              <a:rPr lang="en" sz="1400" spc="-1" dirty="0">
                <a:solidFill>
                  <a:schemeClr val="dk1"/>
                </a:solidFill>
                <a:latin typeface="Times New Roman"/>
                <a:ea typeface="+mj-lt"/>
                <a:cs typeface="+mj-lt"/>
              </a:rPr>
              <a:t>Tech Stack: Python | SQL | Kaggle API  </a:t>
            </a:r>
            <a:endParaRPr lang="en" sz="1400">
              <a:solidFill>
                <a:schemeClr val="dk1"/>
              </a:solidFill>
              <a:latin typeface="Times New Roman"/>
              <a:cs typeface="Times New Roman"/>
            </a:endParaRPr>
          </a:p>
          <a:p>
            <a:pPr>
              <a:lnSpc>
                <a:spcPct val="100000"/>
              </a:lnSpc>
              <a:tabLst>
                <a:tab pos="0" algn="l"/>
              </a:tabLst>
            </a:pPr>
            <a:endParaRPr lang="en" sz="1200" spc="-1" dirty="0">
              <a:solidFill>
                <a:schemeClr val="dk1"/>
              </a:solidFill>
              <a:latin typeface="Times New Roman"/>
              <a:cs typeface="Arial"/>
            </a:endParaRPr>
          </a:p>
        </p:txBody>
      </p:sp>
      <p:sp>
        <p:nvSpPr>
          <p:cNvPr id="138" name="Google Shape;203;p28"/>
          <p:cNvSpPr/>
          <p:nvPr/>
        </p:nvSpPr>
        <p:spPr>
          <a:xfrm>
            <a:off x="2171880" y="1181160"/>
            <a:ext cx="3390480" cy="16459560"/>
          </a:xfrm>
          <a:prstGeom prst="rect">
            <a:avLst/>
          </a:prstGeom>
          <a:noFill/>
          <a:ln w="0">
            <a:noFill/>
          </a:ln>
        </p:spPr>
        <p:style>
          <a:lnRef idx="0">
            <a:scrgbClr r="0" g="0" b="0"/>
          </a:lnRef>
          <a:fillRef idx="0">
            <a:scrgbClr r="0" g="0" b="0"/>
          </a:fillRef>
          <a:effectRef idx="0">
            <a:scrgbClr r="0" g="0" b="0"/>
          </a:effectRef>
          <a:fontRef idx="minor"/>
        </p:style>
        <p:txBody>
          <a:bodyPr lIns="1633061160" tIns="4115160" rIns="870823080" bIns="4115160" anchor="t">
            <a:spAutoFit/>
          </a:bodyPr>
          <a:lstStyle/>
          <a:p>
            <a:pPr defTabSz="914400">
              <a:lnSpc>
                <a:spcPct val="100000"/>
              </a:lnSpc>
              <a:spcAft>
                <a:spcPts val="1199"/>
              </a:spcAft>
              <a:tabLst>
                <a:tab pos="0" algn="l"/>
              </a:tabLst>
            </a:pPr>
            <a:r>
              <a:rPr lang="en" sz="6000" b="0" i="1" strike="noStrike" spc="-1">
                <a:solidFill>
                  <a:schemeClr val="dk1"/>
                </a:solidFill>
                <a:latin typeface="Arial"/>
              </a:rPr>
              <a:t>Jenna Doe</a:t>
            </a:r>
            <a:endParaRPr lang="en-US" sz="6000" b="0" strike="noStrike" spc="-1">
              <a:solidFill>
                <a:srgbClr val="000000"/>
              </a:solidFill>
              <a:latin typeface="OpenSymbol"/>
            </a:endParaRPr>
          </a:p>
        </p:txBody>
      </p:sp>
      <p:grpSp>
        <p:nvGrpSpPr>
          <p:cNvPr id="139" name="Google Shape;204;p28"/>
          <p:cNvGrpSpPr/>
          <p:nvPr/>
        </p:nvGrpSpPr>
        <p:grpSpPr>
          <a:xfrm>
            <a:off x="4014000" y="189720"/>
            <a:ext cx="5510880" cy="4442760"/>
            <a:chOff x="4014000" y="189720"/>
            <a:chExt cx="5510880" cy="4442760"/>
          </a:xfrm>
        </p:grpSpPr>
        <p:grpSp>
          <p:nvGrpSpPr>
            <p:cNvPr id="140" name="Google Shape;205;p28"/>
            <p:cNvGrpSpPr/>
            <p:nvPr/>
          </p:nvGrpSpPr>
          <p:grpSpPr>
            <a:xfrm>
              <a:off x="4014000" y="3144960"/>
              <a:ext cx="1750320" cy="1487520"/>
              <a:chOff x="4014000" y="3144960"/>
              <a:chExt cx="1750320" cy="1487520"/>
            </a:xfrm>
          </p:grpSpPr>
          <p:sp>
            <p:nvSpPr>
              <p:cNvPr id="141" name="Google Shape;206;p28"/>
              <p:cNvSpPr/>
              <p:nvPr/>
            </p:nvSpPr>
            <p:spPr>
              <a:xfrm rot="3583800">
                <a:off x="4564800" y="3112560"/>
                <a:ext cx="648720" cy="1648080"/>
              </a:xfrm>
              <a:custGeom>
                <a:avLst/>
                <a:gdLst>
                  <a:gd name="textAreaLeft" fmla="*/ 0 w 648720"/>
                  <a:gd name="textAreaRight" fmla="*/ 649080 w 648720"/>
                  <a:gd name="textAreaTop" fmla="*/ 0 h 1648080"/>
                  <a:gd name="textAreaBottom" fmla="*/ 1648440 h 1648080"/>
                </a:gdLst>
                <a:ahLst/>
                <a:cxnLst/>
                <a:rect l="textAreaLeft" t="textAreaTop" r="textAreaRight" b="textAreaBottom"/>
                <a:pathLst>
                  <a:path w="399412" h="1014486">
                    <a:moveTo>
                      <a:pt x="31868" y="2165"/>
                    </a:moveTo>
                    <a:cubicBezTo>
                      <a:pt x="2055" y="128276"/>
                      <a:pt x="9484" y="262960"/>
                      <a:pt x="54728" y="384594"/>
                    </a:cubicBezTo>
                    <a:cubicBezTo>
                      <a:pt x="89970" y="479368"/>
                      <a:pt x="159884" y="573474"/>
                      <a:pt x="270564" y="573570"/>
                    </a:cubicBezTo>
                    <a:cubicBezTo>
                      <a:pt x="315141" y="573570"/>
                      <a:pt x="364671" y="556044"/>
                      <a:pt x="388198" y="515658"/>
                    </a:cubicBezTo>
                    <a:cubicBezTo>
                      <a:pt x="400104" y="495179"/>
                      <a:pt x="405248" y="467461"/>
                      <a:pt x="389817" y="447363"/>
                    </a:cubicBezTo>
                    <a:cubicBezTo>
                      <a:pt x="376482" y="429933"/>
                      <a:pt x="352955" y="424503"/>
                      <a:pt x="332096" y="423646"/>
                    </a:cubicBezTo>
                    <a:cubicBezTo>
                      <a:pt x="213700" y="418884"/>
                      <a:pt x="116926" y="509657"/>
                      <a:pt x="64824" y="607574"/>
                    </a:cubicBezTo>
                    <a:cubicBezTo>
                      <a:pt x="-708" y="730732"/>
                      <a:pt x="-16805" y="877227"/>
                      <a:pt x="17675" y="1012101"/>
                    </a:cubicBezTo>
                    <a:cubicBezTo>
                      <a:pt x="18533" y="1015339"/>
                      <a:pt x="30248" y="1015435"/>
                      <a:pt x="29201" y="1011434"/>
                    </a:cubicBezTo>
                    <a:cubicBezTo>
                      <a:pt x="1102" y="901420"/>
                      <a:pt x="7007" y="783215"/>
                      <a:pt x="46250" y="676630"/>
                    </a:cubicBezTo>
                    <a:cubicBezTo>
                      <a:pt x="83684" y="575094"/>
                      <a:pt x="153312" y="475081"/>
                      <a:pt x="260372" y="439934"/>
                    </a:cubicBezTo>
                    <a:cubicBezTo>
                      <a:pt x="286947" y="431266"/>
                      <a:pt x="317999" y="424980"/>
                      <a:pt x="345907" y="430218"/>
                    </a:cubicBezTo>
                    <a:cubicBezTo>
                      <a:pt x="373815" y="435457"/>
                      <a:pt x="391437" y="457841"/>
                      <a:pt x="386769" y="486606"/>
                    </a:cubicBezTo>
                    <a:cubicBezTo>
                      <a:pt x="378768" y="536041"/>
                      <a:pt x="326762" y="564711"/>
                      <a:pt x="280756" y="568045"/>
                    </a:cubicBezTo>
                    <a:cubicBezTo>
                      <a:pt x="173695" y="575856"/>
                      <a:pt x="103591" y="480225"/>
                      <a:pt x="69015" y="390976"/>
                    </a:cubicBezTo>
                    <a:cubicBezTo>
                      <a:pt x="21390" y="268198"/>
                      <a:pt x="13580" y="130943"/>
                      <a:pt x="43869" y="3022"/>
                    </a:cubicBezTo>
                    <a:cubicBezTo>
                      <a:pt x="44631" y="-26"/>
                      <a:pt x="32915" y="-1550"/>
                      <a:pt x="31963" y="2260"/>
                    </a:cubicBezTo>
                    <a:lnTo>
                      <a:pt x="31963" y="226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 name="Google Shape;207;p28"/>
              <p:cNvSpPr/>
              <p:nvPr/>
            </p:nvSpPr>
            <p:spPr>
              <a:xfrm rot="3583800">
                <a:off x="5257800" y="3214440"/>
                <a:ext cx="267120" cy="183600"/>
              </a:xfrm>
              <a:custGeom>
                <a:avLst/>
                <a:gdLst>
                  <a:gd name="textAreaLeft" fmla="*/ 0 w 267120"/>
                  <a:gd name="textAreaRight" fmla="*/ 267480 w 267120"/>
                  <a:gd name="textAreaTop" fmla="*/ 0 h 183600"/>
                  <a:gd name="textAreaBottom" fmla="*/ 183960 h 183600"/>
                </a:gdLst>
                <a:ahLst/>
                <a:cxnLst/>
                <a:rect l="textAreaLeft" t="textAreaTop" r="textAreaRight" b="textAreaBottom"/>
                <a:pathLst>
                  <a:path w="164626" h="113326">
                    <a:moveTo>
                      <a:pt x="9899" y="81035"/>
                    </a:moveTo>
                    <a:cubicBezTo>
                      <a:pt x="42950" y="57032"/>
                      <a:pt x="76097" y="33124"/>
                      <a:pt x="109149" y="9121"/>
                    </a:cubicBezTo>
                    <a:lnTo>
                      <a:pt x="100100" y="8168"/>
                    </a:lnTo>
                    <a:cubicBezTo>
                      <a:pt x="117912" y="42363"/>
                      <a:pt x="135724" y="76462"/>
                      <a:pt x="153535" y="110657"/>
                    </a:cubicBezTo>
                    <a:cubicBezTo>
                      <a:pt x="156774" y="116849"/>
                      <a:pt x="167251" y="111134"/>
                      <a:pt x="164013" y="105037"/>
                    </a:cubicBezTo>
                    <a:cubicBezTo>
                      <a:pt x="146201" y="70843"/>
                      <a:pt x="128389" y="36743"/>
                      <a:pt x="110578" y="2549"/>
                    </a:cubicBezTo>
                    <a:cubicBezTo>
                      <a:pt x="108673" y="-1071"/>
                      <a:pt x="104196" y="-309"/>
                      <a:pt x="101529" y="1596"/>
                    </a:cubicBezTo>
                    <a:cubicBezTo>
                      <a:pt x="68477" y="25599"/>
                      <a:pt x="35330" y="49507"/>
                      <a:pt x="2278" y="73510"/>
                    </a:cubicBezTo>
                    <a:cubicBezTo>
                      <a:pt x="-4008" y="77986"/>
                      <a:pt x="4088" y="85226"/>
                      <a:pt x="9994" y="81035"/>
                    </a:cubicBezTo>
                    <a:lnTo>
                      <a:pt x="9994" y="8103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3" name="Google Shape;208;p28"/>
            <p:cNvGrpSpPr/>
            <p:nvPr/>
          </p:nvGrpSpPr>
          <p:grpSpPr>
            <a:xfrm>
              <a:off x="8457840" y="189720"/>
              <a:ext cx="1067040" cy="1339200"/>
              <a:chOff x="8457840" y="189720"/>
              <a:chExt cx="1067040" cy="1339200"/>
            </a:xfrm>
          </p:grpSpPr>
          <p:sp>
            <p:nvSpPr>
              <p:cNvPr id="144" name="Google Shape;209;p28"/>
              <p:cNvSpPr/>
              <p:nvPr/>
            </p:nvSpPr>
            <p:spPr>
              <a:xfrm>
                <a:off x="8525160" y="227880"/>
                <a:ext cx="866880" cy="1258920"/>
              </a:xfrm>
              <a:custGeom>
                <a:avLst/>
                <a:gdLst>
                  <a:gd name="textAreaLeft" fmla="*/ 0 w 866880"/>
                  <a:gd name="textAreaRight" fmla="*/ 867240 w 866880"/>
                  <a:gd name="textAreaTop" fmla="*/ 0 h 1258920"/>
                  <a:gd name="textAreaBottom" fmla="*/ 1259280 h 1258920"/>
                </a:gdLst>
                <a:ahLst/>
                <a:cxnLst/>
                <a:rect l="textAreaLeft" t="textAreaTop" r="textAreaRight" b="textAreaBottom"/>
                <a:pathLst>
                  <a:path w="532123" h="772620">
                    <a:moveTo>
                      <a:pt x="522296" y="3493"/>
                    </a:moveTo>
                    <a:cubicBezTo>
                      <a:pt x="470861" y="243142"/>
                      <a:pt x="343988" y="464788"/>
                      <a:pt x="165680" y="632619"/>
                    </a:cubicBezTo>
                    <a:cubicBezTo>
                      <a:pt x="115007" y="680339"/>
                      <a:pt x="60143" y="723487"/>
                      <a:pt x="1945" y="761587"/>
                    </a:cubicBezTo>
                    <a:cubicBezTo>
                      <a:pt x="-3103" y="764921"/>
                      <a:pt x="2707" y="775303"/>
                      <a:pt x="7660" y="771970"/>
                    </a:cubicBezTo>
                    <a:cubicBezTo>
                      <a:pt x="111387" y="704152"/>
                      <a:pt x="204161" y="620236"/>
                      <a:pt x="282552" y="524320"/>
                    </a:cubicBezTo>
                    <a:cubicBezTo>
                      <a:pt x="360942" y="428403"/>
                      <a:pt x="424284" y="321818"/>
                      <a:pt x="470575" y="207613"/>
                    </a:cubicBezTo>
                    <a:cubicBezTo>
                      <a:pt x="496864" y="142939"/>
                      <a:pt x="517438" y="75978"/>
                      <a:pt x="532011" y="7684"/>
                    </a:cubicBezTo>
                    <a:cubicBezTo>
                      <a:pt x="533250" y="1873"/>
                      <a:pt x="523820" y="-3842"/>
                      <a:pt x="522296" y="3397"/>
                    </a:cubicBezTo>
                    <a:lnTo>
                      <a:pt x="522296" y="339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5" name="Google Shape;210;p28"/>
              <p:cNvSpPr/>
              <p:nvPr/>
            </p:nvSpPr>
            <p:spPr>
              <a:xfrm>
                <a:off x="9129240" y="189720"/>
                <a:ext cx="395640" cy="340920"/>
              </a:xfrm>
              <a:custGeom>
                <a:avLst/>
                <a:gdLst>
                  <a:gd name="textAreaLeft" fmla="*/ 0 w 395640"/>
                  <a:gd name="textAreaRight" fmla="*/ 396000 w 395640"/>
                  <a:gd name="textAreaTop" fmla="*/ 0 h 340920"/>
                  <a:gd name="textAreaBottom" fmla="*/ 341280 h 340920"/>
                </a:gdLst>
                <a:ahLst/>
                <a:cxnLst/>
                <a:rect l="textAreaLeft" t="textAreaTop" r="textAreaRight" b="textAreaBottom"/>
                <a:pathLst>
                  <a:path w="243030" h="209327">
                    <a:moveTo>
                      <a:pt x="242507" y="202160"/>
                    </a:moveTo>
                    <a:cubicBezTo>
                      <a:pt x="219361" y="144438"/>
                      <a:pt x="196215" y="86717"/>
                      <a:pt x="173070" y="29091"/>
                    </a:cubicBezTo>
                    <a:lnTo>
                      <a:pt x="162973" y="3945"/>
                    </a:lnTo>
                    <a:cubicBezTo>
                      <a:pt x="161354" y="-246"/>
                      <a:pt x="156591" y="-1294"/>
                      <a:pt x="153448" y="1754"/>
                    </a:cubicBezTo>
                    <a:cubicBezTo>
                      <a:pt x="109157" y="44521"/>
                      <a:pt x="64866" y="87193"/>
                      <a:pt x="20670" y="129960"/>
                    </a:cubicBezTo>
                    <a:cubicBezTo>
                      <a:pt x="14288" y="136152"/>
                      <a:pt x="7811" y="142343"/>
                      <a:pt x="1429" y="148534"/>
                    </a:cubicBezTo>
                    <a:cubicBezTo>
                      <a:pt x="-3429" y="153201"/>
                      <a:pt x="5239" y="161202"/>
                      <a:pt x="10383" y="156249"/>
                    </a:cubicBezTo>
                    <a:cubicBezTo>
                      <a:pt x="54674" y="113482"/>
                      <a:pt x="98965" y="70810"/>
                      <a:pt x="143161" y="28043"/>
                    </a:cubicBezTo>
                    <a:cubicBezTo>
                      <a:pt x="149543" y="21852"/>
                      <a:pt x="156020" y="15660"/>
                      <a:pt x="162402" y="9469"/>
                    </a:cubicBezTo>
                    <a:lnTo>
                      <a:pt x="152877" y="7278"/>
                    </a:lnTo>
                    <a:cubicBezTo>
                      <a:pt x="176022" y="65000"/>
                      <a:pt x="199168" y="122721"/>
                      <a:pt x="222314" y="180348"/>
                    </a:cubicBezTo>
                    <a:lnTo>
                      <a:pt x="232411" y="205494"/>
                    </a:lnTo>
                    <a:cubicBezTo>
                      <a:pt x="235078" y="212256"/>
                      <a:pt x="245460" y="209399"/>
                      <a:pt x="242507" y="202160"/>
                    </a:cubicBezTo>
                    <a:lnTo>
                      <a:pt x="242507" y="20216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 name="Google Shape;211;p28"/>
              <p:cNvSpPr/>
              <p:nvPr/>
            </p:nvSpPr>
            <p:spPr>
              <a:xfrm>
                <a:off x="8457840" y="1173960"/>
                <a:ext cx="364680" cy="354960"/>
              </a:xfrm>
              <a:custGeom>
                <a:avLst/>
                <a:gdLst>
                  <a:gd name="textAreaLeft" fmla="*/ 0 w 364680"/>
                  <a:gd name="textAreaRight" fmla="*/ 365040 w 364680"/>
                  <a:gd name="textAreaTop" fmla="*/ 0 h 354960"/>
                  <a:gd name="textAreaBottom" fmla="*/ 355320 h 354960"/>
                </a:gdLst>
                <a:ahLst/>
                <a:cxnLst/>
                <a:rect l="textAreaLeft" t="textAreaTop" r="textAreaRight" b="textAreaBottom"/>
                <a:pathLst>
                  <a:path w="223848" h="218030">
                    <a:moveTo>
                      <a:pt x="220601" y="208385"/>
                    </a:moveTo>
                    <a:cubicBezTo>
                      <a:pt x="158689" y="201909"/>
                      <a:pt x="96776" y="195336"/>
                      <a:pt x="34864" y="188859"/>
                    </a:cubicBezTo>
                    <a:cubicBezTo>
                      <a:pt x="25910" y="187907"/>
                      <a:pt x="17052" y="186954"/>
                      <a:pt x="8099" y="186002"/>
                    </a:cubicBezTo>
                    <a:lnTo>
                      <a:pt x="10956" y="191907"/>
                    </a:lnTo>
                    <a:cubicBezTo>
                      <a:pt x="40103" y="137519"/>
                      <a:pt x="69154" y="83036"/>
                      <a:pt x="98301" y="28649"/>
                    </a:cubicBezTo>
                    <a:cubicBezTo>
                      <a:pt x="102396" y="20934"/>
                      <a:pt x="106492" y="13218"/>
                      <a:pt x="110683" y="5598"/>
                    </a:cubicBezTo>
                    <a:cubicBezTo>
                      <a:pt x="114207" y="-974"/>
                      <a:pt x="103063" y="-1831"/>
                      <a:pt x="100205" y="3408"/>
                    </a:cubicBezTo>
                    <a:cubicBezTo>
                      <a:pt x="71059" y="57795"/>
                      <a:pt x="42008" y="112278"/>
                      <a:pt x="12861" y="166666"/>
                    </a:cubicBezTo>
                    <a:cubicBezTo>
                      <a:pt x="8766" y="174381"/>
                      <a:pt x="4670" y="182096"/>
                      <a:pt x="479" y="189717"/>
                    </a:cubicBezTo>
                    <a:cubicBezTo>
                      <a:pt x="-759" y="192002"/>
                      <a:pt x="479" y="195336"/>
                      <a:pt x="3336" y="195622"/>
                    </a:cubicBezTo>
                    <a:cubicBezTo>
                      <a:pt x="65249" y="202099"/>
                      <a:pt x="127161" y="208671"/>
                      <a:pt x="189074" y="215148"/>
                    </a:cubicBezTo>
                    <a:cubicBezTo>
                      <a:pt x="198027" y="216101"/>
                      <a:pt x="206885" y="217053"/>
                      <a:pt x="215839" y="218006"/>
                    </a:cubicBezTo>
                    <a:cubicBezTo>
                      <a:pt x="221649" y="218577"/>
                      <a:pt x="227841" y="209147"/>
                      <a:pt x="220506" y="208385"/>
                    </a:cubicBezTo>
                    <a:lnTo>
                      <a:pt x="220506" y="2083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7" name="Google Shape;212;p28"/>
            <p:cNvGrpSpPr/>
            <p:nvPr/>
          </p:nvGrpSpPr>
          <p:grpSpPr>
            <a:xfrm>
              <a:off x="4501080" y="3353400"/>
              <a:ext cx="275400" cy="320400"/>
              <a:chOff x="4501080" y="3353400"/>
              <a:chExt cx="275400" cy="320400"/>
            </a:xfrm>
          </p:grpSpPr>
          <p:sp>
            <p:nvSpPr>
              <p:cNvPr id="148" name="Google Shape;213;p28"/>
              <p:cNvSpPr/>
              <p:nvPr/>
            </p:nvSpPr>
            <p:spPr>
              <a:xfrm>
                <a:off x="4501080" y="3353400"/>
                <a:ext cx="243720" cy="320400"/>
              </a:xfrm>
              <a:custGeom>
                <a:avLst/>
                <a:gdLst>
                  <a:gd name="textAreaLeft" fmla="*/ 0 w 243720"/>
                  <a:gd name="textAreaRight" fmla="*/ 244080 w 243720"/>
                  <a:gd name="textAreaTop" fmla="*/ 0 h 320400"/>
                  <a:gd name="textAreaBottom" fmla="*/ 320760 h 320400"/>
                </a:gdLst>
                <a:ahLst/>
                <a:cxnLst/>
                <a:rect l="textAreaLeft" t="textAreaTop" r="textAreaRight" b="textAreaBottom"/>
                <a:pathLst>
                  <a:path w="124413" h="163635">
                    <a:moveTo>
                      <a:pt x="11105" y="162447"/>
                    </a:moveTo>
                    <a:lnTo>
                      <a:pt x="123976" y="5761"/>
                    </a:lnTo>
                    <a:cubicBezTo>
                      <a:pt x="126739" y="1951"/>
                      <a:pt x="115594" y="-2050"/>
                      <a:pt x="113308" y="1189"/>
                    </a:cubicBezTo>
                    <a:lnTo>
                      <a:pt x="437" y="157875"/>
                    </a:lnTo>
                    <a:cubicBezTo>
                      <a:pt x="-2325" y="161685"/>
                      <a:pt x="8819" y="165686"/>
                      <a:pt x="11105" y="162447"/>
                    </a:cubicBezTo>
                    <a:lnTo>
                      <a:pt x="11105" y="16244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9" name="Google Shape;214;p28"/>
              <p:cNvSpPr/>
              <p:nvPr/>
            </p:nvSpPr>
            <p:spPr>
              <a:xfrm>
                <a:off x="4536360" y="3367800"/>
                <a:ext cx="240120" cy="298080"/>
              </a:xfrm>
              <a:custGeom>
                <a:avLst/>
                <a:gdLst>
                  <a:gd name="textAreaLeft" fmla="*/ 0 w 240120"/>
                  <a:gd name="textAreaRight" fmla="*/ 240480 w 240120"/>
                  <a:gd name="textAreaTop" fmla="*/ 0 h 298080"/>
                  <a:gd name="textAreaBottom" fmla="*/ 298440 h 298080"/>
                </a:gdLst>
                <a:ahLst/>
                <a:cxnLst/>
                <a:rect l="textAreaLeft" t="textAreaTop" r="textAreaRight" b="textAreaBottom"/>
                <a:pathLst>
                  <a:path w="122586" h="152291">
                    <a:moveTo>
                      <a:pt x="0" y="2398"/>
                    </a:moveTo>
                    <a:cubicBezTo>
                      <a:pt x="40005" y="49737"/>
                      <a:pt x="76962" y="99458"/>
                      <a:pt x="110680" y="151369"/>
                    </a:cubicBezTo>
                    <a:cubicBezTo>
                      <a:pt x="112395" y="153941"/>
                      <a:pt x="122587" y="150321"/>
                      <a:pt x="122587" y="150321"/>
                    </a:cubicBezTo>
                    <a:cubicBezTo>
                      <a:pt x="88678" y="98219"/>
                      <a:pt x="51530" y="48213"/>
                      <a:pt x="11430" y="683"/>
                    </a:cubicBezTo>
                    <a:cubicBezTo>
                      <a:pt x="9715" y="-1317"/>
                      <a:pt x="-572" y="1636"/>
                      <a:pt x="95" y="2398"/>
                    </a:cubicBezTo>
                    <a:lnTo>
                      <a:pt x="95" y="23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266760" y="447840"/>
            <a:ext cx="7457760" cy="704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strike="noStrike" spc="-1">
                <a:solidFill>
                  <a:schemeClr val="dk1"/>
                </a:solidFill>
                <a:latin typeface="GFS Didot"/>
                <a:ea typeface="GFS Didot"/>
              </a:rPr>
              <a:t>Conclusions</a:t>
            </a:r>
            <a:endParaRPr lang="fr-FR" sz="3000" b="0" strike="noStrike" spc="-1">
              <a:solidFill>
                <a:schemeClr val="dk1"/>
              </a:solidFill>
              <a:latin typeface="Arial"/>
            </a:endParaRPr>
          </a:p>
        </p:txBody>
      </p:sp>
      <p:sp>
        <p:nvSpPr>
          <p:cNvPr id="189" name="PlaceHolder 2"/>
          <p:cNvSpPr>
            <a:spLocks noGrp="1"/>
          </p:cNvSpPr>
          <p:nvPr>
            <p:ph/>
          </p:nvPr>
        </p:nvSpPr>
        <p:spPr>
          <a:xfrm>
            <a:off x="584495" y="1369202"/>
            <a:ext cx="7859286" cy="3009509"/>
          </a:xfrm>
          <a:prstGeom prst="rect">
            <a:avLst/>
          </a:prstGeom>
          <a:noFill/>
          <a:ln w="0">
            <a:noFill/>
          </a:ln>
        </p:spPr>
        <p:txBody>
          <a:bodyPr lIns="91440" tIns="91440" rIns="91440" bIns="91440" anchor="t">
            <a:normAutofit/>
          </a:bodyPr>
          <a:lstStyle/>
          <a:p>
            <a:pPr>
              <a:buNone/>
              <a:tabLst>
                <a:tab pos="0" algn="l"/>
              </a:tabLst>
            </a:pPr>
            <a:r>
              <a:rPr lang="en" sz="1400" spc="-1" dirty="0">
                <a:solidFill>
                  <a:srgbClr val="000000"/>
                </a:solidFill>
                <a:latin typeface="Times New Roman"/>
                <a:ea typeface="+mn-lt"/>
                <a:cs typeface="+mn-lt"/>
              </a:rPr>
              <a:t>Through this project, I got a chance to dive into Walmart’s real-world sales data and make sense of the numbers behind their daily operations. Using Python, I cleaned and prepared the data, and with the help of SQL, I explored key questions about customer habits, store performance, and payment trends.</a:t>
            </a:r>
            <a:endParaRPr lang="en-US" sz="1400">
              <a:latin typeface="Times New Roman"/>
              <a:cs typeface="Times New Roman"/>
            </a:endParaRPr>
          </a:p>
          <a:p>
            <a:pPr>
              <a:buNone/>
              <a:tabLst>
                <a:tab pos="0" algn="l"/>
              </a:tabLst>
            </a:pPr>
            <a:r>
              <a:rPr lang="en" sz="1400" spc="-1" dirty="0">
                <a:solidFill>
                  <a:srgbClr val="000000"/>
                </a:solidFill>
                <a:latin typeface="Times New Roman"/>
                <a:ea typeface="+mn-lt"/>
                <a:cs typeface="+mn-lt"/>
              </a:rPr>
              <a:t>The analysis gave some interesting takeaways—like which branch performs best, what time of day sees the most sales, and which product lines are customer favorites. These kinds of insights can help businesses like Walmart make smarter decisions—whether it's stocking the right products, improving customer experience, or planning offers more effectively.</a:t>
            </a:r>
            <a:endParaRPr lang="en" sz="1400">
              <a:latin typeface="Times New Roman"/>
              <a:cs typeface="Times New Roman"/>
            </a:endParaRPr>
          </a:p>
          <a:p>
            <a:pPr>
              <a:buNone/>
              <a:tabLst>
                <a:tab pos="0" algn="l"/>
              </a:tabLst>
            </a:pPr>
            <a:r>
              <a:rPr lang="en" sz="1400" spc="-1" dirty="0">
                <a:solidFill>
                  <a:srgbClr val="000000"/>
                </a:solidFill>
                <a:latin typeface="Times New Roman"/>
                <a:ea typeface="+mn-lt"/>
                <a:cs typeface="+mn-lt"/>
              </a:rPr>
              <a:t>In the end, this project really showed me how powerful data can be when it’s cleaned, questioned, and understood the right way.</a:t>
            </a:r>
            <a:endParaRPr lang="en" sz="1400">
              <a:latin typeface="Times New Roman"/>
              <a:cs typeface="Times New Roman"/>
            </a:endParaRPr>
          </a:p>
          <a:p>
            <a:pPr indent="0">
              <a:lnSpc>
                <a:spcPct val="100000"/>
              </a:lnSpc>
              <a:buNone/>
              <a:tabLst>
                <a:tab pos="0" algn="l"/>
              </a:tabLst>
            </a:pPr>
            <a:endParaRPr lang="en" sz="1200" b="0" strike="noStrike" spc="-1" dirty="0">
              <a:solidFill>
                <a:schemeClr val="dk1"/>
              </a:solidFill>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266760" y="447840"/>
            <a:ext cx="7457760" cy="704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strike="noStrike" spc="-1">
                <a:solidFill>
                  <a:schemeClr val="dk1"/>
                </a:solidFill>
                <a:latin typeface="GFS Didot"/>
                <a:ea typeface="GFS Didot"/>
              </a:rPr>
              <a:t>Introduction</a:t>
            </a:r>
            <a:endParaRPr lang="fr-FR" sz="3000" b="0" strike="noStrike" spc="-1">
              <a:solidFill>
                <a:schemeClr val="dk1"/>
              </a:solidFill>
              <a:latin typeface="Arial"/>
            </a:endParaRPr>
          </a:p>
        </p:txBody>
      </p:sp>
      <p:sp>
        <p:nvSpPr>
          <p:cNvPr id="151" name="PlaceHolder 2"/>
          <p:cNvSpPr>
            <a:spLocks noGrp="1"/>
          </p:cNvSpPr>
          <p:nvPr>
            <p:ph/>
          </p:nvPr>
        </p:nvSpPr>
        <p:spPr>
          <a:xfrm>
            <a:off x="478492" y="1396857"/>
            <a:ext cx="8306345" cy="2673061"/>
          </a:xfrm>
          <a:prstGeom prst="rect">
            <a:avLst/>
          </a:prstGeom>
          <a:noFill/>
          <a:ln w="0">
            <a:noFill/>
          </a:ln>
        </p:spPr>
        <p:txBody>
          <a:bodyPr lIns="91440" tIns="91440" rIns="91440" bIns="91440" anchor="t">
            <a:normAutofit/>
          </a:bodyPr>
          <a:lstStyle/>
          <a:p>
            <a:pPr>
              <a:buNone/>
              <a:tabLst>
                <a:tab pos="0" algn="l"/>
              </a:tabLst>
            </a:pPr>
            <a:r>
              <a:rPr lang="en" sz="1200" spc="-1" dirty="0">
                <a:solidFill>
                  <a:srgbClr val="000000"/>
                </a:solidFill>
                <a:latin typeface="Times New Roman"/>
                <a:ea typeface="+mn-lt"/>
                <a:cs typeface="+mn-lt"/>
              </a:rPr>
              <a:t>I</a:t>
            </a:r>
            <a:r>
              <a:rPr lang="en" sz="1400" spc="-1" dirty="0">
                <a:solidFill>
                  <a:srgbClr val="000000"/>
                </a:solidFill>
                <a:latin typeface="Times New Roman"/>
                <a:ea typeface="+mn-lt"/>
                <a:cs typeface="+mn-lt"/>
              </a:rPr>
              <a:t>n this project, we explore real-world sales data from Walmart, sourced from </a:t>
            </a:r>
            <a:r>
              <a:rPr lang="en" sz="1400" b="1" spc="-1" dirty="0">
                <a:solidFill>
                  <a:srgbClr val="000000"/>
                </a:solidFill>
                <a:latin typeface="Times New Roman"/>
                <a:ea typeface="+mn-lt"/>
                <a:cs typeface="+mn-lt"/>
              </a:rPr>
              <a:t>Kaggle</a:t>
            </a:r>
            <a:r>
              <a:rPr lang="en" sz="1400" spc="-1" dirty="0">
                <a:solidFill>
                  <a:srgbClr val="000000"/>
                </a:solidFill>
                <a:latin typeface="Times New Roman"/>
                <a:ea typeface="+mn-lt"/>
                <a:cs typeface="+mn-lt"/>
              </a:rPr>
              <a:t>. The aim is to dive into the company's transactional data to uncover useful patterns and trends.</a:t>
            </a:r>
            <a:endParaRPr lang="en-US" sz="1400">
              <a:latin typeface="Times New Roman"/>
              <a:cs typeface="Times New Roman"/>
            </a:endParaRPr>
          </a:p>
          <a:p>
            <a:pPr>
              <a:buNone/>
              <a:tabLst>
                <a:tab pos="0" algn="l"/>
              </a:tabLst>
            </a:pPr>
            <a:r>
              <a:rPr lang="en" sz="1400" spc="-1" dirty="0">
                <a:solidFill>
                  <a:srgbClr val="000000"/>
                </a:solidFill>
                <a:latin typeface="Times New Roman"/>
                <a:ea typeface="+mn-lt"/>
                <a:cs typeface="+mn-lt"/>
              </a:rPr>
              <a:t>Using </a:t>
            </a:r>
            <a:r>
              <a:rPr lang="en" sz="1400" b="1" spc="-1" dirty="0">
                <a:solidFill>
                  <a:srgbClr val="000000"/>
                </a:solidFill>
                <a:latin typeface="Times New Roman"/>
                <a:ea typeface="+mn-lt"/>
                <a:cs typeface="+mn-lt"/>
              </a:rPr>
              <a:t>Python</a:t>
            </a:r>
            <a:r>
              <a:rPr lang="en" sz="1400" spc="-1" dirty="0">
                <a:solidFill>
                  <a:srgbClr val="000000"/>
                </a:solidFill>
                <a:latin typeface="Times New Roman"/>
                <a:ea typeface="+mn-lt"/>
                <a:cs typeface="+mn-lt"/>
              </a:rPr>
              <a:t>, the data was cleaned and prepared, and then analyzed through </a:t>
            </a:r>
            <a:r>
              <a:rPr lang="en" sz="1400" b="1" spc="-1" dirty="0">
                <a:solidFill>
                  <a:srgbClr val="000000"/>
                </a:solidFill>
                <a:latin typeface="Times New Roman"/>
                <a:ea typeface="+mn-lt"/>
                <a:cs typeface="+mn-lt"/>
              </a:rPr>
              <a:t>SQL </a:t>
            </a:r>
            <a:r>
              <a:rPr lang="en" sz="1400" spc="-1" dirty="0">
                <a:solidFill>
                  <a:srgbClr val="000000"/>
                </a:solidFill>
                <a:latin typeface="Times New Roman"/>
                <a:ea typeface="+mn-lt"/>
                <a:cs typeface="+mn-lt"/>
              </a:rPr>
              <a:t>to answer key business questions—like which payment methods are most popular, which branches perform the best, and how customer behavior changes over time. The insights from this analysis can help Walmart make smarter decisions around marketing, operations, and sales strategies.</a:t>
            </a:r>
            <a:endParaRPr lang="en" sz="1400">
              <a:latin typeface="Times New Roman"/>
              <a:cs typeface="Times New Roman"/>
            </a:endParaRPr>
          </a:p>
          <a:p>
            <a:pPr indent="0" algn="r">
              <a:lnSpc>
                <a:spcPct val="100000"/>
              </a:lnSpc>
              <a:buNone/>
              <a:tabLst>
                <a:tab pos="0" algn="l"/>
              </a:tabLst>
            </a:pPr>
            <a:endParaRPr lang="en" sz="1200" b="0" strike="noStrike" spc="-1" dirty="0">
              <a:solidFill>
                <a:schemeClr val="dk1"/>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372280" y="3990960"/>
            <a:ext cx="3447720" cy="837720"/>
          </a:xfrm>
          <a:prstGeom prst="rect">
            <a:avLst/>
          </a:prstGeom>
          <a:noFill/>
          <a:ln w="0">
            <a:noFill/>
          </a:ln>
        </p:spPr>
        <p:txBody>
          <a:bodyPr lIns="91440" tIns="91440" rIns="91440" bIns="91440" anchor="ctr">
            <a:normAutofit fontScale="90000"/>
          </a:bodyPr>
          <a:lstStyle/>
          <a:p>
            <a:pPr indent="0" algn="r">
              <a:lnSpc>
                <a:spcPct val="100000"/>
              </a:lnSpc>
              <a:buNone/>
              <a:tabLst>
                <a:tab pos="0" algn="l"/>
              </a:tabLst>
            </a:pPr>
            <a:endParaRPr lang="en" sz="5000" b="0" strike="noStrike" spc="-1" dirty="0">
              <a:solidFill>
                <a:schemeClr val="dk1"/>
              </a:solidFill>
              <a:latin typeface="GFS Didot"/>
            </a:endParaRPr>
          </a:p>
        </p:txBody>
      </p:sp>
      <p:sp>
        <p:nvSpPr>
          <p:cNvPr id="154" name="PlaceHolder 2"/>
          <p:cNvSpPr>
            <a:spLocks noGrp="1"/>
          </p:cNvSpPr>
          <p:nvPr>
            <p:ph type="title"/>
          </p:nvPr>
        </p:nvSpPr>
        <p:spPr>
          <a:xfrm>
            <a:off x="419040" y="181080"/>
            <a:ext cx="2446995"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800" i="1" spc="-1" dirty="0">
                <a:solidFill>
                  <a:schemeClr val="lt2"/>
                </a:solidFill>
                <a:latin typeface="Dawning of a New Day"/>
              </a:rPr>
              <a:t>FLow</a:t>
            </a:r>
            <a:endParaRPr lang="en" sz="6800" b="0" i="1" strike="noStrike" spc="-1" dirty="0">
              <a:solidFill>
                <a:schemeClr val="lt2"/>
              </a:solidFill>
              <a:latin typeface="Dawning of a New Day"/>
            </a:endParaRPr>
          </a:p>
        </p:txBody>
      </p:sp>
      <p:grpSp>
        <p:nvGrpSpPr>
          <p:cNvPr id="155" name="Google Shape;283;p33"/>
          <p:cNvGrpSpPr/>
          <p:nvPr/>
        </p:nvGrpSpPr>
        <p:grpSpPr>
          <a:xfrm>
            <a:off x="1466280" y="485280"/>
            <a:ext cx="4632480" cy="5196600"/>
            <a:chOff x="1466280" y="485280"/>
            <a:chExt cx="4632480" cy="5196600"/>
          </a:xfrm>
        </p:grpSpPr>
        <p:grpSp>
          <p:nvGrpSpPr>
            <p:cNvPr id="156" name="Google Shape;284;p33"/>
            <p:cNvGrpSpPr/>
            <p:nvPr/>
          </p:nvGrpSpPr>
          <p:grpSpPr>
            <a:xfrm>
              <a:off x="4348440" y="4194360"/>
              <a:ext cx="1750320" cy="1487520"/>
              <a:chOff x="4348440" y="4194360"/>
              <a:chExt cx="1750320" cy="1487520"/>
            </a:xfrm>
          </p:grpSpPr>
          <p:sp>
            <p:nvSpPr>
              <p:cNvPr id="157" name="Google Shape;285;p33"/>
              <p:cNvSpPr/>
              <p:nvPr/>
            </p:nvSpPr>
            <p:spPr>
              <a:xfrm rot="3583800">
                <a:off x="4899240" y="4161960"/>
                <a:ext cx="648720" cy="1648080"/>
              </a:xfrm>
              <a:custGeom>
                <a:avLst/>
                <a:gdLst>
                  <a:gd name="textAreaLeft" fmla="*/ 0 w 648720"/>
                  <a:gd name="textAreaRight" fmla="*/ 649080 w 648720"/>
                  <a:gd name="textAreaTop" fmla="*/ 0 h 1648080"/>
                  <a:gd name="textAreaBottom" fmla="*/ 1648440 h 1648080"/>
                </a:gdLst>
                <a:ahLst/>
                <a:cxnLst/>
                <a:rect l="textAreaLeft" t="textAreaTop" r="textAreaRight" b="textAreaBottom"/>
                <a:pathLst>
                  <a:path w="399412" h="1014486">
                    <a:moveTo>
                      <a:pt x="31868" y="2165"/>
                    </a:moveTo>
                    <a:cubicBezTo>
                      <a:pt x="2055" y="128276"/>
                      <a:pt x="9484" y="262960"/>
                      <a:pt x="54728" y="384594"/>
                    </a:cubicBezTo>
                    <a:cubicBezTo>
                      <a:pt x="89970" y="479368"/>
                      <a:pt x="159884" y="573474"/>
                      <a:pt x="270564" y="573570"/>
                    </a:cubicBezTo>
                    <a:cubicBezTo>
                      <a:pt x="315141" y="573570"/>
                      <a:pt x="364671" y="556044"/>
                      <a:pt x="388198" y="515658"/>
                    </a:cubicBezTo>
                    <a:cubicBezTo>
                      <a:pt x="400104" y="495179"/>
                      <a:pt x="405248" y="467461"/>
                      <a:pt x="389817" y="447363"/>
                    </a:cubicBezTo>
                    <a:cubicBezTo>
                      <a:pt x="376482" y="429933"/>
                      <a:pt x="352955" y="424503"/>
                      <a:pt x="332096" y="423646"/>
                    </a:cubicBezTo>
                    <a:cubicBezTo>
                      <a:pt x="213700" y="418884"/>
                      <a:pt x="116926" y="509657"/>
                      <a:pt x="64824" y="607574"/>
                    </a:cubicBezTo>
                    <a:cubicBezTo>
                      <a:pt x="-708" y="730732"/>
                      <a:pt x="-16805" y="877227"/>
                      <a:pt x="17675" y="1012101"/>
                    </a:cubicBezTo>
                    <a:cubicBezTo>
                      <a:pt x="18533" y="1015339"/>
                      <a:pt x="30248" y="1015435"/>
                      <a:pt x="29201" y="1011434"/>
                    </a:cubicBezTo>
                    <a:cubicBezTo>
                      <a:pt x="1102" y="901420"/>
                      <a:pt x="7007" y="783215"/>
                      <a:pt x="46250" y="676630"/>
                    </a:cubicBezTo>
                    <a:cubicBezTo>
                      <a:pt x="83684" y="575094"/>
                      <a:pt x="153312" y="475081"/>
                      <a:pt x="260372" y="439934"/>
                    </a:cubicBezTo>
                    <a:cubicBezTo>
                      <a:pt x="286947" y="431266"/>
                      <a:pt x="317999" y="424980"/>
                      <a:pt x="345907" y="430218"/>
                    </a:cubicBezTo>
                    <a:cubicBezTo>
                      <a:pt x="373815" y="435457"/>
                      <a:pt x="391437" y="457841"/>
                      <a:pt x="386769" y="486606"/>
                    </a:cubicBezTo>
                    <a:cubicBezTo>
                      <a:pt x="378768" y="536041"/>
                      <a:pt x="326762" y="564711"/>
                      <a:pt x="280756" y="568045"/>
                    </a:cubicBezTo>
                    <a:cubicBezTo>
                      <a:pt x="173695" y="575856"/>
                      <a:pt x="103591" y="480225"/>
                      <a:pt x="69015" y="390976"/>
                    </a:cubicBezTo>
                    <a:cubicBezTo>
                      <a:pt x="21390" y="268198"/>
                      <a:pt x="13580" y="130943"/>
                      <a:pt x="43869" y="3022"/>
                    </a:cubicBezTo>
                    <a:cubicBezTo>
                      <a:pt x="44631" y="-26"/>
                      <a:pt x="32915" y="-1550"/>
                      <a:pt x="31963" y="2260"/>
                    </a:cubicBezTo>
                    <a:lnTo>
                      <a:pt x="31963" y="226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8" name="Google Shape;286;p33"/>
              <p:cNvSpPr/>
              <p:nvPr/>
            </p:nvSpPr>
            <p:spPr>
              <a:xfrm rot="3583800">
                <a:off x="5592240" y="4263840"/>
                <a:ext cx="267120" cy="183600"/>
              </a:xfrm>
              <a:custGeom>
                <a:avLst/>
                <a:gdLst>
                  <a:gd name="textAreaLeft" fmla="*/ 0 w 267120"/>
                  <a:gd name="textAreaRight" fmla="*/ 267480 w 267120"/>
                  <a:gd name="textAreaTop" fmla="*/ 0 h 183600"/>
                  <a:gd name="textAreaBottom" fmla="*/ 183960 h 183600"/>
                </a:gdLst>
                <a:ahLst/>
                <a:cxnLst/>
                <a:rect l="textAreaLeft" t="textAreaTop" r="textAreaRight" b="textAreaBottom"/>
                <a:pathLst>
                  <a:path w="164626" h="113326">
                    <a:moveTo>
                      <a:pt x="9899" y="81035"/>
                    </a:moveTo>
                    <a:cubicBezTo>
                      <a:pt x="42950" y="57032"/>
                      <a:pt x="76097" y="33124"/>
                      <a:pt x="109149" y="9121"/>
                    </a:cubicBezTo>
                    <a:lnTo>
                      <a:pt x="100100" y="8168"/>
                    </a:lnTo>
                    <a:cubicBezTo>
                      <a:pt x="117912" y="42363"/>
                      <a:pt x="135724" y="76462"/>
                      <a:pt x="153535" y="110657"/>
                    </a:cubicBezTo>
                    <a:cubicBezTo>
                      <a:pt x="156774" y="116849"/>
                      <a:pt x="167251" y="111134"/>
                      <a:pt x="164013" y="105037"/>
                    </a:cubicBezTo>
                    <a:cubicBezTo>
                      <a:pt x="146201" y="70843"/>
                      <a:pt x="128389" y="36743"/>
                      <a:pt x="110578" y="2549"/>
                    </a:cubicBezTo>
                    <a:cubicBezTo>
                      <a:pt x="108673" y="-1071"/>
                      <a:pt x="104196" y="-309"/>
                      <a:pt x="101529" y="1596"/>
                    </a:cubicBezTo>
                    <a:cubicBezTo>
                      <a:pt x="68477" y="25599"/>
                      <a:pt x="35330" y="49507"/>
                      <a:pt x="2278" y="73510"/>
                    </a:cubicBezTo>
                    <a:cubicBezTo>
                      <a:pt x="-4008" y="77986"/>
                      <a:pt x="4088" y="85226"/>
                      <a:pt x="9994" y="81035"/>
                    </a:cubicBezTo>
                    <a:lnTo>
                      <a:pt x="9994" y="8103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9" name="Google Shape;287;p33"/>
            <p:cNvGrpSpPr/>
            <p:nvPr/>
          </p:nvGrpSpPr>
          <p:grpSpPr>
            <a:xfrm>
              <a:off x="1466280" y="485280"/>
              <a:ext cx="198000" cy="833760"/>
              <a:chOff x="1466280" y="485280"/>
              <a:chExt cx="198000" cy="833760"/>
            </a:xfrm>
          </p:grpSpPr>
          <p:sp>
            <p:nvSpPr>
              <p:cNvPr id="160" name="Google Shape;288;p33"/>
              <p:cNvSpPr/>
              <p:nvPr/>
            </p:nvSpPr>
            <p:spPr>
              <a:xfrm>
                <a:off x="1468080" y="485280"/>
                <a:ext cx="194400" cy="269640"/>
              </a:xfrm>
              <a:custGeom>
                <a:avLst/>
                <a:gdLst>
                  <a:gd name="textAreaLeft" fmla="*/ 0 w 194400"/>
                  <a:gd name="textAreaRight" fmla="*/ 194760 w 194400"/>
                  <a:gd name="textAreaTop" fmla="*/ 0 h 269640"/>
                  <a:gd name="textAreaBottom" fmla="*/ 270000 h 269640"/>
                </a:gdLst>
                <a:ahLst/>
                <a:cxnLst/>
                <a:rect l="textAreaLeft" t="textAreaTop" r="textAreaRight" b="textAreaBottom"/>
                <a:pathLst>
                  <a:path w="124353" h="172425">
                    <a:moveTo>
                      <a:pt x="8332" y="171349"/>
                    </a:moveTo>
                    <a:cubicBezTo>
                      <a:pt x="43194" y="114865"/>
                      <a:pt x="81770" y="60858"/>
                      <a:pt x="123775" y="9519"/>
                    </a:cubicBezTo>
                    <a:cubicBezTo>
                      <a:pt x="126442" y="6280"/>
                      <a:pt x="119203" y="-2959"/>
                      <a:pt x="115869" y="946"/>
                    </a:cubicBezTo>
                    <a:cubicBezTo>
                      <a:pt x="73864" y="52286"/>
                      <a:pt x="35288" y="106388"/>
                      <a:pt x="426" y="162776"/>
                    </a:cubicBezTo>
                    <a:cubicBezTo>
                      <a:pt x="-1860" y="166395"/>
                      <a:pt x="5665" y="175539"/>
                      <a:pt x="8332" y="171349"/>
                    </a:cubicBezTo>
                    <a:lnTo>
                      <a:pt x="8332" y="17134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 name="Google Shape;289;p33"/>
              <p:cNvSpPr/>
              <p:nvPr/>
            </p:nvSpPr>
            <p:spPr>
              <a:xfrm>
                <a:off x="1466640" y="773280"/>
                <a:ext cx="197280" cy="261360"/>
              </a:xfrm>
              <a:custGeom>
                <a:avLst/>
                <a:gdLst>
                  <a:gd name="textAreaLeft" fmla="*/ 0 w 197280"/>
                  <a:gd name="textAreaRight" fmla="*/ 197640 w 197280"/>
                  <a:gd name="textAreaTop" fmla="*/ 0 h 261360"/>
                  <a:gd name="textAreaBottom" fmla="*/ 261720 h 261360"/>
                </a:gdLst>
                <a:ahLst/>
                <a:cxnLst/>
                <a:rect l="textAreaLeft" t="textAreaTop" r="textAreaRight" b="textAreaBottom"/>
                <a:pathLst>
                  <a:path w="126353" h="167234">
                    <a:moveTo>
                      <a:pt x="10879" y="162556"/>
                    </a:moveTo>
                    <a:cubicBezTo>
                      <a:pt x="45645" y="106359"/>
                      <a:pt x="84031" y="52447"/>
                      <a:pt x="125941" y="1298"/>
                    </a:cubicBezTo>
                    <a:cubicBezTo>
                      <a:pt x="127560" y="-702"/>
                      <a:pt x="123941" y="155"/>
                      <a:pt x="123178" y="346"/>
                    </a:cubicBezTo>
                    <a:cubicBezTo>
                      <a:pt x="120893" y="727"/>
                      <a:pt x="117464" y="2346"/>
                      <a:pt x="115940" y="4156"/>
                    </a:cubicBezTo>
                    <a:cubicBezTo>
                      <a:pt x="73744" y="55686"/>
                      <a:pt x="35072" y="109978"/>
                      <a:pt x="116" y="166557"/>
                    </a:cubicBezTo>
                    <a:cubicBezTo>
                      <a:pt x="-837" y="168081"/>
                      <a:pt x="4402" y="166557"/>
                      <a:pt x="4687" y="166557"/>
                    </a:cubicBezTo>
                    <a:cubicBezTo>
                      <a:pt x="6783" y="165795"/>
                      <a:pt x="9641" y="164556"/>
                      <a:pt x="10879" y="162556"/>
                    </a:cubicBezTo>
                    <a:lnTo>
                      <a:pt x="10879" y="16255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2" name="Google Shape;290;p33"/>
              <p:cNvSpPr/>
              <p:nvPr/>
            </p:nvSpPr>
            <p:spPr>
              <a:xfrm>
                <a:off x="1466280" y="1057320"/>
                <a:ext cx="198000" cy="261720"/>
              </a:xfrm>
              <a:custGeom>
                <a:avLst/>
                <a:gdLst>
                  <a:gd name="textAreaLeft" fmla="*/ 0 w 198000"/>
                  <a:gd name="textAreaRight" fmla="*/ 198360 w 198000"/>
                  <a:gd name="textAreaTop" fmla="*/ 0 h 261720"/>
                  <a:gd name="textAreaBottom" fmla="*/ 262080 h 261720"/>
                </a:gdLst>
                <a:ahLst/>
                <a:cxnLst/>
                <a:rect l="textAreaLeft" t="textAreaTop" r="textAreaRight" b="textAreaBottom"/>
                <a:pathLst>
                  <a:path w="126678" h="167303">
                    <a:moveTo>
                      <a:pt x="11194" y="166692"/>
                    </a:moveTo>
                    <a:cubicBezTo>
                      <a:pt x="46055" y="110208"/>
                      <a:pt x="84632" y="56202"/>
                      <a:pt x="126637" y="4862"/>
                    </a:cubicBezTo>
                    <a:cubicBezTo>
                      <a:pt x="127399" y="3909"/>
                      <a:pt x="117493" y="-1806"/>
                      <a:pt x="115493" y="576"/>
                    </a:cubicBezTo>
                    <a:cubicBezTo>
                      <a:pt x="73487" y="51915"/>
                      <a:pt x="34911" y="106017"/>
                      <a:pt x="50" y="162405"/>
                    </a:cubicBezTo>
                    <a:cubicBezTo>
                      <a:pt x="-807" y="163834"/>
                      <a:pt x="9670" y="169073"/>
                      <a:pt x="11194" y="166692"/>
                    </a:cubicBezTo>
                    <a:lnTo>
                      <a:pt x="11194" y="16669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pic>
        <p:nvPicPr>
          <p:cNvPr id="2" name="Picture 1" descr="A computer screen with text and words&#10;&#10;AI-generated content may be incorrect.">
            <a:extLst>
              <a:ext uri="{FF2B5EF4-FFF2-40B4-BE49-F238E27FC236}">
                <a16:creationId xmlns:a16="http://schemas.microsoft.com/office/drawing/2014/main" id="{CB533C28-CDED-0048-B8D7-A2CB78F2CFF3}"/>
              </a:ext>
            </a:extLst>
          </p:cNvPr>
          <p:cNvPicPr>
            <a:picLocks noChangeAspect="1"/>
          </p:cNvPicPr>
          <p:nvPr/>
        </p:nvPicPr>
        <p:blipFill>
          <a:blip r:embed="rId2"/>
          <a:stretch>
            <a:fillRect/>
          </a:stretch>
        </p:blipFill>
        <p:spPr>
          <a:xfrm>
            <a:off x="718983" y="1017506"/>
            <a:ext cx="8305185" cy="41132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266760" y="447840"/>
            <a:ext cx="7457760" cy="704520"/>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dk1"/>
                </a:solidFill>
                <a:latin typeface="GFS Didot"/>
              </a:rPr>
              <a:t>Problem Statment</a:t>
            </a:r>
            <a:endParaRPr lang="en" sz="3000" b="0" strike="noStrike" spc="-1" dirty="0">
              <a:solidFill>
                <a:schemeClr val="dk1"/>
              </a:solidFill>
              <a:latin typeface="GFS Didot"/>
            </a:endParaRPr>
          </a:p>
        </p:txBody>
      </p:sp>
      <p:sp>
        <p:nvSpPr>
          <p:cNvPr id="164" name="PlaceHolder 2"/>
          <p:cNvSpPr>
            <a:spLocks noGrp="1"/>
          </p:cNvSpPr>
          <p:nvPr>
            <p:ph/>
          </p:nvPr>
        </p:nvSpPr>
        <p:spPr>
          <a:xfrm>
            <a:off x="575278" y="1157196"/>
            <a:ext cx="7587362" cy="2106169"/>
          </a:xfrm>
          <a:prstGeom prst="rect">
            <a:avLst/>
          </a:prstGeom>
          <a:noFill/>
          <a:ln w="0">
            <a:noFill/>
          </a:ln>
        </p:spPr>
        <p:txBody>
          <a:bodyPr lIns="91440" tIns="91440" rIns="91440" bIns="91440" anchor="t">
            <a:noAutofit/>
          </a:bodyPr>
          <a:lstStyle/>
          <a:p>
            <a:pPr>
              <a:buNone/>
              <a:tabLst>
                <a:tab pos="0" algn="l"/>
              </a:tabLst>
            </a:pPr>
            <a:r>
              <a:rPr lang="en" sz="1400" spc="-1" dirty="0">
                <a:solidFill>
                  <a:srgbClr val="000000"/>
                </a:solidFill>
                <a:latin typeface="Times New Roman"/>
                <a:ea typeface="+mn-lt"/>
                <a:cs typeface="+mn-lt"/>
              </a:rPr>
              <a:t>Walmart is one of the biggest retail stores with many branches and thousands of daily transactions. But with so much data coming in every day, it can be hard to make sense of it all. The sales data is often messy or incomplete, which makes it difficult to directly use for business decisions.</a:t>
            </a:r>
            <a:endParaRPr lang="en-US" sz="1400">
              <a:latin typeface="Times New Roman"/>
              <a:cs typeface="Times New Roman"/>
            </a:endParaRPr>
          </a:p>
          <a:p>
            <a:pPr>
              <a:buNone/>
              <a:tabLst>
                <a:tab pos="0" algn="l"/>
              </a:tabLst>
            </a:pPr>
            <a:r>
              <a:rPr lang="en" sz="1400" spc="-1" dirty="0">
                <a:solidFill>
                  <a:srgbClr val="000000"/>
                </a:solidFill>
                <a:latin typeface="Times New Roman"/>
                <a:ea typeface="+mn-lt"/>
                <a:cs typeface="+mn-lt"/>
              </a:rPr>
              <a:t>In this project, we aim to clean up and organize Walmart’s sales data using Python, then dig into the details with SQL queries. We want to understand things like which payment methods customers prefer, how different branches are performing, and what products are bringing in the most money. We also look at when the store is busiest so Walmart can better plan their operations.</a:t>
            </a:r>
            <a:endParaRPr lang="en" sz="1400">
              <a:latin typeface="Times New Roman"/>
              <a:cs typeface="Times New Roman"/>
            </a:endParaRPr>
          </a:p>
          <a:p>
            <a:pPr>
              <a:buNone/>
              <a:tabLst>
                <a:tab pos="0" algn="l"/>
              </a:tabLst>
            </a:pPr>
            <a:r>
              <a:rPr lang="en" sz="1400" spc="-1" dirty="0">
                <a:solidFill>
                  <a:srgbClr val="000000"/>
                </a:solidFill>
                <a:latin typeface="Times New Roman"/>
                <a:ea typeface="+mn-lt"/>
                <a:cs typeface="+mn-lt"/>
              </a:rPr>
              <a:t>By uncovering these insights, Walmart can make smarter decisions about marketing, inventory, and staffing to serve customers better and boost sales</a:t>
            </a:r>
            <a:endParaRPr lang="en" sz="1400">
              <a:latin typeface="Times New Roman"/>
              <a:cs typeface="Times New Roman"/>
            </a:endParaRPr>
          </a:p>
          <a:p>
            <a:pPr indent="0">
              <a:lnSpc>
                <a:spcPct val="100000"/>
              </a:lnSpc>
              <a:buNone/>
              <a:tabLst>
                <a:tab pos="0" algn="l"/>
              </a:tabLst>
            </a:pPr>
            <a:endParaRPr lang="en" sz="1400" b="0" strike="noStrike" spc="-1" dirty="0">
              <a:solidFill>
                <a:schemeClr val="dk1"/>
              </a:solidFill>
              <a:latin typeface="Chivo"/>
            </a:endParaRPr>
          </a:p>
        </p:txBody>
      </p:sp>
      <p:pic>
        <p:nvPicPr>
          <p:cNvPr id="4" name="Google Shape;280;p33" descr="People in a grocery store&#10;&#10;AI-generated content may be incorrect.">
            <a:extLst>
              <a:ext uri="{FF2B5EF4-FFF2-40B4-BE49-F238E27FC236}">
                <a16:creationId xmlns:a16="http://schemas.microsoft.com/office/drawing/2014/main" id="{09AA0692-1381-835B-00C3-506A88910ED1}"/>
              </a:ext>
            </a:extLst>
          </p:cNvPr>
          <p:cNvPicPr/>
          <p:nvPr/>
        </p:nvPicPr>
        <p:blipFill>
          <a:blip r:embed="rId2"/>
          <a:srcRect l="1535" t="7598" r="5595" b="41378"/>
          <a:stretch/>
        </p:blipFill>
        <p:spPr>
          <a:xfrm flipH="1">
            <a:off x="6157325" y="3033086"/>
            <a:ext cx="2476521" cy="1888097"/>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266760" y="447840"/>
            <a:ext cx="7457760" cy="704520"/>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dk1"/>
                </a:solidFill>
                <a:latin typeface="GFS Didot"/>
              </a:rPr>
              <a:t>Tech Stack</a:t>
            </a:r>
            <a:endParaRPr lang="en" sz="3000" b="0" strike="noStrike" spc="-1" dirty="0">
              <a:solidFill>
                <a:schemeClr val="dk1"/>
              </a:solidFill>
              <a:latin typeface="GFS Didot"/>
            </a:endParaRPr>
          </a:p>
        </p:txBody>
      </p:sp>
      <p:graphicFrame>
        <p:nvGraphicFramePr>
          <p:cNvPr id="3" name="Content Placeholder 2">
            <a:extLst>
              <a:ext uri="{FF2B5EF4-FFF2-40B4-BE49-F238E27FC236}">
                <a16:creationId xmlns:a16="http://schemas.microsoft.com/office/drawing/2014/main" id="{BF783355-7926-0C7B-AEFF-59A94033AAF9}"/>
              </a:ext>
            </a:extLst>
          </p:cNvPr>
          <p:cNvGraphicFramePr>
            <a:graphicFrameLocks noGrp="1"/>
          </p:cNvGraphicFramePr>
          <p:nvPr>
            <p:ph/>
            <p:extLst>
              <p:ext uri="{D42A27DB-BD31-4B8C-83A1-F6EECF244321}">
                <p14:modId xmlns:p14="http://schemas.microsoft.com/office/powerpoint/2010/main" val="1684764714"/>
              </p:ext>
            </p:extLst>
          </p:nvPr>
        </p:nvGraphicFramePr>
        <p:xfrm>
          <a:off x="972471" y="1765197"/>
          <a:ext cx="7189860" cy="2540163"/>
        </p:xfrm>
        <a:graphic>
          <a:graphicData uri="http://schemas.openxmlformats.org/drawingml/2006/table">
            <a:tbl>
              <a:tblPr bandRow="1">
                <a:tableStyleId>{5C22544A-7EE6-4342-B048-85BDC9FD1C3A}</a:tableStyleId>
              </a:tblPr>
              <a:tblGrid>
                <a:gridCol w="3843798">
                  <a:extLst>
                    <a:ext uri="{9D8B030D-6E8A-4147-A177-3AD203B41FA5}">
                      <a16:colId xmlns:a16="http://schemas.microsoft.com/office/drawing/2014/main" val="443268339"/>
                    </a:ext>
                  </a:extLst>
                </a:gridCol>
                <a:gridCol w="3346062">
                  <a:extLst>
                    <a:ext uri="{9D8B030D-6E8A-4147-A177-3AD203B41FA5}">
                      <a16:colId xmlns:a16="http://schemas.microsoft.com/office/drawing/2014/main" val="4180682041"/>
                    </a:ext>
                  </a:extLst>
                </a:gridCol>
              </a:tblGrid>
              <a:tr h="368709">
                <a:tc>
                  <a:txBody>
                    <a:bodyPr/>
                    <a:lstStyle/>
                    <a:p>
                      <a:r>
                        <a:rPr lang="en-GB" sz="1400" b="0" u="none" dirty="0">
                          <a:solidFill>
                            <a:schemeClr val="tx1"/>
                          </a:solidFill>
                          <a:latin typeface="Times New Roman"/>
                        </a:rPr>
                        <a:t>Technology</a:t>
                      </a:r>
                    </a:p>
                  </a:txBody>
                  <a:tcPr anchor="ctr">
                    <a:lnL w="0">
                      <a:noFill/>
                    </a:lnL>
                    <a:lnR w="0">
                      <a:noFill/>
                    </a:lnR>
                    <a:lnT w="0">
                      <a:noFill/>
                    </a:lnT>
                    <a:lnB w="0">
                      <a:noFill/>
                    </a:lnB>
                    <a:noFill/>
                  </a:tcPr>
                </a:tc>
                <a:tc>
                  <a:txBody>
                    <a:bodyPr/>
                    <a:lstStyle/>
                    <a:p>
                      <a:r>
                        <a:rPr lang="en-GB" sz="1400" dirty="0">
                          <a:latin typeface="Times New Roman"/>
                        </a:rPr>
                        <a:t>Purpose</a:t>
                      </a:r>
                    </a:p>
                  </a:txBody>
                  <a:tcPr anchor="ctr">
                    <a:lnL w="0">
                      <a:noFill/>
                    </a:lnL>
                    <a:lnR>
                      <a:noFill/>
                    </a:lnR>
                    <a:lnT>
                      <a:noFill/>
                    </a:lnT>
                    <a:lnB>
                      <a:noFill/>
                    </a:lnB>
                    <a:noFill/>
                  </a:tcPr>
                </a:tc>
                <a:extLst>
                  <a:ext uri="{0D108BD9-81ED-4DB2-BD59-A6C34878D82A}">
                    <a16:rowId xmlns:a16="http://schemas.microsoft.com/office/drawing/2014/main" val="1028768887"/>
                  </a:ext>
                </a:extLst>
              </a:tr>
              <a:tr h="921774">
                <a:tc>
                  <a:txBody>
                    <a:bodyPr/>
                    <a:lstStyle/>
                    <a:p>
                      <a:r>
                        <a:rPr lang="en-GB" sz="1400" b="1" dirty="0">
                          <a:latin typeface="Times New Roman"/>
                        </a:rPr>
                        <a:t>Python</a:t>
                      </a:r>
                      <a:endParaRPr lang="en-GB" sz="1400" dirty="0">
                        <a:latin typeface="Times New Roman"/>
                      </a:endParaRPr>
                    </a:p>
                  </a:txBody>
                  <a:tcPr anchor="ctr">
                    <a:lnL>
                      <a:noFill/>
                    </a:lnL>
                    <a:lnR>
                      <a:noFill/>
                    </a:lnR>
                    <a:lnT w="0">
                      <a:noFill/>
                    </a:lnT>
                    <a:lnB>
                      <a:noFill/>
                    </a:lnB>
                    <a:noFill/>
                  </a:tcPr>
                </a:tc>
                <a:tc>
                  <a:txBody>
                    <a:bodyPr/>
                    <a:lstStyle/>
                    <a:p>
                      <a:r>
                        <a:rPr lang="en-GB" sz="1400" dirty="0">
                          <a:latin typeface="Times New Roman"/>
                        </a:rPr>
                        <a:t>Data cleaning and preprocessing (handling missing data, formatting dates, removing duplicates)</a:t>
                      </a:r>
                    </a:p>
                  </a:txBody>
                  <a:tcPr anchor="ctr">
                    <a:lnL>
                      <a:noFill/>
                    </a:lnL>
                    <a:lnR>
                      <a:noFill/>
                    </a:lnR>
                    <a:lnT>
                      <a:noFill/>
                    </a:lnT>
                    <a:lnB>
                      <a:noFill/>
                    </a:lnB>
                    <a:noFill/>
                  </a:tcPr>
                </a:tc>
                <a:extLst>
                  <a:ext uri="{0D108BD9-81ED-4DB2-BD59-A6C34878D82A}">
                    <a16:rowId xmlns:a16="http://schemas.microsoft.com/office/drawing/2014/main" val="3774988628"/>
                  </a:ext>
                </a:extLst>
              </a:tr>
              <a:tr h="0">
                <a:tc>
                  <a:txBody>
                    <a:bodyPr/>
                    <a:lstStyle/>
                    <a:p>
                      <a:r>
                        <a:rPr lang="en-GB" sz="1400" b="1" dirty="0">
                          <a:latin typeface="Times New Roman"/>
                        </a:rPr>
                        <a:t>Kaggle API</a:t>
                      </a:r>
                      <a:endParaRPr lang="en-GB" sz="1400" dirty="0">
                        <a:latin typeface="Times New Roman"/>
                      </a:endParaRPr>
                    </a:p>
                  </a:txBody>
                  <a:tcPr anchor="ctr">
                    <a:lnL>
                      <a:noFill/>
                    </a:lnL>
                    <a:lnR>
                      <a:noFill/>
                    </a:lnR>
                    <a:lnT>
                      <a:noFill/>
                    </a:lnT>
                    <a:lnB>
                      <a:noFill/>
                    </a:lnB>
                    <a:noFill/>
                  </a:tcPr>
                </a:tc>
                <a:tc>
                  <a:txBody>
                    <a:bodyPr/>
                    <a:lstStyle/>
                    <a:p>
                      <a:r>
                        <a:rPr lang="en-GB" sz="1400" dirty="0">
                          <a:latin typeface="Times New Roman"/>
                        </a:rPr>
                        <a:t>Downloading the Walmart sales dataset easily and efficiently</a:t>
                      </a:r>
                    </a:p>
                  </a:txBody>
                  <a:tcPr anchor="ctr">
                    <a:lnL>
                      <a:noFill/>
                    </a:lnL>
                    <a:lnR>
                      <a:noFill/>
                    </a:lnR>
                    <a:lnT>
                      <a:noFill/>
                    </a:lnT>
                    <a:lnB>
                      <a:noFill/>
                    </a:lnB>
                    <a:noFill/>
                  </a:tcPr>
                </a:tc>
                <a:extLst>
                  <a:ext uri="{0D108BD9-81ED-4DB2-BD59-A6C34878D82A}">
                    <a16:rowId xmlns:a16="http://schemas.microsoft.com/office/drawing/2014/main" val="334720803"/>
                  </a:ext>
                </a:extLst>
              </a:tr>
              <a:tr h="0">
                <a:tc>
                  <a:txBody>
                    <a:bodyPr/>
                    <a:lstStyle/>
                    <a:p>
                      <a:r>
                        <a:rPr lang="en-GB" sz="1400" b="1" dirty="0">
                          <a:latin typeface="Times New Roman"/>
                        </a:rPr>
                        <a:t>MySQL (SQL)</a:t>
                      </a:r>
                      <a:endParaRPr lang="en-GB" sz="1400" dirty="0">
                        <a:latin typeface="Times New Roman"/>
                      </a:endParaRPr>
                    </a:p>
                  </a:txBody>
                  <a:tcPr anchor="ctr">
                    <a:lnL>
                      <a:noFill/>
                    </a:lnL>
                    <a:lnR>
                      <a:noFill/>
                    </a:lnR>
                    <a:lnT>
                      <a:noFill/>
                    </a:lnT>
                    <a:lnB>
                      <a:noFill/>
                    </a:lnB>
                    <a:noFill/>
                  </a:tcPr>
                </a:tc>
                <a:tc>
                  <a:txBody>
                    <a:bodyPr/>
                    <a:lstStyle/>
                    <a:p>
                      <a:r>
                        <a:rPr lang="en-GB" sz="1400" dirty="0">
                          <a:latin typeface="Times New Roman"/>
                        </a:rPr>
                        <a:t>Writing queries to </a:t>
                      </a:r>
                      <a:r>
                        <a:rPr lang="en-GB" sz="1400" err="1">
                          <a:latin typeface="Times New Roman"/>
                        </a:rPr>
                        <a:t>analyze</a:t>
                      </a:r>
                      <a:r>
                        <a:rPr lang="en-GB" sz="1400" dirty="0">
                          <a:latin typeface="Times New Roman"/>
                        </a:rPr>
                        <a:t> data and answer business questions (grouping, ranking, filtering)</a:t>
                      </a:r>
                    </a:p>
                  </a:txBody>
                  <a:tcPr anchor="ctr">
                    <a:lnL>
                      <a:noFill/>
                    </a:lnL>
                    <a:lnR>
                      <a:noFill/>
                    </a:lnR>
                    <a:lnT>
                      <a:noFill/>
                    </a:lnT>
                    <a:lnB>
                      <a:noFill/>
                    </a:lnB>
                    <a:noFill/>
                  </a:tcPr>
                </a:tc>
                <a:extLst>
                  <a:ext uri="{0D108BD9-81ED-4DB2-BD59-A6C34878D82A}">
                    <a16:rowId xmlns:a16="http://schemas.microsoft.com/office/drawing/2014/main" val="290802991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266760" y="476280"/>
            <a:ext cx="5552640" cy="681019"/>
          </a:xfrm>
          <a:prstGeom prst="rect">
            <a:avLst/>
          </a:prstGeom>
          <a:noFill/>
          <a:ln w="0">
            <a:noFill/>
          </a:ln>
        </p:spPr>
        <p:txBody>
          <a:bodyPr lIns="91440" tIns="91440" rIns="91440" bIns="91440" anchor="b">
            <a:normAutofit/>
          </a:bodyPr>
          <a:lstStyle/>
          <a:p>
            <a:pPr>
              <a:lnSpc>
                <a:spcPct val="100000"/>
              </a:lnSpc>
              <a:tabLst>
                <a:tab pos="0" algn="l"/>
              </a:tabLst>
            </a:pPr>
            <a:r>
              <a:rPr lang="en" sz="3000" spc="-1" dirty="0">
                <a:solidFill>
                  <a:schemeClr val="dk1"/>
                </a:solidFill>
                <a:latin typeface="GFS Didot"/>
              </a:rPr>
              <a:t>Data source</a:t>
            </a:r>
            <a:endParaRPr lang="en" sz="3000" b="0" strike="noStrike" spc="-1" dirty="0">
              <a:solidFill>
                <a:schemeClr val="dk1"/>
              </a:solidFill>
              <a:latin typeface="GFS Didot"/>
            </a:endParaRPr>
          </a:p>
        </p:txBody>
      </p:sp>
      <p:sp>
        <p:nvSpPr>
          <p:cNvPr id="168" name="PlaceHolder 2"/>
          <p:cNvSpPr>
            <a:spLocks noGrp="1"/>
          </p:cNvSpPr>
          <p:nvPr>
            <p:ph/>
          </p:nvPr>
        </p:nvSpPr>
        <p:spPr>
          <a:xfrm>
            <a:off x="266760" y="1703626"/>
            <a:ext cx="4638240" cy="1733040"/>
          </a:xfrm>
          <a:prstGeom prst="rect">
            <a:avLst/>
          </a:prstGeom>
          <a:noFill/>
          <a:ln w="0">
            <a:noFill/>
          </a:ln>
        </p:spPr>
        <p:txBody>
          <a:bodyPr lIns="91440" tIns="91440" rIns="91440" bIns="91440" anchor="t">
            <a:normAutofit/>
          </a:bodyPr>
          <a:lstStyle/>
          <a:p>
            <a:pPr>
              <a:buFont typeface="Arial"/>
              <a:buChar char="•"/>
              <a:tabLst>
                <a:tab pos="0" algn="l"/>
              </a:tabLst>
            </a:pPr>
            <a:r>
              <a:rPr lang="en" sz="1400" spc="-1" dirty="0">
                <a:solidFill>
                  <a:srgbClr val="000000"/>
                </a:solidFill>
                <a:ea typeface="+mn-lt"/>
                <a:cs typeface="+mn-lt"/>
              </a:rPr>
              <a:t>Dataset: </a:t>
            </a:r>
            <a:r>
              <a:rPr lang="en" sz="1400" b="1" spc="-1" dirty="0">
                <a:solidFill>
                  <a:srgbClr val="000000"/>
                </a:solidFill>
                <a:ea typeface="+mn-lt"/>
                <a:cs typeface="+mn-lt"/>
              </a:rPr>
              <a:t>Walmart Sales Dataset</a:t>
            </a:r>
            <a:endParaRPr lang="en-US" sz="1400">
              <a:cs typeface="Arial"/>
            </a:endParaRPr>
          </a:p>
          <a:p>
            <a:pPr>
              <a:buFont typeface="Arial"/>
              <a:buChar char="•"/>
              <a:tabLst>
                <a:tab pos="0" algn="l"/>
              </a:tabLst>
            </a:pPr>
            <a:r>
              <a:rPr lang="en" sz="1400" spc="-1" dirty="0">
                <a:solidFill>
                  <a:srgbClr val="000000"/>
                </a:solidFill>
                <a:ea typeface="+mn-lt"/>
                <a:cs typeface="+mn-lt"/>
              </a:rPr>
              <a:t>Source: {</a:t>
            </a:r>
            <a:r>
              <a:rPr lang="en" sz="1400" u="sng" spc="-1" dirty="0">
                <a:solidFill>
                  <a:srgbClr val="0969DA"/>
                </a:solidFill>
                <a:ea typeface="+mn-lt"/>
                <a:cs typeface="+mn-lt"/>
                <a:hlinkClick r:id="rId2"/>
              </a:rPr>
              <a:t>Walmart Sales Dataset</a:t>
            </a:r>
            <a:r>
              <a:rPr lang="en" sz="1400" u="sng" spc="-1" dirty="0">
                <a:solidFill>
                  <a:srgbClr val="0969DA"/>
                </a:solidFill>
                <a:ea typeface="+mn-lt"/>
                <a:cs typeface="+mn-lt"/>
              </a:rPr>
              <a:t>}</a:t>
            </a:r>
            <a:endParaRPr lang="en" sz="1400">
              <a:cs typeface="Arial"/>
            </a:endParaRPr>
          </a:p>
          <a:p>
            <a:pPr>
              <a:buFont typeface="Arial"/>
              <a:buChar char="•"/>
              <a:tabLst>
                <a:tab pos="0" algn="l"/>
              </a:tabLst>
            </a:pPr>
            <a:r>
              <a:rPr lang="en" sz="1400" spc="-1" dirty="0">
                <a:solidFill>
                  <a:srgbClr val="000000"/>
                </a:solidFill>
                <a:ea typeface="+mn-lt"/>
                <a:cs typeface="+mn-lt"/>
              </a:rPr>
              <a:t>Format: </a:t>
            </a:r>
            <a:r>
              <a:rPr lang="en" sz="1400" spc="-1" dirty="0">
                <a:solidFill>
                  <a:srgbClr val="000000"/>
                </a:solidFill>
                <a:latin typeface="Consolas"/>
              </a:rPr>
              <a:t>.csv</a:t>
            </a:r>
            <a:endParaRPr lang="en" sz="1400">
              <a:cs typeface="Arial"/>
            </a:endParaRPr>
          </a:p>
          <a:p>
            <a:pPr>
              <a:buFont typeface="Arial"/>
              <a:buChar char="•"/>
              <a:tabLst>
                <a:tab pos="0" algn="l"/>
              </a:tabLst>
            </a:pPr>
            <a:r>
              <a:rPr lang="en" sz="1400" spc="-1" dirty="0">
                <a:solidFill>
                  <a:srgbClr val="000000"/>
                </a:solidFill>
                <a:ea typeface="+mn-lt"/>
                <a:cs typeface="+mn-lt"/>
              </a:rPr>
              <a:t>Downloaded using Kaggle API:</a:t>
            </a:r>
            <a:endParaRPr lang="en" sz="1400" dirty="0"/>
          </a:p>
          <a:p>
            <a:pPr indent="0">
              <a:lnSpc>
                <a:spcPct val="100000"/>
              </a:lnSpc>
              <a:buNone/>
              <a:tabLst>
                <a:tab pos="0" algn="l"/>
              </a:tabLst>
            </a:pPr>
            <a:endParaRPr lang="en" sz="1200" b="0" strike="noStrike" spc="-1" dirty="0">
              <a:solidFill>
                <a:schemeClr val="dk1"/>
              </a:solidFill>
              <a:latin typeface="Chivo"/>
            </a:endParaRPr>
          </a:p>
        </p:txBody>
      </p:sp>
      <p:pic>
        <p:nvPicPr>
          <p:cNvPr id="169" name="Google Shape;353;p37"/>
          <p:cNvPicPr/>
          <p:nvPr/>
        </p:nvPicPr>
        <p:blipFill>
          <a:blip r:embed="rId3"/>
          <a:srcRect t="1561" b="1569"/>
          <a:stretch/>
        </p:blipFill>
        <p:spPr>
          <a:xfrm>
            <a:off x="5918400" y="548280"/>
            <a:ext cx="2784240" cy="40467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266760" y="476280"/>
            <a:ext cx="5552640" cy="579624"/>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3000" spc="-1" dirty="0">
                <a:solidFill>
                  <a:schemeClr val="dk1"/>
                </a:solidFill>
                <a:latin typeface="GFS Didot"/>
              </a:rPr>
              <a:t>Data cleaning</a:t>
            </a:r>
            <a:endParaRPr lang="en" sz="3000" b="0" strike="noStrike" spc="-1" dirty="0">
              <a:solidFill>
                <a:schemeClr val="dk1"/>
              </a:solidFill>
              <a:latin typeface="GFS Didot"/>
            </a:endParaRPr>
          </a:p>
        </p:txBody>
      </p:sp>
      <p:sp>
        <p:nvSpPr>
          <p:cNvPr id="182" name="PlaceHolder 2"/>
          <p:cNvSpPr>
            <a:spLocks noGrp="1"/>
          </p:cNvSpPr>
          <p:nvPr>
            <p:ph/>
          </p:nvPr>
        </p:nvSpPr>
        <p:spPr>
          <a:xfrm>
            <a:off x="266760" y="1164389"/>
            <a:ext cx="5670626" cy="3982168"/>
          </a:xfrm>
          <a:prstGeom prst="rect">
            <a:avLst/>
          </a:prstGeom>
          <a:noFill/>
          <a:ln w="0">
            <a:noFill/>
          </a:ln>
        </p:spPr>
        <p:txBody>
          <a:bodyPr lIns="91440" tIns="91440" rIns="91440" bIns="91440" anchor="t">
            <a:noAutofit/>
          </a:bodyPr>
          <a:lstStyle/>
          <a:p>
            <a:pPr>
              <a:buNone/>
              <a:tabLst>
                <a:tab pos="0" algn="l"/>
              </a:tabLst>
            </a:pPr>
            <a:r>
              <a:rPr lang="en" sz="1400" b="1" dirty="0">
                <a:solidFill>
                  <a:srgbClr val="000000"/>
                </a:solidFill>
                <a:latin typeface="Times New Roman"/>
                <a:cs typeface="Times New Roman"/>
              </a:rPr>
              <a:t>Steps Performed:</a:t>
            </a:r>
            <a:endParaRPr lang="en-US" sz="1400" dirty="0">
              <a:latin typeface="Times New Roman"/>
              <a:cs typeface="Times New Roman"/>
            </a:endParaRPr>
          </a:p>
          <a:p>
            <a:pPr>
              <a:buFont typeface="Arial"/>
              <a:buChar char="•"/>
              <a:tabLst>
                <a:tab pos="0" algn="l"/>
              </a:tabLst>
            </a:pPr>
            <a:r>
              <a:rPr lang="en" sz="1400" spc="-1" dirty="0">
                <a:solidFill>
                  <a:srgbClr val="000000"/>
                </a:solidFill>
                <a:latin typeface="Times New Roman"/>
                <a:ea typeface="+mn-lt"/>
                <a:cs typeface="+mn-lt"/>
              </a:rPr>
              <a:t> </a:t>
            </a:r>
            <a:r>
              <a:rPr lang="en" sz="1400" b="1" spc="-1" dirty="0">
                <a:solidFill>
                  <a:srgbClr val="000000"/>
                </a:solidFill>
                <a:latin typeface="Times New Roman"/>
                <a:ea typeface="+mn-lt"/>
                <a:cs typeface="+mn-lt"/>
              </a:rPr>
              <a:t>Removed Duplicates:</a:t>
            </a:r>
            <a:br>
              <a:rPr lang="en" sz="1400" b="1" spc="-1" dirty="0">
                <a:latin typeface="Times New Roman"/>
                <a:ea typeface="+mn-lt"/>
                <a:cs typeface="+mn-lt"/>
              </a:rPr>
            </a:br>
            <a:r>
              <a:rPr lang="en" sz="1400" b="1" spc="-1" dirty="0">
                <a:solidFill>
                  <a:srgbClr val="000000"/>
                </a:solidFill>
                <a:latin typeface="Times New Roman"/>
                <a:ea typeface="+mn-lt"/>
                <a:cs typeface="+mn-lt"/>
              </a:rPr>
              <a:t>Ensured no repeated transactions were present.</a:t>
            </a:r>
            <a:endParaRPr lang="en" sz="1400">
              <a:latin typeface="Times New Roman"/>
              <a:cs typeface="Times New Roman"/>
            </a:endParaRPr>
          </a:p>
          <a:p>
            <a:pPr>
              <a:buFont typeface="Arial"/>
              <a:buChar char="•"/>
              <a:tabLst>
                <a:tab pos="0" algn="l"/>
              </a:tabLst>
            </a:pPr>
            <a:r>
              <a:rPr lang="en" sz="1400" b="1" spc="-1" dirty="0">
                <a:solidFill>
                  <a:srgbClr val="000000"/>
                </a:solidFill>
                <a:latin typeface="Times New Roman"/>
                <a:ea typeface="+mn-lt"/>
                <a:cs typeface="+mn-lt"/>
              </a:rPr>
              <a:t> Handled Missing Values:</a:t>
            </a:r>
            <a:br>
              <a:rPr lang="en" sz="1400" b="1" spc="-1" dirty="0">
                <a:latin typeface="Times New Roman"/>
                <a:ea typeface="+mn-lt"/>
                <a:cs typeface="+mn-lt"/>
              </a:rPr>
            </a:br>
            <a:r>
              <a:rPr lang="en" sz="1400" b="1" spc="-1" dirty="0">
                <a:solidFill>
                  <a:srgbClr val="000000"/>
                </a:solidFill>
                <a:latin typeface="Times New Roman"/>
                <a:ea typeface="+mn-lt"/>
                <a:cs typeface="+mn-lt"/>
              </a:rPr>
              <a:t>Checked for null values and handled them appropriately.</a:t>
            </a:r>
            <a:endParaRPr lang="en" sz="1400">
              <a:latin typeface="Times New Roman"/>
              <a:cs typeface="Times New Roman"/>
            </a:endParaRPr>
          </a:p>
          <a:p>
            <a:pPr>
              <a:buFont typeface="Arial"/>
              <a:buChar char="•"/>
              <a:tabLst>
                <a:tab pos="0" algn="l"/>
              </a:tabLst>
            </a:pPr>
            <a:r>
              <a:rPr lang="en" sz="1400" b="1" spc="-1" dirty="0">
                <a:solidFill>
                  <a:srgbClr val="000000"/>
                </a:solidFill>
                <a:latin typeface="Times New Roman"/>
                <a:ea typeface="+mn-lt"/>
                <a:cs typeface="+mn-lt"/>
              </a:rPr>
              <a:t> Converted Date Columns:</a:t>
            </a:r>
            <a:br>
              <a:rPr lang="en" sz="1400" b="1" spc="-1" dirty="0">
                <a:latin typeface="Times New Roman"/>
                <a:ea typeface="+mn-lt"/>
                <a:cs typeface="+mn-lt"/>
              </a:rPr>
            </a:br>
            <a:r>
              <a:rPr lang="en" sz="1400" b="1" spc="-1" dirty="0">
                <a:solidFill>
                  <a:srgbClr val="000000"/>
                </a:solidFill>
                <a:latin typeface="Times New Roman"/>
                <a:ea typeface="+mn-lt"/>
                <a:cs typeface="+mn-lt"/>
              </a:rPr>
              <a:t>Transformed the </a:t>
            </a:r>
            <a:r>
              <a:rPr lang="en" sz="1400" spc="-1" dirty="0">
                <a:solidFill>
                  <a:srgbClr val="000000"/>
                </a:solidFill>
                <a:latin typeface="Times New Roman"/>
                <a:cs typeface="Times New Roman"/>
              </a:rPr>
              <a:t>date</a:t>
            </a:r>
            <a:r>
              <a:rPr lang="en" sz="1400" spc="-1" dirty="0">
                <a:solidFill>
                  <a:srgbClr val="000000"/>
                </a:solidFill>
                <a:latin typeface="Times New Roman"/>
                <a:ea typeface="+mn-lt"/>
                <a:cs typeface="+mn-lt"/>
              </a:rPr>
              <a:t> column from string to datetime format using </a:t>
            </a:r>
            <a:r>
              <a:rPr lang="en" sz="1400" spc="-1" dirty="0">
                <a:solidFill>
                  <a:srgbClr val="000000"/>
                </a:solidFill>
                <a:latin typeface="Times New Roman"/>
                <a:cs typeface="Times New Roman"/>
              </a:rPr>
              <a:t>pd.to_datetime()</a:t>
            </a:r>
            <a:r>
              <a:rPr lang="en" sz="1400" spc="-1" dirty="0">
                <a:solidFill>
                  <a:srgbClr val="000000"/>
                </a:solidFill>
                <a:latin typeface="Times New Roman"/>
                <a:ea typeface="+mn-lt"/>
                <a:cs typeface="+mn-lt"/>
              </a:rPr>
              <a:t>.</a:t>
            </a:r>
            <a:endParaRPr lang="en" sz="1400">
              <a:latin typeface="Times New Roman"/>
              <a:cs typeface="Times New Roman"/>
            </a:endParaRPr>
          </a:p>
          <a:p>
            <a:pPr>
              <a:buFont typeface="Arial"/>
              <a:buChar char="•"/>
              <a:tabLst>
                <a:tab pos="0" algn="l"/>
              </a:tabLst>
            </a:pPr>
            <a:r>
              <a:rPr lang="en" sz="1400" spc="-1" dirty="0">
                <a:solidFill>
                  <a:srgbClr val="000000"/>
                </a:solidFill>
                <a:latin typeface="Times New Roman"/>
                <a:ea typeface="+mn-lt"/>
                <a:cs typeface="+mn-lt"/>
              </a:rPr>
              <a:t> </a:t>
            </a:r>
            <a:r>
              <a:rPr lang="en" sz="1400" b="1" spc="-1" dirty="0">
                <a:solidFill>
                  <a:srgbClr val="000000"/>
                </a:solidFill>
                <a:latin typeface="Times New Roman"/>
                <a:ea typeface="+mn-lt"/>
                <a:cs typeface="+mn-lt"/>
              </a:rPr>
              <a:t>Extracted Time Features:</a:t>
            </a:r>
            <a:br>
              <a:rPr lang="en" sz="1400" b="1" spc="-1" dirty="0">
                <a:latin typeface="Times New Roman"/>
                <a:ea typeface="+mn-lt"/>
                <a:cs typeface="+mn-lt"/>
              </a:rPr>
            </a:br>
            <a:r>
              <a:rPr lang="en" sz="1400" b="1" spc="-1" dirty="0">
                <a:solidFill>
                  <a:srgbClr val="000000"/>
                </a:solidFill>
                <a:latin typeface="Times New Roman"/>
                <a:ea typeface="+mn-lt"/>
                <a:cs typeface="+mn-lt"/>
              </a:rPr>
              <a:t>Created new columns like </a:t>
            </a:r>
            <a:r>
              <a:rPr lang="en" sz="1400" spc="-1" dirty="0">
                <a:solidFill>
                  <a:srgbClr val="000000"/>
                </a:solidFill>
                <a:latin typeface="Times New Roman"/>
                <a:cs typeface="Times New Roman"/>
              </a:rPr>
              <a:t>Year</a:t>
            </a:r>
            <a:r>
              <a:rPr lang="en" sz="1400" spc="-1" dirty="0">
                <a:solidFill>
                  <a:srgbClr val="000000"/>
                </a:solidFill>
                <a:latin typeface="Times New Roman"/>
                <a:ea typeface="+mn-lt"/>
                <a:cs typeface="+mn-lt"/>
              </a:rPr>
              <a:t>, </a:t>
            </a:r>
            <a:r>
              <a:rPr lang="en" sz="1400" spc="-1" dirty="0">
                <a:solidFill>
                  <a:srgbClr val="000000"/>
                </a:solidFill>
                <a:latin typeface="Times New Roman"/>
                <a:cs typeface="Times New Roman"/>
              </a:rPr>
              <a:t>Month</a:t>
            </a:r>
            <a:r>
              <a:rPr lang="en" sz="1400" spc="-1" dirty="0">
                <a:solidFill>
                  <a:srgbClr val="000000"/>
                </a:solidFill>
                <a:latin typeface="Times New Roman"/>
                <a:ea typeface="+mn-lt"/>
                <a:cs typeface="+mn-lt"/>
              </a:rPr>
              <a:t>, and </a:t>
            </a:r>
            <a:r>
              <a:rPr lang="en" sz="1400" spc="-1" dirty="0">
                <a:solidFill>
                  <a:srgbClr val="000000"/>
                </a:solidFill>
                <a:latin typeface="Times New Roman"/>
                <a:cs typeface="Times New Roman"/>
              </a:rPr>
              <a:t>Weekday</a:t>
            </a:r>
            <a:r>
              <a:rPr lang="en" sz="1400" spc="-1" dirty="0">
                <a:solidFill>
                  <a:srgbClr val="000000"/>
                </a:solidFill>
                <a:latin typeface="Times New Roman"/>
                <a:ea typeface="+mn-lt"/>
                <a:cs typeface="+mn-lt"/>
              </a:rPr>
              <a:t> for time-based analysis.</a:t>
            </a:r>
            <a:endParaRPr lang="en" sz="1400">
              <a:latin typeface="Times New Roman"/>
              <a:cs typeface="Times New Roman"/>
            </a:endParaRPr>
          </a:p>
          <a:p>
            <a:pPr>
              <a:buFont typeface="Arial"/>
              <a:buChar char="•"/>
              <a:tabLst>
                <a:tab pos="0" algn="l"/>
              </a:tabLst>
            </a:pPr>
            <a:r>
              <a:rPr lang="en" sz="1400" spc="-1" dirty="0">
                <a:solidFill>
                  <a:srgbClr val="000000"/>
                </a:solidFill>
                <a:latin typeface="Times New Roman"/>
                <a:ea typeface="+mn-lt"/>
                <a:cs typeface="+mn-lt"/>
              </a:rPr>
              <a:t> </a:t>
            </a:r>
            <a:r>
              <a:rPr lang="en" sz="1400" b="1" spc="-1" dirty="0">
                <a:solidFill>
                  <a:srgbClr val="000000"/>
                </a:solidFill>
                <a:latin typeface="Times New Roman"/>
                <a:ea typeface="+mn-lt"/>
                <a:cs typeface="+mn-lt"/>
              </a:rPr>
              <a:t>Cleaned Numeric Columns:</a:t>
            </a:r>
            <a:br>
              <a:rPr lang="en" sz="1400" b="1" spc="-1" dirty="0">
                <a:latin typeface="Times New Roman"/>
                <a:ea typeface="+mn-lt"/>
                <a:cs typeface="+mn-lt"/>
              </a:rPr>
            </a:br>
            <a:r>
              <a:rPr lang="en" sz="1400" b="1" spc="-1" dirty="0">
                <a:solidFill>
                  <a:srgbClr val="000000"/>
                </a:solidFill>
                <a:latin typeface="Times New Roman"/>
                <a:ea typeface="+mn-lt"/>
                <a:cs typeface="+mn-lt"/>
              </a:rPr>
              <a:t>Ensured numeric fields like </a:t>
            </a:r>
            <a:r>
              <a:rPr lang="en" sz="1400" spc="-1" dirty="0">
                <a:solidFill>
                  <a:srgbClr val="000000"/>
                </a:solidFill>
                <a:latin typeface="Times New Roman"/>
                <a:cs typeface="Times New Roman"/>
              </a:rPr>
              <a:t>quantity</a:t>
            </a:r>
            <a:r>
              <a:rPr lang="en" sz="1400" spc="-1" dirty="0">
                <a:solidFill>
                  <a:srgbClr val="000000"/>
                </a:solidFill>
                <a:latin typeface="Times New Roman"/>
                <a:ea typeface="+mn-lt"/>
                <a:cs typeface="+mn-lt"/>
              </a:rPr>
              <a:t>, </a:t>
            </a:r>
            <a:r>
              <a:rPr lang="en" sz="1400" spc="-1" dirty="0">
                <a:solidFill>
                  <a:srgbClr val="000000"/>
                </a:solidFill>
                <a:latin typeface="Times New Roman"/>
                <a:cs typeface="Times New Roman"/>
              </a:rPr>
              <a:t>total</a:t>
            </a:r>
            <a:r>
              <a:rPr lang="en" sz="1400" spc="-1" dirty="0">
                <a:solidFill>
                  <a:srgbClr val="000000"/>
                </a:solidFill>
                <a:latin typeface="Times New Roman"/>
                <a:ea typeface="+mn-lt"/>
                <a:cs typeface="+mn-lt"/>
              </a:rPr>
              <a:t>, </a:t>
            </a:r>
            <a:r>
              <a:rPr lang="en" sz="1400" spc="-1" err="1">
                <a:solidFill>
                  <a:srgbClr val="000000"/>
                </a:solidFill>
                <a:latin typeface="Times New Roman"/>
                <a:cs typeface="Times New Roman"/>
              </a:rPr>
              <a:t>unit_price</a:t>
            </a:r>
            <a:r>
              <a:rPr lang="en" sz="1400" spc="-1" dirty="0">
                <a:solidFill>
                  <a:srgbClr val="000000"/>
                </a:solidFill>
                <a:latin typeface="Times New Roman"/>
                <a:ea typeface="+mn-lt"/>
                <a:cs typeface="+mn-lt"/>
              </a:rPr>
              <a:t>, and </a:t>
            </a:r>
            <a:r>
              <a:rPr lang="en" sz="1400" spc="-1" dirty="0">
                <a:solidFill>
                  <a:srgbClr val="000000"/>
                </a:solidFill>
                <a:latin typeface="Times New Roman"/>
                <a:cs typeface="Times New Roman"/>
              </a:rPr>
              <a:t>rating</a:t>
            </a:r>
            <a:r>
              <a:rPr lang="en" sz="1400" spc="-1" dirty="0">
                <a:solidFill>
                  <a:srgbClr val="000000"/>
                </a:solidFill>
                <a:latin typeface="Times New Roman"/>
                <a:ea typeface="+mn-lt"/>
                <a:cs typeface="+mn-lt"/>
              </a:rPr>
              <a:t> were in proper formats.</a:t>
            </a:r>
            <a:endParaRPr lang="en" sz="1400">
              <a:latin typeface="Times New Roman"/>
              <a:cs typeface="Times New Roman"/>
            </a:endParaRPr>
          </a:p>
          <a:p>
            <a:pPr>
              <a:buFont typeface="Arial"/>
              <a:buChar char="•"/>
              <a:tabLst>
                <a:tab pos="0" algn="l"/>
              </a:tabLst>
            </a:pPr>
            <a:r>
              <a:rPr lang="en" sz="1400" spc="-1" dirty="0">
                <a:solidFill>
                  <a:srgbClr val="000000"/>
                </a:solidFill>
                <a:latin typeface="Times New Roman"/>
                <a:ea typeface="+mn-lt"/>
                <a:cs typeface="+mn-lt"/>
              </a:rPr>
              <a:t> </a:t>
            </a:r>
            <a:r>
              <a:rPr lang="en" sz="1400" b="1" spc="-1" dirty="0">
                <a:solidFill>
                  <a:srgbClr val="000000"/>
                </a:solidFill>
                <a:latin typeface="Times New Roman"/>
                <a:ea typeface="+mn-lt"/>
                <a:cs typeface="+mn-lt"/>
              </a:rPr>
              <a:t>Standardized Column Names (if needed):</a:t>
            </a:r>
            <a:br>
              <a:rPr lang="en" sz="1400" b="1" spc="-1" dirty="0">
                <a:latin typeface="Times New Roman"/>
                <a:ea typeface="+mn-lt"/>
                <a:cs typeface="+mn-lt"/>
              </a:rPr>
            </a:br>
            <a:r>
              <a:rPr lang="en" sz="1400" b="1" spc="-1" dirty="0">
                <a:solidFill>
                  <a:srgbClr val="000000"/>
                </a:solidFill>
                <a:latin typeface="Times New Roman"/>
                <a:ea typeface="+mn-lt"/>
                <a:cs typeface="+mn-lt"/>
              </a:rPr>
              <a:t>Renamed columns for consistency and readability.</a:t>
            </a:r>
            <a:endParaRPr lang="en" sz="1400" dirty="0">
              <a:latin typeface="Times New Roman"/>
            </a:endParaRPr>
          </a:p>
          <a:p>
            <a:pPr indent="0">
              <a:lnSpc>
                <a:spcPct val="100000"/>
              </a:lnSpc>
              <a:buNone/>
              <a:tabLst>
                <a:tab pos="0" algn="l"/>
              </a:tabLst>
            </a:pPr>
            <a:endParaRPr lang="en" sz="1200" b="0" strike="noStrike" spc="-1" dirty="0">
              <a:solidFill>
                <a:schemeClr val="dk1"/>
              </a:solidFill>
              <a:latin typeface="Chivo"/>
            </a:endParaRPr>
          </a:p>
        </p:txBody>
      </p:sp>
      <p:pic>
        <p:nvPicPr>
          <p:cNvPr id="183" name="Google Shape;353;p37"/>
          <p:cNvPicPr/>
          <p:nvPr/>
        </p:nvPicPr>
        <p:blipFill>
          <a:blip r:embed="rId2"/>
          <a:srcRect t="1561" b="1569"/>
          <a:stretch/>
        </p:blipFill>
        <p:spPr>
          <a:xfrm>
            <a:off x="5918400" y="548280"/>
            <a:ext cx="2784240" cy="40467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266760" y="447840"/>
            <a:ext cx="7457760" cy="704520"/>
          </a:xfrm>
          <a:prstGeom prst="rect">
            <a:avLst/>
          </a:prstGeom>
          <a:noFill/>
          <a:ln w="0">
            <a:noFill/>
          </a:ln>
        </p:spPr>
        <p:txBody>
          <a:bodyPr lIns="91440" tIns="91440" rIns="91440" bIns="91440" anchor="t">
            <a:normAutofit/>
          </a:bodyPr>
          <a:lstStyle/>
          <a:p>
            <a:pPr>
              <a:lnSpc>
                <a:spcPct val="100000"/>
              </a:lnSpc>
              <a:tabLst>
                <a:tab pos="0" algn="l"/>
              </a:tabLst>
            </a:pPr>
            <a:r>
              <a:rPr lang="en" sz="3000" b="1" spc="-1" dirty="0">
                <a:solidFill>
                  <a:srgbClr val="000000"/>
                </a:solidFill>
                <a:latin typeface="GFS Didot"/>
                <a:ea typeface="+mj-lt"/>
                <a:cs typeface="+mj-lt"/>
              </a:rPr>
              <a:t>SQL Business Problem Solving</a:t>
            </a:r>
            <a:endParaRPr lang="en-US" dirty="0">
              <a:latin typeface="GFS Didot"/>
              <a:cs typeface="Times New Roman"/>
            </a:endParaRPr>
          </a:p>
        </p:txBody>
      </p:sp>
      <p:sp>
        <p:nvSpPr>
          <p:cNvPr id="187" name="PlaceHolder 2"/>
          <p:cNvSpPr>
            <a:spLocks noGrp="1"/>
          </p:cNvSpPr>
          <p:nvPr>
            <p:ph/>
          </p:nvPr>
        </p:nvSpPr>
        <p:spPr>
          <a:xfrm>
            <a:off x="501536" y="1055799"/>
            <a:ext cx="7347701" cy="3645533"/>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spc="-1" dirty="0">
                <a:solidFill>
                  <a:schemeClr val="dk1"/>
                </a:solidFill>
                <a:latin typeface="Times New Roman"/>
                <a:cs typeface="Times New Roman"/>
              </a:rPr>
              <a:t> 1)</a:t>
            </a:r>
            <a:r>
              <a:rPr lang="en" sz="1400" b="1" spc="-1" dirty="0">
                <a:solidFill>
                  <a:schemeClr val="dk1"/>
                </a:solidFill>
                <a:latin typeface="Times New Roman"/>
                <a:cs typeface="Times New Roman"/>
              </a:rPr>
              <a:t>Business problem</a:t>
            </a:r>
            <a:r>
              <a:rPr lang="en" sz="1400" spc="-1" dirty="0">
                <a:solidFill>
                  <a:schemeClr val="dk1"/>
                </a:solidFill>
                <a:latin typeface="Times New Roman"/>
                <a:cs typeface="Times New Roman"/>
              </a:rPr>
              <a:t>-</a:t>
            </a:r>
            <a:r>
              <a:rPr lang="en" sz="1400" spc="-1" dirty="0">
                <a:solidFill>
                  <a:srgbClr val="000000"/>
                </a:solidFill>
                <a:latin typeface="Times New Roman"/>
                <a:ea typeface="+mn-lt"/>
                <a:cs typeface="+mn-lt"/>
              </a:rPr>
              <a:t>Count total transactions    </a:t>
            </a:r>
            <a:r>
              <a:rPr lang="en" sz="1400" spc="-1" dirty="0">
                <a:solidFill>
                  <a:srgbClr val="000000"/>
                </a:solidFill>
                <a:latin typeface="Times New Roman"/>
                <a:cs typeface="Arial"/>
              </a:rPr>
              <a:t> </a:t>
            </a:r>
            <a:endParaRPr lang="en-US" sz="1400">
              <a:latin typeface="Times New Roman"/>
              <a:cs typeface="Arial"/>
            </a:endParaRPr>
          </a:p>
          <a:p>
            <a:pPr indent="0">
              <a:lnSpc>
                <a:spcPct val="100000"/>
              </a:lnSpc>
              <a:buNone/>
              <a:tabLst>
                <a:tab pos="0" algn="l"/>
              </a:tabLst>
            </a:pPr>
            <a:r>
              <a:rPr lang="en" sz="1400" spc="-1" dirty="0">
                <a:solidFill>
                  <a:srgbClr val="000000"/>
                </a:solidFill>
                <a:latin typeface="Times New Roman"/>
                <a:ea typeface="+mn-lt"/>
                <a:cs typeface="+mn-lt"/>
              </a:rPr>
              <a:t>     </a:t>
            </a:r>
            <a:r>
              <a:rPr lang="en" sz="1400" b="1" spc="-1" dirty="0">
                <a:solidFill>
                  <a:srgbClr val="000000"/>
                </a:solidFill>
                <a:latin typeface="Times New Roman"/>
                <a:ea typeface="+mn-lt"/>
                <a:cs typeface="+mn-lt"/>
              </a:rPr>
              <a:t> Summary insights</a:t>
            </a:r>
            <a:r>
              <a:rPr lang="en" sz="1400" spc="-1" dirty="0">
                <a:solidFill>
                  <a:srgbClr val="000000"/>
                </a:solidFill>
                <a:latin typeface="Times New Roman"/>
                <a:ea typeface="+mn-lt"/>
                <a:cs typeface="+mn-lt"/>
              </a:rPr>
              <a:t>-1000+ transactions</a:t>
            </a:r>
          </a:p>
          <a:p>
            <a:pPr indent="0">
              <a:lnSpc>
                <a:spcPct val="100000"/>
              </a:lnSpc>
              <a:buNone/>
              <a:tabLst>
                <a:tab pos="0" algn="l"/>
              </a:tabLst>
            </a:pPr>
            <a:r>
              <a:rPr lang="en" sz="1400" spc="-1" dirty="0">
                <a:solidFill>
                  <a:srgbClr val="000000"/>
                </a:solidFill>
                <a:latin typeface="Times New Roman"/>
                <a:ea typeface="+mn-lt"/>
                <a:cs typeface="+mn-lt"/>
              </a:rPr>
              <a:t>2) </a:t>
            </a:r>
            <a:r>
              <a:rPr lang="en" sz="1400" b="1" spc="-1" dirty="0">
                <a:solidFill>
                  <a:schemeClr val="dk1"/>
                </a:solidFill>
                <a:latin typeface="Times New Roman"/>
                <a:ea typeface="+mn-lt"/>
                <a:cs typeface="+mn-lt"/>
              </a:rPr>
              <a:t>Business problem</a:t>
            </a:r>
            <a:r>
              <a:rPr lang="en" sz="1400" spc="-1" dirty="0">
                <a:solidFill>
                  <a:schemeClr val="dk1"/>
                </a:solidFill>
                <a:latin typeface="Times New Roman"/>
                <a:ea typeface="+mn-lt"/>
                <a:cs typeface="+mn-lt"/>
              </a:rPr>
              <a:t>-</a:t>
            </a:r>
            <a:r>
              <a:rPr lang="en" sz="1400" spc="-1" dirty="0">
                <a:solidFill>
                  <a:srgbClr val="000000"/>
                </a:solidFill>
                <a:latin typeface="Times New Roman"/>
                <a:ea typeface="+mn-lt"/>
                <a:cs typeface="+mn-lt"/>
              </a:rPr>
              <a:t>Count by payment method</a:t>
            </a:r>
          </a:p>
          <a:p>
            <a:pPr indent="0">
              <a:lnSpc>
                <a:spcPct val="100000"/>
              </a:lnSpc>
              <a:buNone/>
              <a:tabLst>
                <a:tab pos="0" algn="l"/>
              </a:tabLst>
            </a:pPr>
            <a:r>
              <a:rPr lang="en" sz="1400" b="1" spc="-1" dirty="0">
                <a:solidFill>
                  <a:srgbClr val="000000"/>
                </a:solidFill>
                <a:latin typeface="Times New Roman"/>
                <a:ea typeface="+mn-lt"/>
                <a:cs typeface="+mn-lt"/>
              </a:rPr>
              <a:t>Summary insights</a:t>
            </a:r>
            <a:r>
              <a:rPr lang="en" sz="1400" spc="-1" dirty="0">
                <a:solidFill>
                  <a:srgbClr val="000000"/>
                </a:solidFill>
                <a:latin typeface="Times New Roman"/>
                <a:ea typeface="+mn-lt"/>
                <a:cs typeface="+mn-lt"/>
              </a:rPr>
              <a:t>-Credit most used</a:t>
            </a:r>
          </a:p>
          <a:p>
            <a:pPr indent="0">
              <a:lnSpc>
                <a:spcPct val="100000"/>
              </a:lnSpc>
              <a:buNone/>
              <a:tabLst>
                <a:tab pos="0" algn="l"/>
              </a:tabLst>
            </a:pPr>
            <a:r>
              <a:rPr lang="en" sz="1400" spc="-1" dirty="0">
                <a:solidFill>
                  <a:srgbClr val="000000"/>
                </a:solidFill>
                <a:latin typeface="Times New Roman"/>
                <a:ea typeface="+mn-lt"/>
                <a:cs typeface="+mn-lt"/>
              </a:rPr>
              <a:t>3)</a:t>
            </a:r>
            <a:r>
              <a:rPr lang="en" sz="1400" b="1" spc="-1" dirty="0">
                <a:solidFill>
                  <a:schemeClr val="dk1"/>
                </a:solidFill>
                <a:latin typeface="Times New Roman"/>
                <a:ea typeface="+mn-lt"/>
                <a:cs typeface="+mn-lt"/>
              </a:rPr>
              <a:t>Business problem</a:t>
            </a:r>
            <a:r>
              <a:rPr lang="en" sz="1400" spc="-1" dirty="0">
                <a:solidFill>
                  <a:schemeClr val="dk1"/>
                </a:solidFill>
                <a:latin typeface="Times New Roman"/>
                <a:ea typeface="+mn-lt"/>
                <a:cs typeface="+mn-lt"/>
              </a:rPr>
              <a:t>-</a:t>
            </a:r>
            <a:r>
              <a:rPr lang="en" sz="1400" spc="-1" dirty="0">
                <a:solidFill>
                  <a:srgbClr val="000000"/>
                </a:solidFill>
                <a:latin typeface="Times New Roman"/>
                <a:ea typeface="+mn-lt"/>
                <a:cs typeface="+mn-lt"/>
              </a:rPr>
              <a:t>Branch count</a:t>
            </a:r>
          </a:p>
          <a:p>
            <a:pPr indent="0">
              <a:lnSpc>
                <a:spcPct val="100000"/>
              </a:lnSpc>
              <a:buNone/>
              <a:tabLst>
                <a:tab pos="0" algn="l"/>
              </a:tabLst>
            </a:pPr>
            <a:r>
              <a:rPr lang="en" sz="1400" b="1" spc="-1" dirty="0">
                <a:solidFill>
                  <a:srgbClr val="000000"/>
                </a:solidFill>
                <a:latin typeface="Times New Roman"/>
                <a:ea typeface="+mn-lt"/>
                <a:cs typeface="+mn-lt"/>
              </a:rPr>
              <a:t>Summary insights</a:t>
            </a:r>
            <a:r>
              <a:rPr lang="en" sz="1400" spc="-1" dirty="0">
                <a:solidFill>
                  <a:srgbClr val="000000"/>
                </a:solidFill>
                <a:latin typeface="Times New Roman"/>
                <a:ea typeface="+mn-lt"/>
                <a:cs typeface="+mn-lt"/>
              </a:rPr>
              <a:t>-3 unique branches</a:t>
            </a:r>
          </a:p>
          <a:p>
            <a:pPr indent="0">
              <a:lnSpc>
                <a:spcPct val="100000"/>
              </a:lnSpc>
              <a:buNone/>
              <a:tabLst>
                <a:tab pos="0" algn="l"/>
              </a:tabLst>
            </a:pPr>
            <a:r>
              <a:rPr lang="en" sz="1400" spc="-1" dirty="0">
                <a:solidFill>
                  <a:srgbClr val="000000"/>
                </a:solidFill>
                <a:latin typeface="Times New Roman"/>
                <a:ea typeface="+mn-lt"/>
                <a:cs typeface="+mn-lt"/>
              </a:rPr>
              <a:t>4</a:t>
            </a:r>
            <a:r>
              <a:rPr lang="en" sz="1400" b="1" spc="-1" dirty="0">
                <a:solidFill>
                  <a:srgbClr val="000000"/>
                </a:solidFill>
                <a:latin typeface="Times New Roman"/>
                <a:ea typeface="+mn-lt"/>
                <a:cs typeface="+mn-lt"/>
              </a:rPr>
              <a:t>)</a:t>
            </a:r>
            <a:r>
              <a:rPr lang="en" sz="1400" b="1" spc="-1" dirty="0">
                <a:solidFill>
                  <a:schemeClr val="dk1"/>
                </a:solidFill>
                <a:latin typeface="Times New Roman"/>
                <a:ea typeface="+mn-lt"/>
                <a:cs typeface="+mn-lt"/>
              </a:rPr>
              <a:t>Business problem</a:t>
            </a:r>
            <a:r>
              <a:rPr lang="en" sz="1400" spc="-1" dirty="0">
                <a:solidFill>
                  <a:schemeClr val="dk1"/>
                </a:solidFill>
                <a:latin typeface="Times New Roman"/>
                <a:ea typeface="+mn-lt"/>
                <a:cs typeface="+mn-lt"/>
              </a:rPr>
              <a:t>-</a:t>
            </a:r>
            <a:r>
              <a:rPr lang="en" sz="1400" spc="-1" dirty="0">
                <a:solidFill>
                  <a:srgbClr val="000000"/>
                </a:solidFill>
                <a:latin typeface="Times New Roman"/>
                <a:ea typeface="+mn-lt"/>
                <a:cs typeface="+mn-lt"/>
              </a:rPr>
              <a:t>Min quantity sold</a:t>
            </a:r>
          </a:p>
          <a:p>
            <a:pPr indent="0">
              <a:lnSpc>
                <a:spcPct val="100000"/>
              </a:lnSpc>
              <a:buNone/>
              <a:tabLst>
                <a:tab pos="0" algn="l"/>
              </a:tabLst>
            </a:pPr>
            <a:r>
              <a:rPr lang="en" sz="1400" b="1" spc="-1" dirty="0">
                <a:solidFill>
                  <a:srgbClr val="000000"/>
                </a:solidFill>
                <a:latin typeface="Times New Roman"/>
                <a:ea typeface="+mn-lt"/>
                <a:cs typeface="+mn-lt"/>
              </a:rPr>
              <a:t>Summary Insights</a:t>
            </a:r>
            <a:r>
              <a:rPr lang="en" sz="1400" spc="-1" dirty="0">
                <a:solidFill>
                  <a:srgbClr val="000000"/>
                </a:solidFill>
                <a:latin typeface="Times New Roman"/>
                <a:ea typeface="+mn-lt"/>
                <a:cs typeface="+mn-lt"/>
              </a:rPr>
              <a:t>-1 item</a:t>
            </a:r>
          </a:p>
          <a:p>
            <a:pPr indent="0">
              <a:lnSpc>
                <a:spcPct val="100000"/>
              </a:lnSpc>
              <a:buNone/>
              <a:tabLst>
                <a:tab pos="0" algn="l"/>
              </a:tabLst>
            </a:pPr>
            <a:r>
              <a:rPr lang="en" sz="1400" spc="-1" dirty="0">
                <a:solidFill>
                  <a:srgbClr val="000000"/>
                </a:solidFill>
                <a:latin typeface="Times New Roman"/>
                <a:ea typeface="+mn-lt"/>
                <a:cs typeface="+mn-lt"/>
              </a:rPr>
              <a:t>5</a:t>
            </a:r>
            <a:r>
              <a:rPr lang="en" sz="1400" b="1" spc="-1" dirty="0">
                <a:solidFill>
                  <a:srgbClr val="000000"/>
                </a:solidFill>
                <a:latin typeface="Times New Roman"/>
                <a:ea typeface="+mn-lt"/>
                <a:cs typeface="+mn-lt"/>
              </a:rPr>
              <a:t>)Business problem</a:t>
            </a:r>
            <a:r>
              <a:rPr lang="en" sz="1400" spc="-1" dirty="0">
                <a:solidFill>
                  <a:srgbClr val="000000"/>
                </a:solidFill>
                <a:latin typeface="Times New Roman"/>
                <a:ea typeface="+mn-lt"/>
                <a:cs typeface="+mn-lt"/>
              </a:rPr>
              <a:t>-Quantity sold by payment</a:t>
            </a:r>
          </a:p>
          <a:p>
            <a:pPr indent="0">
              <a:lnSpc>
                <a:spcPct val="100000"/>
              </a:lnSpc>
              <a:buNone/>
              <a:tabLst>
                <a:tab pos="0" algn="l"/>
              </a:tabLst>
            </a:pPr>
            <a:r>
              <a:rPr lang="en" sz="1400" b="1" spc="-1" dirty="0">
                <a:solidFill>
                  <a:srgbClr val="000000"/>
                </a:solidFill>
                <a:latin typeface="Times New Roman"/>
                <a:ea typeface="+mn-lt"/>
                <a:cs typeface="+mn-lt"/>
              </a:rPr>
              <a:t>Summary Insights</a:t>
            </a:r>
            <a:r>
              <a:rPr lang="en" sz="1400" spc="-1" dirty="0">
                <a:solidFill>
                  <a:srgbClr val="000000"/>
                </a:solidFill>
                <a:latin typeface="Times New Roman"/>
                <a:ea typeface="+mn-lt"/>
                <a:cs typeface="+mn-lt"/>
              </a:rPr>
              <a:t>-E-wallet has high volume</a:t>
            </a:r>
            <a:endParaRPr lang="en" sz="1400" spc="-1">
              <a:solidFill>
                <a:srgbClr val="000000"/>
              </a:solidFill>
              <a:latin typeface="Times New Roman"/>
              <a:ea typeface="+mn-lt"/>
              <a:cs typeface="+mn-lt"/>
            </a:endParaRPr>
          </a:p>
          <a:p>
            <a:pPr indent="0">
              <a:lnSpc>
                <a:spcPct val="100000"/>
              </a:lnSpc>
              <a:buNone/>
              <a:tabLst>
                <a:tab pos="0" algn="l"/>
              </a:tabLst>
            </a:pPr>
            <a:endParaRPr lang="en" sz="1200" spc="-1" dirty="0">
              <a:solidFill>
                <a:srgbClr val="000000"/>
              </a:solidFill>
              <a:latin typeface="Times New Roman"/>
              <a:ea typeface="+mn-lt"/>
              <a:cs typeface="+mn-lt"/>
            </a:endParaRPr>
          </a:p>
          <a:p>
            <a:pPr indent="0">
              <a:lnSpc>
                <a:spcPct val="100000"/>
              </a:lnSpc>
              <a:buNone/>
              <a:tabLst>
                <a:tab pos="0" algn="l"/>
              </a:tabLst>
            </a:pPr>
            <a:endParaRPr lang="en" sz="1200" spc="-1" dirty="0">
              <a:solidFill>
                <a:srgbClr val="191919"/>
              </a:solidFill>
              <a:ea typeface="+mn-lt"/>
              <a:cs typeface="+mn-lt"/>
            </a:endParaRPr>
          </a:p>
          <a:p>
            <a:pPr indent="0">
              <a:lnSpc>
                <a:spcPct val="100000"/>
              </a:lnSpc>
              <a:buNone/>
              <a:tabLst>
                <a:tab pos="0" algn="l"/>
              </a:tabLst>
            </a:pPr>
            <a:endParaRPr lang="en" sz="1200" spc="-1" dirty="0">
              <a:solidFill>
                <a:srgbClr val="000000"/>
              </a:solidFill>
              <a:ea typeface="+mn-lt"/>
              <a:cs typeface="+mn-lt"/>
            </a:endParaRPr>
          </a:p>
          <a:p>
            <a:pPr indent="0">
              <a:lnSpc>
                <a:spcPct val="100000"/>
              </a:lnSpc>
              <a:buNone/>
              <a:tabLst>
                <a:tab pos="0" algn="l"/>
              </a:tabLst>
            </a:pPr>
            <a:endParaRPr lang="en" sz="1200" spc="-1" dirty="0">
              <a:solidFill>
                <a:srgbClr val="000000"/>
              </a:solidFill>
              <a:ea typeface="+mn-lt"/>
              <a:cs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5A933-ABAF-C6AE-5B3A-B3E9B3E726D8}"/>
            </a:ext>
          </a:extLst>
        </p:cNvPr>
        <p:cNvGrpSpPr/>
        <p:nvPr/>
      </p:nvGrpSpPr>
      <p:grpSpPr>
        <a:xfrm>
          <a:off x="0" y="0"/>
          <a:ext cx="0" cy="0"/>
          <a:chOff x="0" y="0"/>
          <a:chExt cx="0" cy="0"/>
        </a:xfrm>
      </p:grpSpPr>
      <p:sp>
        <p:nvSpPr>
          <p:cNvPr id="186" name="PlaceHolder 1">
            <a:extLst>
              <a:ext uri="{FF2B5EF4-FFF2-40B4-BE49-F238E27FC236}">
                <a16:creationId xmlns:a16="http://schemas.microsoft.com/office/drawing/2014/main" id="{06C51DB8-A076-9339-F149-FBD6EDFC2A6C}"/>
              </a:ext>
            </a:extLst>
          </p:cNvPr>
          <p:cNvSpPr>
            <a:spLocks noGrp="1"/>
          </p:cNvSpPr>
          <p:nvPr>
            <p:ph type="title"/>
          </p:nvPr>
        </p:nvSpPr>
        <p:spPr>
          <a:xfrm>
            <a:off x="266760" y="447840"/>
            <a:ext cx="7457760" cy="704520"/>
          </a:xfrm>
          <a:prstGeom prst="rect">
            <a:avLst/>
          </a:prstGeom>
          <a:noFill/>
          <a:ln w="0">
            <a:noFill/>
          </a:ln>
        </p:spPr>
        <p:txBody>
          <a:bodyPr lIns="91440" tIns="91440" rIns="91440" bIns="91440" anchor="t">
            <a:normAutofit/>
          </a:bodyPr>
          <a:lstStyle/>
          <a:p>
            <a:pPr>
              <a:lnSpc>
                <a:spcPct val="100000"/>
              </a:lnSpc>
              <a:tabLst>
                <a:tab pos="0" algn="l"/>
              </a:tabLst>
            </a:pPr>
            <a:r>
              <a:rPr lang="en" sz="3000" b="1" spc="-1" dirty="0">
                <a:solidFill>
                  <a:srgbClr val="000000"/>
                </a:solidFill>
                <a:latin typeface="GFS Didot"/>
                <a:ea typeface="+mj-lt"/>
                <a:cs typeface="+mj-lt"/>
              </a:rPr>
              <a:t>SQL Business Problem Solving</a:t>
            </a:r>
            <a:endParaRPr lang="en-US" dirty="0">
              <a:latin typeface="GFS Didot"/>
              <a:cs typeface="Times New Roman"/>
            </a:endParaRPr>
          </a:p>
        </p:txBody>
      </p:sp>
      <p:sp>
        <p:nvSpPr>
          <p:cNvPr id="187" name="PlaceHolder 2">
            <a:extLst>
              <a:ext uri="{FF2B5EF4-FFF2-40B4-BE49-F238E27FC236}">
                <a16:creationId xmlns:a16="http://schemas.microsoft.com/office/drawing/2014/main" id="{6A446012-4901-FC73-F00E-43D4DE43E033}"/>
              </a:ext>
            </a:extLst>
          </p:cNvPr>
          <p:cNvSpPr>
            <a:spLocks noGrp="1"/>
          </p:cNvSpPr>
          <p:nvPr>
            <p:ph/>
          </p:nvPr>
        </p:nvSpPr>
        <p:spPr>
          <a:xfrm>
            <a:off x="501536" y="1055799"/>
            <a:ext cx="7347701" cy="3645533"/>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spc="-1" dirty="0">
                <a:solidFill>
                  <a:srgbClr val="000000"/>
                </a:solidFill>
                <a:latin typeface="Times New Roman"/>
                <a:ea typeface="+mn-lt"/>
                <a:cs typeface="+mn-lt"/>
              </a:rPr>
              <a:t>6)</a:t>
            </a:r>
            <a:r>
              <a:rPr lang="en" sz="1400" b="1" spc="-1" dirty="0">
                <a:solidFill>
                  <a:srgbClr val="000000"/>
                </a:solidFill>
                <a:latin typeface="Times New Roman"/>
                <a:ea typeface="+mn-lt"/>
                <a:cs typeface="+mn-lt"/>
              </a:rPr>
              <a:t>Business problem</a:t>
            </a:r>
            <a:r>
              <a:rPr lang="en" sz="1400" spc="-1" dirty="0">
                <a:solidFill>
                  <a:srgbClr val="000000"/>
                </a:solidFill>
                <a:latin typeface="Times New Roman"/>
                <a:ea typeface="+mn-lt"/>
                <a:cs typeface="+mn-lt"/>
              </a:rPr>
              <a:t>-Highest-rated category</a:t>
            </a:r>
            <a:endParaRPr lang="en" sz="1400" spc="-1">
              <a:solidFill>
                <a:srgbClr val="191919"/>
              </a:solidFill>
              <a:latin typeface="Times New Roman"/>
              <a:ea typeface="+mn-lt"/>
              <a:cs typeface="+mn-lt"/>
            </a:endParaRPr>
          </a:p>
          <a:p>
            <a:pPr indent="0">
              <a:lnSpc>
                <a:spcPct val="100000"/>
              </a:lnSpc>
              <a:buNone/>
              <a:tabLst>
                <a:tab pos="0" algn="l"/>
              </a:tabLst>
            </a:pPr>
            <a:r>
              <a:rPr lang="en" sz="1400" b="1" spc="-1" dirty="0">
                <a:solidFill>
                  <a:srgbClr val="000000"/>
                </a:solidFill>
                <a:latin typeface="Times New Roman"/>
                <a:ea typeface="+mn-lt"/>
                <a:cs typeface="+mn-lt"/>
              </a:rPr>
              <a:t>Summary Insights</a:t>
            </a:r>
            <a:r>
              <a:rPr lang="en" sz="1400" spc="-1" dirty="0">
                <a:solidFill>
                  <a:srgbClr val="000000"/>
                </a:solidFill>
                <a:latin typeface="Times New Roman"/>
                <a:ea typeface="+mn-lt"/>
                <a:cs typeface="+mn-lt"/>
              </a:rPr>
              <a:t>-Electronics in Branch A</a:t>
            </a:r>
            <a:endParaRPr lang="en" sz="1400" spc="-1">
              <a:solidFill>
                <a:srgbClr val="191919"/>
              </a:solidFill>
              <a:latin typeface="Times New Roman"/>
              <a:ea typeface="+mn-lt"/>
              <a:cs typeface="+mn-lt"/>
            </a:endParaRPr>
          </a:p>
          <a:p>
            <a:pPr indent="0">
              <a:lnSpc>
                <a:spcPct val="100000"/>
              </a:lnSpc>
              <a:buNone/>
              <a:tabLst>
                <a:tab pos="0" algn="l"/>
              </a:tabLst>
            </a:pPr>
            <a:r>
              <a:rPr lang="en" sz="1400" spc="-1" dirty="0">
                <a:solidFill>
                  <a:srgbClr val="000000"/>
                </a:solidFill>
                <a:latin typeface="Times New Roman"/>
                <a:ea typeface="+mn-lt"/>
                <a:cs typeface="+mn-lt"/>
              </a:rPr>
              <a:t>7)</a:t>
            </a:r>
            <a:r>
              <a:rPr lang="en" sz="1400" b="1" spc="-1" dirty="0">
                <a:solidFill>
                  <a:schemeClr val="dk1"/>
                </a:solidFill>
                <a:latin typeface="Times New Roman"/>
                <a:ea typeface="+mn-lt"/>
                <a:cs typeface="+mn-lt"/>
              </a:rPr>
              <a:t>Business problem</a:t>
            </a:r>
            <a:r>
              <a:rPr lang="en" sz="1400" spc="-1" dirty="0">
                <a:solidFill>
                  <a:schemeClr val="dk1"/>
                </a:solidFill>
                <a:latin typeface="Times New Roman"/>
                <a:ea typeface="+mn-lt"/>
                <a:cs typeface="+mn-lt"/>
              </a:rPr>
              <a:t>-Busiest day</a:t>
            </a:r>
          </a:p>
          <a:p>
            <a:pPr indent="0">
              <a:lnSpc>
                <a:spcPct val="100000"/>
              </a:lnSpc>
              <a:buNone/>
              <a:tabLst>
                <a:tab pos="0" algn="l"/>
              </a:tabLst>
            </a:pPr>
            <a:r>
              <a:rPr lang="en" sz="1400" b="1" spc="-1" dirty="0">
                <a:solidFill>
                  <a:srgbClr val="000000"/>
                </a:solidFill>
                <a:latin typeface="Times New Roman"/>
                <a:ea typeface="+mn-lt"/>
                <a:cs typeface="+mn-lt"/>
              </a:rPr>
              <a:t>Summary Insights</a:t>
            </a:r>
            <a:r>
              <a:rPr lang="en" sz="1400" spc="-1" dirty="0">
                <a:solidFill>
                  <a:srgbClr val="000000"/>
                </a:solidFill>
                <a:latin typeface="Times New Roman"/>
                <a:ea typeface="+mn-lt"/>
                <a:cs typeface="+mn-lt"/>
              </a:rPr>
              <a:t>-Sunday</a:t>
            </a:r>
            <a:endParaRPr lang="en" sz="1400" spc="-1">
              <a:solidFill>
                <a:srgbClr val="191919"/>
              </a:solidFill>
              <a:latin typeface="Times New Roman"/>
              <a:ea typeface="+mn-lt"/>
              <a:cs typeface="+mn-lt"/>
            </a:endParaRPr>
          </a:p>
          <a:p>
            <a:pPr indent="0">
              <a:lnSpc>
                <a:spcPct val="100000"/>
              </a:lnSpc>
              <a:buNone/>
              <a:tabLst>
                <a:tab pos="0" algn="l"/>
              </a:tabLst>
            </a:pPr>
            <a:r>
              <a:rPr lang="en" sz="1400" spc="-1" dirty="0">
                <a:solidFill>
                  <a:srgbClr val="000000"/>
                </a:solidFill>
                <a:latin typeface="Times New Roman"/>
                <a:ea typeface="+mn-lt"/>
                <a:cs typeface="+mn-lt"/>
              </a:rPr>
              <a:t>8</a:t>
            </a:r>
            <a:r>
              <a:rPr lang="en" sz="1400" b="1" spc="-1" dirty="0">
                <a:solidFill>
                  <a:srgbClr val="000000"/>
                </a:solidFill>
                <a:latin typeface="Times New Roman"/>
                <a:ea typeface="+mn-lt"/>
                <a:cs typeface="+mn-lt"/>
              </a:rPr>
              <a:t>)Business problem</a:t>
            </a:r>
            <a:r>
              <a:rPr lang="en" sz="1400" spc="-1" dirty="0">
                <a:solidFill>
                  <a:srgbClr val="000000"/>
                </a:solidFill>
                <a:latin typeface="Times New Roman"/>
                <a:ea typeface="+mn-lt"/>
                <a:cs typeface="+mn-lt"/>
              </a:rPr>
              <a:t>-Profit by category</a:t>
            </a:r>
            <a:endParaRPr lang="en-US" sz="1400" spc="-1">
              <a:solidFill>
                <a:srgbClr val="191919"/>
              </a:solidFill>
              <a:latin typeface="Times New Roman"/>
              <a:ea typeface="+mn-lt"/>
              <a:cs typeface="+mn-lt"/>
            </a:endParaRPr>
          </a:p>
          <a:p>
            <a:pPr indent="0">
              <a:lnSpc>
                <a:spcPct val="100000"/>
              </a:lnSpc>
              <a:buNone/>
              <a:tabLst>
                <a:tab pos="0" algn="l"/>
              </a:tabLst>
            </a:pPr>
            <a:r>
              <a:rPr lang="en" sz="1400" b="1" spc="-1" dirty="0">
                <a:solidFill>
                  <a:srgbClr val="000000"/>
                </a:solidFill>
                <a:latin typeface="Times New Roman"/>
                <a:ea typeface="+mn-lt"/>
                <a:cs typeface="+mn-lt"/>
              </a:rPr>
              <a:t>Summary Insights</a:t>
            </a:r>
            <a:r>
              <a:rPr lang="en" sz="1400" spc="-1" dirty="0">
                <a:solidFill>
                  <a:srgbClr val="000000"/>
                </a:solidFill>
                <a:latin typeface="Times New Roman"/>
                <a:ea typeface="+mn-lt"/>
                <a:cs typeface="+mn-lt"/>
              </a:rPr>
              <a:t>-Food and beverages most profitable</a:t>
            </a:r>
            <a:endParaRPr lang="en" sz="1400" spc="-1">
              <a:solidFill>
                <a:srgbClr val="191919"/>
              </a:solidFill>
              <a:latin typeface="Times New Roman"/>
              <a:ea typeface="+mn-lt"/>
              <a:cs typeface="+mn-lt"/>
            </a:endParaRPr>
          </a:p>
          <a:p>
            <a:pPr indent="0">
              <a:lnSpc>
                <a:spcPct val="100000"/>
              </a:lnSpc>
              <a:buNone/>
              <a:tabLst>
                <a:tab pos="0" algn="l"/>
              </a:tabLst>
            </a:pPr>
            <a:r>
              <a:rPr lang="en" sz="1400" spc="-1" dirty="0">
                <a:solidFill>
                  <a:srgbClr val="000000"/>
                </a:solidFill>
                <a:latin typeface="Times New Roman"/>
                <a:ea typeface="+mn-lt"/>
                <a:cs typeface="+mn-lt"/>
              </a:rPr>
              <a:t>9)</a:t>
            </a:r>
            <a:r>
              <a:rPr lang="en" sz="1400" b="1" spc="-1" dirty="0">
                <a:solidFill>
                  <a:srgbClr val="000000"/>
                </a:solidFill>
                <a:latin typeface="Times New Roman"/>
                <a:ea typeface="+mn-lt"/>
                <a:cs typeface="+mn-lt"/>
              </a:rPr>
              <a:t>Business problem</a:t>
            </a:r>
            <a:r>
              <a:rPr lang="en" sz="1400" spc="-1" dirty="0">
                <a:solidFill>
                  <a:srgbClr val="000000"/>
                </a:solidFill>
                <a:latin typeface="Times New Roman"/>
                <a:ea typeface="+mn-lt"/>
                <a:cs typeface="+mn-lt"/>
              </a:rPr>
              <a:t>-Revenue drop from 2022 to 2023</a:t>
            </a:r>
            <a:endParaRPr lang="en" sz="1400" spc="-1">
              <a:solidFill>
                <a:srgbClr val="191919"/>
              </a:solidFill>
              <a:latin typeface="Times New Roman"/>
              <a:ea typeface="+mn-lt"/>
              <a:cs typeface="+mn-lt"/>
            </a:endParaRPr>
          </a:p>
          <a:p>
            <a:pPr indent="0">
              <a:lnSpc>
                <a:spcPct val="100000"/>
              </a:lnSpc>
              <a:buNone/>
              <a:tabLst>
                <a:tab pos="0" algn="l"/>
              </a:tabLst>
            </a:pPr>
            <a:r>
              <a:rPr lang="en" sz="1400" b="1" spc="-1" dirty="0">
                <a:solidFill>
                  <a:srgbClr val="000000"/>
                </a:solidFill>
                <a:latin typeface="Times New Roman"/>
                <a:ea typeface="+mn-lt"/>
                <a:cs typeface="+mn-lt"/>
              </a:rPr>
              <a:t>Summary Insights</a:t>
            </a:r>
            <a:r>
              <a:rPr lang="en" sz="1400" spc="-1" dirty="0">
                <a:solidFill>
                  <a:srgbClr val="000000"/>
                </a:solidFill>
                <a:latin typeface="Times New Roman"/>
                <a:ea typeface="+mn-lt"/>
                <a:cs typeface="+mn-lt"/>
              </a:rPr>
              <a:t>-Branch B saw 22% drop</a:t>
            </a:r>
            <a:endParaRPr lang="en" sz="1400" spc="-1">
              <a:solidFill>
                <a:srgbClr val="191919"/>
              </a:solidFill>
              <a:latin typeface="Times New Roman"/>
              <a:ea typeface="+mn-lt"/>
              <a:cs typeface="+mn-lt"/>
            </a:endParaRPr>
          </a:p>
          <a:p>
            <a:pPr indent="0">
              <a:lnSpc>
                <a:spcPct val="100000"/>
              </a:lnSpc>
              <a:buNone/>
              <a:tabLst>
                <a:tab pos="0" algn="l"/>
              </a:tabLst>
            </a:pPr>
            <a:endParaRPr lang="en" sz="1200" spc="-1" dirty="0">
              <a:solidFill>
                <a:srgbClr val="000000"/>
              </a:solidFill>
              <a:ea typeface="+mn-lt"/>
              <a:cs typeface="+mn-lt"/>
            </a:endParaRPr>
          </a:p>
          <a:p>
            <a:pPr indent="0">
              <a:lnSpc>
                <a:spcPct val="100000"/>
              </a:lnSpc>
              <a:buNone/>
              <a:tabLst>
                <a:tab pos="0" algn="l"/>
              </a:tabLst>
            </a:pPr>
            <a:endParaRPr lang="en" sz="1200" spc="-1" dirty="0">
              <a:solidFill>
                <a:srgbClr val="000000"/>
              </a:solidFill>
              <a:ea typeface="+mn-lt"/>
              <a:cs typeface="+mn-lt"/>
            </a:endParaRPr>
          </a:p>
          <a:p>
            <a:pPr indent="0">
              <a:lnSpc>
                <a:spcPct val="100000"/>
              </a:lnSpc>
              <a:buNone/>
              <a:tabLst>
                <a:tab pos="0" algn="l"/>
              </a:tabLst>
            </a:pPr>
            <a:endParaRPr lang="en" sz="1200" spc="-1" dirty="0">
              <a:solidFill>
                <a:srgbClr val="191919"/>
              </a:solidFill>
              <a:ea typeface="+mn-lt"/>
              <a:cs typeface="+mn-lt"/>
            </a:endParaRPr>
          </a:p>
          <a:p>
            <a:pPr indent="0">
              <a:lnSpc>
                <a:spcPct val="100000"/>
              </a:lnSpc>
              <a:buNone/>
              <a:tabLst>
                <a:tab pos="0" algn="l"/>
              </a:tabLst>
            </a:pPr>
            <a:endParaRPr lang="en" sz="1200" spc="-1" dirty="0">
              <a:solidFill>
                <a:srgbClr val="000000"/>
              </a:solidFill>
              <a:ea typeface="+mn-lt"/>
              <a:cs typeface="+mn-lt"/>
            </a:endParaRPr>
          </a:p>
          <a:p>
            <a:pPr indent="0">
              <a:lnSpc>
                <a:spcPct val="100000"/>
              </a:lnSpc>
              <a:buNone/>
              <a:tabLst>
                <a:tab pos="0" algn="l"/>
              </a:tabLst>
            </a:pPr>
            <a:endParaRPr lang="en" sz="1200" spc="-1" dirty="0">
              <a:solidFill>
                <a:srgbClr val="000000"/>
              </a:solidFill>
              <a:ea typeface="+mn-lt"/>
              <a:cs typeface="+mn-lt"/>
            </a:endParaRPr>
          </a:p>
        </p:txBody>
      </p:sp>
    </p:spTree>
    <p:extLst>
      <p:ext uri="{BB962C8B-B14F-4D97-AF65-F5344CB8AC3E}">
        <p14:creationId xmlns:p14="http://schemas.microsoft.com/office/powerpoint/2010/main" val="823633076"/>
      </p:ext>
    </p:extLst>
  </p:cSld>
  <p:clrMapOvr>
    <a:masterClrMapping/>
  </p:clrMapOvr>
</p:sld>
</file>

<file path=ppt/theme/theme1.xml><?xml version="1.0" encoding="utf-8"?>
<a:theme xmlns:a="http://schemas.openxmlformats.org/drawingml/2006/main" name="Doodle Portfolio by Slidesgo">
  <a:themeElements>
    <a:clrScheme name="Simple Light">
      <a:dk1>
        <a:srgbClr val="191919"/>
      </a:dk1>
      <a:lt1>
        <a:srgbClr val="FDFDFD"/>
      </a:lt1>
      <a:dk2>
        <a:srgbClr val="F8F4EE"/>
      </a:dk2>
      <a:lt2>
        <a:srgbClr val="EB3430"/>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oodle Portfolio by Slidesgo">
  <a:themeElements>
    <a:clrScheme name="Simple Light">
      <a:dk1>
        <a:srgbClr val="191919"/>
      </a:dk1>
      <a:lt1>
        <a:srgbClr val="FDFDFD"/>
      </a:lt1>
      <a:dk2>
        <a:srgbClr val="F8F4EE"/>
      </a:dk2>
      <a:lt2>
        <a:srgbClr val="EB3430"/>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oodle Portfolio by Slidesgo">
  <a:themeElements>
    <a:clrScheme name="Simple Light">
      <a:dk1>
        <a:srgbClr val="191919"/>
      </a:dk1>
      <a:lt1>
        <a:srgbClr val="FDFDFD"/>
      </a:lt1>
      <a:dk2>
        <a:srgbClr val="F8F4EE"/>
      </a:dk2>
      <a:lt2>
        <a:srgbClr val="EB3430"/>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oodle Portfolio by Slidesgo">
  <a:themeElements>
    <a:clrScheme name="Simple Light">
      <a:dk1>
        <a:srgbClr val="191919"/>
      </a:dk1>
      <a:lt1>
        <a:srgbClr val="FDFDFD"/>
      </a:lt1>
      <a:dk2>
        <a:srgbClr val="F8F4EE"/>
      </a:dk2>
      <a:lt2>
        <a:srgbClr val="EB3430"/>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oodle Portfolio by Slidesgo">
  <a:themeElements>
    <a:clrScheme name="Simple Light">
      <a:dk1>
        <a:srgbClr val="191919"/>
      </a:dk1>
      <a:lt1>
        <a:srgbClr val="FDFDFD"/>
      </a:lt1>
      <a:dk2>
        <a:srgbClr val="F8F4EE"/>
      </a:dk2>
      <a:lt2>
        <a:srgbClr val="EB3430"/>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(16:9)</PresentationFormat>
  <Slides>10</Slides>
  <Notes>0</Notes>
  <HiddenSlides>0</HiddenSlides>
  <ScaleCrop>false</ScaleCrop>
  <HeadingPairs>
    <vt:vector size="4" baseType="variant">
      <vt:variant>
        <vt:lpstr>Theme</vt:lpstr>
      </vt:variant>
      <vt:variant>
        <vt:i4>5</vt:i4>
      </vt:variant>
      <vt:variant>
        <vt:lpstr>Slide Titles</vt:lpstr>
      </vt:variant>
      <vt:variant>
        <vt:i4>10</vt:i4>
      </vt:variant>
    </vt:vector>
  </HeadingPairs>
  <TitlesOfParts>
    <vt:vector size="15" baseType="lpstr">
      <vt:lpstr>Doodle Portfolio by Slidesgo</vt:lpstr>
      <vt:lpstr>Doodle Portfolio by Slidesgo</vt:lpstr>
      <vt:lpstr>Doodle Portfolio by Slidesgo</vt:lpstr>
      <vt:lpstr>Doodle Portfolio by Slidesgo</vt:lpstr>
      <vt:lpstr>Doodle Portfolio by Slidesgo</vt:lpstr>
      <vt:lpstr>Walmart Sales Analysis</vt:lpstr>
      <vt:lpstr>Introduction</vt:lpstr>
      <vt:lpstr>PowerPoint Presentation</vt:lpstr>
      <vt:lpstr>Problem Statment</vt:lpstr>
      <vt:lpstr>Tech Stack</vt:lpstr>
      <vt:lpstr>Data source</vt:lpstr>
      <vt:lpstr>Data cleaning</vt:lpstr>
      <vt:lpstr>SQL Business Problem Solving</vt:lpstr>
      <vt:lpstr>SQL Business Problem Solving</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430</cp:revision>
  <dcterms:modified xsi:type="dcterms:W3CDTF">2025-06-04T09:10:03Z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2025-06-04T08:03:38Z</dcterms:created>
  <dc:creator>Unknown Creator</dc:creator>
  <dc:description/>
  <dc:language>en-US</dc:language>
  <cp:lastModifiedBy>Unknown Creator</cp:lastModifiedBy>
  <dcterms:modified xsi:type="dcterms:W3CDTF">2025-06-04T08:03:38Z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