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59" r:id="rId5"/>
    <p:sldId id="260" r:id="rId6"/>
    <p:sldId id="263" r:id="rId7"/>
    <p:sldId id="264" r:id="rId8"/>
    <p:sldId id="265" r:id="rId9"/>
    <p:sldId id="266" r:id="rId10"/>
    <p:sldId id="268" r:id="rId11"/>
    <p:sldId id="267"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7/25/2023</a:t>
            </a:fld>
            <a:endParaRPr lang="en-US" dirty="0"/>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dirty="0"/>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4329138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dirty="0"/>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7/25/2023</a:t>
            </a:fld>
            <a:endParaRPr lang="en-US" dirty="0"/>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dirty="0"/>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52564638"/>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Colorized light photo effects">
            <a:extLst>
              <a:ext uri="{FF2B5EF4-FFF2-40B4-BE49-F238E27FC236}">
                <a16:creationId xmlns:a16="http://schemas.microsoft.com/office/drawing/2014/main" id="{71B86B7F-F8E6-680D-4774-CF132D07C541}"/>
              </a:ext>
            </a:extLst>
          </p:cNvPr>
          <p:cNvPicPr>
            <a:picLocks noChangeAspect="1"/>
          </p:cNvPicPr>
          <p:nvPr/>
        </p:nvPicPr>
        <p:blipFill rotWithShape="1">
          <a:blip r:embed="rId2"/>
          <a:srcRect t="1990" b="13740"/>
          <a:stretch/>
        </p:blipFill>
        <p:spPr>
          <a:xfrm>
            <a:off x="20" y="10"/>
            <a:ext cx="12191980" cy="6857990"/>
          </a:xfrm>
          <a:prstGeom prst="rect">
            <a:avLst/>
          </a:prstGeom>
        </p:spPr>
      </p:pic>
      <p:sp>
        <p:nvSpPr>
          <p:cNvPr id="11"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09228F0-A21F-1509-7643-D357C49223EE}"/>
              </a:ext>
            </a:extLst>
          </p:cNvPr>
          <p:cNvSpPr>
            <a:spLocks noGrp="1"/>
          </p:cNvSpPr>
          <p:nvPr>
            <p:ph type="ctrTitle"/>
          </p:nvPr>
        </p:nvSpPr>
        <p:spPr>
          <a:xfrm>
            <a:off x="1048562" y="424516"/>
            <a:ext cx="3931320" cy="2267193"/>
          </a:xfrm>
        </p:spPr>
        <p:txBody>
          <a:bodyPr>
            <a:normAutofit/>
          </a:bodyPr>
          <a:lstStyle/>
          <a:p>
            <a:r>
              <a:rPr lang="en-US" dirty="0"/>
              <a:t>LEAD SCORING CASE STUDY</a:t>
            </a:r>
            <a:endParaRPr lang="fr-CH" dirty="0"/>
          </a:p>
        </p:txBody>
      </p:sp>
      <p:sp>
        <p:nvSpPr>
          <p:cNvPr id="3" name="Subtitle 2">
            <a:extLst>
              <a:ext uri="{FF2B5EF4-FFF2-40B4-BE49-F238E27FC236}">
                <a16:creationId xmlns:a16="http://schemas.microsoft.com/office/drawing/2014/main" id="{5BEA3E9B-7841-7D62-6721-471CDFDFD50B}"/>
              </a:ext>
            </a:extLst>
          </p:cNvPr>
          <p:cNvSpPr>
            <a:spLocks noGrp="1"/>
          </p:cNvSpPr>
          <p:nvPr>
            <p:ph type="subTitle" idx="1"/>
          </p:nvPr>
        </p:nvSpPr>
        <p:spPr>
          <a:xfrm>
            <a:off x="1048561" y="4217502"/>
            <a:ext cx="3931321" cy="1033669"/>
          </a:xfrm>
        </p:spPr>
        <p:txBody>
          <a:bodyPr>
            <a:normAutofit/>
          </a:bodyPr>
          <a:lstStyle/>
          <a:p>
            <a:r>
              <a:rPr lang="en-US" dirty="0"/>
              <a:t>Tushar Agarwal</a:t>
            </a:r>
            <a:br>
              <a:rPr lang="en-US" dirty="0"/>
            </a:br>
            <a:r>
              <a:rPr lang="en-US" dirty="0"/>
              <a:t>Tashmita Pal</a:t>
            </a:r>
            <a:br>
              <a:rPr lang="en-US" dirty="0"/>
            </a:br>
            <a:r>
              <a:rPr lang="en-US" dirty="0"/>
              <a:t>Umesha K</a:t>
            </a:r>
            <a:endParaRPr lang="fr-CH" dirty="0"/>
          </a:p>
        </p:txBody>
      </p:sp>
      <p:grpSp>
        <p:nvGrpSpPr>
          <p:cNvPr id="13" name="Group 12">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3871114"/>
            <a:ext cx="867485" cy="115439"/>
            <a:chOff x="8910933" y="1861308"/>
            <a:chExt cx="867485" cy="115439"/>
          </a:xfrm>
        </p:grpSpPr>
        <p:sp>
          <p:nvSpPr>
            <p:cNvPr id="14" name="Rectangle 13">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56063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080" y="159026"/>
            <a:ext cx="5943600"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B3534D-0C4A-B75C-0B9D-CBFA7873D00C}"/>
              </a:ext>
            </a:extLst>
          </p:cNvPr>
          <p:cNvSpPr>
            <a:spLocks noGrp="1"/>
          </p:cNvSpPr>
          <p:nvPr>
            <p:ph type="ctrTitle"/>
          </p:nvPr>
        </p:nvSpPr>
        <p:spPr>
          <a:xfrm>
            <a:off x="158081" y="575354"/>
            <a:ext cx="5708464" cy="3482045"/>
          </a:xfrm>
        </p:spPr>
        <p:txBody>
          <a:bodyPr>
            <a:normAutofit/>
          </a:bodyPr>
          <a:lstStyle/>
          <a:p>
            <a:pPr>
              <a:lnSpc>
                <a:spcPct val="100000"/>
              </a:lnSpc>
            </a:pPr>
            <a:r>
              <a:rPr lang="en-US" sz="4000" dirty="0"/>
              <a:t>OBSERVATIONS</a:t>
            </a:r>
            <a:br>
              <a:rPr lang="en-US" sz="4000" dirty="0"/>
            </a:br>
            <a:br>
              <a:rPr lang="en-US" sz="4000" dirty="0"/>
            </a:br>
            <a:br>
              <a:rPr lang="en-US" sz="4000" dirty="0"/>
            </a:br>
            <a:endParaRPr lang="fr-CH" sz="1800" dirty="0"/>
          </a:p>
        </p:txBody>
      </p:sp>
      <p:grpSp>
        <p:nvGrpSpPr>
          <p:cNvPr id="1035" name="Group 1034">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90458" y="4237480"/>
            <a:ext cx="867485" cy="115439"/>
            <a:chOff x="8910933" y="1861308"/>
            <a:chExt cx="867485" cy="115439"/>
          </a:xfrm>
        </p:grpSpPr>
        <p:sp>
          <p:nvSpPr>
            <p:cNvPr id="1036" name="Rectangle 1035">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37" name="Straight Connector 1036">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38" name="Straight Connector 1037">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 name="object 17">
            <a:extLst>
              <a:ext uri="{FF2B5EF4-FFF2-40B4-BE49-F238E27FC236}">
                <a16:creationId xmlns:a16="http://schemas.microsoft.com/office/drawing/2014/main" id="{E93D9559-C49A-6B06-7C33-874C6AD20335}"/>
              </a:ext>
            </a:extLst>
          </p:cNvPr>
          <p:cNvSpPr txBox="1"/>
          <p:nvPr/>
        </p:nvSpPr>
        <p:spPr>
          <a:xfrm>
            <a:off x="491875" y="5002495"/>
            <a:ext cx="2004746" cy="1281120"/>
          </a:xfrm>
          <a:prstGeom prst="rect">
            <a:avLst/>
          </a:prstGeom>
        </p:spPr>
        <p:txBody>
          <a:bodyPr vert="horz" wrap="square" lIns="0" tIns="11430" rIns="0" bIns="0" rtlCol="0">
            <a:spAutoFit/>
          </a:bodyPr>
          <a:lstStyle/>
          <a:p>
            <a:pPr marL="247015">
              <a:lnSpc>
                <a:spcPct val="100000"/>
              </a:lnSpc>
              <a:spcBef>
                <a:spcPts val="335"/>
              </a:spcBef>
            </a:pPr>
            <a:r>
              <a:rPr lang="en-US" sz="2000" spc="-50" dirty="0">
                <a:cs typeface="Times New Roman"/>
              </a:rPr>
              <a:t>Test</a:t>
            </a:r>
            <a:r>
              <a:rPr lang="en-US" sz="2000" spc="-60" dirty="0">
                <a:cs typeface="Times New Roman"/>
              </a:rPr>
              <a:t> </a:t>
            </a:r>
            <a:r>
              <a:rPr lang="en-US" sz="2000" spc="5" dirty="0">
                <a:cs typeface="Times New Roman"/>
              </a:rPr>
              <a:t>Data:</a:t>
            </a:r>
            <a:endParaRPr lang="en-US" sz="2000" dirty="0">
              <a:cs typeface="Times New Roman"/>
            </a:endParaRPr>
          </a:p>
          <a:p>
            <a:pPr marL="74930">
              <a:lnSpc>
                <a:spcPct val="100000"/>
              </a:lnSpc>
              <a:spcBef>
                <a:spcPts val="185"/>
              </a:spcBef>
            </a:pPr>
            <a:r>
              <a:rPr lang="en-US" sz="2000" spc="5" dirty="0">
                <a:cs typeface="Times New Roman"/>
              </a:rPr>
              <a:t>Accuracy</a:t>
            </a:r>
            <a:r>
              <a:rPr lang="en-US" sz="2000" spc="-30" dirty="0">
                <a:cs typeface="Times New Roman"/>
              </a:rPr>
              <a:t> </a:t>
            </a:r>
            <a:r>
              <a:rPr lang="en-US" sz="2000" dirty="0">
                <a:cs typeface="Times New Roman"/>
              </a:rPr>
              <a:t>:</a:t>
            </a:r>
            <a:r>
              <a:rPr lang="en-US" sz="2000" spc="-35" dirty="0">
                <a:cs typeface="Times New Roman"/>
              </a:rPr>
              <a:t> </a:t>
            </a:r>
            <a:r>
              <a:rPr lang="en-US" sz="2000" spc="10" dirty="0">
                <a:cs typeface="Times New Roman"/>
              </a:rPr>
              <a:t>80%</a:t>
            </a:r>
            <a:endParaRPr lang="en-US" sz="2000" dirty="0">
              <a:cs typeface="Times New Roman"/>
            </a:endParaRPr>
          </a:p>
          <a:p>
            <a:pPr marL="12700">
              <a:lnSpc>
                <a:spcPct val="100000"/>
              </a:lnSpc>
              <a:spcBef>
                <a:spcPts val="60"/>
              </a:spcBef>
            </a:pPr>
            <a:r>
              <a:rPr lang="en-US" sz="2000" dirty="0">
                <a:cs typeface="Times New Roman"/>
              </a:rPr>
              <a:t>Sensitivity</a:t>
            </a:r>
            <a:r>
              <a:rPr lang="en-US" sz="2000" spc="-10" dirty="0">
                <a:cs typeface="Times New Roman"/>
              </a:rPr>
              <a:t> </a:t>
            </a:r>
            <a:r>
              <a:rPr lang="en-US" sz="2000" dirty="0">
                <a:cs typeface="Times New Roman"/>
              </a:rPr>
              <a:t>:</a:t>
            </a:r>
            <a:r>
              <a:rPr lang="en-US" sz="2000" spc="-30" dirty="0">
                <a:cs typeface="Times New Roman"/>
              </a:rPr>
              <a:t> </a:t>
            </a:r>
            <a:r>
              <a:rPr lang="en-US" sz="2000" spc="10" dirty="0">
                <a:cs typeface="Times New Roman"/>
              </a:rPr>
              <a:t>77%</a:t>
            </a:r>
            <a:endParaRPr lang="en-US" sz="2000" dirty="0">
              <a:cs typeface="Times New Roman"/>
            </a:endParaRPr>
          </a:p>
          <a:p>
            <a:pPr marL="12700">
              <a:lnSpc>
                <a:spcPct val="100000"/>
              </a:lnSpc>
              <a:spcBef>
                <a:spcPts val="25"/>
              </a:spcBef>
            </a:pPr>
            <a:r>
              <a:rPr lang="en-US" sz="2000" dirty="0">
                <a:cs typeface="Times New Roman"/>
              </a:rPr>
              <a:t>Specificity</a:t>
            </a:r>
            <a:r>
              <a:rPr lang="en-US" sz="2000" spc="-5" dirty="0">
                <a:cs typeface="Times New Roman"/>
              </a:rPr>
              <a:t> </a:t>
            </a:r>
            <a:r>
              <a:rPr lang="en-US" sz="2000" dirty="0">
                <a:cs typeface="Times New Roman"/>
              </a:rPr>
              <a:t>:</a:t>
            </a:r>
            <a:r>
              <a:rPr lang="en-US" sz="2000" spc="-40" dirty="0">
                <a:cs typeface="Times New Roman"/>
              </a:rPr>
              <a:t> </a:t>
            </a:r>
            <a:r>
              <a:rPr lang="en-US" sz="2000" spc="10" dirty="0">
                <a:cs typeface="Times New Roman"/>
              </a:rPr>
              <a:t>80%</a:t>
            </a:r>
            <a:endParaRPr lang="en-US" sz="2000" dirty="0">
              <a:cs typeface="Times New Roman"/>
            </a:endParaRPr>
          </a:p>
        </p:txBody>
      </p:sp>
      <p:sp>
        <p:nvSpPr>
          <p:cNvPr id="4" name="object 17">
            <a:extLst>
              <a:ext uri="{FF2B5EF4-FFF2-40B4-BE49-F238E27FC236}">
                <a16:creationId xmlns:a16="http://schemas.microsoft.com/office/drawing/2014/main" id="{4D12E963-357D-21EB-83B1-AB504F821F76}"/>
              </a:ext>
            </a:extLst>
          </p:cNvPr>
          <p:cNvSpPr txBox="1"/>
          <p:nvPr/>
        </p:nvSpPr>
        <p:spPr>
          <a:xfrm>
            <a:off x="3381878" y="4928510"/>
            <a:ext cx="2289457" cy="1358064"/>
          </a:xfrm>
          <a:prstGeom prst="rect">
            <a:avLst/>
          </a:prstGeom>
        </p:spPr>
        <p:txBody>
          <a:bodyPr vert="horz" wrap="square" lIns="0" tIns="11430" rIns="0" bIns="0" rtlCol="0">
            <a:spAutoFit/>
          </a:bodyPr>
          <a:lstStyle/>
          <a:p>
            <a:pPr marL="247015">
              <a:lnSpc>
                <a:spcPct val="100000"/>
              </a:lnSpc>
              <a:spcBef>
                <a:spcPts val="335"/>
              </a:spcBef>
            </a:pPr>
            <a:r>
              <a:rPr lang="en-US" sz="2000" spc="-50" dirty="0">
                <a:cs typeface="Times New Roman"/>
              </a:rPr>
              <a:t>Train Data:</a:t>
            </a:r>
          </a:p>
          <a:p>
            <a:pPr marL="247015">
              <a:lnSpc>
                <a:spcPct val="100000"/>
              </a:lnSpc>
              <a:spcBef>
                <a:spcPts val="335"/>
              </a:spcBef>
            </a:pPr>
            <a:r>
              <a:rPr lang="en-US" sz="2000" spc="-50" dirty="0">
                <a:cs typeface="Times New Roman"/>
              </a:rPr>
              <a:t>Accuracy : 80%</a:t>
            </a:r>
          </a:p>
          <a:p>
            <a:pPr marL="247015">
              <a:lnSpc>
                <a:spcPct val="100000"/>
              </a:lnSpc>
              <a:spcBef>
                <a:spcPts val="335"/>
              </a:spcBef>
            </a:pPr>
            <a:r>
              <a:rPr lang="en-US" sz="2000" spc="-50" dirty="0">
                <a:cs typeface="Times New Roman"/>
              </a:rPr>
              <a:t>Sensitivity : 77%</a:t>
            </a:r>
          </a:p>
          <a:p>
            <a:pPr marL="247015">
              <a:lnSpc>
                <a:spcPct val="100000"/>
              </a:lnSpc>
              <a:spcBef>
                <a:spcPts val="335"/>
              </a:spcBef>
            </a:pPr>
            <a:r>
              <a:rPr lang="en-US" sz="2000" spc="-50" dirty="0">
                <a:cs typeface="Times New Roman"/>
              </a:rPr>
              <a:t>Specificity : 80%</a:t>
            </a:r>
          </a:p>
        </p:txBody>
      </p:sp>
      <p:sp>
        <p:nvSpPr>
          <p:cNvPr id="5" name="TextBox 4">
            <a:extLst>
              <a:ext uri="{FF2B5EF4-FFF2-40B4-BE49-F238E27FC236}">
                <a16:creationId xmlns:a16="http://schemas.microsoft.com/office/drawing/2014/main" id="{F172A4A3-71C3-B5B0-57F6-EE1711DDFE07}"/>
              </a:ext>
            </a:extLst>
          </p:cNvPr>
          <p:cNvSpPr txBox="1"/>
          <p:nvPr/>
        </p:nvSpPr>
        <p:spPr>
          <a:xfrm>
            <a:off x="6813112" y="1382286"/>
            <a:ext cx="4672601" cy="4093428"/>
          </a:xfrm>
          <a:prstGeom prst="rect">
            <a:avLst/>
          </a:prstGeom>
          <a:noFill/>
        </p:spPr>
        <p:txBody>
          <a:bodyPr wrap="square" rtlCol="0">
            <a:spAutoFit/>
          </a:bodyPr>
          <a:lstStyle/>
          <a:p>
            <a:pPr marL="285750" indent="-285750">
              <a:buFont typeface="Arial" panose="020B0604020202020204" pitchFamily="34" charset="0"/>
              <a:buChar char="•"/>
            </a:pPr>
            <a:r>
              <a:rPr lang="en-US" sz="2400" dirty="0"/>
              <a:t>Lead </a:t>
            </a:r>
            <a:r>
              <a:rPr lang="en-US" sz="2400" dirty="0" err="1"/>
              <a:t>Source_Olark</a:t>
            </a:r>
            <a:r>
              <a:rPr lang="en-US" sz="2400" dirty="0"/>
              <a:t> Chat</a:t>
            </a:r>
          </a:p>
          <a:p>
            <a:pPr marL="285750" indent="-285750">
              <a:buFont typeface="Arial" panose="020B0604020202020204" pitchFamily="34" charset="0"/>
              <a:buChar char="•"/>
            </a:pPr>
            <a:r>
              <a:rPr lang="en-US" sz="2400" dirty="0" err="1"/>
              <a:t>Specialization_Others</a:t>
            </a:r>
            <a:endParaRPr lang="en-US" sz="2400" dirty="0"/>
          </a:p>
          <a:p>
            <a:pPr marL="285750" indent="-285750">
              <a:buFont typeface="Arial" panose="020B0604020202020204" pitchFamily="34" charset="0"/>
              <a:buChar char="•"/>
            </a:pPr>
            <a:r>
              <a:rPr lang="en-US" sz="2400" dirty="0"/>
              <a:t>Lead </a:t>
            </a:r>
            <a:r>
              <a:rPr lang="en-US" sz="2400" dirty="0" err="1"/>
              <a:t>Origin_Lead</a:t>
            </a:r>
            <a:r>
              <a:rPr lang="en-US" sz="2400" dirty="0"/>
              <a:t> Add Form</a:t>
            </a:r>
          </a:p>
          <a:p>
            <a:pPr marL="285750" indent="-285750">
              <a:buFont typeface="Arial" panose="020B0604020202020204" pitchFamily="34" charset="0"/>
              <a:buChar char="•"/>
            </a:pPr>
            <a:r>
              <a:rPr lang="en-US" sz="2400" dirty="0"/>
              <a:t>Lead </a:t>
            </a:r>
            <a:r>
              <a:rPr lang="en-US" sz="2400" dirty="0" err="1"/>
              <a:t>Source_Welingak</a:t>
            </a:r>
            <a:r>
              <a:rPr lang="en-US" sz="2400" dirty="0"/>
              <a:t> Website</a:t>
            </a:r>
          </a:p>
          <a:p>
            <a:pPr marL="285750" indent="-285750">
              <a:buFont typeface="Arial" panose="020B0604020202020204" pitchFamily="34" charset="0"/>
              <a:buChar char="•"/>
            </a:pPr>
            <a:r>
              <a:rPr lang="en-US" sz="2400" dirty="0"/>
              <a:t>Total Time Spent on Website</a:t>
            </a:r>
          </a:p>
          <a:p>
            <a:pPr marL="285750" indent="-285750">
              <a:buFont typeface="Arial" panose="020B0604020202020204" pitchFamily="34" charset="0"/>
              <a:buChar char="•"/>
            </a:pPr>
            <a:r>
              <a:rPr lang="en-US" sz="2400" dirty="0"/>
              <a:t>Lead </a:t>
            </a:r>
            <a:r>
              <a:rPr lang="en-US" sz="2400" dirty="0" err="1"/>
              <a:t>Origin_Landing</a:t>
            </a:r>
            <a:r>
              <a:rPr lang="en-US" sz="2400" dirty="0"/>
              <a:t> Page Submission</a:t>
            </a:r>
          </a:p>
          <a:p>
            <a:pPr marL="285750" indent="-285750">
              <a:buFont typeface="Arial" panose="020B0604020202020204" pitchFamily="34" charset="0"/>
              <a:buChar char="•"/>
            </a:pPr>
            <a:r>
              <a:rPr lang="en-US" sz="2400" dirty="0"/>
              <a:t>What is your </a:t>
            </a:r>
            <a:r>
              <a:rPr lang="en-US" sz="2400" dirty="0" err="1"/>
              <a:t>occupation_working</a:t>
            </a:r>
            <a:r>
              <a:rPr lang="en-US" sz="2400" dirty="0"/>
              <a:t> professionals</a:t>
            </a:r>
          </a:p>
          <a:p>
            <a:pPr marL="285750" indent="-285750">
              <a:buFont typeface="Arial" panose="020B0604020202020204" pitchFamily="34" charset="0"/>
              <a:buChar char="•"/>
            </a:pPr>
            <a:r>
              <a:rPr lang="en-US" sz="2400" dirty="0"/>
              <a:t>Do not email</a:t>
            </a:r>
          </a:p>
          <a:p>
            <a:endParaRPr lang="fr-CH" sz="2000" dirty="0"/>
          </a:p>
        </p:txBody>
      </p:sp>
    </p:spTree>
    <p:extLst>
      <p:ext uri="{BB962C8B-B14F-4D97-AF65-F5344CB8AC3E}">
        <p14:creationId xmlns:p14="http://schemas.microsoft.com/office/powerpoint/2010/main" val="2111260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080" y="159026"/>
            <a:ext cx="5943600"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B3534D-0C4A-B75C-0B9D-CBFA7873D00C}"/>
              </a:ext>
            </a:extLst>
          </p:cNvPr>
          <p:cNvSpPr>
            <a:spLocks noGrp="1"/>
          </p:cNvSpPr>
          <p:nvPr>
            <p:ph type="ctrTitle"/>
          </p:nvPr>
        </p:nvSpPr>
        <p:spPr>
          <a:xfrm>
            <a:off x="158081" y="575354"/>
            <a:ext cx="5708464" cy="3482045"/>
          </a:xfrm>
        </p:spPr>
        <p:txBody>
          <a:bodyPr>
            <a:normAutofit/>
          </a:bodyPr>
          <a:lstStyle/>
          <a:p>
            <a:pPr>
              <a:lnSpc>
                <a:spcPct val="100000"/>
              </a:lnSpc>
            </a:pPr>
            <a:r>
              <a:rPr lang="en-US" sz="4000" dirty="0"/>
              <a:t>CONCLUSION</a:t>
            </a:r>
            <a:br>
              <a:rPr lang="en-US" sz="4000" dirty="0"/>
            </a:br>
            <a:br>
              <a:rPr lang="en-US" sz="4000" dirty="0"/>
            </a:br>
            <a:br>
              <a:rPr lang="en-US" sz="1800" dirty="0"/>
            </a:br>
            <a:br>
              <a:rPr lang="en-US" sz="1800" dirty="0"/>
            </a:br>
            <a:br>
              <a:rPr lang="en-US" sz="1800" dirty="0">
                <a:latin typeface="Times New Roman"/>
                <a:cs typeface="Times New Roman"/>
              </a:rPr>
            </a:br>
            <a:endParaRPr lang="fr-CH" sz="1800" dirty="0"/>
          </a:p>
        </p:txBody>
      </p:sp>
      <p:grpSp>
        <p:nvGrpSpPr>
          <p:cNvPr id="1035" name="Group 1034">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90458" y="4237480"/>
            <a:ext cx="867485" cy="115439"/>
            <a:chOff x="8910933" y="1861308"/>
            <a:chExt cx="867485" cy="115439"/>
          </a:xfrm>
        </p:grpSpPr>
        <p:sp>
          <p:nvSpPr>
            <p:cNvPr id="1036" name="Rectangle 1035">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37" name="Straight Connector 1036">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38" name="Straight Connector 1037">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B07756EF-E815-8696-35E8-84DBC978E3BA}"/>
              </a:ext>
            </a:extLst>
          </p:cNvPr>
          <p:cNvSpPr txBox="1"/>
          <p:nvPr/>
        </p:nvSpPr>
        <p:spPr>
          <a:xfrm>
            <a:off x="6616248" y="1012954"/>
            <a:ext cx="5066329" cy="4832092"/>
          </a:xfrm>
          <a:prstGeom prst="rect">
            <a:avLst/>
          </a:prstGeom>
          <a:noFill/>
        </p:spPr>
        <p:txBody>
          <a:bodyPr wrap="square" rtlCol="0">
            <a:spAutoFit/>
          </a:bodyPr>
          <a:lstStyle/>
          <a:p>
            <a:pPr marL="295910" marR="5080" indent="-283845">
              <a:lnSpc>
                <a:spcPct val="100000"/>
              </a:lnSpc>
              <a:spcBef>
                <a:spcPts val="105"/>
              </a:spcBef>
              <a:buClr>
                <a:srgbClr val="B31166"/>
              </a:buClr>
              <a:buSzPct val="78787"/>
              <a:buFont typeface="Georgia"/>
              <a:buChar char="►"/>
              <a:tabLst>
                <a:tab pos="295910" algn="l"/>
                <a:tab pos="296545" algn="l"/>
              </a:tabLst>
            </a:pPr>
            <a:r>
              <a:rPr lang="en-US" sz="1800" spc="-80" dirty="0">
                <a:solidFill>
                  <a:srgbClr val="3F3F3F"/>
                </a:solidFill>
                <a:latin typeface="Times New Roman"/>
                <a:cs typeface="Times New Roman"/>
              </a:rPr>
              <a:t>We </a:t>
            </a:r>
            <a:r>
              <a:rPr lang="en-US" sz="1800" spc="-5" dirty="0">
                <a:solidFill>
                  <a:srgbClr val="3F3F3F"/>
                </a:solidFill>
                <a:latin typeface="Times New Roman"/>
                <a:cs typeface="Times New Roman"/>
              </a:rPr>
              <a:t>see that </a:t>
            </a:r>
            <a:r>
              <a:rPr lang="en-US" sz="1800" dirty="0">
                <a:solidFill>
                  <a:srgbClr val="3F3F3F"/>
                </a:solidFill>
                <a:latin typeface="Times New Roman"/>
                <a:cs typeface="Times New Roman"/>
              </a:rPr>
              <a:t>the conversion </a:t>
            </a:r>
            <a:r>
              <a:rPr lang="en-US" sz="1800" spc="-5" dirty="0">
                <a:solidFill>
                  <a:srgbClr val="3F3F3F"/>
                </a:solidFill>
                <a:latin typeface="Times New Roman"/>
                <a:cs typeface="Times New Roman"/>
              </a:rPr>
              <a:t>rate </a:t>
            </a:r>
            <a:r>
              <a:rPr lang="en-US" sz="1800" dirty="0">
                <a:solidFill>
                  <a:srgbClr val="3F3F3F"/>
                </a:solidFill>
                <a:latin typeface="Times New Roman"/>
                <a:cs typeface="Times New Roman"/>
              </a:rPr>
              <a:t>is 30-35% (close </a:t>
            </a:r>
            <a:r>
              <a:rPr lang="en-US" sz="1800" spc="-10" dirty="0">
                <a:solidFill>
                  <a:srgbClr val="3F3F3F"/>
                </a:solidFill>
                <a:latin typeface="Times New Roman"/>
                <a:cs typeface="Times New Roman"/>
              </a:rPr>
              <a:t>to </a:t>
            </a:r>
            <a:r>
              <a:rPr lang="en-US" sz="1800" spc="-5" dirty="0">
                <a:solidFill>
                  <a:srgbClr val="3F3F3F"/>
                </a:solidFill>
                <a:latin typeface="Times New Roman"/>
                <a:cs typeface="Times New Roman"/>
              </a:rPr>
              <a:t>average) </a:t>
            </a:r>
            <a:r>
              <a:rPr lang="en-US" sz="1800" dirty="0">
                <a:solidFill>
                  <a:srgbClr val="3F3F3F"/>
                </a:solidFill>
                <a:latin typeface="Times New Roman"/>
                <a:cs typeface="Times New Roman"/>
              </a:rPr>
              <a:t>for API </a:t>
            </a:r>
            <a:r>
              <a:rPr lang="en-US" sz="1800" spc="-5" dirty="0">
                <a:solidFill>
                  <a:srgbClr val="3F3F3F"/>
                </a:solidFill>
                <a:latin typeface="Times New Roman"/>
                <a:cs typeface="Times New Roman"/>
              </a:rPr>
              <a:t>and </a:t>
            </a:r>
            <a:r>
              <a:rPr lang="en-US" sz="1800" dirty="0">
                <a:solidFill>
                  <a:srgbClr val="3F3F3F"/>
                </a:solidFill>
                <a:latin typeface="Times New Roman"/>
                <a:cs typeface="Times New Roman"/>
              </a:rPr>
              <a:t>Landing </a:t>
            </a:r>
            <a:r>
              <a:rPr lang="en-US" sz="1800" spc="-400" dirty="0">
                <a:solidFill>
                  <a:srgbClr val="3F3F3F"/>
                </a:solidFill>
                <a:latin typeface="Times New Roman"/>
                <a:cs typeface="Times New Roman"/>
              </a:rPr>
              <a:t> </a:t>
            </a:r>
            <a:r>
              <a:rPr lang="en-US" sz="1800" dirty="0">
                <a:solidFill>
                  <a:srgbClr val="3F3F3F"/>
                </a:solidFill>
                <a:latin typeface="Times New Roman"/>
                <a:cs typeface="Times New Roman"/>
              </a:rPr>
              <a:t>page</a:t>
            </a:r>
            <a:r>
              <a:rPr lang="en-US" sz="1800" spc="25" dirty="0">
                <a:solidFill>
                  <a:srgbClr val="3F3F3F"/>
                </a:solidFill>
                <a:latin typeface="Times New Roman"/>
                <a:cs typeface="Times New Roman"/>
              </a:rPr>
              <a:t> </a:t>
            </a:r>
            <a:r>
              <a:rPr lang="en-US" sz="1800" spc="-5" dirty="0">
                <a:solidFill>
                  <a:srgbClr val="3F3F3F"/>
                </a:solidFill>
                <a:latin typeface="Times New Roman"/>
                <a:cs typeface="Times New Roman"/>
              </a:rPr>
              <a:t>submission. </a:t>
            </a:r>
            <a:r>
              <a:rPr lang="en-US" sz="1800" dirty="0">
                <a:solidFill>
                  <a:srgbClr val="3F3F3F"/>
                </a:solidFill>
                <a:latin typeface="Times New Roman"/>
                <a:cs typeface="Times New Roman"/>
              </a:rPr>
              <a:t>But</a:t>
            </a:r>
            <a:r>
              <a:rPr lang="en-US" sz="1800" spc="15" dirty="0">
                <a:solidFill>
                  <a:srgbClr val="3F3F3F"/>
                </a:solidFill>
                <a:latin typeface="Times New Roman"/>
                <a:cs typeface="Times New Roman"/>
              </a:rPr>
              <a:t> </a:t>
            </a:r>
            <a:r>
              <a:rPr lang="en-US" sz="1800" spc="-5" dirty="0">
                <a:solidFill>
                  <a:srgbClr val="3F3F3F"/>
                </a:solidFill>
                <a:latin typeface="Times New Roman"/>
                <a:cs typeface="Times New Roman"/>
              </a:rPr>
              <a:t>very</a:t>
            </a:r>
            <a:r>
              <a:rPr lang="en-US" sz="1800" spc="10" dirty="0">
                <a:solidFill>
                  <a:srgbClr val="3F3F3F"/>
                </a:solidFill>
                <a:latin typeface="Times New Roman"/>
                <a:cs typeface="Times New Roman"/>
              </a:rPr>
              <a:t> </a:t>
            </a:r>
            <a:r>
              <a:rPr lang="en-US" sz="1800" dirty="0">
                <a:solidFill>
                  <a:srgbClr val="3F3F3F"/>
                </a:solidFill>
                <a:latin typeface="Times New Roman"/>
                <a:cs typeface="Times New Roman"/>
              </a:rPr>
              <a:t>low</a:t>
            </a:r>
            <a:r>
              <a:rPr lang="en-US" sz="1800" spc="30" dirty="0">
                <a:solidFill>
                  <a:srgbClr val="3F3F3F"/>
                </a:solidFill>
                <a:latin typeface="Times New Roman"/>
                <a:cs typeface="Times New Roman"/>
              </a:rPr>
              <a:t> </a:t>
            </a:r>
            <a:r>
              <a:rPr lang="en-US" sz="1800" dirty="0">
                <a:solidFill>
                  <a:srgbClr val="3F3F3F"/>
                </a:solidFill>
                <a:latin typeface="Times New Roman"/>
                <a:cs typeface="Times New Roman"/>
              </a:rPr>
              <a:t>for</a:t>
            </a:r>
            <a:r>
              <a:rPr lang="en-US" sz="1800" spc="25" dirty="0">
                <a:solidFill>
                  <a:srgbClr val="3F3F3F"/>
                </a:solidFill>
                <a:latin typeface="Times New Roman"/>
                <a:cs typeface="Times New Roman"/>
              </a:rPr>
              <a:t> </a:t>
            </a:r>
            <a:r>
              <a:rPr lang="en-US" sz="1800" spc="-5" dirty="0">
                <a:solidFill>
                  <a:srgbClr val="3F3F3F"/>
                </a:solidFill>
                <a:latin typeface="Times New Roman"/>
                <a:cs typeface="Times New Roman"/>
              </a:rPr>
              <a:t>Lead</a:t>
            </a:r>
            <a:r>
              <a:rPr lang="en-US" sz="1800" spc="-70" dirty="0">
                <a:solidFill>
                  <a:srgbClr val="3F3F3F"/>
                </a:solidFill>
                <a:latin typeface="Times New Roman"/>
                <a:cs typeface="Times New Roman"/>
              </a:rPr>
              <a:t> </a:t>
            </a:r>
            <a:r>
              <a:rPr lang="en-US" sz="1800" spc="5" dirty="0">
                <a:solidFill>
                  <a:srgbClr val="3F3F3F"/>
                </a:solidFill>
                <a:latin typeface="Times New Roman"/>
                <a:cs typeface="Times New Roman"/>
              </a:rPr>
              <a:t>Add</a:t>
            </a:r>
            <a:r>
              <a:rPr lang="en-US" sz="1800" spc="10" dirty="0">
                <a:solidFill>
                  <a:srgbClr val="3F3F3F"/>
                </a:solidFill>
                <a:latin typeface="Times New Roman"/>
                <a:cs typeface="Times New Roman"/>
              </a:rPr>
              <a:t> </a:t>
            </a:r>
            <a:r>
              <a:rPr lang="en-US" sz="1800" spc="-5" dirty="0">
                <a:solidFill>
                  <a:srgbClr val="3F3F3F"/>
                </a:solidFill>
                <a:latin typeface="Times New Roman"/>
                <a:cs typeface="Times New Roman"/>
              </a:rPr>
              <a:t>form</a:t>
            </a:r>
            <a:r>
              <a:rPr lang="en-US" sz="1800" spc="15" dirty="0">
                <a:solidFill>
                  <a:srgbClr val="3F3F3F"/>
                </a:solidFill>
                <a:latin typeface="Times New Roman"/>
                <a:cs typeface="Times New Roman"/>
              </a:rPr>
              <a:t> </a:t>
            </a:r>
            <a:r>
              <a:rPr lang="en-US" sz="1800" spc="-5" dirty="0">
                <a:solidFill>
                  <a:srgbClr val="3F3F3F"/>
                </a:solidFill>
                <a:latin typeface="Times New Roman"/>
                <a:cs typeface="Times New Roman"/>
              </a:rPr>
              <a:t>and</a:t>
            </a:r>
            <a:r>
              <a:rPr lang="en-US" sz="1800" spc="35" dirty="0">
                <a:solidFill>
                  <a:srgbClr val="3F3F3F"/>
                </a:solidFill>
                <a:latin typeface="Times New Roman"/>
                <a:cs typeface="Times New Roman"/>
              </a:rPr>
              <a:t> </a:t>
            </a:r>
            <a:r>
              <a:rPr lang="en-US" sz="1800" spc="-5" dirty="0">
                <a:solidFill>
                  <a:srgbClr val="3F3F3F"/>
                </a:solidFill>
                <a:latin typeface="Times New Roman"/>
                <a:cs typeface="Times New Roman"/>
              </a:rPr>
              <a:t>Lead</a:t>
            </a:r>
            <a:r>
              <a:rPr lang="en-US" sz="1800" spc="30" dirty="0">
                <a:solidFill>
                  <a:srgbClr val="3F3F3F"/>
                </a:solidFill>
                <a:latin typeface="Times New Roman"/>
                <a:cs typeface="Times New Roman"/>
              </a:rPr>
              <a:t> </a:t>
            </a:r>
            <a:r>
              <a:rPr lang="en-US" sz="1800" spc="-5" dirty="0">
                <a:solidFill>
                  <a:srgbClr val="3F3F3F"/>
                </a:solidFill>
                <a:latin typeface="Times New Roman"/>
                <a:cs typeface="Times New Roman"/>
              </a:rPr>
              <a:t>import. Therefore</a:t>
            </a:r>
            <a:r>
              <a:rPr lang="en-US" spc="-5" dirty="0">
                <a:solidFill>
                  <a:srgbClr val="3F3F3F"/>
                </a:solidFill>
                <a:latin typeface="Times New Roman"/>
                <a:cs typeface="Times New Roman"/>
              </a:rPr>
              <a:t>, </a:t>
            </a:r>
            <a:r>
              <a:rPr lang="en-US" sz="1800" dirty="0">
                <a:solidFill>
                  <a:srgbClr val="3F3F3F"/>
                </a:solidFill>
                <a:latin typeface="Times New Roman"/>
                <a:cs typeface="Times New Roman"/>
              </a:rPr>
              <a:t>we</a:t>
            </a:r>
            <a:r>
              <a:rPr lang="en-US" sz="1800" spc="15" dirty="0">
                <a:solidFill>
                  <a:srgbClr val="3F3F3F"/>
                </a:solidFill>
                <a:latin typeface="Times New Roman"/>
                <a:cs typeface="Times New Roman"/>
              </a:rPr>
              <a:t> </a:t>
            </a:r>
            <a:r>
              <a:rPr lang="en-US" sz="1800" dirty="0">
                <a:solidFill>
                  <a:srgbClr val="3F3F3F"/>
                </a:solidFill>
                <a:latin typeface="Times New Roman"/>
                <a:cs typeface="Times New Roman"/>
              </a:rPr>
              <a:t>can intervene </a:t>
            </a:r>
            <a:r>
              <a:rPr lang="en-US" sz="1800" spc="-5" dirty="0">
                <a:solidFill>
                  <a:srgbClr val="3F3F3F"/>
                </a:solidFill>
                <a:latin typeface="Times New Roman"/>
                <a:cs typeface="Times New Roman"/>
              </a:rPr>
              <a:t>that</a:t>
            </a:r>
            <a:r>
              <a:rPr lang="en-US" sz="1800" spc="5" dirty="0">
                <a:solidFill>
                  <a:srgbClr val="3F3F3F"/>
                </a:solidFill>
                <a:latin typeface="Times New Roman"/>
                <a:cs typeface="Times New Roman"/>
              </a:rPr>
              <a:t> we</a:t>
            </a:r>
            <a:r>
              <a:rPr lang="en-US" sz="1800" dirty="0">
                <a:solidFill>
                  <a:srgbClr val="3F3F3F"/>
                </a:solidFill>
                <a:latin typeface="Times New Roman"/>
                <a:cs typeface="Times New Roman"/>
              </a:rPr>
              <a:t> need</a:t>
            </a:r>
            <a:r>
              <a:rPr lang="en-US" sz="1800" spc="20" dirty="0">
                <a:solidFill>
                  <a:srgbClr val="3F3F3F"/>
                </a:solidFill>
                <a:latin typeface="Times New Roman"/>
                <a:cs typeface="Times New Roman"/>
              </a:rPr>
              <a:t> </a:t>
            </a:r>
            <a:r>
              <a:rPr lang="en-US" sz="1800" spc="-10" dirty="0">
                <a:solidFill>
                  <a:srgbClr val="3F3F3F"/>
                </a:solidFill>
                <a:latin typeface="Times New Roman"/>
                <a:cs typeface="Times New Roman"/>
              </a:rPr>
              <a:t>to</a:t>
            </a:r>
            <a:r>
              <a:rPr lang="en-US" sz="1800" spc="25" dirty="0">
                <a:solidFill>
                  <a:srgbClr val="3F3F3F"/>
                </a:solidFill>
                <a:latin typeface="Times New Roman"/>
                <a:cs typeface="Times New Roman"/>
              </a:rPr>
              <a:t> </a:t>
            </a:r>
            <a:r>
              <a:rPr lang="en-US" sz="1800" spc="-5" dirty="0">
                <a:solidFill>
                  <a:srgbClr val="3F3F3F"/>
                </a:solidFill>
                <a:latin typeface="Times New Roman"/>
                <a:cs typeface="Times New Roman"/>
              </a:rPr>
              <a:t>focus</a:t>
            </a:r>
            <a:r>
              <a:rPr lang="en-US" sz="1800" spc="20" dirty="0">
                <a:solidFill>
                  <a:srgbClr val="3F3F3F"/>
                </a:solidFill>
                <a:latin typeface="Times New Roman"/>
                <a:cs typeface="Times New Roman"/>
              </a:rPr>
              <a:t> </a:t>
            </a:r>
            <a:r>
              <a:rPr lang="en-US" sz="1800" spc="-5" dirty="0">
                <a:solidFill>
                  <a:srgbClr val="3F3F3F"/>
                </a:solidFill>
                <a:latin typeface="Times New Roman"/>
                <a:cs typeface="Times New Roman"/>
              </a:rPr>
              <a:t>more</a:t>
            </a:r>
            <a:r>
              <a:rPr lang="en-US" sz="1800" spc="15" dirty="0">
                <a:solidFill>
                  <a:srgbClr val="3F3F3F"/>
                </a:solidFill>
                <a:latin typeface="Times New Roman"/>
                <a:cs typeface="Times New Roman"/>
              </a:rPr>
              <a:t> </a:t>
            </a:r>
            <a:r>
              <a:rPr lang="en-US" sz="1800" dirty="0">
                <a:solidFill>
                  <a:srgbClr val="3F3F3F"/>
                </a:solidFill>
                <a:latin typeface="Times New Roman"/>
                <a:cs typeface="Times New Roman"/>
              </a:rPr>
              <a:t>on</a:t>
            </a:r>
            <a:r>
              <a:rPr lang="en-US" sz="1800" spc="25" dirty="0">
                <a:solidFill>
                  <a:srgbClr val="3F3F3F"/>
                </a:solidFill>
                <a:latin typeface="Times New Roman"/>
                <a:cs typeface="Times New Roman"/>
              </a:rPr>
              <a:t> </a:t>
            </a:r>
            <a:r>
              <a:rPr lang="en-US" sz="1800" spc="-5" dirty="0">
                <a:solidFill>
                  <a:srgbClr val="3F3F3F"/>
                </a:solidFill>
                <a:latin typeface="Times New Roman"/>
                <a:cs typeface="Times New Roman"/>
              </a:rPr>
              <a:t>the</a:t>
            </a:r>
            <a:r>
              <a:rPr lang="en-US" sz="1800" spc="15" dirty="0">
                <a:solidFill>
                  <a:srgbClr val="3F3F3F"/>
                </a:solidFill>
                <a:latin typeface="Times New Roman"/>
                <a:cs typeface="Times New Roman"/>
              </a:rPr>
              <a:t> </a:t>
            </a:r>
            <a:r>
              <a:rPr lang="en-US" sz="1800" spc="-5" dirty="0">
                <a:solidFill>
                  <a:srgbClr val="3F3F3F"/>
                </a:solidFill>
                <a:latin typeface="Times New Roman"/>
                <a:cs typeface="Times New Roman"/>
              </a:rPr>
              <a:t>leads</a:t>
            </a:r>
            <a:r>
              <a:rPr lang="en-US" sz="1800" spc="10" dirty="0">
                <a:solidFill>
                  <a:srgbClr val="3F3F3F"/>
                </a:solidFill>
                <a:latin typeface="Times New Roman"/>
                <a:cs typeface="Times New Roman"/>
              </a:rPr>
              <a:t> </a:t>
            </a:r>
            <a:r>
              <a:rPr lang="en-US" sz="1800" dirty="0">
                <a:solidFill>
                  <a:srgbClr val="3F3F3F"/>
                </a:solidFill>
                <a:latin typeface="Times New Roman"/>
                <a:cs typeface="Times New Roman"/>
              </a:rPr>
              <a:t>originated</a:t>
            </a:r>
            <a:r>
              <a:rPr lang="en-US" sz="1800" spc="-15" dirty="0">
                <a:solidFill>
                  <a:srgbClr val="3F3F3F"/>
                </a:solidFill>
                <a:latin typeface="Times New Roman"/>
                <a:cs typeface="Times New Roman"/>
              </a:rPr>
              <a:t> </a:t>
            </a:r>
            <a:r>
              <a:rPr lang="en-US" sz="1800" spc="-5" dirty="0">
                <a:solidFill>
                  <a:srgbClr val="3F3F3F"/>
                </a:solidFill>
                <a:latin typeface="Times New Roman"/>
                <a:cs typeface="Times New Roman"/>
              </a:rPr>
              <a:t>from</a:t>
            </a:r>
            <a:r>
              <a:rPr lang="en-US" sz="1800" spc="-90" dirty="0">
                <a:solidFill>
                  <a:srgbClr val="3F3F3F"/>
                </a:solidFill>
                <a:latin typeface="Times New Roman"/>
                <a:cs typeface="Times New Roman"/>
              </a:rPr>
              <a:t> </a:t>
            </a:r>
            <a:r>
              <a:rPr lang="en-US" sz="1800" dirty="0">
                <a:solidFill>
                  <a:srgbClr val="3F3F3F"/>
                </a:solidFill>
                <a:latin typeface="Times New Roman"/>
                <a:cs typeface="Times New Roman"/>
              </a:rPr>
              <a:t>API </a:t>
            </a:r>
            <a:r>
              <a:rPr lang="en-US" sz="1800" spc="5" dirty="0">
                <a:solidFill>
                  <a:srgbClr val="3F3F3F"/>
                </a:solidFill>
                <a:latin typeface="Times New Roman"/>
                <a:cs typeface="Times New Roman"/>
              </a:rPr>
              <a:t> </a:t>
            </a:r>
            <a:r>
              <a:rPr lang="en-US" sz="1800" spc="-5" dirty="0">
                <a:solidFill>
                  <a:srgbClr val="3F3F3F"/>
                </a:solidFill>
                <a:latin typeface="Times New Roman"/>
                <a:cs typeface="Times New Roman"/>
              </a:rPr>
              <a:t>and Landing</a:t>
            </a:r>
            <a:r>
              <a:rPr lang="en-US" sz="1800" spc="-20" dirty="0">
                <a:solidFill>
                  <a:srgbClr val="3F3F3F"/>
                </a:solidFill>
                <a:latin typeface="Times New Roman"/>
                <a:cs typeface="Times New Roman"/>
              </a:rPr>
              <a:t> </a:t>
            </a:r>
            <a:r>
              <a:rPr lang="en-US" sz="1800" spc="5" dirty="0">
                <a:solidFill>
                  <a:srgbClr val="3F3F3F"/>
                </a:solidFill>
                <a:latin typeface="Times New Roman"/>
                <a:cs typeface="Times New Roman"/>
              </a:rPr>
              <a:t>page</a:t>
            </a:r>
            <a:r>
              <a:rPr lang="en-US" sz="1800" spc="-25" dirty="0">
                <a:solidFill>
                  <a:srgbClr val="3F3F3F"/>
                </a:solidFill>
                <a:latin typeface="Times New Roman"/>
                <a:cs typeface="Times New Roman"/>
              </a:rPr>
              <a:t> </a:t>
            </a:r>
            <a:r>
              <a:rPr lang="en-US" sz="1800" dirty="0">
                <a:solidFill>
                  <a:srgbClr val="3F3F3F"/>
                </a:solidFill>
                <a:latin typeface="Times New Roman"/>
                <a:cs typeface="Times New Roman"/>
              </a:rPr>
              <a:t>submission.</a:t>
            </a:r>
            <a:endParaRPr lang="en-US" sz="1800" dirty="0">
              <a:latin typeface="Times New Roman"/>
              <a:cs typeface="Times New Roman"/>
            </a:endParaRPr>
          </a:p>
          <a:p>
            <a:pPr marL="295910" marR="683895" indent="-283845">
              <a:lnSpc>
                <a:spcPct val="100000"/>
              </a:lnSpc>
              <a:spcBef>
                <a:spcPts val="830"/>
              </a:spcBef>
              <a:buClr>
                <a:srgbClr val="B31166"/>
              </a:buClr>
              <a:buSzPct val="78787"/>
              <a:buFont typeface="Georgia"/>
              <a:buChar char="►"/>
              <a:tabLst>
                <a:tab pos="295910" algn="l"/>
                <a:tab pos="296545" algn="l"/>
              </a:tabLst>
            </a:pPr>
            <a:r>
              <a:rPr lang="en-US" sz="1800" spc="-80" dirty="0">
                <a:solidFill>
                  <a:srgbClr val="3F3F3F"/>
                </a:solidFill>
                <a:latin typeface="Times New Roman"/>
                <a:cs typeface="Times New Roman"/>
              </a:rPr>
              <a:t>We</a:t>
            </a:r>
            <a:r>
              <a:rPr lang="en-US" sz="1800" spc="15" dirty="0">
                <a:solidFill>
                  <a:srgbClr val="3F3F3F"/>
                </a:solidFill>
                <a:latin typeface="Times New Roman"/>
                <a:cs typeface="Times New Roman"/>
              </a:rPr>
              <a:t> </a:t>
            </a:r>
            <a:r>
              <a:rPr lang="en-US" sz="1800" spc="-5" dirty="0">
                <a:solidFill>
                  <a:srgbClr val="3F3F3F"/>
                </a:solidFill>
                <a:latin typeface="Times New Roman"/>
                <a:cs typeface="Times New Roman"/>
              </a:rPr>
              <a:t>see</a:t>
            </a:r>
            <a:r>
              <a:rPr lang="en-US" sz="1800" dirty="0">
                <a:solidFill>
                  <a:srgbClr val="3F3F3F"/>
                </a:solidFill>
                <a:latin typeface="Times New Roman"/>
                <a:cs typeface="Times New Roman"/>
              </a:rPr>
              <a:t> </a:t>
            </a:r>
            <a:r>
              <a:rPr lang="en-US" sz="1800" spc="-5" dirty="0">
                <a:solidFill>
                  <a:srgbClr val="3F3F3F"/>
                </a:solidFill>
                <a:latin typeface="Times New Roman"/>
                <a:cs typeface="Times New Roman"/>
              </a:rPr>
              <a:t>max</a:t>
            </a:r>
            <a:r>
              <a:rPr lang="en-US" sz="1800" spc="20" dirty="0">
                <a:solidFill>
                  <a:srgbClr val="3F3F3F"/>
                </a:solidFill>
                <a:latin typeface="Times New Roman"/>
                <a:cs typeface="Times New Roman"/>
              </a:rPr>
              <a:t> </a:t>
            </a:r>
            <a:r>
              <a:rPr lang="en-US" sz="1800" spc="-5" dirty="0">
                <a:solidFill>
                  <a:srgbClr val="3F3F3F"/>
                </a:solidFill>
                <a:latin typeface="Times New Roman"/>
                <a:cs typeface="Times New Roman"/>
              </a:rPr>
              <a:t>number</a:t>
            </a:r>
            <a:r>
              <a:rPr lang="en-US" sz="1800" spc="-15" dirty="0">
                <a:solidFill>
                  <a:srgbClr val="3F3F3F"/>
                </a:solidFill>
                <a:latin typeface="Times New Roman"/>
                <a:cs typeface="Times New Roman"/>
              </a:rPr>
              <a:t> </a:t>
            </a:r>
            <a:r>
              <a:rPr lang="en-US" sz="1800" dirty="0">
                <a:solidFill>
                  <a:srgbClr val="3F3F3F"/>
                </a:solidFill>
                <a:latin typeface="Times New Roman"/>
                <a:cs typeface="Times New Roman"/>
              </a:rPr>
              <a:t>of </a:t>
            </a:r>
            <a:r>
              <a:rPr lang="en-US" sz="1800" spc="-5" dirty="0">
                <a:solidFill>
                  <a:srgbClr val="3F3F3F"/>
                </a:solidFill>
                <a:latin typeface="Times New Roman"/>
                <a:cs typeface="Times New Roman"/>
              </a:rPr>
              <a:t>leads</a:t>
            </a:r>
            <a:r>
              <a:rPr lang="en-US" sz="1800" spc="-10" dirty="0">
                <a:solidFill>
                  <a:srgbClr val="3F3F3F"/>
                </a:solidFill>
                <a:latin typeface="Times New Roman"/>
                <a:cs typeface="Times New Roman"/>
              </a:rPr>
              <a:t> </a:t>
            </a:r>
            <a:r>
              <a:rPr lang="en-US" sz="1800" spc="-5" dirty="0">
                <a:solidFill>
                  <a:srgbClr val="3F3F3F"/>
                </a:solidFill>
                <a:latin typeface="Times New Roman"/>
                <a:cs typeface="Times New Roman"/>
              </a:rPr>
              <a:t>are</a:t>
            </a:r>
            <a:r>
              <a:rPr lang="en-US" sz="1800" dirty="0">
                <a:solidFill>
                  <a:srgbClr val="3F3F3F"/>
                </a:solidFill>
                <a:latin typeface="Times New Roman"/>
                <a:cs typeface="Times New Roman"/>
              </a:rPr>
              <a:t> </a:t>
            </a:r>
            <a:r>
              <a:rPr lang="en-US" sz="1800" spc="-5" dirty="0">
                <a:solidFill>
                  <a:srgbClr val="3F3F3F"/>
                </a:solidFill>
                <a:latin typeface="Times New Roman"/>
                <a:cs typeface="Times New Roman"/>
              </a:rPr>
              <a:t>generated</a:t>
            </a:r>
            <a:r>
              <a:rPr lang="en-US" sz="1800" spc="-15" dirty="0">
                <a:solidFill>
                  <a:srgbClr val="3F3F3F"/>
                </a:solidFill>
                <a:latin typeface="Times New Roman"/>
                <a:cs typeface="Times New Roman"/>
              </a:rPr>
              <a:t> </a:t>
            </a:r>
            <a:r>
              <a:rPr lang="en-US" sz="1800" dirty="0">
                <a:solidFill>
                  <a:srgbClr val="3F3F3F"/>
                </a:solidFill>
                <a:latin typeface="Times New Roman"/>
                <a:cs typeface="Times New Roman"/>
              </a:rPr>
              <a:t>by</a:t>
            </a:r>
            <a:r>
              <a:rPr lang="en-US" sz="1800" spc="-15" dirty="0">
                <a:solidFill>
                  <a:srgbClr val="3F3F3F"/>
                </a:solidFill>
                <a:latin typeface="Times New Roman"/>
                <a:cs typeface="Times New Roman"/>
              </a:rPr>
              <a:t> </a:t>
            </a:r>
            <a:r>
              <a:rPr lang="en-US" sz="1800" dirty="0">
                <a:solidFill>
                  <a:srgbClr val="3F3F3F"/>
                </a:solidFill>
                <a:latin typeface="Times New Roman"/>
                <a:cs typeface="Times New Roman"/>
              </a:rPr>
              <a:t>google</a:t>
            </a:r>
            <a:r>
              <a:rPr lang="en-US" sz="1800" spc="-20" dirty="0">
                <a:solidFill>
                  <a:srgbClr val="3F3F3F"/>
                </a:solidFill>
                <a:latin typeface="Times New Roman"/>
                <a:cs typeface="Times New Roman"/>
              </a:rPr>
              <a:t> </a:t>
            </a:r>
            <a:r>
              <a:rPr lang="en-US" sz="1800" dirty="0">
                <a:solidFill>
                  <a:srgbClr val="3F3F3F"/>
                </a:solidFill>
                <a:latin typeface="Times New Roman"/>
                <a:cs typeface="Times New Roman"/>
              </a:rPr>
              <a:t>/</a:t>
            </a:r>
            <a:r>
              <a:rPr lang="en-US" sz="1800" spc="-5" dirty="0">
                <a:solidFill>
                  <a:srgbClr val="3F3F3F"/>
                </a:solidFill>
                <a:latin typeface="Times New Roman"/>
                <a:cs typeface="Times New Roman"/>
              </a:rPr>
              <a:t> </a:t>
            </a:r>
            <a:r>
              <a:rPr lang="en-US" sz="1800" dirty="0">
                <a:solidFill>
                  <a:srgbClr val="3F3F3F"/>
                </a:solidFill>
                <a:latin typeface="Times New Roman"/>
                <a:cs typeface="Times New Roman"/>
              </a:rPr>
              <a:t>direct</a:t>
            </a:r>
            <a:r>
              <a:rPr lang="en-US" sz="1800" spc="-10" dirty="0">
                <a:solidFill>
                  <a:srgbClr val="3F3F3F"/>
                </a:solidFill>
                <a:latin typeface="Times New Roman"/>
                <a:cs typeface="Times New Roman"/>
              </a:rPr>
              <a:t> traffic.</a:t>
            </a:r>
            <a:r>
              <a:rPr lang="en-US" sz="1800" spc="5" dirty="0">
                <a:solidFill>
                  <a:srgbClr val="3F3F3F"/>
                </a:solidFill>
                <a:latin typeface="Times New Roman"/>
                <a:cs typeface="Times New Roman"/>
              </a:rPr>
              <a:t> </a:t>
            </a:r>
            <a:r>
              <a:rPr lang="en-US" sz="1800" dirty="0">
                <a:solidFill>
                  <a:srgbClr val="3F3F3F"/>
                </a:solidFill>
                <a:latin typeface="Times New Roman"/>
                <a:cs typeface="Times New Roman"/>
              </a:rPr>
              <a:t>Max </a:t>
            </a:r>
            <a:r>
              <a:rPr lang="en-US" sz="1800" spc="-400" dirty="0">
                <a:solidFill>
                  <a:srgbClr val="3F3F3F"/>
                </a:solidFill>
                <a:latin typeface="Times New Roman"/>
                <a:cs typeface="Times New Roman"/>
              </a:rPr>
              <a:t> </a:t>
            </a:r>
            <a:r>
              <a:rPr lang="en-US" sz="1800" dirty="0">
                <a:solidFill>
                  <a:srgbClr val="3F3F3F"/>
                </a:solidFill>
                <a:latin typeface="Times New Roman"/>
                <a:cs typeface="Times New Roman"/>
              </a:rPr>
              <a:t>conversion</a:t>
            </a:r>
            <a:r>
              <a:rPr lang="en-US" sz="1800" spc="-25" dirty="0">
                <a:solidFill>
                  <a:srgbClr val="3F3F3F"/>
                </a:solidFill>
                <a:latin typeface="Times New Roman"/>
                <a:cs typeface="Times New Roman"/>
              </a:rPr>
              <a:t> </a:t>
            </a:r>
            <a:r>
              <a:rPr lang="en-US" sz="1800" spc="-5" dirty="0">
                <a:solidFill>
                  <a:srgbClr val="3F3F3F"/>
                </a:solidFill>
                <a:latin typeface="Times New Roman"/>
                <a:cs typeface="Times New Roman"/>
              </a:rPr>
              <a:t>ratio</a:t>
            </a:r>
            <a:r>
              <a:rPr lang="en-US" sz="1800" spc="-20" dirty="0">
                <a:solidFill>
                  <a:srgbClr val="3F3F3F"/>
                </a:solidFill>
                <a:latin typeface="Times New Roman"/>
                <a:cs typeface="Times New Roman"/>
              </a:rPr>
              <a:t> </a:t>
            </a:r>
            <a:r>
              <a:rPr lang="en-US" sz="1800" dirty="0">
                <a:solidFill>
                  <a:srgbClr val="3F3F3F"/>
                </a:solidFill>
                <a:latin typeface="Times New Roman"/>
                <a:cs typeface="Times New Roman"/>
              </a:rPr>
              <a:t>is</a:t>
            </a:r>
            <a:r>
              <a:rPr lang="en-US" sz="1800" spc="-15" dirty="0">
                <a:solidFill>
                  <a:srgbClr val="3F3F3F"/>
                </a:solidFill>
                <a:latin typeface="Times New Roman"/>
                <a:cs typeface="Times New Roman"/>
              </a:rPr>
              <a:t> </a:t>
            </a:r>
            <a:r>
              <a:rPr lang="en-US" sz="1800" dirty="0">
                <a:solidFill>
                  <a:srgbClr val="3F3F3F"/>
                </a:solidFill>
                <a:latin typeface="Times New Roman"/>
                <a:cs typeface="Times New Roman"/>
              </a:rPr>
              <a:t>by</a:t>
            </a:r>
            <a:r>
              <a:rPr lang="en-US" sz="1800" spc="-20" dirty="0">
                <a:solidFill>
                  <a:srgbClr val="3F3F3F"/>
                </a:solidFill>
                <a:latin typeface="Times New Roman"/>
                <a:cs typeface="Times New Roman"/>
              </a:rPr>
              <a:t> </a:t>
            </a:r>
            <a:r>
              <a:rPr lang="en-US" sz="1800" spc="-5" dirty="0">
                <a:solidFill>
                  <a:srgbClr val="3F3F3F"/>
                </a:solidFill>
                <a:latin typeface="Times New Roman"/>
                <a:cs typeface="Times New Roman"/>
              </a:rPr>
              <a:t>reference and</a:t>
            </a:r>
            <a:r>
              <a:rPr lang="en-US" sz="1800" dirty="0">
                <a:solidFill>
                  <a:srgbClr val="3F3F3F"/>
                </a:solidFill>
                <a:latin typeface="Times New Roman"/>
                <a:cs typeface="Times New Roman"/>
              </a:rPr>
              <a:t> </a:t>
            </a:r>
            <a:r>
              <a:rPr lang="en-US" sz="1800" spc="-5" dirty="0" err="1">
                <a:solidFill>
                  <a:srgbClr val="3F3F3F"/>
                </a:solidFill>
                <a:latin typeface="Times New Roman"/>
                <a:cs typeface="Times New Roman"/>
              </a:rPr>
              <a:t>welingak</a:t>
            </a:r>
            <a:r>
              <a:rPr lang="en-US" sz="1800" spc="-20" dirty="0">
                <a:solidFill>
                  <a:srgbClr val="3F3F3F"/>
                </a:solidFill>
                <a:latin typeface="Times New Roman"/>
                <a:cs typeface="Times New Roman"/>
              </a:rPr>
              <a:t> </a:t>
            </a:r>
            <a:r>
              <a:rPr lang="en-US" sz="1800" dirty="0">
                <a:solidFill>
                  <a:srgbClr val="3F3F3F"/>
                </a:solidFill>
                <a:latin typeface="Times New Roman"/>
                <a:cs typeface="Times New Roman"/>
              </a:rPr>
              <a:t>website.</a:t>
            </a:r>
            <a:endParaRPr lang="en-US" sz="1800" dirty="0">
              <a:latin typeface="Times New Roman"/>
              <a:cs typeface="Times New Roman"/>
            </a:endParaRPr>
          </a:p>
          <a:p>
            <a:pPr marL="295910" indent="-283845">
              <a:lnSpc>
                <a:spcPct val="100000"/>
              </a:lnSpc>
              <a:spcBef>
                <a:spcPts val="815"/>
              </a:spcBef>
              <a:buClr>
                <a:srgbClr val="B31166"/>
              </a:buClr>
              <a:buSzPct val="78787"/>
              <a:buFont typeface="Georgia"/>
              <a:buChar char="►"/>
              <a:tabLst>
                <a:tab pos="295910" algn="l"/>
                <a:tab pos="296545" algn="l"/>
              </a:tabLst>
            </a:pPr>
            <a:r>
              <a:rPr lang="en-US" sz="1800" spc="-5" dirty="0">
                <a:solidFill>
                  <a:srgbClr val="3F3F3F"/>
                </a:solidFill>
                <a:latin typeface="Times New Roman"/>
                <a:cs typeface="Times New Roman"/>
              </a:rPr>
              <a:t>Leads</a:t>
            </a:r>
            <a:r>
              <a:rPr lang="en-US" sz="1800" dirty="0">
                <a:solidFill>
                  <a:srgbClr val="3F3F3F"/>
                </a:solidFill>
                <a:latin typeface="Times New Roman"/>
                <a:cs typeface="Times New Roman"/>
              </a:rPr>
              <a:t> who</a:t>
            </a:r>
            <a:r>
              <a:rPr lang="en-US" sz="1800" spc="-15" dirty="0">
                <a:solidFill>
                  <a:srgbClr val="3F3F3F"/>
                </a:solidFill>
                <a:latin typeface="Times New Roman"/>
                <a:cs typeface="Times New Roman"/>
              </a:rPr>
              <a:t> </a:t>
            </a:r>
            <a:r>
              <a:rPr lang="en-US" sz="1800" dirty="0">
                <a:solidFill>
                  <a:srgbClr val="3F3F3F"/>
                </a:solidFill>
                <a:latin typeface="Times New Roman"/>
                <a:cs typeface="Times New Roman"/>
              </a:rPr>
              <a:t>spent</a:t>
            </a:r>
            <a:r>
              <a:rPr lang="en-US" sz="1800" spc="-25" dirty="0">
                <a:solidFill>
                  <a:srgbClr val="3F3F3F"/>
                </a:solidFill>
                <a:latin typeface="Times New Roman"/>
                <a:cs typeface="Times New Roman"/>
              </a:rPr>
              <a:t> </a:t>
            </a:r>
            <a:r>
              <a:rPr lang="en-US" sz="1800" spc="-5" dirty="0">
                <a:solidFill>
                  <a:srgbClr val="3F3F3F"/>
                </a:solidFill>
                <a:latin typeface="Times New Roman"/>
                <a:cs typeface="Times New Roman"/>
              </a:rPr>
              <a:t>more time</a:t>
            </a:r>
            <a:r>
              <a:rPr lang="en-US" sz="1800" spc="15" dirty="0">
                <a:solidFill>
                  <a:srgbClr val="3F3F3F"/>
                </a:solidFill>
                <a:latin typeface="Times New Roman"/>
                <a:cs typeface="Times New Roman"/>
              </a:rPr>
              <a:t> </a:t>
            </a:r>
            <a:r>
              <a:rPr lang="en-US" sz="1800" dirty="0">
                <a:solidFill>
                  <a:srgbClr val="3F3F3F"/>
                </a:solidFill>
                <a:latin typeface="Times New Roman"/>
                <a:cs typeface="Times New Roman"/>
              </a:rPr>
              <a:t>on</a:t>
            </a:r>
            <a:r>
              <a:rPr lang="en-US" sz="1800" spc="-15" dirty="0">
                <a:solidFill>
                  <a:srgbClr val="3F3F3F"/>
                </a:solidFill>
                <a:latin typeface="Times New Roman"/>
                <a:cs typeface="Times New Roman"/>
              </a:rPr>
              <a:t> </a:t>
            </a:r>
            <a:r>
              <a:rPr lang="en-US" sz="1800" spc="-5" dirty="0">
                <a:solidFill>
                  <a:srgbClr val="3F3F3F"/>
                </a:solidFill>
                <a:latin typeface="Times New Roman"/>
                <a:cs typeface="Times New Roman"/>
              </a:rPr>
              <a:t>website,</a:t>
            </a:r>
            <a:r>
              <a:rPr lang="en-US" sz="1800" spc="-15" dirty="0">
                <a:solidFill>
                  <a:srgbClr val="3F3F3F"/>
                </a:solidFill>
                <a:latin typeface="Times New Roman"/>
                <a:cs typeface="Times New Roman"/>
              </a:rPr>
              <a:t> </a:t>
            </a:r>
            <a:r>
              <a:rPr lang="en-US" sz="1800" spc="-5" dirty="0">
                <a:solidFill>
                  <a:srgbClr val="3F3F3F"/>
                </a:solidFill>
                <a:latin typeface="Times New Roman"/>
                <a:cs typeface="Times New Roman"/>
              </a:rPr>
              <a:t>more likely</a:t>
            </a:r>
            <a:r>
              <a:rPr lang="en-US" sz="1800" spc="-15" dirty="0">
                <a:solidFill>
                  <a:srgbClr val="3F3F3F"/>
                </a:solidFill>
                <a:latin typeface="Times New Roman"/>
                <a:cs typeface="Times New Roman"/>
              </a:rPr>
              <a:t> </a:t>
            </a:r>
            <a:r>
              <a:rPr lang="en-US" sz="1800" dirty="0">
                <a:solidFill>
                  <a:srgbClr val="3F3F3F"/>
                </a:solidFill>
                <a:latin typeface="Times New Roman"/>
                <a:cs typeface="Times New Roman"/>
              </a:rPr>
              <a:t>to</a:t>
            </a:r>
            <a:r>
              <a:rPr lang="en-US" sz="1800" spc="-15" dirty="0">
                <a:solidFill>
                  <a:srgbClr val="3F3F3F"/>
                </a:solidFill>
                <a:latin typeface="Times New Roman"/>
                <a:cs typeface="Times New Roman"/>
              </a:rPr>
              <a:t> </a:t>
            </a:r>
            <a:r>
              <a:rPr lang="en-US" sz="1800" dirty="0">
                <a:solidFill>
                  <a:srgbClr val="3F3F3F"/>
                </a:solidFill>
                <a:latin typeface="Times New Roman"/>
                <a:cs typeface="Times New Roman"/>
              </a:rPr>
              <a:t>convert.</a:t>
            </a:r>
            <a:endParaRPr lang="en-US" sz="1800" dirty="0">
              <a:latin typeface="Times New Roman"/>
              <a:cs typeface="Times New Roman"/>
            </a:endParaRPr>
          </a:p>
          <a:p>
            <a:pPr marL="295910" marR="296545" indent="-283845">
              <a:lnSpc>
                <a:spcPct val="100000"/>
              </a:lnSpc>
              <a:spcBef>
                <a:spcPts val="825"/>
              </a:spcBef>
              <a:buClr>
                <a:srgbClr val="B31166"/>
              </a:buClr>
              <a:buSzPct val="78787"/>
              <a:buFont typeface="Georgia"/>
              <a:buChar char="►"/>
              <a:tabLst>
                <a:tab pos="295910" algn="l"/>
                <a:tab pos="296545" algn="l"/>
              </a:tabLst>
            </a:pPr>
            <a:r>
              <a:rPr lang="en-US" sz="1800" dirty="0">
                <a:solidFill>
                  <a:srgbClr val="3F3F3F"/>
                </a:solidFill>
                <a:latin typeface="Times New Roman"/>
                <a:cs typeface="Times New Roman"/>
              </a:rPr>
              <a:t>Most </a:t>
            </a:r>
            <a:r>
              <a:rPr lang="en-US" sz="1800" spc="-5" dirty="0">
                <a:solidFill>
                  <a:srgbClr val="3F3F3F"/>
                </a:solidFill>
                <a:latin typeface="Times New Roman"/>
                <a:cs typeface="Times New Roman"/>
              </a:rPr>
              <a:t>common last activity </a:t>
            </a:r>
            <a:r>
              <a:rPr lang="en-US" sz="1800" spc="-10" dirty="0">
                <a:solidFill>
                  <a:srgbClr val="3F3F3F"/>
                </a:solidFill>
                <a:latin typeface="Times New Roman"/>
                <a:cs typeface="Times New Roman"/>
              </a:rPr>
              <a:t>is </a:t>
            </a:r>
            <a:r>
              <a:rPr lang="en-US" sz="1800" spc="-5" dirty="0">
                <a:solidFill>
                  <a:srgbClr val="3F3F3F"/>
                </a:solidFill>
                <a:latin typeface="Times New Roman"/>
                <a:cs typeface="Times New Roman"/>
              </a:rPr>
              <a:t>email opened. </a:t>
            </a:r>
            <a:r>
              <a:rPr lang="en-US" sz="1800" dirty="0">
                <a:solidFill>
                  <a:srgbClr val="3F3F3F"/>
                </a:solidFill>
                <a:latin typeface="Times New Roman"/>
                <a:cs typeface="Times New Roman"/>
              </a:rPr>
              <a:t>highest </a:t>
            </a:r>
            <a:r>
              <a:rPr lang="en-US" sz="1800" spc="-5" dirty="0">
                <a:solidFill>
                  <a:srgbClr val="3F3F3F"/>
                </a:solidFill>
                <a:latin typeface="Times New Roman"/>
                <a:cs typeface="Times New Roman"/>
              </a:rPr>
              <a:t>rate </a:t>
            </a:r>
            <a:r>
              <a:rPr lang="en-US" sz="1800" dirty="0">
                <a:solidFill>
                  <a:srgbClr val="3F3F3F"/>
                </a:solidFill>
                <a:latin typeface="Times New Roman"/>
                <a:cs typeface="Times New Roman"/>
              </a:rPr>
              <a:t>= </a:t>
            </a:r>
            <a:r>
              <a:rPr lang="en-US" sz="1800" spc="-5" dirty="0">
                <a:solidFill>
                  <a:srgbClr val="3F3F3F"/>
                </a:solidFill>
                <a:latin typeface="Times New Roman"/>
                <a:cs typeface="Times New Roman"/>
              </a:rPr>
              <a:t>SMS </a:t>
            </a:r>
            <a:r>
              <a:rPr lang="en-US" sz="1800" dirty="0">
                <a:solidFill>
                  <a:srgbClr val="3F3F3F"/>
                </a:solidFill>
                <a:latin typeface="Times New Roman"/>
                <a:cs typeface="Times New Roman"/>
              </a:rPr>
              <a:t>Sent. Max are </a:t>
            </a:r>
            <a:r>
              <a:rPr lang="en-US" sz="1800" spc="-400" dirty="0">
                <a:solidFill>
                  <a:srgbClr val="3F3F3F"/>
                </a:solidFill>
                <a:latin typeface="Times New Roman"/>
                <a:cs typeface="Times New Roman"/>
              </a:rPr>
              <a:t> </a:t>
            </a:r>
            <a:r>
              <a:rPr lang="en-US" sz="1800" spc="-5" dirty="0">
                <a:solidFill>
                  <a:srgbClr val="3F3F3F"/>
                </a:solidFill>
                <a:latin typeface="Times New Roman"/>
                <a:cs typeface="Times New Roman"/>
              </a:rPr>
              <a:t>unemployed.</a:t>
            </a:r>
            <a:r>
              <a:rPr lang="en-US" sz="1800" spc="15" dirty="0">
                <a:solidFill>
                  <a:srgbClr val="3F3F3F"/>
                </a:solidFill>
                <a:latin typeface="Times New Roman"/>
                <a:cs typeface="Times New Roman"/>
              </a:rPr>
              <a:t> </a:t>
            </a:r>
            <a:r>
              <a:rPr lang="en-US" sz="1800" dirty="0">
                <a:solidFill>
                  <a:srgbClr val="3F3F3F"/>
                </a:solidFill>
                <a:latin typeface="Times New Roman"/>
                <a:cs typeface="Times New Roman"/>
              </a:rPr>
              <a:t>Max</a:t>
            </a:r>
            <a:r>
              <a:rPr lang="en-US" sz="1800" spc="-20" dirty="0">
                <a:solidFill>
                  <a:srgbClr val="3F3F3F"/>
                </a:solidFill>
                <a:latin typeface="Times New Roman"/>
                <a:cs typeface="Times New Roman"/>
              </a:rPr>
              <a:t> </a:t>
            </a:r>
            <a:r>
              <a:rPr lang="en-US" sz="1800" dirty="0">
                <a:solidFill>
                  <a:srgbClr val="3F3F3F"/>
                </a:solidFill>
                <a:latin typeface="Times New Roman"/>
                <a:cs typeface="Times New Roman"/>
              </a:rPr>
              <a:t>conversion</a:t>
            </a:r>
            <a:r>
              <a:rPr lang="en-US" sz="1800" spc="-35" dirty="0">
                <a:solidFill>
                  <a:srgbClr val="3F3F3F"/>
                </a:solidFill>
                <a:latin typeface="Times New Roman"/>
                <a:cs typeface="Times New Roman"/>
              </a:rPr>
              <a:t> </a:t>
            </a:r>
            <a:r>
              <a:rPr lang="en-US" sz="1800" spc="-5" dirty="0">
                <a:solidFill>
                  <a:srgbClr val="3F3F3F"/>
                </a:solidFill>
                <a:latin typeface="Times New Roman"/>
                <a:cs typeface="Times New Roman"/>
              </a:rPr>
              <a:t>with</a:t>
            </a:r>
            <a:r>
              <a:rPr lang="en-US" sz="1800" spc="-20" dirty="0">
                <a:solidFill>
                  <a:srgbClr val="3F3F3F"/>
                </a:solidFill>
                <a:latin typeface="Times New Roman"/>
                <a:cs typeface="Times New Roman"/>
              </a:rPr>
              <a:t> </a:t>
            </a:r>
            <a:r>
              <a:rPr lang="en-US" sz="1800" dirty="0">
                <a:solidFill>
                  <a:srgbClr val="3F3F3F"/>
                </a:solidFill>
                <a:latin typeface="Times New Roman"/>
                <a:cs typeface="Times New Roman"/>
              </a:rPr>
              <a:t>working</a:t>
            </a:r>
            <a:r>
              <a:rPr lang="en-US" sz="1800" spc="-35" dirty="0">
                <a:solidFill>
                  <a:srgbClr val="3F3F3F"/>
                </a:solidFill>
                <a:latin typeface="Times New Roman"/>
                <a:cs typeface="Times New Roman"/>
              </a:rPr>
              <a:t> </a:t>
            </a:r>
            <a:r>
              <a:rPr lang="en-US" sz="1800" spc="-5" dirty="0">
                <a:solidFill>
                  <a:srgbClr val="3F3F3F"/>
                </a:solidFill>
                <a:latin typeface="Times New Roman"/>
                <a:cs typeface="Times New Roman"/>
              </a:rPr>
              <a:t>professional.</a:t>
            </a:r>
            <a:endParaRPr lang="en-US" sz="1800" dirty="0">
              <a:latin typeface="Times New Roman"/>
              <a:cs typeface="Times New Roman"/>
            </a:endParaRPr>
          </a:p>
          <a:p>
            <a:endParaRPr lang="fr-CH" dirty="0"/>
          </a:p>
        </p:txBody>
      </p:sp>
    </p:spTree>
    <p:extLst>
      <p:ext uri="{BB962C8B-B14F-4D97-AF65-F5344CB8AC3E}">
        <p14:creationId xmlns:p14="http://schemas.microsoft.com/office/powerpoint/2010/main" val="2301186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D64DF43-16FA-4E4E-F42B-019996A15E22}"/>
              </a:ext>
            </a:extLst>
          </p:cNvPr>
          <p:cNvSpPr>
            <a:spLocks noGrp="1"/>
          </p:cNvSpPr>
          <p:nvPr>
            <p:ph type="ctrTitle"/>
          </p:nvPr>
        </p:nvSpPr>
        <p:spPr>
          <a:xfrm>
            <a:off x="2035130" y="1035978"/>
            <a:ext cx="8112369" cy="2073119"/>
          </a:xfrm>
        </p:spPr>
        <p:txBody>
          <a:bodyPr/>
          <a:lstStyle/>
          <a:p>
            <a:r>
              <a:rPr lang="en-US" sz="3600" dirty="0"/>
              <a:t>CONTENT</a:t>
            </a:r>
            <a:br>
              <a:rPr lang="en-US" dirty="0"/>
            </a:br>
            <a:endParaRPr lang="fr-CH" dirty="0"/>
          </a:p>
        </p:txBody>
      </p:sp>
      <p:sp>
        <p:nvSpPr>
          <p:cNvPr id="7" name="Subtitle 6">
            <a:extLst>
              <a:ext uri="{FF2B5EF4-FFF2-40B4-BE49-F238E27FC236}">
                <a16:creationId xmlns:a16="http://schemas.microsoft.com/office/drawing/2014/main" id="{A535BD34-7D21-F62A-A73B-B419C43B6DD3}"/>
              </a:ext>
            </a:extLst>
          </p:cNvPr>
          <p:cNvSpPr>
            <a:spLocks noGrp="1"/>
          </p:cNvSpPr>
          <p:nvPr>
            <p:ph type="subTitle" idx="1"/>
          </p:nvPr>
        </p:nvSpPr>
        <p:spPr>
          <a:xfrm>
            <a:off x="1202076" y="4702139"/>
            <a:ext cx="2630185" cy="2178121"/>
          </a:xfrm>
        </p:spPr>
        <p:txBody>
          <a:bodyPr>
            <a:normAutofit/>
          </a:bodyPr>
          <a:lstStyle/>
          <a:p>
            <a:pPr marL="342900" indent="-342900" algn="l">
              <a:buFont typeface="Arial" panose="020B0604020202020204" pitchFamily="34" charset="0"/>
              <a:buChar char="•"/>
            </a:pPr>
            <a:r>
              <a:rPr lang="fr-CH" dirty="0"/>
              <a:t>Problem statement</a:t>
            </a:r>
          </a:p>
          <a:p>
            <a:pPr marL="342900" indent="-342900" algn="l">
              <a:buFont typeface="Arial" panose="020B0604020202020204" pitchFamily="34" charset="0"/>
              <a:buChar char="•"/>
            </a:pPr>
            <a:r>
              <a:rPr lang="fr-CH" dirty="0"/>
              <a:t>Problem approach</a:t>
            </a:r>
          </a:p>
          <a:p>
            <a:pPr marL="342900" indent="-342900" algn="l">
              <a:buFont typeface="Arial" panose="020B0604020202020204" pitchFamily="34" charset="0"/>
              <a:buChar char="•"/>
            </a:pPr>
            <a:r>
              <a:rPr lang="fr-CH" dirty="0"/>
              <a:t>EDA</a:t>
            </a:r>
          </a:p>
          <a:p>
            <a:pPr marL="342900" indent="-342900" algn="l">
              <a:buFont typeface="Arial" panose="020B0604020202020204" pitchFamily="34" charset="0"/>
              <a:buChar char="•"/>
            </a:pPr>
            <a:r>
              <a:rPr lang="fr-CH" dirty="0"/>
              <a:t>Correlations</a:t>
            </a:r>
          </a:p>
        </p:txBody>
      </p:sp>
      <p:sp>
        <p:nvSpPr>
          <p:cNvPr id="8" name="Subtitle 6">
            <a:extLst>
              <a:ext uri="{FF2B5EF4-FFF2-40B4-BE49-F238E27FC236}">
                <a16:creationId xmlns:a16="http://schemas.microsoft.com/office/drawing/2014/main" id="{476C21C4-F394-3DAD-5462-FA6F96B8F8DB}"/>
              </a:ext>
            </a:extLst>
          </p:cNvPr>
          <p:cNvSpPr txBox="1">
            <a:spLocks/>
          </p:cNvSpPr>
          <p:nvPr/>
        </p:nvSpPr>
        <p:spPr>
          <a:xfrm>
            <a:off x="7517314" y="4763784"/>
            <a:ext cx="2630185" cy="2178121"/>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Tx/>
              <a:buNone/>
              <a:defRPr sz="2000" kern="1200">
                <a:solidFill>
                  <a:schemeClr val="tx2"/>
                </a:solidFill>
                <a:latin typeface="+mn-lt"/>
                <a:ea typeface="+mn-ea"/>
                <a:cs typeface="+mn-cs"/>
              </a:defRPr>
            </a:lvl1pPr>
            <a:lvl2pPr marL="457200" indent="0" algn="ctr" defTabSz="914400" rtl="0" eaLnBrk="1" latinLnBrk="0" hangingPunct="1">
              <a:lnSpc>
                <a:spcPct val="110000"/>
              </a:lnSpc>
              <a:spcBef>
                <a:spcPts val="500"/>
              </a:spcBef>
              <a:buSzPct val="85000"/>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10000"/>
              </a:lnSpc>
              <a:spcBef>
                <a:spcPts val="500"/>
              </a:spcBef>
              <a:buFontTx/>
              <a:buNone/>
              <a:defRPr sz="1800" kern="1200">
                <a:solidFill>
                  <a:schemeClr val="tx2"/>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10000"/>
              </a:lnSpc>
              <a:spcBef>
                <a:spcPts val="500"/>
              </a:spcBef>
              <a:buFontTx/>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fr-CH" dirty="0"/>
              <a:t>Model Evaluation</a:t>
            </a:r>
          </a:p>
          <a:p>
            <a:pPr marL="342900" indent="-342900" algn="l">
              <a:buFont typeface="Arial" panose="020B0604020202020204" pitchFamily="34" charset="0"/>
              <a:buChar char="•"/>
            </a:pPr>
            <a:r>
              <a:rPr lang="fr-CH" dirty="0"/>
              <a:t>Observations</a:t>
            </a:r>
          </a:p>
          <a:p>
            <a:pPr marL="342900" indent="-342900" algn="l">
              <a:buFont typeface="Arial" panose="020B0604020202020204" pitchFamily="34" charset="0"/>
              <a:buChar char="•"/>
            </a:pPr>
            <a:r>
              <a:rPr lang="fr-CH" dirty="0"/>
              <a:t>Conclusion</a:t>
            </a:r>
          </a:p>
        </p:txBody>
      </p:sp>
    </p:spTree>
    <p:extLst>
      <p:ext uri="{BB962C8B-B14F-4D97-AF65-F5344CB8AC3E}">
        <p14:creationId xmlns:p14="http://schemas.microsoft.com/office/powerpoint/2010/main" val="95642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080" y="159026"/>
            <a:ext cx="5943600"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B3534D-0C4A-B75C-0B9D-CBFA7873D00C}"/>
              </a:ext>
            </a:extLst>
          </p:cNvPr>
          <p:cNvSpPr>
            <a:spLocks noGrp="1"/>
          </p:cNvSpPr>
          <p:nvPr>
            <p:ph type="ctrTitle"/>
          </p:nvPr>
        </p:nvSpPr>
        <p:spPr>
          <a:xfrm>
            <a:off x="158081" y="544531"/>
            <a:ext cx="5708464" cy="3482045"/>
          </a:xfrm>
        </p:spPr>
        <p:txBody>
          <a:bodyPr>
            <a:normAutofit/>
          </a:bodyPr>
          <a:lstStyle/>
          <a:p>
            <a:pPr>
              <a:lnSpc>
                <a:spcPct val="100000"/>
              </a:lnSpc>
            </a:pPr>
            <a:r>
              <a:rPr lang="en-US" sz="4000" dirty="0"/>
              <a:t>PROBLEM STATEMENT</a:t>
            </a:r>
            <a:br>
              <a:rPr lang="en-US" sz="4000" dirty="0"/>
            </a:br>
            <a:br>
              <a:rPr lang="en-US" sz="1800" dirty="0"/>
            </a:br>
            <a:br>
              <a:rPr lang="en-US" sz="1800" dirty="0"/>
            </a:br>
            <a:br>
              <a:rPr lang="en-US" sz="1800" dirty="0">
                <a:latin typeface="Times New Roman"/>
                <a:cs typeface="Times New Roman"/>
              </a:rPr>
            </a:br>
            <a:endParaRPr lang="fr-CH" sz="1800" dirty="0"/>
          </a:p>
        </p:txBody>
      </p:sp>
      <p:grpSp>
        <p:nvGrpSpPr>
          <p:cNvPr id="1035" name="Group 1034">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90458" y="4237480"/>
            <a:ext cx="867485" cy="115439"/>
            <a:chOff x="8910933" y="1861308"/>
            <a:chExt cx="867485" cy="115439"/>
          </a:xfrm>
        </p:grpSpPr>
        <p:sp>
          <p:nvSpPr>
            <p:cNvPr id="1036" name="Rectangle 1035">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37" name="Straight Connector 1036">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38" name="Straight Connector 1037">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0AA8262E-8CF5-BEB2-CE87-E9174B42E91F}"/>
              </a:ext>
            </a:extLst>
          </p:cNvPr>
          <p:cNvSpPr txBox="1"/>
          <p:nvPr/>
        </p:nvSpPr>
        <p:spPr>
          <a:xfrm>
            <a:off x="6397780" y="612844"/>
            <a:ext cx="5498119" cy="5632311"/>
          </a:xfrm>
          <a:prstGeom prst="rect">
            <a:avLst/>
          </a:prstGeom>
          <a:noFill/>
        </p:spPr>
        <p:txBody>
          <a:bodyPr wrap="square" rtlCol="0">
            <a:spAutoFit/>
          </a:bodyPr>
          <a:lstStyle/>
          <a:p>
            <a:pPr algn="l"/>
            <a:r>
              <a:rPr lang="en-US" dirty="0"/>
              <a:t>An</a:t>
            </a:r>
            <a:r>
              <a:rPr lang="en-US" sz="1800" dirty="0"/>
              <a:t> education company named X Education sells online courses to industry professionals.</a:t>
            </a:r>
          </a:p>
          <a:p>
            <a:pPr algn="l"/>
            <a:r>
              <a:rPr lang="en-US" sz="1800" dirty="0"/>
              <a:t>On any given day, many professionals who are interested in the courses land on their website and browse for courses. They have process of form filling on their website after which the company  that individual as a lead.</a:t>
            </a:r>
          </a:p>
          <a:p>
            <a:pPr algn="l"/>
            <a:r>
              <a:rPr lang="en-US" sz="1800" dirty="0"/>
              <a:t>Once these leads are acquired, employees from the sales team start making calls, writing emails, etc. Through this process, some of the leads get converted while most do not.</a:t>
            </a:r>
          </a:p>
          <a:p>
            <a:pPr algn="l"/>
            <a:r>
              <a:rPr lang="en-US" sz="1800" dirty="0"/>
              <a:t>The typical lead conversion rate at X education is around 30%. Now, this means if, say, they  acquire 100 leads in a day, only about 30 of them are converted. To make this process more  efficient, the company wishes to identify the most potential leads, also known as Hot Leads.</a:t>
            </a:r>
          </a:p>
          <a:p>
            <a:pPr algn="l"/>
            <a:r>
              <a:rPr lang="en-US" sz="1800" dirty="0"/>
              <a:t>If they successfully identify this set of leads, the lead conversion rate should go up as the sales  team will now be focusing more on communicating with the potential leads rather than making calls to everyone.</a:t>
            </a:r>
          </a:p>
          <a:p>
            <a:endParaRPr lang="fr-CH" dirty="0"/>
          </a:p>
        </p:txBody>
      </p:sp>
    </p:spTree>
    <p:extLst>
      <p:ext uri="{BB962C8B-B14F-4D97-AF65-F5344CB8AC3E}">
        <p14:creationId xmlns:p14="http://schemas.microsoft.com/office/powerpoint/2010/main" val="1990889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A3BA2-17A6-DAF8-EBAD-D5EAE51929A8}"/>
              </a:ext>
            </a:extLst>
          </p:cNvPr>
          <p:cNvSpPr>
            <a:spLocks noGrp="1"/>
          </p:cNvSpPr>
          <p:nvPr>
            <p:ph type="ctrTitle"/>
          </p:nvPr>
        </p:nvSpPr>
        <p:spPr/>
        <p:txBody>
          <a:bodyPr/>
          <a:lstStyle/>
          <a:p>
            <a:r>
              <a:rPr lang="en-US" sz="3600" dirty="0"/>
              <a:t>PROBLEM APPROACH</a:t>
            </a:r>
            <a:br>
              <a:rPr lang="en-US" dirty="0"/>
            </a:br>
            <a:endParaRPr lang="fr-CH" dirty="0"/>
          </a:p>
        </p:txBody>
      </p:sp>
      <p:sp>
        <p:nvSpPr>
          <p:cNvPr id="3" name="Subtitle 2">
            <a:extLst>
              <a:ext uri="{FF2B5EF4-FFF2-40B4-BE49-F238E27FC236}">
                <a16:creationId xmlns:a16="http://schemas.microsoft.com/office/drawing/2014/main" id="{E4A7C269-51CC-0E6D-B712-3B49432550DA}"/>
              </a:ext>
            </a:extLst>
          </p:cNvPr>
          <p:cNvSpPr>
            <a:spLocks noGrp="1"/>
          </p:cNvSpPr>
          <p:nvPr>
            <p:ph type="subTitle" idx="1"/>
          </p:nvPr>
        </p:nvSpPr>
        <p:spPr>
          <a:xfrm>
            <a:off x="233989" y="4428162"/>
            <a:ext cx="5468168" cy="2229492"/>
          </a:xfrm>
        </p:spPr>
        <p:txBody>
          <a:bodyPr>
            <a:normAutofit fontScale="92500"/>
          </a:bodyPr>
          <a:lstStyle/>
          <a:p>
            <a:pPr marL="342900" indent="-342900" algn="l">
              <a:buFont typeface="Arial" panose="020B0604020202020204" pitchFamily="34" charset="0"/>
              <a:buChar char="•"/>
            </a:pPr>
            <a:r>
              <a:rPr lang="en-US" sz="2200" dirty="0"/>
              <a:t>Importing the data and inspecting the data frame</a:t>
            </a:r>
          </a:p>
          <a:p>
            <a:pPr marL="342900" indent="-342900" algn="l">
              <a:buFont typeface="Arial" panose="020B0604020202020204" pitchFamily="34" charset="0"/>
              <a:buChar char="•"/>
            </a:pPr>
            <a:r>
              <a:rPr lang="en-US" sz="2200" dirty="0"/>
              <a:t>Data preparation</a:t>
            </a:r>
          </a:p>
          <a:p>
            <a:pPr marL="342900" indent="-342900" algn="l">
              <a:buFont typeface="Arial" panose="020B0604020202020204" pitchFamily="34" charset="0"/>
              <a:buChar char="•"/>
            </a:pPr>
            <a:r>
              <a:rPr lang="en-US" sz="2200" dirty="0"/>
              <a:t>EDA</a:t>
            </a:r>
          </a:p>
          <a:p>
            <a:pPr marL="342900" indent="-342900" algn="l">
              <a:buFont typeface="Arial" panose="020B0604020202020204" pitchFamily="34" charset="0"/>
              <a:buChar char="•"/>
            </a:pPr>
            <a:r>
              <a:rPr lang="en-US" sz="2200" dirty="0"/>
              <a:t>Dummy variable creation</a:t>
            </a:r>
          </a:p>
          <a:p>
            <a:pPr marL="342900" indent="-342900" algn="l">
              <a:buFont typeface="Arial" panose="020B0604020202020204" pitchFamily="34" charset="0"/>
              <a:buChar char="•"/>
            </a:pPr>
            <a:r>
              <a:rPr lang="en-US" sz="2200" dirty="0"/>
              <a:t>Test-Train split</a:t>
            </a:r>
          </a:p>
          <a:p>
            <a:pPr algn="l"/>
            <a:endParaRPr lang="fr-CH" dirty="0"/>
          </a:p>
        </p:txBody>
      </p:sp>
      <p:sp>
        <p:nvSpPr>
          <p:cNvPr id="4" name="Subtitle 2">
            <a:extLst>
              <a:ext uri="{FF2B5EF4-FFF2-40B4-BE49-F238E27FC236}">
                <a16:creationId xmlns:a16="http://schemas.microsoft.com/office/drawing/2014/main" id="{00650B59-2DB0-AF3E-FF34-E07AA53B31F4}"/>
              </a:ext>
            </a:extLst>
          </p:cNvPr>
          <p:cNvSpPr txBox="1">
            <a:spLocks/>
          </p:cNvSpPr>
          <p:nvPr/>
        </p:nvSpPr>
        <p:spPr>
          <a:xfrm>
            <a:off x="6091313" y="4428162"/>
            <a:ext cx="5744515" cy="2229492"/>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Tx/>
              <a:buNone/>
              <a:defRPr sz="2000" kern="1200">
                <a:solidFill>
                  <a:schemeClr val="tx2"/>
                </a:solidFill>
                <a:latin typeface="+mn-lt"/>
                <a:ea typeface="+mn-ea"/>
                <a:cs typeface="+mn-cs"/>
              </a:defRPr>
            </a:lvl1pPr>
            <a:lvl2pPr marL="457200" indent="0" algn="ctr" defTabSz="914400" rtl="0" eaLnBrk="1" latinLnBrk="0" hangingPunct="1">
              <a:lnSpc>
                <a:spcPct val="110000"/>
              </a:lnSpc>
              <a:spcBef>
                <a:spcPts val="500"/>
              </a:spcBef>
              <a:buSzPct val="85000"/>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10000"/>
              </a:lnSpc>
              <a:spcBef>
                <a:spcPts val="500"/>
              </a:spcBef>
              <a:buFontTx/>
              <a:buNone/>
              <a:defRPr sz="1800" kern="1200">
                <a:solidFill>
                  <a:schemeClr val="tx2"/>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10000"/>
              </a:lnSpc>
              <a:spcBef>
                <a:spcPts val="500"/>
              </a:spcBef>
              <a:buFontTx/>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t>Feature scaling</a:t>
            </a:r>
          </a:p>
          <a:p>
            <a:pPr marL="342900" indent="-342900" algn="l">
              <a:buFont typeface="Arial" panose="020B0604020202020204" pitchFamily="34" charset="0"/>
              <a:buChar char="•"/>
            </a:pPr>
            <a:r>
              <a:rPr lang="en-US" dirty="0"/>
              <a:t>Correlations</a:t>
            </a:r>
          </a:p>
          <a:p>
            <a:pPr marL="342900" indent="-342900" algn="l">
              <a:buFont typeface="Arial" panose="020B0604020202020204" pitchFamily="34" charset="0"/>
              <a:buChar char="•"/>
            </a:pPr>
            <a:r>
              <a:rPr lang="en-US" dirty="0"/>
              <a:t>Model Building (RFE </a:t>
            </a:r>
            <a:r>
              <a:rPr lang="en-US" dirty="0" err="1"/>
              <a:t>Rsquared</a:t>
            </a:r>
            <a:r>
              <a:rPr lang="en-US" dirty="0"/>
              <a:t> VIF and p-values)</a:t>
            </a:r>
          </a:p>
          <a:p>
            <a:pPr marL="342900" indent="-342900" algn="l">
              <a:buFont typeface="Arial" panose="020B0604020202020204" pitchFamily="34" charset="0"/>
              <a:buChar char="•"/>
            </a:pPr>
            <a:r>
              <a:rPr lang="en-US" dirty="0"/>
              <a:t>Model Evaluation</a:t>
            </a:r>
          </a:p>
          <a:p>
            <a:pPr marL="342900" indent="-342900" algn="l">
              <a:buFont typeface="Arial" panose="020B0604020202020204" pitchFamily="34" charset="0"/>
              <a:buChar char="•"/>
            </a:pPr>
            <a:r>
              <a:rPr lang="en-US" dirty="0"/>
              <a:t>Making predictions on test set</a:t>
            </a:r>
          </a:p>
          <a:p>
            <a:pPr algn="l"/>
            <a:endParaRPr lang="fr-CH" dirty="0"/>
          </a:p>
        </p:txBody>
      </p:sp>
    </p:spTree>
    <p:extLst>
      <p:ext uri="{BB962C8B-B14F-4D97-AF65-F5344CB8AC3E}">
        <p14:creationId xmlns:p14="http://schemas.microsoft.com/office/powerpoint/2010/main" val="3017254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080" y="159026"/>
            <a:ext cx="5943600"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B3534D-0C4A-B75C-0B9D-CBFA7873D00C}"/>
              </a:ext>
            </a:extLst>
          </p:cNvPr>
          <p:cNvSpPr>
            <a:spLocks noGrp="1"/>
          </p:cNvSpPr>
          <p:nvPr>
            <p:ph type="ctrTitle"/>
          </p:nvPr>
        </p:nvSpPr>
        <p:spPr>
          <a:xfrm>
            <a:off x="158081" y="575354"/>
            <a:ext cx="5708464" cy="3482045"/>
          </a:xfrm>
        </p:spPr>
        <p:txBody>
          <a:bodyPr>
            <a:normAutofit/>
          </a:bodyPr>
          <a:lstStyle/>
          <a:p>
            <a:pPr>
              <a:lnSpc>
                <a:spcPct val="100000"/>
              </a:lnSpc>
            </a:pPr>
            <a:r>
              <a:rPr lang="en-US" sz="4000" dirty="0"/>
              <a:t>Eda Data cleaning</a:t>
            </a:r>
            <a:br>
              <a:rPr lang="en-US" sz="1800" dirty="0"/>
            </a:br>
            <a:br>
              <a:rPr lang="en-US" sz="1800" dirty="0"/>
            </a:br>
            <a:br>
              <a:rPr lang="en-US" sz="1800" dirty="0">
                <a:latin typeface="Times New Roman"/>
                <a:cs typeface="Times New Roman"/>
              </a:rPr>
            </a:br>
            <a:endParaRPr lang="fr-CH" sz="1800" dirty="0"/>
          </a:p>
        </p:txBody>
      </p:sp>
      <p:pic>
        <p:nvPicPr>
          <p:cNvPr id="1026" name="Picture 2">
            <a:extLst>
              <a:ext uri="{FF2B5EF4-FFF2-40B4-BE49-F238E27FC236}">
                <a16:creationId xmlns:a16="http://schemas.microsoft.com/office/drawing/2014/main" id="{944E35B0-A559-5DB1-D529-3F5B0A4522C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68914" y="1855506"/>
            <a:ext cx="4750173" cy="3146989"/>
          </a:xfrm>
          <a:prstGeom prst="rect">
            <a:avLst/>
          </a:prstGeom>
          <a:noFill/>
          <a:extLst>
            <a:ext uri="{909E8E84-426E-40DD-AFC4-6F175D3DCCD1}">
              <a14:hiddenFill xmlns:a14="http://schemas.microsoft.com/office/drawing/2010/main">
                <a:solidFill>
                  <a:srgbClr val="FFFFFF"/>
                </a:solidFill>
              </a14:hiddenFill>
            </a:ext>
          </a:extLst>
        </p:spPr>
      </p:pic>
      <p:grpSp>
        <p:nvGrpSpPr>
          <p:cNvPr id="1035" name="Group 1034">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90458" y="4237480"/>
            <a:ext cx="867485" cy="115439"/>
            <a:chOff x="8910933" y="1861308"/>
            <a:chExt cx="867485" cy="115439"/>
          </a:xfrm>
        </p:grpSpPr>
        <p:sp>
          <p:nvSpPr>
            <p:cNvPr id="1036" name="Rectangle 1035">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37" name="Straight Connector 1036">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38" name="Straight Connector 1037">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9DD28F5A-9B04-EC2C-23B5-6FB8791A6740}"/>
              </a:ext>
            </a:extLst>
          </p:cNvPr>
          <p:cNvSpPr txBox="1"/>
          <p:nvPr/>
        </p:nvSpPr>
        <p:spPr>
          <a:xfrm>
            <a:off x="601894" y="4864590"/>
            <a:ext cx="5044612" cy="646331"/>
          </a:xfrm>
          <a:prstGeom prst="rect">
            <a:avLst/>
          </a:prstGeom>
          <a:noFill/>
        </p:spPr>
        <p:txBody>
          <a:bodyPr wrap="square" rtlCol="0">
            <a:spAutoFit/>
          </a:bodyPr>
          <a:lstStyle/>
          <a:p>
            <a:r>
              <a:rPr lang="en-US" sz="1800" spc="10" dirty="0">
                <a:latin typeface="+mn-lt"/>
                <a:cs typeface="Times New Roman"/>
              </a:rPr>
              <a:t>There </a:t>
            </a:r>
            <a:r>
              <a:rPr lang="en-US" sz="1800" spc="5" dirty="0">
                <a:latin typeface="+mn-lt"/>
                <a:cs typeface="Times New Roman"/>
              </a:rPr>
              <a:t>are </a:t>
            </a:r>
            <a:r>
              <a:rPr lang="en-US" sz="1800" spc="10" dirty="0">
                <a:latin typeface="+mn-lt"/>
                <a:cs typeface="Times New Roman"/>
              </a:rPr>
              <a:t>a </a:t>
            </a:r>
            <a:r>
              <a:rPr lang="en-US" sz="1800" spc="15" dirty="0">
                <a:latin typeface="+mn-lt"/>
                <a:cs typeface="Times New Roman"/>
              </a:rPr>
              <a:t>few </a:t>
            </a:r>
            <a:r>
              <a:rPr lang="en-US" sz="1800" spc="5" dirty="0">
                <a:latin typeface="+mn-lt"/>
                <a:cs typeface="Times New Roman"/>
              </a:rPr>
              <a:t>columns </a:t>
            </a:r>
            <a:r>
              <a:rPr lang="en-US" sz="1800" spc="10" dirty="0">
                <a:latin typeface="+mn-lt"/>
                <a:cs typeface="Times New Roman"/>
              </a:rPr>
              <a:t>in which there is a </a:t>
            </a:r>
            <a:r>
              <a:rPr lang="en-US" sz="1800" spc="5" dirty="0">
                <a:latin typeface="+mn-lt"/>
                <a:cs typeface="Times New Roman"/>
              </a:rPr>
              <a:t>level called </a:t>
            </a:r>
            <a:r>
              <a:rPr lang="en-US" sz="1800" dirty="0">
                <a:latin typeface="+mn-lt"/>
                <a:cs typeface="Times New Roman"/>
              </a:rPr>
              <a:t>‘Select’ </a:t>
            </a:r>
            <a:r>
              <a:rPr lang="en-US" sz="1800" spc="15" dirty="0">
                <a:latin typeface="+mn-lt"/>
                <a:cs typeface="Times New Roman"/>
              </a:rPr>
              <a:t>which </a:t>
            </a:r>
            <a:r>
              <a:rPr lang="en-US" sz="1800" spc="10" dirty="0">
                <a:latin typeface="+mn-lt"/>
                <a:cs typeface="Times New Roman"/>
              </a:rPr>
              <a:t>is taking </a:t>
            </a:r>
            <a:r>
              <a:rPr lang="en-US" sz="1800" spc="-475" dirty="0">
                <a:latin typeface="+mn-lt"/>
                <a:cs typeface="Times New Roman"/>
              </a:rPr>
              <a:t> </a:t>
            </a:r>
            <a:r>
              <a:rPr lang="en-US" sz="1800" spc="10" dirty="0">
                <a:latin typeface="+mn-lt"/>
                <a:cs typeface="Times New Roman"/>
              </a:rPr>
              <a:t>care.</a:t>
            </a:r>
            <a:endParaRPr lang="fr-CH" dirty="0"/>
          </a:p>
        </p:txBody>
      </p:sp>
    </p:spTree>
    <p:extLst>
      <p:ext uri="{BB962C8B-B14F-4D97-AF65-F5344CB8AC3E}">
        <p14:creationId xmlns:p14="http://schemas.microsoft.com/office/powerpoint/2010/main" val="2145425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080" y="159026"/>
            <a:ext cx="5943600"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B3534D-0C4A-B75C-0B9D-CBFA7873D00C}"/>
              </a:ext>
            </a:extLst>
          </p:cNvPr>
          <p:cNvSpPr>
            <a:spLocks noGrp="1"/>
          </p:cNvSpPr>
          <p:nvPr>
            <p:ph type="ctrTitle"/>
          </p:nvPr>
        </p:nvSpPr>
        <p:spPr>
          <a:xfrm>
            <a:off x="158081" y="575354"/>
            <a:ext cx="5708464" cy="3482045"/>
          </a:xfrm>
        </p:spPr>
        <p:txBody>
          <a:bodyPr>
            <a:normAutofit/>
          </a:bodyPr>
          <a:lstStyle/>
          <a:p>
            <a:pPr>
              <a:lnSpc>
                <a:spcPct val="100000"/>
              </a:lnSpc>
            </a:pPr>
            <a:r>
              <a:rPr lang="en-US" sz="4000" dirty="0"/>
              <a:t>SPECIALIZATION</a:t>
            </a:r>
            <a:br>
              <a:rPr lang="en-US" sz="4000" dirty="0"/>
            </a:br>
            <a:br>
              <a:rPr lang="en-US" sz="4000" dirty="0"/>
            </a:br>
            <a:br>
              <a:rPr lang="en-US" sz="1800" dirty="0"/>
            </a:br>
            <a:br>
              <a:rPr lang="en-US" sz="1800" dirty="0"/>
            </a:br>
            <a:br>
              <a:rPr lang="en-US" sz="1800" dirty="0">
                <a:latin typeface="Times New Roman"/>
                <a:cs typeface="Times New Roman"/>
              </a:rPr>
            </a:br>
            <a:endParaRPr lang="fr-CH" sz="1800" dirty="0"/>
          </a:p>
        </p:txBody>
      </p:sp>
      <p:pic>
        <p:nvPicPr>
          <p:cNvPr id="1026" name="Picture 2">
            <a:extLst>
              <a:ext uri="{FF2B5EF4-FFF2-40B4-BE49-F238E27FC236}">
                <a16:creationId xmlns:a16="http://schemas.microsoft.com/office/drawing/2014/main" id="{944E35B0-A559-5DB1-D529-3F5B0A4522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5511" r="47188"/>
          <a:stretch/>
        </p:blipFill>
        <p:spPr bwMode="auto">
          <a:xfrm>
            <a:off x="6259760" y="1765993"/>
            <a:ext cx="5319215" cy="3638214"/>
          </a:xfrm>
          <a:prstGeom prst="rect">
            <a:avLst/>
          </a:prstGeom>
          <a:noFill/>
          <a:extLst>
            <a:ext uri="{909E8E84-426E-40DD-AFC4-6F175D3DCCD1}">
              <a14:hiddenFill xmlns:a14="http://schemas.microsoft.com/office/drawing/2010/main">
                <a:solidFill>
                  <a:srgbClr val="FFFFFF"/>
                </a:solidFill>
              </a14:hiddenFill>
            </a:ext>
          </a:extLst>
        </p:spPr>
      </p:pic>
      <p:grpSp>
        <p:nvGrpSpPr>
          <p:cNvPr id="1035" name="Group 1034">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90458" y="4237480"/>
            <a:ext cx="867485" cy="115439"/>
            <a:chOff x="8910933" y="1861308"/>
            <a:chExt cx="867485" cy="115439"/>
          </a:xfrm>
        </p:grpSpPr>
        <p:sp>
          <p:nvSpPr>
            <p:cNvPr id="1036" name="Rectangle 1035">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37" name="Straight Connector 1036">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38" name="Straight Connector 1037">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 name="object 17">
            <a:extLst>
              <a:ext uri="{FF2B5EF4-FFF2-40B4-BE49-F238E27FC236}">
                <a16:creationId xmlns:a16="http://schemas.microsoft.com/office/drawing/2014/main" id="{E93D9559-C49A-6B06-7C33-874C6AD20335}"/>
              </a:ext>
            </a:extLst>
          </p:cNvPr>
          <p:cNvSpPr txBox="1"/>
          <p:nvPr/>
        </p:nvSpPr>
        <p:spPr>
          <a:xfrm>
            <a:off x="491874" y="5002495"/>
            <a:ext cx="5264651" cy="629285"/>
          </a:xfrm>
          <a:prstGeom prst="rect">
            <a:avLst/>
          </a:prstGeom>
        </p:spPr>
        <p:txBody>
          <a:bodyPr vert="horz" wrap="square" lIns="0" tIns="11430" rIns="0" bIns="0" rtlCol="0">
            <a:spAutoFit/>
          </a:bodyPr>
          <a:lstStyle/>
          <a:p>
            <a:pPr marL="12700" marR="5080">
              <a:lnSpc>
                <a:spcPct val="101600"/>
              </a:lnSpc>
              <a:spcBef>
                <a:spcPts val="90"/>
              </a:spcBef>
            </a:pPr>
            <a:r>
              <a:rPr sz="1950" spc="10" dirty="0">
                <a:latin typeface="Times New Roman"/>
                <a:cs typeface="Times New Roman"/>
              </a:rPr>
              <a:t>Leads from </a:t>
            </a:r>
            <a:r>
              <a:rPr sz="1950" spc="15" dirty="0">
                <a:latin typeface="Times New Roman"/>
                <a:cs typeface="Times New Roman"/>
              </a:rPr>
              <a:t>HR, </a:t>
            </a:r>
            <a:r>
              <a:rPr sz="1950" spc="10" dirty="0">
                <a:latin typeface="Times New Roman"/>
                <a:cs typeface="Times New Roman"/>
              </a:rPr>
              <a:t>Finance </a:t>
            </a:r>
            <a:r>
              <a:rPr sz="1950" spc="20" dirty="0">
                <a:latin typeface="Times New Roman"/>
                <a:cs typeface="Times New Roman"/>
              </a:rPr>
              <a:t>&amp; </a:t>
            </a:r>
            <a:r>
              <a:rPr sz="1950" spc="10" dirty="0">
                <a:latin typeface="Times New Roman"/>
                <a:cs typeface="Times New Roman"/>
              </a:rPr>
              <a:t>Marketing </a:t>
            </a:r>
            <a:r>
              <a:rPr sz="1950" spc="5" dirty="0">
                <a:latin typeface="Times New Roman"/>
                <a:cs typeface="Times New Roman"/>
              </a:rPr>
              <a:t>management specializations </a:t>
            </a:r>
            <a:r>
              <a:rPr sz="1950" spc="10" dirty="0">
                <a:latin typeface="Times New Roman"/>
                <a:cs typeface="Times New Roman"/>
              </a:rPr>
              <a:t>are high </a:t>
            </a:r>
            <a:r>
              <a:rPr sz="1950" spc="-475" dirty="0">
                <a:latin typeface="Times New Roman"/>
                <a:cs typeface="Times New Roman"/>
              </a:rPr>
              <a:t> </a:t>
            </a:r>
            <a:r>
              <a:rPr sz="1950" spc="10" dirty="0">
                <a:latin typeface="Times New Roman"/>
                <a:cs typeface="Times New Roman"/>
              </a:rPr>
              <a:t>probability</a:t>
            </a:r>
            <a:r>
              <a:rPr sz="1950" spc="-40" dirty="0">
                <a:latin typeface="Times New Roman"/>
                <a:cs typeface="Times New Roman"/>
              </a:rPr>
              <a:t> </a:t>
            </a:r>
            <a:r>
              <a:rPr sz="1950" spc="10" dirty="0">
                <a:latin typeface="Times New Roman"/>
                <a:cs typeface="Times New Roman"/>
              </a:rPr>
              <a:t>to</a:t>
            </a:r>
            <a:r>
              <a:rPr sz="1950" spc="-15" dirty="0">
                <a:latin typeface="Times New Roman"/>
                <a:cs typeface="Times New Roman"/>
              </a:rPr>
              <a:t> </a:t>
            </a:r>
            <a:r>
              <a:rPr sz="1950" spc="10" dirty="0">
                <a:latin typeface="Times New Roman"/>
                <a:cs typeface="Times New Roman"/>
              </a:rPr>
              <a:t>convert</a:t>
            </a:r>
            <a:endParaRPr sz="1950" dirty="0">
              <a:latin typeface="Times New Roman"/>
              <a:cs typeface="Times New Roman"/>
            </a:endParaRPr>
          </a:p>
        </p:txBody>
      </p:sp>
    </p:spTree>
    <p:extLst>
      <p:ext uri="{BB962C8B-B14F-4D97-AF65-F5344CB8AC3E}">
        <p14:creationId xmlns:p14="http://schemas.microsoft.com/office/powerpoint/2010/main" val="2797628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080" y="159026"/>
            <a:ext cx="5943600"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B3534D-0C4A-B75C-0B9D-CBFA7873D00C}"/>
              </a:ext>
            </a:extLst>
          </p:cNvPr>
          <p:cNvSpPr>
            <a:spLocks noGrp="1"/>
          </p:cNvSpPr>
          <p:nvPr>
            <p:ph type="ctrTitle"/>
          </p:nvPr>
        </p:nvSpPr>
        <p:spPr>
          <a:xfrm>
            <a:off x="158081" y="575354"/>
            <a:ext cx="5708464" cy="3482045"/>
          </a:xfrm>
        </p:spPr>
        <p:txBody>
          <a:bodyPr>
            <a:normAutofit/>
          </a:bodyPr>
          <a:lstStyle/>
          <a:p>
            <a:pPr>
              <a:lnSpc>
                <a:spcPct val="100000"/>
              </a:lnSpc>
            </a:pPr>
            <a:r>
              <a:rPr lang="en-US" sz="4000" dirty="0"/>
              <a:t>LEAD SOURCE and ORIGIN</a:t>
            </a:r>
            <a:br>
              <a:rPr lang="en-US" sz="4000" dirty="0"/>
            </a:br>
            <a:br>
              <a:rPr lang="en-US" sz="4000" dirty="0"/>
            </a:br>
            <a:br>
              <a:rPr lang="en-US" sz="1800" dirty="0"/>
            </a:br>
            <a:br>
              <a:rPr lang="en-US" sz="1800" dirty="0">
                <a:latin typeface="Times New Roman"/>
                <a:cs typeface="Times New Roman"/>
              </a:rPr>
            </a:br>
            <a:endParaRPr lang="fr-CH" sz="1800" dirty="0"/>
          </a:p>
        </p:txBody>
      </p:sp>
      <p:grpSp>
        <p:nvGrpSpPr>
          <p:cNvPr id="1035" name="Group 1034">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90458" y="4237480"/>
            <a:ext cx="867485" cy="115439"/>
            <a:chOff x="8910933" y="1861308"/>
            <a:chExt cx="867485" cy="115439"/>
          </a:xfrm>
        </p:grpSpPr>
        <p:sp>
          <p:nvSpPr>
            <p:cNvPr id="1036" name="Rectangle 1035">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37" name="Straight Connector 1036">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38" name="Straight Connector 1037">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9DD28F5A-9B04-EC2C-23B5-6FB8791A6740}"/>
              </a:ext>
            </a:extLst>
          </p:cNvPr>
          <p:cNvSpPr txBox="1"/>
          <p:nvPr/>
        </p:nvSpPr>
        <p:spPr>
          <a:xfrm>
            <a:off x="322785" y="3751994"/>
            <a:ext cx="2367672" cy="2535566"/>
          </a:xfrm>
          <a:prstGeom prst="rect">
            <a:avLst/>
          </a:prstGeom>
          <a:noFill/>
        </p:spPr>
        <p:txBody>
          <a:bodyPr wrap="square" rtlCol="0">
            <a:spAutoFit/>
          </a:bodyPr>
          <a:lstStyle/>
          <a:p>
            <a:pPr marL="12700" marR="5080">
              <a:lnSpc>
                <a:spcPct val="101600"/>
              </a:lnSpc>
              <a:spcBef>
                <a:spcPts val="90"/>
              </a:spcBef>
            </a:pPr>
            <a:r>
              <a:rPr lang="en-US" sz="1800" spc="5" dirty="0">
                <a:latin typeface="Times New Roman"/>
                <a:cs typeface="Times New Roman"/>
              </a:rPr>
              <a:t>In </a:t>
            </a:r>
            <a:r>
              <a:rPr lang="en-US" sz="1800" spc="10" dirty="0">
                <a:latin typeface="Times New Roman"/>
                <a:cs typeface="Times New Roman"/>
              </a:rPr>
              <a:t>lead</a:t>
            </a:r>
            <a:r>
              <a:rPr lang="en-US" sz="1800" spc="-15" dirty="0">
                <a:latin typeface="Times New Roman"/>
                <a:cs typeface="Times New Roman"/>
              </a:rPr>
              <a:t> </a:t>
            </a:r>
            <a:r>
              <a:rPr lang="en-US" sz="1800" spc="10" dirty="0">
                <a:latin typeface="Times New Roman"/>
                <a:cs typeface="Times New Roman"/>
              </a:rPr>
              <a:t>source</a:t>
            </a:r>
            <a:r>
              <a:rPr lang="en-US" sz="1800" dirty="0">
                <a:latin typeface="Times New Roman"/>
                <a:cs typeface="Times New Roman"/>
              </a:rPr>
              <a:t> </a:t>
            </a:r>
            <a:r>
              <a:rPr lang="en-US" sz="1800" spc="15" dirty="0">
                <a:latin typeface="Times New Roman"/>
                <a:cs typeface="Times New Roman"/>
              </a:rPr>
              <a:t>the</a:t>
            </a:r>
            <a:r>
              <a:rPr lang="en-US" sz="1800" spc="-20" dirty="0">
                <a:latin typeface="Times New Roman"/>
                <a:cs typeface="Times New Roman"/>
              </a:rPr>
              <a:t> </a:t>
            </a:r>
            <a:r>
              <a:rPr lang="en-US" sz="1800" spc="10" dirty="0">
                <a:latin typeface="Times New Roman"/>
                <a:cs typeface="Times New Roman"/>
              </a:rPr>
              <a:t>leads</a:t>
            </a:r>
            <a:r>
              <a:rPr lang="en-US" sz="1800" spc="-10" dirty="0">
                <a:latin typeface="Times New Roman"/>
                <a:cs typeface="Times New Roman"/>
              </a:rPr>
              <a:t> </a:t>
            </a:r>
            <a:r>
              <a:rPr lang="en-US" sz="1800" spc="15" dirty="0">
                <a:latin typeface="Times New Roman"/>
                <a:cs typeface="Times New Roman"/>
              </a:rPr>
              <a:t>through</a:t>
            </a:r>
            <a:r>
              <a:rPr lang="en-US" sz="1800" spc="-35" dirty="0">
                <a:latin typeface="Times New Roman"/>
                <a:cs typeface="Times New Roman"/>
              </a:rPr>
              <a:t> </a:t>
            </a:r>
            <a:r>
              <a:rPr lang="en-US" sz="1800" spc="15" dirty="0">
                <a:latin typeface="Times New Roman"/>
                <a:cs typeface="Times New Roman"/>
              </a:rPr>
              <a:t>google</a:t>
            </a:r>
            <a:r>
              <a:rPr lang="en-US" sz="1800" spc="-15" dirty="0">
                <a:latin typeface="Times New Roman"/>
                <a:cs typeface="Times New Roman"/>
              </a:rPr>
              <a:t> </a:t>
            </a:r>
            <a:r>
              <a:rPr lang="en-US" sz="1800" spc="20" dirty="0">
                <a:latin typeface="Times New Roman"/>
                <a:cs typeface="Times New Roman"/>
              </a:rPr>
              <a:t>&amp;</a:t>
            </a:r>
            <a:r>
              <a:rPr lang="en-US" sz="1800" spc="10" dirty="0">
                <a:latin typeface="Times New Roman"/>
                <a:cs typeface="Times New Roman"/>
              </a:rPr>
              <a:t> </a:t>
            </a:r>
            <a:r>
              <a:rPr lang="en-US" sz="1800" spc="5" dirty="0">
                <a:latin typeface="Times New Roman"/>
                <a:cs typeface="Times New Roman"/>
              </a:rPr>
              <a:t>direct</a:t>
            </a:r>
            <a:r>
              <a:rPr lang="en-US" sz="1800" spc="-5" dirty="0">
                <a:latin typeface="Times New Roman"/>
                <a:cs typeface="Times New Roman"/>
              </a:rPr>
              <a:t> </a:t>
            </a:r>
            <a:r>
              <a:rPr lang="en-US" sz="1800" dirty="0">
                <a:latin typeface="Times New Roman"/>
                <a:cs typeface="Times New Roman"/>
              </a:rPr>
              <a:t>traffic</a:t>
            </a:r>
            <a:r>
              <a:rPr lang="en-US" sz="1800" spc="-5" dirty="0">
                <a:latin typeface="Times New Roman"/>
                <a:cs typeface="Times New Roman"/>
              </a:rPr>
              <a:t> </a:t>
            </a:r>
            <a:r>
              <a:rPr lang="en-US" sz="1800" spc="10" dirty="0">
                <a:latin typeface="Times New Roman"/>
                <a:cs typeface="Times New Roman"/>
              </a:rPr>
              <a:t>high</a:t>
            </a:r>
            <a:r>
              <a:rPr lang="en-US" sz="1800" spc="-10" dirty="0">
                <a:latin typeface="Times New Roman"/>
                <a:cs typeface="Times New Roman"/>
              </a:rPr>
              <a:t> </a:t>
            </a:r>
            <a:r>
              <a:rPr lang="en-US" sz="1800" spc="10" dirty="0">
                <a:latin typeface="Times New Roman"/>
                <a:cs typeface="Times New Roman"/>
              </a:rPr>
              <a:t>probability</a:t>
            </a:r>
            <a:r>
              <a:rPr lang="en-US" sz="1800" spc="-35" dirty="0">
                <a:latin typeface="Times New Roman"/>
                <a:cs typeface="Times New Roman"/>
              </a:rPr>
              <a:t> </a:t>
            </a:r>
            <a:r>
              <a:rPr lang="en-US" sz="1800" spc="10" dirty="0">
                <a:latin typeface="Times New Roman"/>
                <a:cs typeface="Times New Roman"/>
              </a:rPr>
              <a:t>to </a:t>
            </a:r>
            <a:r>
              <a:rPr lang="en-US" sz="1800" spc="-470" dirty="0">
                <a:latin typeface="Times New Roman"/>
                <a:cs typeface="Times New Roman"/>
              </a:rPr>
              <a:t> </a:t>
            </a:r>
            <a:r>
              <a:rPr lang="en-US" sz="1800" spc="10" dirty="0">
                <a:latin typeface="Times New Roman"/>
                <a:cs typeface="Times New Roman"/>
              </a:rPr>
              <a:t>convert</a:t>
            </a:r>
            <a:endParaRPr lang="en-US" sz="1800" dirty="0">
              <a:latin typeface="Times New Roman"/>
              <a:cs typeface="Times New Roman"/>
            </a:endParaRPr>
          </a:p>
          <a:p>
            <a:pPr marL="60960">
              <a:lnSpc>
                <a:spcPct val="100000"/>
              </a:lnSpc>
              <a:spcBef>
                <a:spcPts val="1610"/>
              </a:spcBef>
            </a:pPr>
            <a:r>
              <a:rPr lang="en-US" sz="1800" spc="15" dirty="0">
                <a:latin typeface="Times New Roman"/>
                <a:cs typeface="Times New Roman"/>
              </a:rPr>
              <a:t>Whereas</a:t>
            </a:r>
            <a:r>
              <a:rPr lang="en-US" sz="1800" spc="-15" dirty="0">
                <a:latin typeface="Times New Roman"/>
                <a:cs typeface="Times New Roman"/>
              </a:rPr>
              <a:t> </a:t>
            </a:r>
            <a:r>
              <a:rPr lang="en-US" sz="1800" dirty="0">
                <a:latin typeface="Times New Roman"/>
                <a:cs typeface="Times New Roman"/>
              </a:rPr>
              <a:t>in</a:t>
            </a:r>
            <a:r>
              <a:rPr lang="en-US" sz="1800" spc="10" dirty="0">
                <a:latin typeface="Times New Roman"/>
                <a:cs typeface="Times New Roman"/>
              </a:rPr>
              <a:t> Lead origin</a:t>
            </a:r>
            <a:r>
              <a:rPr lang="en-US" sz="1800" spc="-30" dirty="0">
                <a:latin typeface="Times New Roman"/>
                <a:cs typeface="Times New Roman"/>
              </a:rPr>
              <a:t> </a:t>
            </a:r>
            <a:r>
              <a:rPr lang="en-US" sz="1800" dirty="0">
                <a:latin typeface="Times New Roman"/>
                <a:cs typeface="Times New Roman"/>
              </a:rPr>
              <a:t>the greatest</a:t>
            </a:r>
            <a:r>
              <a:rPr lang="en-US" sz="1800" spc="35" dirty="0">
                <a:latin typeface="Times New Roman"/>
                <a:cs typeface="Times New Roman"/>
              </a:rPr>
              <a:t> </a:t>
            </a:r>
            <a:r>
              <a:rPr lang="en-US" sz="1800" spc="10" dirty="0">
                <a:latin typeface="Times New Roman"/>
                <a:cs typeface="Times New Roman"/>
              </a:rPr>
              <a:t>number</a:t>
            </a:r>
            <a:r>
              <a:rPr lang="en-US" sz="1800" spc="25" dirty="0">
                <a:latin typeface="Times New Roman"/>
                <a:cs typeface="Times New Roman"/>
              </a:rPr>
              <a:t> </a:t>
            </a:r>
            <a:r>
              <a:rPr lang="en-US" sz="1800" spc="10" dirty="0">
                <a:latin typeface="Times New Roman"/>
                <a:cs typeface="Times New Roman"/>
              </a:rPr>
              <a:t>of</a:t>
            </a:r>
            <a:r>
              <a:rPr lang="en-US" sz="1800" spc="5" dirty="0">
                <a:latin typeface="Times New Roman"/>
                <a:cs typeface="Times New Roman"/>
              </a:rPr>
              <a:t> </a:t>
            </a:r>
            <a:r>
              <a:rPr lang="en-US" sz="1800" spc="10" dirty="0">
                <a:latin typeface="Times New Roman"/>
                <a:cs typeface="Times New Roman"/>
              </a:rPr>
              <a:t>leads</a:t>
            </a:r>
            <a:r>
              <a:rPr lang="en-US" sz="1800" spc="-10" dirty="0">
                <a:latin typeface="Times New Roman"/>
                <a:cs typeface="Times New Roman"/>
              </a:rPr>
              <a:t> </a:t>
            </a:r>
            <a:r>
              <a:rPr lang="en-US" sz="1800" spc="10" dirty="0">
                <a:latin typeface="Times New Roman"/>
                <a:cs typeface="Times New Roman"/>
              </a:rPr>
              <a:t>are</a:t>
            </a:r>
            <a:r>
              <a:rPr lang="en-US" sz="1800" dirty="0">
                <a:latin typeface="Times New Roman"/>
                <a:cs typeface="Times New Roman"/>
              </a:rPr>
              <a:t> </a:t>
            </a:r>
            <a:r>
              <a:rPr lang="en-US" sz="1800" spc="10" dirty="0">
                <a:latin typeface="Times New Roman"/>
                <a:cs typeface="Times New Roman"/>
              </a:rPr>
              <a:t>landing</a:t>
            </a:r>
            <a:r>
              <a:rPr lang="en-US" sz="1800" spc="-30" dirty="0">
                <a:latin typeface="Times New Roman"/>
                <a:cs typeface="Times New Roman"/>
              </a:rPr>
              <a:t> </a:t>
            </a:r>
            <a:r>
              <a:rPr lang="en-US" sz="1800" spc="20" dirty="0">
                <a:latin typeface="Times New Roman"/>
                <a:cs typeface="Times New Roman"/>
              </a:rPr>
              <a:t>on</a:t>
            </a:r>
            <a:r>
              <a:rPr lang="en-US" sz="1800" spc="10" dirty="0">
                <a:latin typeface="Times New Roman"/>
                <a:cs typeface="Times New Roman"/>
              </a:rPr>
              <a:t> </a:t>
            </a:r>
            <a:r>
              <a:rPr lang="en-US" sz="1800" spc="5" dirty="0">
                <a:latin typeface="Times New Roman"/>
                <a:cs typeface="Times New Roman"/>
              </a:rPr>
              <a:t>submission</a:t>
            </a:r>
            <a:endParaRPr lang="en-US" sz="1800" dirty="0">
              <a:latin typeface="Times New Roman"/>
              <a:cs typeface="Times New Roman"/>
            </a:endParaRPr>
          </a:p>
        </p:txBody>
      </p:sp>
      <p:pic>
        <p:nvPicPr>
          <p:cNvPr id="3" name="object 18">
            <a:extLst>
              <a:ext uri="{FF2B5EF4-FFF2-40B4-BE49-F238E27FC236}">
                <a16:creationId xmlns:a16="http://schemas.microsoft.com/office/drawing/2014/main" id="{F0F97C67-2200-AA4F-1260-70A1FC3B4E81}"/>
              </a:ext>
            </a:extLst>
          </p:cNvPr>
          <p:cNvPicPr/>
          <p:nvPr/>
        </p:nvPicPr>
        <p:blipFill>
          <a:blip r:embed="rId2" cstate="print"/>
          <a:stretch>
            <a:fillRect/>
          </a:stretch>
        </p:blipFill>
        <p:spPr>
          <a:xfrm>
            <a:off x="2866522" y="3297407"/>
            <a:ext cx="8796527" cy="3401567"/>
          </a:xfrm>
          <a:prstGeom prst="rect">
            <a:avLst/>
          </a:prstGeom>
        </p:spPr>
      </p:pic>
    </p:spTree>
    <p:extLst>
      <p:ext uri="{BB962C8B-B14F-4D97-AF65-F5344CB8AC3E}">
        <p14:creationId xmlns:p14="http://schemas.microsoft.com/office/powerpoint/2010/main" val="288281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080" y="159026"/>
            <a:ext cx="5943600"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B3534D-0C4A-B75C-0B9D-CBFA7873D00C}"/>
              </a:ext>
            </a:extLst>
          </p:cNvPr>
          <p:cNvSpPr>
            <a:spLocks noGrp="1"/>
          </p:cNvSpPr>
          <p:nvPr>
            <p:ph type="ctrTitle"/>
          </p:nvPr>
        </p:nvSpPr>
        <p:spPr>
          <a:xfrm>
            <a:off x="158081" y="575354"/>
            <a:ext cx="5708464" cy="3482045"/>
          </a:xfrm>
        </p:spPr>
        <p:txBody>
          <a:bodyPr>
            <a:normAutofit/>
          </a:bodyPr>
          <a:lstStyle/>
          <a:p>
            <a:pPr>
              <a:lnSpc>
                <a:spcPct val="100000"/>
              </a:lnSpc>
            </a:pPr>
            <a:r>
              <a:rPr lang="en-US" sz="4000" dirty="0"/>
              <a:t>CORRELATION</a:t>
            </a:r>
            <a:br>
              <a:rPr lang="en-US" sz="4000" dirty="0"/>
            </a:br>
            <a:br>
              <a:rPr lang="en-US" sz="4000" dirty="0"/>
            </a:br>
            <a:br>
              <a:rPr lang="en-US" sz="1800" dirty="0"/>
            </a:br>
            <a:br>
              <a:rPr lang="en-US" sz="1800" dirty="0"/>
            </a:br>
            <a:br>
              <a:rPr lang="en-US" sz="1800" dirty="0">
                <a:latin typeface="Times New Roman"/>
                <a:cs typeface="Times New Roman"/>
              </a:rPr>
            </a:br>
            <a:endParaRPr lang="fr-CH" sz="1800" dirty="0"/>
          </a:p>
        </p:txBody>
      </p:sp>
      <p:grpSp>
        <p:nvGrpSpPr>
          <p:cNvPr id="1035" name="Group 1034">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90458" y="4237480"/>
            <a:ext cx="867485" cy="115439"/>
            <a:chOff x="8910933" y="1861308"/>
            <a:chExt cx="867485" cy="115439"/>
          </a:xfrm>
        </p:grpSpPr>
        <p:sp>
          <p:nvSpPr>
            <p:cNvPr id="1036" name="Rectangle 1035">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37" name="Straight Connector 1036">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38" name="Straight Connector 1037">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9DD28F5A-9B04-EC2C-23B5-6FB8791A6740}"/>
              </a:ext>
            </a:extLst>
          </p:cNvPr>
          <p:cNvSpPr txBox="1"/>
          <p:nvPr/>
        </p:nvSpPr>
        <p:spPr>
          <a:xfrm>
            <a:off x="601894" y="4864590"/>
            <a:ext cx="5044612" cy="369332"/>
          </a:xfrm>
          <a:prstGeom prst="rect">
            <a:avLst/>
          </a:prstGeom>
          <a:noFill/>
        </p:spPr>
        <p:txBody>
          <a:bodyPr wrap="square" rtlCol="0">
            <a:spAutoFit/>
          </a:bodyPr>
          <a:lstStyle/>
          <a:p>
            <a:r>
              <a:rPr lang="en-US" sz="1800" spc="10" dirty="0">
                <a:latin typeface="+mn-lt"/>
                <a:cs typeface="Times New Roman"/>
              </a:rPr>
              <a:t>There is no correlation between the variables.</a:t>
            </a:r>
          </a:p>
        </p:txBody>
      </p:sp>
      <p:pic>
        <p:nvPicPr>
          <p:cNvPr id="2050" name="Picture 2">
            <a:extLst>
              <a:ext uri="{FF2B5EF4-FFF2-40B4-BE49-F238E27FC236}">
                <a16:creationId xmlns:a16="http://schemas.microsoft.com/office/drawing/2014/main" id="{904B7BBF-6B9D-7C30-3491-9992DFDF95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6682" y="768888"/>
            <a:ext cx="5641736" cy="4872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951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A3BA2-17A6-DAF8-EBAD-D5EAE51929A8}"/>
              </a:ext>
            </a:extLst>
          </p:cNvPr>
          <p:cNvSpPr>
            <a:spLocks noGrp="1"/>
          </p:cNvSpPr>
          <p:nvPr>
            <p:ph type="ctrTitle"/>
          </p:nvPr>
        </p:nvSpPr>
        <p:spPr/>
        <p:txBody>
          <a:bodyPr>
            <a:normAutofit fontScale="90000"/>
          </a:bodyPr>
          <a:lstStyle/>
          <a:p>
            <a:r>
              <a:rPr lang="en-US" sz="4000" dirty="0"/>
              <a:t>MODEL EVALUATION</a:t>
            </a:r>
            <a:br>
              <a:rPr lang="en-US" sz="4000" dirty="0"/>
            </a:br>
            <a:br>
              <a:rPr lang="en-US" sz="3600" dirty="0"/>
            </a:br>
            <a:br>
              <a:rPr lang="en-US" dirty="0"/>
            </a:br>
            <a:endParaRPr lang="fr-CH" dirty="0"/>
          </a:p>
        </p:txBody>
      </p:sp>
      <p:grpSp>
        <p:nvGrpSpPr>
          <p:cNvPr id="7" name="object 19">
            <a:extLst>
              <a:ext uri="{FF2B5EF4-FFF2-40B4-BE49-F238E27FC236}">
                <a16:creationId xmlns:a16="http://schemas.microsoft.com/office/drawing/2014/main" id="{7645E2F4-93CC-C973-714A-F40DA346AE30}"/>
              </a:ext>
            </a:extLst>
          </p:cNvPr>
          <p:cNvGrpSpPr/>
          <p:nvPr/>
        </p:nvGrpSpPr>
        <p:grpSpPr>
          <a:xfrm>
            <a:off x="1349114" y="3854880"/>
            <a:ext cx="9484400" cy="2796540"/>
            <a:chOff x="440436" y="3793235"/>
            <a:chExt cx="8509000" cy="2796540"/>
          </a:xfrm>
        </p:grpSpPr>
        <p:pic>
          <p:nvPicPr>
            <p:cNvPr id="8" name="object 20">
              <a:extLst>
                <a:ext uri="{FF2B5EF4-FFF2-40B4-BE49-F238E27FC236}">
                  <a16:creationId xmlns:a16="http://schemas.microsoft.com/office/drawing/2014/main" id="{A65B76BF-18F0-AF2E-8BCA-B2819714510E}"/>
                </a:ext>
              </a:extLst>
            </p:cNvPr>
            <p:cNvPicPr/>
            <p:nvPr/>
          </p:nvPicPr>
          <p:blipFill>
            <a:blip r:embed="rId2" cstate="print"/>
            <a:stretch>
              <a:fillRect/>
            </a:stretch>
          </p:blipFill>
          <p:spPr>
            <a:xfrm>
              <a:off x="440436" y="3793235"/>
              <a:ext cx="3947159" cy="2796539"/>
            </a:xfrm>
            <a:prstGeom prst="rect">
              <a:avLst/>
            </a:prstGeom>
          </p:spPr>
        </p:pic>
        <p:pic>
          <p:nvPicPr>
            <p:cNvPr id="9" name="object 21">
              <a:extLst>
                <a:ext uri="{FF2B5EF4-FFF2-40B4-BE49-F238E27FC236}">
                  <a16:creationId xmlns:a16="http://schemas.microsoft.com/office/drawing/2014/main" id="{8535FB10-80F1-ADB5-968D-4D506BB86A88}"/>
                </a:ext>
              </a:extLst>
            </p:cNvPr>
            <p:cNvPicPr/>
            <p:nvPr/>
          </p:nvPicPr>
          <p:blipFill>
            <a:blip r:embed="rId3" cstate="print"/>
            <a:stretch>
              <a:fillRect/>
            </a:stretch>
          </p:blipFill>
          <p:spPr>
            <a:xfrm>
              <a:off x="5029200" y="3793236"/>
              <a:ext cx="3919727" cy="2630424"/>
            </a:xfrm>
            <a:prstGeom prst="rect">
              <a:avLst/>
            </a:prstGeom>
          </p:spPr>
        </p:pic>
      </p:grpSp>
      <p:sp>
        <p:nvSpPr>
          <p:cNvPr id="10" name="TextBox 9">
            <a:extLst>
              <a:ext uri="{FF2B5EF4-FFF2-40B4-BE49-F238E27FC236}">
                <a16:creationId xmlns:a16="http://schemas.microsoft.com/office/drawing/2014/main" id="{4983EC60-AE97-21FD-63F7-335DAB609D94}"/>
              </a:ext>
            </a:extLst>
          </p:cNvPr>
          <p:cNvSpPr txBox="1"/>
          <p:nvPr/>
        </p:nvSpPr>
        <p:spPr>
          <a:xfrm>
            <a:off x="1349114" y="2188396"/>
            <a:ext cx="9038059" cy="1754326"/>
          </a:xfrm>
          <a:prstGeom prst="rect">
            <a:avLst/>
          </a:prstGeom>
          <a:noFill/>
        </p:spPr>
        <p:txBody>
          <a:bodyPr wrap="square" rtlCol="0">
            <a:spAutoFit/>
          </a:bodyPr>
          <a:lstStyle/>
          <a:p>
            <a:r>
              <a:rPr lang="en-US" dirty="0"/>
              <a:t>ROC Curve</a:t>
            </a:r>
            <a:br>
              <a:rPr lang="en-US" dirty="0"/>
            </a:br>
            <a:br>
              <a:rPr lang="en-US" dirty="0"/>
            </a:br>
            <a:r>
              <a:rPr lang="en-US" b="1" dirty="0"/>
              <a:t>0.42 is the tradeoff between Precision and Recall -</a:t>
            </a:r>
          </a:p>
          <a:p>
            <a:r>
              <a:rPr lang="en-US" dirty="0"/>
              <a:t>Thus, we can safely choose to consider any Prospect Lead with Conversion Probability higher than  42 % to be a hot Lead</a:t>
            </a:r>
          </a:p>
          <a:p>
            <a:endParaRPr lang="fr-CH" dirty="0"/>
          </a:p>
        </p:txBody>
      </p:sp>
    </p:spTree>
    <p:extLst>
      <p:ext uri="{BB962C8B-B14F-4D97-AF65-F5344CB8AC3E}">
        <p14:creationId xmlns:p14="http://schemas.microsoft.com/office/powerpoint/2010/main" val="1133662938"/>
      </p:ext>
    </p:extLst>
  </p:cSld>
  <p:clrMapOvr>
    <a:masterClrMapping/>
  </p:clrMapOvr>
</p:sld>
</file>

<file path=ppt/theme/theme1.xml><?xml version="1.0" encoding="utf-8"?>
<a:theme xmlns:a="http://schemas.openxmlformats.org/drawingml/2006/main" name="AdornVTI">
  <a:themeElements>
    <a:clrScheme name="AnalogousFromLightSeedLeftStep">
      <a:dk1>
        <a:srgbClr val="000000"/>
      </a:dk1>
      <a:lt1>
        <a:srgbClr val="FFFFFF"/>
      </a:lt1>
      <a:dk2>
        <a:srgbClr val="213B33"/>
      </a:dk2>
      <a:lt2>
        <a:srgbClr val="E8E3E2"/>
      </a:lt2>
      <a:accent1>
        <a:srgbClr val="4EAFBA"/>
      </a:accent1>
      <a:accent2>
        <a:srgbClr val="4DB392"/>
      </a:accent2>
      <a:accent3>
        <a:srgbClr val="4FB369"/>
      </a:accent3>
      <a:accent4>
        <a:srgbClr val="5DB54E"/>
      </a:accent4>
      <a:accent5>
        <a:srgbClr val="89AA5D"/>
      </a:accent5>
      <a:accent6>
        <a:srgbClr val="A3A546"/>
      </a:accent6>
      <a:hlink>
        <a:srgbClr val="AE7069"/>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52</TotalTime>
  <Words>585</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Bembo</vt:lpstr>
      <vt:lpstr>Georgia</vt:lpstr>
      <vt:lpstr>Times New Roman</vt:lpstr>
      <vt:lpstr>AdornVTI</vt:lpstr>
      <vt:lpstr>LEAD SCORING CASE STUDY</vt:lpstr>
      <vt:lpstr>CONTENT </vt:lpstr>
      <vt:lpstr>PROBLEM STATEMENT    </vt:lpstr>
      <vt:lpstr>PROBLEM APPROACH </vt:lpstr>
      <vt:lpstr>Eda Data cleaning   </vt:lpstr>
      <vt:lpstr>SPECIALIZATION     </vt:lpstr>
      <vt:lpstr>LEAD SOURCE and ORIGIN    </vt:lpstr>
      <vt:lpstr>CORRELATION     </vt:lpstr>
      <vt:lpstr>MODEL EVALUATION   </vt:lpstr>
      <vt:lpstr>OBSERVATIONS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Agarwal,Tushar,IN-Kolkata</dc:creator>
  <cp:lastModifiedBy>Agarwal,Tushar,IN-Kolkata</cp:lastModifiedBy>
  <cp:revision>1</cp:revision>
  <dcterms:created xsi:type="dcterms:W3CDTF">2023-07-25T17:14:05Z</dcterms:created>
  <dcterms:modified xsi:type="dcterms:W3CDTF">2023-07-25T18:06:26Z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ada0a2f-b917-4d51-b0d0-d418a10c8b23_Enabled">
    <vt:lpwstr>true</vt:lpwstr>
  </property>
  <property fmtid="{D5CDD505-2E9C-101B-9397-08002B2CF9AE}" pid="3" name="MSIP_Label_1ada0a2f-b917-4d51-b0d0-d418a10c8b23_SetDate">
    <vt:lpwstr>2023-07-25T17:14:05Z</vt:lpwstr>
  </property>
  <property fmtid="{D5CDD505-2E9C-101B-9397-08002B2CF9AE}" pid="4" name="MSIP_Label_1ada0a2f-b917-4d51-b0d0-d418a10c8b23_Method">
    <vt:lpwstr>Standard</vt:lpwstr>
  </property>
  <property fmtid="{D5CDD505-2E9C-101B-9397-08002B2CF9AE}" pid="5" name="MSIP_Label_1ada0a2f-b917-4d51-b0d0-d418a10c8b23_Name">
    <vt:lpwstr>1ada0a2f-b917-4d51-b0d0-d418a10c8b23</vt:lpwstr>
  </property>
  <property fmtid="{D5CDD505-2E9C-101B-9397-08002B2CF9AE}" pid="6" name="MSIP_Label_1ada0a2f-b917-4d51-b0d0-d418a10c8b23_SiteId">
    <vt:lpwstr>12a3af23-a769-4654-847f-958f3d479f4a</vt:lpwstr>
  </property>
  <property fmtid="{D5CDD505-2E9C-101B-9397-08002B2CF9AE}" pid="7" name="MSIP_Label_1ada0a2f-b917-4d51-b0d0-d418a10c8b23_ActionId">
    <vt:lpwstr>a3678809-18c1-47ec-9cff-3d3cdef1c5f6</vt:lpwstr>
  </property>
  <property fmtid="{D5CDD505-2E9C-101B-9397-08002B2CF9AE}" pid="8" name="MSIP_Label_1ada0a2f-b917-4d51-b0d0-d418a10c8b23_ContentBits">
    <vt:lpwstr>0</vt:lpwstr>
  </property>
</Properties>
</file>