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8" r:id="rId2"/>
    <p:sldId id="359" r:id="rId3"/>
    <p:sldId id="360" r:id="rId4"/>
    <p:sldId id="370" r:id="rId5"/>
    <p:sldId id="362" r:id="rId6"/>
    <p:sldId id="395" r:id="rId7"/>
    <p:sldId id="389" r:id="rId8"/>
    <p:sldId id="391" r:id="rId9"/>
    <p:sldId id="396" r:id="rId10"/>
    <p:sldId id="365" r:id="rId11"/>
    <p:sldId id="397" r:id="rId12"/>
    <p:sldId id="398" r:id="rId13"/>
    <p:sldId id="399" r:id="rId14"/>
    <p:sldId id="400" r:id="rId15"/>
    <p:sldId id="367" r:id="rId16"/>
    <p:sldId id="390" r:id="rId17"/>
    <p:sldId id="401" r:id="rId18"/>
    <p:sldId id="402" r:id="rId19"/>
    <p:sldId id="403" r:id="rId20"/>
    <p:sldId id="357" r:id="rId2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bh Gupta" initials="SG" lastIdx="1" clrIdx="0">
    <p:extLst>
      <p:ext uri="{19B8F6BF-5375-455C-9EA6-DF929625EA0E}">
        <p15:presenceInfo xmlns:p15="http://schemas.microsoft.com/office/powerpoint/2012/main" userId="S::saurabh.gupta01@nagarro.com::0c43418c-ab0e-4f27-ae6d-b8c244edd1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27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590E11-5D61-412F-A3AF-4E9B7ACDD7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1919-FEA0-4794-88B9-2E370EA89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A45DFEC-FB68-4B93-8F2A-B783458CCC07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7999C-3C16-4900-8368-2D837D824F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E2DCA-DE88-4E36-9124-B67FBF50D1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BD27741-1DC5-43BB-9EE2-FD469BAFF7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973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4BC6582-0ED2-4BC9-BD1F-A3E850D57E3C}" type="datetimeFigureOut">
              <a:rPr lang="en-IN" smtClean="0"/>
              <a:t>05-04-2019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C9DD97E-7569-4370-B57A-124C7E6A980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899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9DD97E-7569-4370-B57A-124C7E6A9802}" type="slidenum">
              <a:rPr kumimoji="0" lang="en-I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5185E-650C-40F4-AEBD-9AC70ED8A7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2A283CD-FD88-4330-AFE6-657E24A86B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28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9DD97E-7569-4370-B57A-124C7E6A9802}" type="slidenum">
              <a:rPr kumimoji="0" lang="en-I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04DF-7791-4CB3-A613-7A82EC45E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896E80AF-482B-4223-B45F-F8B8B1D2CBB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8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ACA1E-5D20-4D6B-A973-817BAF6CE4B3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FB20-CBCC-43F6-BC4E-72BEB9830198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5D17-7812-42FB-972F-3B7D2FBBFDB9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00B5-A712-4712-9DDB-5CC7987593D4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222B09-65FF-4AB8-AA6C-7EDAF83EBA98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C5CF-038D-4A60-9799-223FDA4D2E02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8804-E55A-43C7-8F94-93A7A079C30F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990E-1A17-4B76-8BF5-F27D4BABE129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F686-A4A7-446D-B9D2-DE084383DAE4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147C675-DA7E-4610-B21D-5C00A88B904B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B22691-66D7-405C-A2B6-9D9FC766F6CB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C937F3-515E-4DF6-B59B-5D8502FC2332}" type="datetime1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readthedocs.io/en/stable/" TargetMode="External"/><Relationship Id="rId2" Type="http://schemas.openxmlformats.org/officeDocument/2006/relationships/hyperlink" Target="https://solidity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etaMask/faq/blob/master/DEVELOPERS.md#dizzy-all-async---think-of-metamask-as-a-light-client" TargetMode="External"/><Relationship Id="rId4" Type="http://schemas.openxmlformats.org/officeDocument/2006/relationships/hyperlink" Target="https://web3js.readthedocs.io/en/1.0/getting-starte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dons.mozilla.org/en-US/firefox/addon/ether-metamask/" TargetMode="External"/><Relationship Id="rId5" Type="http://schemas.openxmlformats.org/officeDocument/2006/relationships/hyperlink" Target="https://chrome.google.com/webstore/detail/metamask/nkbihfbeogaeaoehlefnkodbefgpgknn" TargetMode="External"/><Relationship Id="rId4" Type="http://schemas.openxmlformats.org/officeDocument/2006/relationships/hyperlink" Target="https://truffleframework.com/ganach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remix.ethereum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ptop">
            <a:extLst>
              <a:ext uri="{FF2B5EF4-FFF2-40B4-BE49-F238E27FC236}">
                <a16:creationId xmlns:a16="http://schemas.microsoft.com/office/drawing/2014/main" id="{493E6374-E4EA-4BC6-9C23-819365E912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378" b="3378"/>
          <a:stretch>
            <a:fillRect/>
          </a:stretch>
        </p:blipFill>
        <p:spPr>
          <a:xfrm>
            <a:off x="1433476" y="1383268"/>
            <a:ext cx="4662524" cy="434711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005912D-555D-4C0A-A299-D44E9AD2B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1" y="1383268"/>
            <a:ext cx="3092117" cy="41641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Content Placeholder 6" descr="Document">
            <a:extLst>
              <a:ext uri="{FF2B5EF4-FFF2-40B4-BE49-F238E27FC236}">
                <a16:creationId xmlns:a16="http://schemas.microsoft.com/office/drawing/2014/main" id="{49DF0F38-1294-42B6-AA58-293669BA5D5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3126" y="2180940"/>
            <a:ext cx="2841625" cy="2443162"/>
          </a:xfr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13682-C704-4DB4-A4EA-E65AA23614A4}"/>
              </a:ext>
            </a:extLst>
          </p:cNvPr>
          <p:cNvSpPr txBox="1"/>
          <p:nvPr/>
        </p:nvSpPr>
        <p:spPr>
          <a:xfrm>
            <a:off x="1952625" y="5105400"/>
            <a:ext cx="344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WEB CLIENT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27D2B-A61C-4A33-906A-7929BE49D7F2}"/>
              </a:ext>
            </a:extLst>
          </p:cNvPr>
          <p:cNvSpPr txBox="1"/>
          <p:nvPr/>
        </p:nvSpPr>
        <p:spPr>
          <a:xfrm>
            <a:off x="8222397" y="4828401"/>
            <a:ext cx="284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				CONTRACT</a:t>
            </a:r>
          </a:p>
          <a:p>
            <a:endParaRPr lang="en-IN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2234789-EF5D-46E6-8F3C-D5D60FCA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0" y="186598"/>
            <a:ext cx="6632049" cy="1196670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chemeClr val="tx1"/>
                </a:solidFill>
                <a:latin typeface="+mj-lt"/>
              </a:rPr>
              <a:t>BACKGROUND</a:t>
            </a:r>
            <a:endParaRPr lang="en-IN" sz="5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538CF4-FBF6-4A5D-8940-8CCAC6652C19}"/>
              </a:ext>
            </a:extLst>
          </p:cNvPr>
          <p:cNvSpPr/>
          <p:nvPr/>
        </p:nvSpPr>
        <p:spPr>
          <a:xfrm>
            <a:off x="5943600" y="3100039"/>
            <a:ext cx="2269034" cy="914400"/>
          </a:xfrm>
          <a:prstGeom prst="rightArrow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22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57B-10AD-45A7-A047-52C82B0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Web3.js to Connect &amp; Interact with the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AE4-62EE-4065-BEAF-0218BDD7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10492303" cy="403411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Instantiate a Web3 Connection like this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:- The Metamask provider will be injected automatically when the application deployed on a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ACDAA-6EB2-4461-AC46-5947C57F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918688"/>
            <a:ext cx="7912507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5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57B-10AD-45A7-A047-52C82B0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ContinueD.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AE4-62EE-4065-BEAF-0218BDD7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36" y="1653313"/>
            <a:ext cx="9985527" cy="403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Specify a default Ethereum account to use through the </a:t>
            </a:r>
            <a:r>
              <a:rPr lang="en-US" b="1" dirty="0"/>
              <a:t>web3.eth.defaultAccount</a:t>
            </a:r>
            <a:r>
              <a:rPr lang="en-US" dirty="0"/>
              <a:t> 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web3.eth.contract()</a:t>
            </a:r>
            <a:r>
              <a:rPr lang="en-US" dirty="0"/>
              <a:t> method to initialize the contract on an address. It accepts one parameter, which is referred to as the ABI (Application Binary Interface). </a:t>
            </a:r>
          </a:p>
          <a:p>
            <a:pPr marL="0" indent="0">
              <a:buNone/>
            </a:pPr>
            <a:r>
              <a:rPr lang="en-US" dirty="0"/>
              <a:t>This ABI allows you to call functions and receive data from your smart contract.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E8FCB-4513-40DA-AB22-9DA64D46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01" y="4142342"/>
            <a:ext cx="8741503" cy="13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1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57B-10AD-45A7-A047-52C82B0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ContinueD</a:t>
            </a:r>
            <a:r>
              <a:rPr lang="en-US" b="1" dirty="0"/>
              <a:t>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AE4-62EE-4065-BEAF-0218BDD7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36" y="1653313"/>
            <a:ext cx="9985527" cy="482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Now,  the actual contract instance can be found using the </a:t>
            </a:r>
            <a:r>
              <a:rPr lang="en-US" b="1" dirty="0"/>
              <a:t>at () </a:t>
            </a:r>
            <a:r>
              <a:rPr lang="en-US" dirty="0"/>
              <a:t>method:-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69960-C14C-46EB-B97C-B5972110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98" y="2362145"/>
            <a:ext cx="8872407" cy="21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57B-10AD-45A7-A047-52C82B0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ContinueD</a:t>
            </a:r>
            <a:r>
              <a:rPr lang="en-US" b="1" dirty="0"/>
              <a:t>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AE4-62EE-4065-BEAF-0218BDD7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36" y="1653313"/>
            <a:ext cx="9985527" cy="482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Now, the call to methods of smart contract will be done with the help of callbacks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75E98-BF4C-4FE0-B07D-9F9C9E24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40" y="2467487"/>
            <a:ext cx="9977864" cy="34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0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57B-10AD-45A7-A047-52C82B0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ContinueD</a:t>
            </a:r>
            <a:r>
              <a:rPr lang="en-US" b="1" dirty="0"/>
              <a:t> . . 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C68BC-0F88-40B5-AA50-03D5DDC8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index.html directly in browser will not detect the Web3 current provider.</a:t>
            </a:r>
          </a:p>
          <a:p>
            <a:r>
              <a:rPr lang="en-US" dirty="0"/>
              <a:t>Install local http-server with the following steps :-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Have </a:t>
            </a:r>
            <a:r>
              <a:rPr lang="en-US" b="1" dirty="0"/>
              <a:t>Node.js</a:t>
            </a:r>
            <a:r>
              <a:rPr lang="en-US" dirty="0"/>
              <a:t> installed in your system.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In CMD, run the command </a:t>
            </a:r>
            <a:r>
              <a:rPr lang="en-US" b="1" dirty="0"/>
              <a:t> install http-server –g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Navigate to the specific path of your file folder in CMD and run the command </a:t>
            </a:r>
            <a:r>
              <a:rPr lang="en-US" b="1" dirty="0"/>
              <a:t>http-server</a:t>
            </a:r>
            <a:endParaRPr lang="en-US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Go to your browser and type </a:t>
            </a:r>
            <a:r>
              <a:rPr lang="en-US" b="1" dirty="0"/>
              <a:t>localhost:8080</a:t>
            </a:r>
            <a:r>
              <a:rPr lang="en-US" dirty="0"/>
              <a:t>. Your Application should run there.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08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BFFB-AE0C-4601-9126-8231556C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979196"/>
            <a:ext cx="10318416" cy="396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LET’S GET STARTED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8877B4A1-CE57-4434-8B4D-A3AB900B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3066" y="643467"/>
            <a:ext cx="3925867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380D-4013-44E7-ABD8-801D296AED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PREPARING THE UI</a:t>
            </a:r>
          </a:p>
        </p:txBody>
      </p:sp>
    </p:spTree>
    <p:extLst>
      <p:ext uri="{BB962C8B-B14F-4D97-AF65-F5344CB8AC3E}">
        <p14:creationId xmlns:p14="http://schemas.microsoft.com/office/powerpoint/2010/main" val="109663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57B-10AD-45A7-A047-52C82B0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Contract Events with Web3.js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AE4-62EE-4065-BEAF-0218BDD7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59" y="1874517"/>
            <a:ext cx="10492303" cy="40341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Update the smart contract to add an event and call it in our method : -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8DDE0-18D7-424E-B58C-86967B87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33" y="2329960"/>
            <a:ext cx="8179220" cy="2521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42CA5-FCF2-421A-892E-536F1453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33" y="4851040"/>
            <a:ext cx="8179220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8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257B-10AD-45A7-A047-52C82B04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Continued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7AE4-62EE-4065-BEAF-0218BDD7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4690"/>
            <a:ext cx="10492303" cy="5523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No longer need to call </a:t>
            </a:r>
            <a:r>
              <a:rPr lang="en-US" b="1" dirty="0"/>
              <a:t>Instructor.getInstructor()</a:t>
            </a:r>
            <a:r>
              <a:rPr lang="en-US" dirty="0"/>
              <a:t>, instead create a variable to reference our event.</a:t>
            </a:r>
          </a:p>
          <a:p>
            <a:pPr marL="0" indent="0">
              <a:buNone/>
            </a:pPr>
            <a:r>
              <a:rPr lang="en-US" dirty="0"/>
              <a:t>3. We're going to use the </a:t>
            </a:r>
            <a:r>
              <a:rPr lang="en-US" b="1" dirty="0"/>
              <a:t>.watch()</a:t>
            </a:r>
            <a:r>
              <a:rPr lang="en-US" dirty="0"/>
              <a:t> method on </a:t>
            </a:r>
            <a:r>
              <a:rPr lang="en-US" b="1" dirty="0"/>
              <a:t>instructorEvent</a:t>
            </a:r>
            <a:r>
              <a:rPr lang="en-US" dirty="0"/>
              <a:t> with a callback.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- Remember to use the Remix IDE to deploy the updated contract, copy and paste the ABI 	along with the new smart contract address.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D4154-D415-412E-BDE0-58326B46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51" y="2666082"/>
            <a:ext cx="9688071" cy="31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BEBFFB-AE0C-4601-9126-8231556C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979196"/>
            <a:ext cx="10318416" cy="396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QUICK DEMO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8877B4A1-CE57-4434-8B4D-A3AB900B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3066" y="643467"/>
            <a:ext cx="3925867" cy="39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B823101-940E-4D03-A475-5D5CBE8EC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9328" y="2680783"/>
            <a:ext cx="3352024" cy="20473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D2CA36-7B85-49EE-8331-90ED2D239912}"/>
              </a:ext>
            </a:extLst>
          </p:cNvPr>
          <p:cNvSpPr txBox="1"/>
          <p:nvPr/>
        </p:nvSpPr>
        <p:spPr>
          <a:xfrm>
            <a:off x="10418379" y="4728116"/>
            <a:ext cx="134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.js</a:t>
            </a:r>
            <a:endParaRPr lang="en-IN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48A5A2AC-109E-464A-8099-0D799D2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Web3.js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70A0C-D4CB-41AB-9BB9-12138DACC327}"/>
              </a:ext>
            </a:extLst>
          </p:cNvPr>
          <p:cNvSpPr txBox="1"/>
          <p:nvPr/>
        </p:nvSpPr>
        <p:spPr>
          <a:xfrm>
            <a:off x="870333" y="1542361"/>
            <a:ext cx="591633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Official Ethereum JavaScript API</a:t>
            </a:r>
          </a:p>
          <a:p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to interact with Ethereum smart contracts.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to read and write to The Ethereum Blockchain.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Can be used to deploy smart contracts.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A5D1-5948-4D1E-BC37-21B3D783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7E41-2694-41B3-BF8C-D46A68D3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349772" cy="359359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https://solidity.readthedocs.io/</a:t>
            </a:r>
            <a:endParaRPr lang="en-IN" dirty="0"/>
          </a:p>
          <a:p>
            <a:r>
              <a:rPr lang="en-IN" dirty="0">
                <a:hlinkClick r:id="rId3"/>
              </a:rPr>
              <a:t>https://remix.readthedocs.io/en/stable/</a:t>
            </a:r>
            <a:endParaRPr lang="en-IN" dirty="0"/>
          </a:p>
          <a:p>
            <a:r>
              <a:rPr lang="en-IN" dirty="0">
                <a:hlinkClick r:id="rId4"/>
              </a:rPr>
              <a:t>https://web3js.readthedocs.io/en/1.0/getting-started.html</a:t>
            </a:r>
            <a:endParaRPr lang="en-IN" dirty="0"/>
          </a:p>
          <a:p>
            <a:r>
              <a:rPr lang="en-IN" dirty="0">
                <a:hlinkClick r:id="rId5"/>
              </a:rPr>
              <a:t>https://github.com/MetaMask/faq/blob/master/DEVELOPERS.md#dizzy-all-async---think-of-metamask-as-a-light-client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3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F807494-5253-4117-9715-B327C3E2B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98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22A3C-A86D-4741-8437-43345A8C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9DC60E-8E69-47BC-85A6-B33F4AC3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501" y="1"/>
            <a:ext cx="10928035" cy="685800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Solidity logo">
            <a:extLst>
              <a:ext uri="{FF2B5EF4-FFF2-40B4-BE49-F238E27FC236}">
                <a16:creationId xmlns:a16="http://schemas.microsoft.com/office/drawing/2014/main" id="{FF4F64FB-0AC9-4388-9754-7B9B5464D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4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7524-936C-45AC-950C-5085ED7D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6462"/>
          </a:xfrm>
        </p:spPr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9332-95B7-4F48-B529-E683AE2F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42" y="1488033"/>
            <a:ext cx="10178322" cy="4987581"/>
          </a:xfrm>
        </p:spPr>
        <p:txBody>
          <a:bodyPr>
            <a:normAutofit/>
          </a:bodyPr>
          <a:lstStyle/>
          <a:p>
            <a:r>
              <a:rPr lang="en-US" dirty="0"/>
              <a:t>It is based on Node.js, we need Node.js installed along with NPM (Node Package Manager) to install it.</a:t>
            </a:r>
          </a:p>
          <a:p>
            <a:r>
              <a:rPr lang="en-US" dirty="0"/>
              <a:t>open up your command line or console and run the following 2 commands: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npm init command to create a package.json file, which will store project dependencies: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following command to install web3.js: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63F7F-47F8-4E86-AD74-AF1091BE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96" y="2686356"/>
            <a:ext cx="8591992" cy="1295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804B4-DFA4-44D1-9BA3-9206F00F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96" y="4873100"/>
            <a:ext cx="7448933" cy="711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2D74B7-AC19-405A-8D2A-1767D7840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96" y="6315074"/>
            <a:ext cx="4349704" cy="39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2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C8FAF-B8EB-474A-BE30-4B9DFF00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 dirty="0">
                <a:solidFill>
                  <a:srgbClr val="2A1A00"/>
                </a:solidFill>
              </a:rPr>
              <a:t>SMART Contract example in solidity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082F-76D6-481F-B0F7-3FF45967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66" y="276033"/>
            <a:ext cx="8987882" cy="46054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366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753D8-78EB-4810-BDA6-FD75AAC66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74CD21-1ADA-484D-94D1-0ED720F38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solidity Ide</a:t>
            </a:r>
          </a:p>
        </p:txBody>
      </p:sp>
    </p:spTree>
    <p:extLst>
      <p:ext uri="{BB962C8B-B14F-4D97-AF65-F5344CB8AC3E}">
        <p14:creationId xmlns:p14="http://schemas.microsoft.com/office/powerpoint/2010/main" val="26758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F3B6AF-610A-4C41-8E59-7A9D8EBC84E4}"/>
              </a:ext>
            </a:extLst>
          </p:cNvPr>
          <p:cNvSpPr txBox="1">
            <a:spLocks/>
          </p:cNvSpPr>
          <p:nvPr/>
        </p:nvSpPr>
        <p:spPr>
          <a:xfrm>
            <a:off x="925594" y="904875"/>
            <a:ext cx="6306309" cy="5531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>
              <a:buClr>
                <a:srgbClr val="2A1A00"/>
              </a:buClr>
              <a:buNone/>
            </a:pPr>
            <a:r>
              <a:rPr lang="en-US" dirty="0">
                <a:hlinkClick r:id="rId3"/>
              </a:rPr>
              <a:t>MetaMask</a:t>
            </a:r>
            <a:r>
              <a:rPr lang="en-US" dirty="0"/>
              <a:t> is the easiest way to interact with dapps in a browser. It is an extension for Chrome or Firefox that connects to an Ethereum network without running a full node on the browser's machine. It can connect to the main Ethereum network, any of the testnets (Ropsten, Kovan, and Rinkeby), or a local blockchain such as the one created by </a:t>
            </a:r>
            <a:r>
              <a:rPr lang="en-US" dirty="0">
                <a:hlinkClick r:id="rId4"/>
              </a:rPr>
              <a:t>Ganache</a:t>
            </a:r>
            <a:r>
              <a:rPr lang="en-US" dirty="0"/>
              <a:t> or Truffle Develop.</a:t>
            </a:r>
          </a:p>
          <a:p>
            <a:pPr marL="0" lvl="0">
              <a:buClr>
                <a:srgbClr val="2A1A00"/>
              </a:buClr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lvl="0">
              <a:buClr>
                <a:srgbClr val="2A1A00"/>
              </a:buClr>
              <a:buNone/>
            </a:pPr>
            <a:r>
              <a:rPr lang="en-US" dirty="0"/>
              <a:t>Installing MetaMask</a:t>
            </a:r>
          </a:p>
          <a:p>
            <a:pPr marL="114300" indent="-342900">
              <a:buClr>
                <a:srgbClr val="2A1A00"/>
              </a:buClr>
            </a:pPr>
            <a:r>
              <a:rPr lang="en-US" dirty="0"/>
              <a:t>Chrome</a:t>
            </a:r>
          </a:p>
          <a:p>
            <a:pPr marL="571500" lvl="1" indent="-342900">
              <a:buClr>
                <a:srgbClr val="2A1A00"/>
              </a:buClr>
            </a:pPr>
            <a:r>
              <a:rPr lang="en-US" dirty="0">
                <a:hlinkClick r:id="rId5"/>
              </a:rPr>
              <a:t>Chrome Web Store</a:t>
            </a:r>
            <a:endParaRPr lang="en-US" dirty="0"/>
          </a:p>
          <a:p>
            <a:pPr marL="114300" indent="-342900">
              <a:buClr>
                <a:srgbClr val="2A1A00"/>
              </a:buClr>
            </a:pPr>
            <a:r>
              <a:rPr lang="en-US" dirty="0"/>
              <a:t>Firefox</a:t>
            </a:r>
          </a:p>
          <a:p>
            <a:pPr marL="571500" lvl="1" indent="-342900">
              <a:buClr>
                <a:srgbClr val="2A1A00"/>
              </a:buClr>
            </a:pPr>
            <a:r>
              <a:rPr lang="en-US" dirty="0">
                <a:hlinkClick r:id="rId6"/>
              </a:rPr>
              <a:t>Firefox Add-ons page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8BE8-5BC1-41C1-A018-46D9A9EE1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754" y="1250414"/>
            <a:ext cx="4147692" cy="43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1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5B84-CB0B-402A-8591-669E7C6C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b="1" dirty="0">
                <a:solidFill>
                  <a:schemeClr val="accent1"/>
                </a:solidFill>
              </a:rPr>
              <a:t>Changing the Environment in Remix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DD99-AED8-4DE7-9000-F0FBC91E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Switch over to the </a:t>
            </a:r>
            <a:r>
              <a:rPr lang="en-US" sz="1600" b="1" dirty="0">
                <a:solidFill>
                  <a:schemeClr val="bg1"/>
                </a:solidFill>
                <a:hlinkClick r:id="rId2"/>
              </a:rPr>
              <a:t>Remix IDE,</a:t>
            </a:r>
            <a:r>
              <a:rPr lang="en-US" sz="1600" dirty="0">
                <a:solidFill>
                  <a:schemeClr val="bg1"/>
                </a:solidFill>
              </a:rPr>
              <a:t> click on the Run tab, and then change the Environment dropdown from Javascript VM to Injected Web3 to integrate the metamask wallet.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D9EF7-953F-46C4-A1F0-ED7C3FE2A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98"/>
          <a:stretch/>
        </p:blipFill>
        <p:spPr>
          <a:xfrm>
            <a:off x="2036974" y="571501"/>
            <a:ext cx="4059026" cy="5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F807494-5253-4117-9715-B327C3E2B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98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22A3C-A86D-4741-8437-43345A8C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Next steps: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72AA42-0868-425F-A601-83ABEEE5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Click on the </a:t>
            </a:r>
            <a:r>
              <a:rPr lang="en-US" sz="2400" b="1" dirty="0">
                <a:solidFill>
                  <a:schemeClr val="tx1"/>
                </a:solidFill>
              </a:rPr>
              <a:t>Compile</a:t>
            </a:r>
            <a:r>
              <a:rPr lang="en-US" sz="2400" dirty="0">
                <a:solidFill>
                  <a:schemeClr val="tx1"/>
                </a:solidFill>
              </a:rPr>
              <a:t> tab and click </a:t>
            </a:r>
            <a:r>
              <a:rPr lang="en-US" sz="2400" b="1" dirty="0">
                <a:solidFill>
                  <a:schemeClr val="tx1"/>
                </a:solidFill>
              </a:rPr>
              <a:t>Details</a:t>
            </a:r>
            <a:r>
              <a:rPr lang="en-US" sz="2400" dirty="0">
                <a:solidFill>
                  <a:schemeClr val="tx1"/>
                </a:solidFill>
              </a:rPr>
              <a:t>. Scroll down until you see the </a:t>
            </a:r>
            <a:r>
              <a:rPr lang="en-US" sz="2400" b="1" dirty="0">
                <a:solidFill>
                  <a:schemeClr val="tx1"/>
                </a:solidFill>
              </a:rPr>
              <a:t>Interface - ABI</a:t>
            </a:r>
            <a:r>
              <a:rPr lang="en-US" sz="2400" dirty="0">
                <a:solidFill>
                  <a:schemeClr val="tx1"/>
                </a:solidFill>
              </a:rPr>
              <a:t> section and click the copy icon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Deploy the contract and save the address at which the contact is deployed.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These two things will be required when we interact with our smart contract using web3.js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Solidity logo">
            <a:extLst>
              <a:ext uri="{FF2B5EF4-FFF2-40B4-BE49-F238E27FC236}">
                <a16:creationId xmlns:a16="http://schemas.microsoft.com/office/drawing/2014/main" id="{FF4F64FB-0AC9-4388-9754-7B9B5464D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75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361</Words>
  <Application>Microsoft Office PowerPoint</Application>
  <PresentationFormat>Widescreen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Badge</vt:lpstr>
      <vt:lpstr>BACKGROUND</vt:lpstr>
      <vt:lpstr>Web3.js</vt:lpstr>
      <vt:lpstr>PowerPoint Presentation</vt:lpstr>
      <vt:lpstr>Installation steps</vt:lpstr>
      <vt:lpstr>SMART Contract example in solidity</vt:lpstr>
      <vt:lpstr>Remix</vt:lpstr>
      <vt:lpstr>PowerPoint Presentation</vt:lpstr>
      <vt:lpstr>Changing the Environment in Remix</vt:lpstr>
      <vt:lpstr>Next steps:</vt:lpstr>
      <vt:lpstr>Using Web3.js to Connect &amp; Interact with the Smart Contract</vt:lpstr>
      <vt:lpstr>ContinueD. . . </vt:lpstr>
      <vt:lpstr>ContinueD . . . </vt:lpstr>
      <vt:lpstr>ContinueD . . . </vt:lpstr>
      <vt:lpstr>ContinueD . . . </vt:lpstr>
      <vt:lpstr>PowerPoint Presentation</vt:lpstr>
      <vt:lpstr>PREPARING THE UI</vt:lpstr>
      <vt:lpstr>Smart Contract Events with Web3.js</vt:lpstr>
      <vt:lpstr>Continued . . .</vt:lpstr>
      <vt:lpstr>PowerPoint Presentation</vt:lpstr>
      <vt:lpstr>Reading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Tushar Agarwal</dc:creator>
  <cp:lastModifiedBy>Tushar Agarwal</cp:lastModifiedBy>
  <cp:revision>42</cp:revision>
  <dcterms:created xsi:type="dcterms:W3CDTF">2019-03-18T11:57:23Z</dcterms:created>
  <dcterms:modified xsi:type="dcterms:W3CDTF">2019-04-05T11:14:04Z</dcterms:modified>
</cp:coreProperties>
</file>