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61" r:id="rId2"/>
    <p:sldId id="263" r:id="rId3"/>
    <p:sldId id="274" r:id="rId4"/>
    <p:sldId id="278" r:id="rId5"/>
    <p:sldId id="265" r:id="rId6"/>
    <p:sldId id="275" r:id="rId7"/>
    <p:sldId id="276" r:id="rId8"/>
    <p:sldId id="277" r:id="rId9"/>
    <p:sldId id="279" r:id="rId10"/>
    <p:sldId id="280" r:id="rId11"/>
    <p:sldId id="27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79393" autoAdjust="0"/>
  </p:normalViewPr>
  <p:slideViewPr>
    <p:cSldViewPr snapToGrid="0" snapToObjects="1" showGuides="1">
      <p:cViewPr varScale="1">
        <p:scale>
          <a:sx n="67" d="100"/>
          <a:sy n="67" d="100"/>
        </p:scale>
        <p:origin x="1075" y="67"/>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Babbar" userId="74a141b768db0c8b" providerId="LiveId" clId="{C45A900A-259E-4E85-BD7E-BCBB9B9EF3C2}"/>
    <pc:docChg chg="undo custSel addSld delSld modSld">
      <pc:chgData name="Tushar Babbar" userId="74a141b768db0c8b" providerId="LiveId" clId="{C45A900A-259E-4E85-BD7E-BCBB9B9EF3C2}" dt="2022-01-04T22:12:42.154" v="5662" actId="790"/>
      <pc:docMkLst>
        <pc:docMk/>
      </pc:docMkLst>
      <pc:sldChg chg="modSp mod">
        <pc:chgData name="Tushar Babbar" userId="74a141b768db0c8b" providerId="LiveId" clId="{C45A900A-259E-4E85-BD7E-BCBB9B9EF3C2}" dt="2022-01-01T18:16:08.272" v="54" actId="14100"/>
        <pc:sldMkLst>
          <pc:docMk/>
          <pc:sldMk cId="954036778" sldId="263"/>
        </pc:sldMkLst>
        <pc:spChg chg="mod">
          <ac:chgData name="Tushar Babbar" userId="74a141b768db0c8b" providerId="LiveId" clId="{C45A900A-259E-4E85-BD7E-BCBB9B9EF3C2}" dt="2022-01-01T18:15:47.599" v="52" actId="1076"/>
          <ac:spMkLst>
            <pc:docMk/>
            <pc:sldMk cId="954036778" sldId="263"/>
            <ac:spMk id="6" creationId="{3902C64F-B802-E343-B318-70D330A9A3FE}"/>
          </ac:spMkLst>
        </pc:spChg>
        <pc:spChg chg="mod">
          <ac:chgData name="Tushar Babbar" userId="74a141b768db0c8b" providerId="LiveId" clId="{C45A900A-259E-4E85-BD7E-BCBB9B9EF3C2}" dt="2022-01-01T18:16:08.272" v="54" actId="14100"/>
          <ac:spMkLst>
            <pc:docMk/>
            <pc:sldMk cId="954036778" sldId="263"/>
            <ac:spMk id="7" creationId="{A84B8933-F44C-374A-B677-D79AD8184284}"/>
          </ac:spMkLst>
        </pc:spChg>
      </pc:sldChg>
      <pc:sldChg chg="modSp mod">
        <pc:chgData name="Tushar Babbar" userId="74a141b768db0c8b" providerId="LiveId" clId="{C45A900A-259E-4E85-BD7E-BCBB9B9EF3C2}" dt="2022-01-01T18:45:37.545" v="1784" actId="113"/>
        <pc:sldMkLst>
          <pc:docMk/>
          <pc:sldMk cId="532695167" sldId="265"/>
        </pc:sldMkLst>
        <pc:spChg chg="mod">
          <ac:chgData name="Tushar Babbar" userId="74a141b768db0c8b" providerId="LiveId" clId="{C45A900A-259E-4E85-BD7E-BCBB9B9EF3C2}" dt="2022-01-01T18:45:37.545" v="1784" actId="113"/>
          <ac:spMkLst>
            <pc:docMk/>
            <pc:sldMk cId="532695167" sldId="265"/>
            <ac:spMk id="7" creationId="{A84B8933-F44C-374A-B677-D79AD8184284}"/>
          </ac:spMkLst>
        </pc:spChg>
        <pc:picChg chg="mod">
          <ac:chgData name="Tushar Babbar" userId="74a141b768db0c8b" providerId="LiveId" clId="{C45A900A-259E-4E85-BD7E-BCBB9B9EF3C2}" dt="2022-01-01T18:16:39.895" v="55" actId="14100"/>
          <ac:picMkLst>
            <pc:docMk/>
            <pc:sldMk cId="532695167" sldId="265"/>
            <ac:picMk id="3" creationId="{BBF28E75-3733-41A0-8EE0-9419697FE0E5}"/>
          </ac:picMkLst>
        </pc:picChg>
      </pc:sldChg>
      <pc:sldChg chg="modSp mod">
        <pc:chgData name="Tushar Babbar" userId="74a141b768db0c8b" providerId="LiveId" clId="{C45A900A-259E-4E85-BD7E-BCBB9B9EF3C2}" dt="2022-01-03T23:44:38.394" v="5661" actId="20577"/>
        <pc:sldMkLst>
          <pc:docMk/>
          <pc:sldMk cId="2073284924" sldId="273"/>
        </pc:sldMkLst>
        <pc:spChg chg="mod">
          <ac:chgData name="Tushar Babbar" userId="74a141b768db0c8b" providerId="LiveId" clId="{C45A900A-259E-4E85-BD7E-BCBB9B9EF3C2}" dt="2022-01-03T23:43:26.733" v="5493" actId="1076"/>
          <ac:spMkLst>
            <pc:docMk/>
            <pc:sldMk cId="2073284924" sldId="273"/>
            <ac:spMk id="6" creationId="{3902C64F-B802-E343-B318-70D330A9A3FE}"/>
          </ac:spMkLst>
        </pc:spChg>
        <pc:spChg chg="mod">
          <ac:chgData name="Tushar Babbar" userId="74a141b768db0c8b" providerId="LiveId" clId="{C45A900A-259E-4E85-BD7E-BCBB9B9EF3C2}" dt="2022-01-03T23:44:38.394" v="5661" actId="20577"/>
          <ac:spMkLst>
            <pc:docMk/>
            <pc:sldMk cId="2073284924" sldId="273"/>
            <ac:spMk id="7" creationId="{A84B8933-F44C-374A-B677-D79AD8184284}"/>
          </ac:spMkLst>
        </pc:spChg>
      </pc:sldChg>
      <pc:sldChg chg="modSp mod">
        <pc:chgData name="Tushar Babbar" userId="74a141b768db0c8b" providerId="LiveId" clId="{C45A900A-259E-4E85-BD7E-BCBB9B9EF3C2}" dt="2022-01-03T23:40:00.701" v="5470" actId="123"/>
        <pc:sldMkLst>
          <pc:docMk/>
          <pc:sldMk cId="2390059016" sldId="274"/>
        </pc:sldMkLst>
        <pc:spChg chg="mod">
          <ac:chgData name="Tushar Babbar" userId="74a141b768db0c8b" providerId="LiveId" clId="{C45A900A-259E-4E85-BD7E-BCBB9B9EF3C2}" dt="2022-01-03T23:40:00.701" v="5470" actId="123"/>
          <ac:spMkLst>
            <pc:docMk/>
            <pc:sldMk cId="2390059016" sldId="274"/>
            <ac:spMk id="3" creationId="{6B2982F3-BF81-4ED9-AA58-45045E3F7901}"/>
          </ac:spMkLst>
        </pc:spChg>
      </pc:sldChg>
      <pc:sldChg chg="modSp mod">
        <pc:chgData name="Tushar Babbar" userId="74a141b768db0c8b" providerId="LiveId" clId="{C45A900A-259E-4E85-BD7E-BCBB9B9EF3C2}" dt="2022-01-03T23:40:30.734" v="5475" actId="20577"/>
        <pc:sldMkLst>
          <pc:docMk/>
          <pc:sldMk cId="2199800805" sldId="275"/>
        </pc:sldMkLst>
        <pc:spChg chg="mod">
          <ac:chgData name="Tushar Babbar" userId="74a141b768db0c8b" providerId="LiveId" clId="{C45A900A-259E-4E85-BD7E-BCBB9B9EF3C2}" dt="2022-01-03T23:40:30.734" v="5475" actId="20577"/>
          <ac:spMkLst>
            <pc:docMk/>
            <pc:sldMk cId="2199800805" sldId="275"/>
            <ac:spMk id="2" creationId="{3F03782A-3F49-4CFB-ABBD-49DBB6A6D837}"/>
          </ac:spMkLst>
        </pc:spChg>
        <pc:picChg chg="mod">
          <ac:chgData name="Tushar Babbar" userId="74a141b768db0c8b" providerId="LiveId" clId="{C45A900A-259E-4E85-BD7E-BCBB9B9EF3C2}" dt="2022-01-01T18:17:48.606" v="77" actId="1076"/>
          <ac:picMkLst>
            <pc:docMk/>
            <pc:sldMk cId="2199800805" sldId="275"/>
            <ac:picMk id="4" creationId="{97E1ECE1-7654-465F-A733-56B1B7BCD5C2}"/>
          </ac:picMkLst>
        </pc:picChg>
        <pc:picChg chg="mod">
          <ac:chgData name="Tushar Babbar" userId="74a141b768db0c8b" providerId="LiveId" clId="{C45A900A-259E-4E85-BD7E-BCBB9B9EF3C2}" dt="2022-01-01T18:17:54.232" v="78" actId="1076"/>
          <ac:picMkLst>
            <pc:docMk/>
            <pc:sldMk cId="2199800805" sldId="275"/>
            <ac:picMk id="6" creationId="{F9E889BE-CF37-4633-99B2-C9A22511503F}"/>
          </ac:picMkLst>
        </pc:picChg>
        <pc:picChg chg="mod">
          <ac:chgData name="Tushar Babbar" userId="74a141b768db0c8b" providerId="LiveId" clId="{C45A900A-259E-4E85-BD7E-BCBB9B9EF3C2}" dt="2022-01-01T18:18:32.599" v="104" actId="1076"/>
          <ac:picMkLst>
            <pc:docMk/>
            <pc:sldMk cId="2199800805" sldId="275"/>
            <ac:picMk id="10" creationId="{BB882136-FB6A-4EB5-BCF6-5D5D468229E7}"/>
          </ac:picMkLst>
        </pc:picChg>
      </pc:sldChg>
      <pc:sldChg chg="addSp modSp new mod">
        <pc:chgData name="Tushar Babbar" userId="74a141b768db0c8b" providerId="LiveId" clId="{C45A900A-259E-4E85-BD7E-BCBB9B9EF3C2}" dt="2022-01-03T23:40:38.838" v="5476" actId="123"/>
        <pc:sldMkLst>
          <pc:docMk/>
          <pc:sldMk cId="3517853180" sldId="276"/>
        </pc:sldMkLst>
        <pc:spChg chg="add mod">
          <ac:chgData name="Tushar Babbar" userId="74a141b768db0c8b" providerId="LiveId" clId="{C45A900A-259E-4E85-BD7E-BCBB9B9EF3C2}" dt="2022-01-01T18:14:35.089" v="46" actId="113"/>
          <ac:spMkLst>
            <pc:docMk/>
            <pc:sldMk cId="3517853180" sldId="276"/>
            <ac:spMk id="2" creationId="{FD772B8E-5989-4D30-8CA0-5BED8D046881}"/>
          </ac:spMkLst>
        </pc:spChg>
        <pc:spChg chg="add mod">
          <ac:chgData name="Tushar Babbar" userId="74a141b768db0c8b" providerId="LiveId" clId="{C45A900A-259E-4E85-BD7E-BCBB9B9EF3C2}" dt="2022-01-03T23:40:38.838" v="5476" actId="123"/>
          <ac:spMkLst>
            <pc:docMk/>
            <pc:sldMk cId="3517853180" sldId="276"/>
            <ac:spMk id="3" creationId="{9E4DE627-B907-4E50-9E6D-221CE61CF279}"/>
          </ac:spMkLst>
        </pc:spChg>
      </pc:sldChg>
      <pc:sldChg chg="addSp modSp new mod">
        <pc:chgData name="Tushar Babbar" userId="74a141b768db0c8b" providerId="LiveId" clId="{C45A900A-259E-4E85-BD7E-BCBB9B9EF3C2}" dt="2022-01-03T23:40:49.599" v="5477" actId="123"/>
        <pc:sldMkLst>
          <pc:docMk/>
          <pc:sldMk cId="3711956525" sldId="277"/>
        </pc:sldMkLst>
        <pc:spChg chg="add mod">
          <ac:chgData name="Tushar Babbar" userId="74a141b768db0c8b" providerId="LiveId" clId="{C45A900A-259E-4E85-BD7E-BCBB9B9EF3C2}" dt="2022-01-01T18:14:45.384" v="48" actId="14100"/>
          <ac:spMkLst>
            <pc:docMk/>
            <pc:sldMk cId="3711956525" sldId="277"/>
            <ac:spMk id="2" creationId="{F1CE722D-704B-4B22-AB01-B9B2FCA7D480}"/>
          </ac:spMkLst>
        </pc:spChg>
        <pc:spChg chg="add mod">
          <ac:chgData name="Tushar Babbar" userId="74a141b768db0c8b" providerId="LiveId" clId="{C45A900A-259E-4E85-BD7E-BCBB9B9EF3C2}" dt="2022-01-03T23:40:49.599" v="5477" actId="123"/>
          <ac:spMkLst>
            <pc:docMk/>
            <pc:sldMk cId="3711956525" sldId="277"/>
            <ac:spMk id="3" creationId="{8DC5EF52-6D6A-405E-A930-044121397C8A}"/>
          </ac:spMkLst>
        </pc:spChg>
      </pc:sldChg>
      <pc:sldChg chg="addSp delSp modSp new mod">
        <pc:chgData name="Tushar Babbar" userId="74a141b768db0c8b" providerId="LiveId" clId="{C45A900A-259E-4E85-BD7E-BCBB9B9EF3C2}" dt="2022-01-04T22:12:42.154" v="5662" actId="790"/>
        <pc:sldMkLst>
          <pc:docMk/>
          <pc:sldMk cId="16006212" sldId="278"/>
        </pc:sldMkLst>
        <pc:spChg chg="add del">
          <ac:chgData name="Tushar Babbar" userId="74a141b768db0c8b" providerId="LiveId" clId="{C45A900A-259E-4E85-BD7E-BCBB9B9EF3C2}" dt="2022-01-02T23:25:54.043" v="1873"/>
          <ac:spMkLst>
            <pc:docMk/>
            <pc:sldMk cId="16006212" sldId="278"/>
            <ac:spMk id="2" creationId="{2C5BD245-0F39-4879-B35A-D6C0AD2139C8}"/>
          </ac:spMkLst>
        </pc:spChg>
        <pc:spChg chg="add del mod">
          <ac:chgData name="Tushar Babbar" userId="74a141b768db0c8b" providerId="LiveId" clId="{C45A900A-259E-4E85-BD7E-BCBB9B9EF3C2}" dt="2022-01-02T23:26:29.064" v="1878" actId="767"/>
          <ac:spMkLst>
            <pc:docMk/>
            <pc:sldMk cId="16006212" sldId="278"/>
            <ac:spMk id="4" creationId="{2387B42C-5598-4F8F-8B0F-790E5B65C717}"/>
          </ac:spMkLst>
        </pc:spChg>
        <pc:spChg chg="add del mod">
          <ac:chgData name="Tushar Babbar" userId="74a141b768db0c8b" providerId="LiveId" clId="{C45A900A-259E-4E85-BD7E-BCBB9B9EF3C2}" dt="2022-01-02T23:30:55.144" v="2182"/>
          <ac:spMkLst>
            <pc:docMk/>
            <pc:sldMk cId="16006212" sldId="278"/>
            <ac:spMk id="5" creationId="{0C756560-94F4-415A-A303-993F1CB0D1FA}"/>
          </ac:spMkLst>
        </pc:spChg>
        <pc:spChg chg="add mod">
          <ac:chgData name="Tushar Babbar" userId="74a141b768db0c8b" providerId="LiveId" clId="{C45A900A-259E-4E85-BD7E-BCBB9B9EF3C2}" dt="2022-01-04T22:12:42.154" v="5662" actId="790"/>
          <ac:spMkLst>
            <pc:docMk/>
            <pc:sldMk cId="16006212" sldId="278"/>
            <ac:spMk id="6" creationId="{96EED46B-1070-431A-B5DC-27583D99301B}"/>
          </ac:spMkLst>
        </pc:spChg>
        <pc:spChg chg="add mod">
          <ac:chgData name="Tushar Babbar" userId="74a141b768db0c8b" providerId="LiveId" clId="{C45A900A-259E-4E85-BD7E-BCBB9B9EF3C2}" dt="2022-01-02T23:32:24.872" v="2229" actId="1076"/>
          <ac:spMkLst>
            <pc:docMk/>
            <pc:sldMk cId="16006212" sldId="278"/>
            <ac:spMk id="7" creationId="{70BA5504-57A1-427A-8017-EB79A512439C}"/>
          </ac:spMkLst>
        </pc:spChg>
        <pc:picChg chg="add mod">
          <ac:chgData name="Tushar Babbar" userId="74a141b768db0c8b" providerId="LiveId" clId="{C45A900A-259E-4E85-BD7E-BCBB9B9EF3C2}" dt="2022-01-02T23:31:31.874" v="2189" actId="1076"/>
          <ac:picMkLst>
            <pc:docMk/>
            <pc:sldMk cId="16006212" sldId="278"/>
            <ac:picMk id="3" creationId="{3D76E767-A69B-4A75-92B1-4B187D19E23C}"/>
          </ac:picMkLst>
        </pc:picChg>
      </pc:sldChg>
      <pc:sldChg chg="addSp delSp modSp new del mod">
        <pc:chgData name="Tushar Babbar" userId="74a141b768db0c8b" providerId="LiveId" clId="{C45A900A-259E-4E85-BD7E-BCBB9B9EF3C2}" dt="2022-01-02T23:25:35.908" v="1870" actId="680"/>
        <pc:sldMkLst>
          <pc:docMk/>
          <pc:sldMk cId="4027662244" sldId="278"/>
        </pc:sldMkLst>
        <pc:spChg chg="add del mod">
          <ac:chgData name="Tushar Babbar" userId="74a141b768db0c8b" providerId="LiveId" clId="{C45A900A-259E-4E85-BD7E-BCBB9B9EF3C2}" dt="2022-01-02T23:23:30.607" v="1847" actId="767"/>
          <ac:spMkLst>
            <pc:docMk/>
            <pc:sldMk cId="4027662244" sldId="278"/>
            <ac:spMk id="3" creationId="{73F4BC28-D868-47C4-97B9-5ED3F24571FB}"/>
          </ac:spMkLst>
        </pc:spChg>
        <pc:spChg chg="add del mod">
          <ac:chgData name="Tushar Babbar" userId="74a141b768db0c8b" providerId="LiveId" clId="{C45A900A-259E-4E85-BD7E-BCBB9B9EF3C2}" dt="2022-01-02T23:25:35.795" v="1867" actId="767"/>
          <ac:spMkLst>
            <pc:docMk/>
            <pc:sldMk cId="4027662244" sldId="278"/>
            <ac:spMk id="4" creationId="{B668F931-45D3-4504-86E8-50DEEBBC1064}"/>
          </ac:spMkLst>
        </pc:spChg>
        <pc:spChg chg="add del">
          <ac:chgData name="Tushar Babbar" userId="74a141b768db0c8b" providerId="LiveId" clId="{C45A900A-259E-4E85-BD7E-BCBB9B9EF3C2}" dt="2022-01-02T23:23:47.379" v="1850"/>
          <ac:spMkLst>
            <pc:docMk/>
            <pc:sldMk cId="4027662244" sldId="278"/>
            <ac:spMk id="5" creationId="{62035AF7-6E78-437C-8028-E5BDEB28D7FD}"/>
          </ac:spMkLst>
        </pc:spChg>
        <pc:spChg chg="add del">
          <ac:chgData name="Tushar Babbar" userId="74a141b768db0c8b" providerId="LiveId" clId="{C45A900A-259E-4E85-BD7E-BCBB9B9EF3C2}" dt="2022-01-02T23:24:23.193" v="1852"/>
          <ac:spMkLst>
            <pc:docMk/>
            <pc:sldMk cId="4027662244" sldId="278"/>
            <ac:spMk id="6" creationId="{96F4F215-5359-4F1C-AE6D-8C9B95D7BB35}"/>
          </ac:spMkLst>
        </pc:spChg>
        <pc:spChg chg="add del">
          <ac:chgData name="Tushar Babbar" userId="74a141b768db0c8b" providerId="LiveId" clId="{C45A900A-259E-4E85-BD7E-BCBB9B9EF3C2}" dt="2022-01-02T23:24:49.250" v="1854"/>
          <ac:spMkLst>
            <pc:docMk/>
            <pc:sldMk cId="4027662244" sldId="278"/>
            <ac:spMk id="7" creationId="{D331837B-8118-4023-9430-19D84B6BBD1F}"/>
          </ac:spMkLst>
        </pc:spChg>
        <pc:spChg chg="add del mod">
          <ac:chgData name="Tushar Babbar" userId="74a141b768db0c8b" providerId="LiveId" clId="{C45A900A-259E-4E85-BD7E-BCBB9B9EF3C2}" dt="2022-01-02T23:25:35.763" v="1866"/>
          <ac:spMkLst>
            <pc:docMk/>
            <pc:sldMk cId="4027662244" sldId="278"/>
            <ac:spMk id="8" creationId="{043C0660-BA54-42F1-9FF0-550CB70A6906}"/>
          </ac:spMkLst>
        </pc:spChg>
        <pc:spChg chg="add del mod">
          <ac:chgData name="Tushar Babbar" userId="74a141b768db0c8b" providerId="LiveId" clId="{C45A900A-259E-4E85-BD7E-BCBB9B9EF3C2}" dt="2022-01-02T23:25:34.233" v="1862"/>
          <ac:spMkLst>
            <pc:docMk/>
            <pc:sldMk cId="4027662244" sldId="278"/>
            <ac:spMk id="9" creationId="{F52AD74C-B97D-4E71-AD3C-61D2B7121013}"/>
          </ac:spMkLst>
        </pc:spChg>
        <pc:picChg chg="add mod">
          <ac:chgData name="Tushar Babbar" userId="74a141b768db0c8b" providerId="LiveId" clId="{C45A900A-259E-4E85-BD7E-BCBB9B9EF3C2}" dt="2022-01-02T23:25:35.859" v="1869"/>
          <ac:picMkLst>
            <pc:docMk/>
            <pc:sldMk cId="4027662244" sldId="278"/>
            <ac:picMk id="2" creationId="{B85EC3A0-1D5A-46B7-A371-F9D8EAFB1787}"/>
          </ac:picMkLst>
        </pc:picChg>
      </pc:sldChg>
      <pc:sldChg chg="new del">
        <pc:chgData name="Tushar Babbar" userId="74a141b768db0c8b" providerId="LiveId" clId="{C45A900A-259E-4E85-BD7E-BCBB9B9EF3C2}" dt="2022-01-02T23:14:36.471" v="1842" actId="680"/>
        <pc:sldMkLst>
          <pc:docMk/>
          <pc:sldMk cId="4095799137" sldId="278"/>
        </pc:sldMkLst>
      </pc:sldChg>
      <pc:sldChg chg="addSp modSp new mod">
        <pc:chgData name="Tushar Babbar" userId="74a141b768db0c8b" providerId="LiveId" clId="{C45A900A-259E-4E85-BD7E-BCBB9B9EF3C2}" dt="2022-01-03T23:41:51.424" v="5490" actId="122"/>
        <pc:sldMkLst>
          <pc:docMk/>
          <pc:sldMk cId="2796743596" sldId="279"/>
        </pc:sldMkLst>
        <pc:spChg chg="add mod">
          <ac:chgData name="Tushar Babbar" userId="74a141b768db0c8b" providerId="LiveId" clId="{C45A900A-259E-4E85-BD7E-BCBB9B9EF3C2}" dt="2022-01-03T23:40:59.222" v="5478" actId="123"/>
          <ac:spMkLst>
            <pc:docMk/>
            <pc:sldMk cId="2796743596" sldId="279"/>
            <ac:spMk id="2" creationId="{154AF0CF-4954-4552-9D6B-A9AFEA59D771}"/>
          </ac:spMkLst>
        </pc:spChg>
        <pc:graphicFrameChg chg="add mod modGraphic">
          <ac:chgData name="Tushar Babbar" userId="74a141b768db0c8b" providerId="LiveId" clId="{C45A900A-259E-4E85-BD7E-BCBB9B9EF3C2}" dt="2022-01-03T23:41:51.424" v="5490" actId="122"/>
          <ac:graphicFrameMkLst>
            <pc:docMk/>
            <pc:sldMk cId="2796743596" sldId="279"/>
            <ac:graphicFrameMk id="3" creationId="{E00A8880-ACC2-4E81-9E30-1058A62778E6}"/>
          </ac:graphicFrameMkLst>
        </pc:graphicFrameChg>
      </pc:sldChg>
      <pc:sldChg chg="addSp modSp new mod">
        <pc:chgData name="Tushar Babbar" userId="74a141b768db0c8b" providerId="LiveId" clId="{C45A900A-259E-4E85-BD7E-BCBB9B9EF3C2}" dt="2022-01-03T23:42:01.910" v="5491" actId="123"/>
        <pc:sldMkLst>
          <pc:docMk/>
          <pc:sldMk cId="792354918" sldId="280"/>
        </pc:sldMkLst>
        <pc:spChg chg="add mod">
          <ac:chgData name="Tushar Babbar" userId="74a141b768db0c8b" providerId="LiveId" clId="{C45A900A-259E-4E85-BD7E-BCBB9B9EF3C2}" dt="2022-01-03T23:42:01.910" v="5491" actId="123"/>
          <ac:spMkLst>
            <pc:docMk/>
            <pc:sldMk cId="792354918" sldId="280"/>
            <ac:spMk id="2" creationId="{E10B76B8-C2C0-4A49-9F0C-D00DEF5C64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C8B9B-3293-4C7C-831E-9F94BE63D823}" type="datetimeFigureOut">
              <a:rPr lang="en-IN" smtClean="0"/>
              <a:t>04-01-2022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02D25-BF02-458C-AD4F-07430B59C18D}" type="slidenum">
              <a:rPr lang="en-IN" smtClean="0"/>
              <a:t>‹#›</a:t>
            </a:fld>
            <a:endParaRPr lang="en-IN"/>
          </a:p>
        </p:txBody>
      </p:sp>
    </p:spTree>
    <p:extLst>
      <p:ext uri="{BB962C8B-B14F-4D97-AF65-F5344CB8AC3E}">
        <p14:creationId xmlns:p14="http://schemas.microsoft.com/office/powerpoint/2010/main" val="3469357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DT a non-parametric supervised learning method used for </a:t>
            </a:r>
            <a:r>
              <a:rPr lang="en-US" b="1" i="0" dirty="0">
                <a:solidFill>
                  <a:srgbClr val="BDC1C6"/>
                </a:solidFill>
                <a:effectLst/>
                <a:latin typeface="arial" panose="020B0604020202020204" pitchFamily="34" charset="0"/>
              </a:rPr>
              <a:t>classification and regression</a:t>
            </a:r>
            <a:r>
              <a:rPr lang="en-US" b="0" i="0" dirty="0">
                <a:solidFill>
                  <a:srgbClr val="BDC1C6"/>
                </a:solidFill>
                <a:effectLst/>
                <a:latin typeface="arial" panose="020B0604020202020204" pitchFamily="34" charset="0"/>
              </a:rPr>
              <a:t>. The goal is to create a model that predicts the value of a target variable by learning simple decision rules inferred from the data features.</a:t>
            </a:r>
            <a:endParaRPr lang="en-IN" dirty="0"/>
          </a:p>
        </p:txBody>
      </p:sp>
      <p:sp>
        <p:nvSpPr>
          <p:cNvPr id="4" name="Slide Number Placeholder 3"/>
          <p:cNvSpPr>
            <a:spLocks noGrp="1"/>
          </p:cNvSpPr>
          <p:nvPr>
            <p:ph type="sldNum" sz="quarter" idx="5"/>
          </p:nvPr>
        </p:nvSpPr>
        <p:spPr/>
        <p:txBody>
          <a:bodyPr/>
          <a:lstStyle/>
          <a:p>
            <a:fld id="{0EC02D25-BF02-458C-AD4F-07430B59C18D}" type="slidenum">
              <a:rPr lang="en-IN" smtClean="0"/>
              <a:t>5</a:t>
            </a:fld>
            <a:endParaRPr lang="en-IN"/>
          </a:p>
        </p:txBody>
      </p:sp>
    </p:spTree>
    <p:extLst>
      <p:ext uri="{BB962C8B-B14F-4D97-AF65-F5344CB8AC3E}">
        <p14:creationId xmlns:p14="http://schemas.microsoft.com/office/powerpoint/2010/main" val="68384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1/4/2022</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1/4/2022</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5" name="TextBox 4">
            <a:extLst>
              <a:ext uri="{FF2B5EF4-FFF2-40B4-BE49-F238E27FC236}">
                <a16:creationId xmlns:a16="http://schemas.microsoft.com/office/drawing/2014/main" id="{C7EF93A0-8265-4CBF-9935-B3D84DA5654A}"/>
              </a:ext>
            </a:extLst>
          </p:cNvPr>
          <p:cNvSpPr txBox="1"/>
          <p:nvPr/>
        </p:nvSpPr>
        <p:spPr>
          <a:xfrm>
            <a:off x="932329" y="4276165"/>
            <a:ext cx="2931459" cy="646331"/>
          </a:xfrm>
          <a:prstGeom prst="rect">
            <a:avLst/>
          </a:prstGeom>
          <a:noFill/>
        </p:spPr>
        <p:txBody>
          <a:bodyPr wrap="square" rtlCol="0">
            <a:spAutoFit/>
          </a:bodyPr>
          <a:lstStyle/>
          <a:p>
            <a:r>
              <a:rPr lang="en-IN" dirty="0"/>
              <a:t>Tushar Babbar</a:t>
            </a:r>
          </a:p>
          <a:p>
            <a:r>
              <a:rPr lang="en-IN" dirty="0"/>
              <a:t>PGP DSBA DEC’20</a:t>
            </a: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0B76B8-C2C0-4A49-9F0C-D00DEF5C64A3}"/>
              </a:ext>
            </a:extLst>
          </p:cNvPr>
          <p:cNvSpPr txBox="1"/>
          <p:nvPr/>
        </p:nvSpPr>
        <p:spPr>
          <a:xfrm>
            <a:off x="514350" y="445770"/>
            <a:ext cx="10081260" cy="5909310"/>
          </a:xfrm>
          <a:prstGeom prst="rect">
            <a:avLst/>
          </a:prstGeom>
          <a:noFill/>
        </p:spPr>
        <p:txBody>
          <a:bodyPr wrap="square" rtlCol="0">
            <a:spAutoFit/>
          </a:bodyPr>
          <a:lstStyle/>
          <a:p>
            <a:pPr marL="285750" indent="-285750" algn="just">
              <a:buFont typeface="Arial" panose="020B0604020202020204" pitchFamily="34" charset="0"/>
              <a:buChar char="•"/>
            </a:pPr>
            <a:r>
              <a:rPr lang="en-IN" dirty="0"/>
              <a:t>R-Squared Obtained from final Linear Regression Model: 0.806</a:t>
            </a:r>
          </a:p>
          <a:p>
            <a:pPr marL="285750" indent="-285750" algn="just">
              <a:buFont typeface="Arial" panose="020B0604020202020204" pitchFamily="34" charset="0"/>
              <a:buChar char="•"/>
            </a:pPr>
            <a:r>
              <a:rPr lang="en-IN" dirty="0"/>
              <a:t>Adjusted R-Squared Obtained from final Linear Regression Model: 0.805</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Decision Trees, Random Forest, and ANN (Before Hyperparameter Tuning) :</a:t>
            </a:r>
          </a:p>
          <a:p>
            <a:pPr marL="742950" lvl="1" indent="-285750" algn="just">
              <a:buFont typeface="Arial" panose="020B0604020202020204" pitchFamily="34" charset="0"/>
              <a:buChar char="•"/>
            </a:pPr>
            <a:r>
              <a:rPr lang="en-IN" dirty="0"/>
              <a:t>It can be observed that all the 3 models have overfitting problems where we have ideal accuracies of ~100% for our training set. However the models are performing poorly on our testing set having accuracies ~70% – 84%. There is a major accuracy difference between the training and testing set which is not acceptable for predictions. </a:t>
            </a:r>
          </a:p>
          <a:p>
            <a:pPr marL="742950" lvl="1" indent="-285750" algn="just">
              <a:buFont typeface="Arial" panose="020B0604020202020204" pitchFamily="34" charset="0"/>
              <a:buChar char="•"/>
            </a:pPr>
            <a:r>
              <a:rPr lang="en-IN" dirty="0"/>
              <a:t>If the accuracy difference is greater than 6-10% it is advised to not accept the model as the predictions can be unreliable.</a:t>
            </a:r>
          </a:p>
          <a:p>
            <a:pPr lvl="1" algn="just"/>
            <a:endParaRPr lang="en-IN" dirty="0"/>
          </a:p>
          <a:p>
            <a:pPr marL="285750" indent="-285750" algn="just">
              <a:buFont typeface="Arial" panose="020B0604020202020204" pitchFamily="34" charset="0"/>
              <a:buChar char="•"/>
            </a:pPr>
            <a:r>
              <a:rPr lang="en-IN" dirty="0"/>
              <a:t>Decision Trees, Random Forest, and ANN (After Hyperparameter Tuning) :</a:t>
            </a:r>
          </a:p>
          <a:p>
            <a:pPr marL="742950" lvl="1" indent="-285750" algn="just">
              <a:buFont typeface="Arial" panose="020B0604020202020204" pitchFamily="34" charset="0"/>
              <a:buChar char="•"/>
            </a:pPr>
            <a:r>
              <a:rPr lang="en-IN" dirty="0"/>
              <a:t>After Hyperparameter Tuning Decision Trees and Random Forest models showed no overfitting errors. </a:t>
            </a:r>
          </a:p>
          <a:p>
            <a:pPr marL="742950" lvl="1" indent="-285750" algn="just">
              <a:buFont typeface="Arial" panose="020B0604020202020204" pitchFamily="34" charset="0"/>
              <a:buChar char="•"/>
            </a:pPr>
            <a:r>
              <a:rPr lang="en-IN" dirty="0"/>
              <a:t>The training accuracies were ~85% and testing accuracies were ~80%.</a:t>
            </a:r>
          </a:p>
          <a:p>
            <a:pPr marL="742950" lvl="1" indent="-285750" algn="just">
              <a:buFont typeface="Arial" panose="020B0604020202020204" pitchFamily="34" charset="0"/>
              <a:buChar char="•"/>
            </a:pPr>
            <a:r>
              <a:rPr lang="en-IN" dirty="0"/>
              <a:t>ANN still showed no improvement in results and was still overfitting.</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Although the Decision Trees and Random Forest were performing good, I went with Linear Regression as it gave more stable results and Variable importance could be calculated more easily from the Linear Regression Equation and stats-model performed to predict the results.</a:t>
            </a:r>
          </a:p>
          <a:p>
            <a:endParaRPr lang="en-IN" dirty="0"/>
          </a:p>
        </p:txBody>
      </p:sp>
    </p:spTree>
    <p:extLst>
      <p:ext uri="{BB962C8B-B14F-4D97-AF65-F5344CB8AC3E}">
        <p14:creationId xmlns:p14="http://schemas.microsoft.com/office/powerpoint/2010/main" val="79235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91811" y="566245"/>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196452" y="1274131"/>
            <a:ext cx="10696338" cy="5483552"/>
          </a:xfrm>
          <a:prstGeom prst="rect">
            <a:avLst/>
          </a:prstGeom>
          <a:noFill/>
        </p:spPr>
        <p:txBody>
          <a:bodyPr wrap="square" rtlCol="0">
            <a:spAutoFit/>
          </a:bodyPr>
          <a:lstStyle/>
          <a:p>
            <a:pPr marL="342900" lvl="0" indent="-342900" algn="just">
              <a:lnSpc>
                <a:spcPct val="107000"/>
              </a:lnSpc>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Company wants to predict the ideal bonus and what is the engagement for high and low performing agents respectively.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model, the high performing agent we will find variable significance, for </a:t>
            </a: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eg</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Sum Assured is highly significant here and highly correlated to our target variable. </a:t>
            </a:r>
          </a:p>
          <a:p>
            <a:pPr marL="342900" lvl="0" indent="-342900" algn="just">
              <a:lnSpc>
                <a:spcPct val="107000"/>
              </a:lnSpc>
              <a:buFont typeface="Symbol" panose="05050102010706020507" pitchFamily="18" charset="2"/>
              <a:buChar char=""/>
            </a:pPr>
            <a:r>
              <a:rPr lang="en-IN" sz="2000" dirty="0" err="1">
                <a:solidFill>
                  <a:srgbClr val="000000"/>
                </a:solidFill>
                <a:latin typeface="Calibri" panose="020F0502020204030204" pitchFamily="34" charset="0"/>
                <a:ea typeface="Calibri" panose="020F0502020204030204" pitchFamily="34" charset="0"/>
                <a:cs typeface="Calibri" panose="020F0502020204030204" pitchFamily="34" charset="0"/>
              </a:rPr>
              <a:t>SumAssured</a:t>
            </a: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 is highly significant as the agent performing good is the one which is getting more profit for the company selling more or high value policies.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Designation is VP the person buys more policy or high value policies.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Therefore, for high and low performing agents, we will train them, suggesting them to purchase or get policies with high sum assured as it is very significant to our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Another important feature is Customer tenure where the agents need to focus on the customers who’ve a tenure ranging between 8-20 this where the majority of the customer are.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Focusing on customers with greater monthly incomes as greater the monthly income, greater is the possibility of the customer buying a higher valued policy.</a:t>
            </a:r>
          </a:p>
          <a:p>
            <a:pPr marL="342900" lvl="0" indent="-342900" algn="just">
              <a:lnSpc>
                <a:spcPct val="107000"/>
              </a:lnSpc>
              <a:spcAft>
                <a:spcPts val="800"/>
              </a:spcAft>
              <a:buFont typeface="Symbol" panose="05050102010706020507" pitchFamily="18" charset="2"/>
              <a:buChar char=""/>
            </a:pPr>
            <a:r>
              <a:rPr lang="en-IN" sz="2000" dirty="0">
                <a:solidFill>
                  <a:srgbClr val="000000"/>
                </a:solidFill>
                <a:latin typeface="Calibri" panose="020F0502020204030204" pitchFamily="34" charset="0"/>
                <a:cs typeface="Calibri" panose="020F0502020204030204" pitchFamily="34" charset="0"/>
              </a:rPr>
              <a:t>From the Linear Regression Equation we can find insights and remove all the least significant variables </a:t>
            </a:r>
            <a:endParaRPr lang="en-IN" sz="20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7328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172290" y="1773986"/>
            <a:ext cx="10696338" cy="4401205"/>
          </a:xfrm>
          <a:prstGeom prst="rect">
            <a:avLst/>
          </a:prstGeom>
          <a:noFill/>
        </p:spPr>
        <p:txBody>
          <a:bodyPr wrap="square" rtlCol="0">
            <a:spAutoFit/>
          </a:bodyPr>
          <a:lstStyle/>
          <a:p>
            <a:pPr algn="l"/>
            <a:endParaRPr lang="en-IN" sz="1800" b="0" i="0" u="none" strike="noStrike" baseline="0" dirty="0">
              <a:solidFill>
                <a:srgbClr val="000000"/>
              </a:solidFill>
              <a:latin typeface="Symbol" panose="05050102010706020507" pitchFamily="18" charset="2"/>
            </a:endParaRPr>
          </a:p>
          <a:p>
            <a:pPr marL="285750" indent="-285750" algn="just">
              <a:buFont typeface="Arial" panose="020B0604020202020204" pitchFamily="34" charset="0"/>
              <a:buChar char="•"/>
            </a:pPr>
            <a:r>
              <a:rPr lang="en-US" sz="1800" i="0" u="none" strike="noStrike" baseline="0" dirty="0">
                <a:solidFill>
                  <a:srgbClr val="000000"/>
                </a:solidFill>
                <a:latin typeface="Calibri" panose="020F0502020204030204" pitchFamily="34" charset="0"/>
              </a:rPr>
              <a:t>For High Performing Agents we can create a healthy contest with a threshold. </a:t>
            </a:r>
          </a:p>
          <a:p>
            <a:pPr marL="285750" indent="-285750" algn="just">
              <a:buFont typeface="Arial" panose="020B0604020202020204" pitchFamily="34" charset="0"/>
              <a:buChar char="•"/>
            </a:pPr>
            <a:r>
              <a:rPr lang="en-US" sz="1800" i="0" u="none" strike="noStrike" baseline="0" dirty="0">
                <a:solidFill>
                  <a:srgbClr val="000000"/>
                </a:solidFill>
                <a:latin typeface="Calibri" panose="020F0502020204030204" pitchFamily="34" charset="0"/>
              </a:rPr>
              <a:t>Where, if they achieve the desired sum assured, they are eligible for certain incentives like latest gadgets, exotic family vacation packages and some extra perks as well. </a:t>
            </a:r>
          </a:p>
          <a:p>
            <a:pPr marL="285750" indent="-285750" algn="just">
              <a:buFont typeface="Arial" panose="020B0604020202020204" pitchFamily="34" charset="0"/>
              <a:buChar char="•"/>
            </a:pPr>
            <a:r>
              <a:rPr lang="en-US" sz="1800" i="0" u="none" strike="noStrike" baseline="0" dirty="0">
                <a:solidFill>
                  <a:srgbClr val="000000"/>
                </a:solidFill>
                <a:latin typeface="Calibri" panose="020F0502020204030204" pitchFamily="34" charset="0"/>
              </a:rPr>
              <a:t>For low performing agents, we can introduce certain feedback upskill programs to train them into closing higher sum assured policies, reaching certain people to ultimately becoming top/high performers. </a:t>
            </a:r>
          </a:p>
          <a:p>
            <a:pPr marL="285750" indent="-285750" algn="just">
              <a:buFont typeface="Arial" panose="020B0604020202020204" pitchFamily="34" charset="0"/>
              <a:buChar char="•"/>
            </a:pPr>
            <a:r>
              <a:rPr lang="en-US" sz="1800" i="0" u="none" strike="noStrike" baseline="0" dirty="0">
                <a:solidFill>
                  <a:srgbClr val="000000"/>
                </a:solidFill>
                <a:latin typeface="Calibri" panose="020F0502020204030204" pitchFamily="34" charset="0"/>
              </a:rPr>
              <a:t> Apart from this, we need more data/predictors like Premium Amount, this will help us to solve the business problem even better as well have more variables to test upon thereby having more accurate results in real time problems like this. </a:t>
            </a:r>
          </a:p>
          <a:p>
            <a:pPr marL="285750" indent="-285750" algn="just">
              <a:buFont typeface="Arial" panose="020B0604020202020204" pitchFamily="34" charset="0"/>
              <a:buChar char="•"/>
            </a:pPr>
            <a:r>
              <a:rPr lang="en-US" sz="1800" i="0" u="none" strike="noStrike" baseline="0" dirty="0">
                <a:solidFill>
                  <a:srgbClr val="000000"/>
                </a:solidFill>
                <a:latin typeface="Calibri" panose="020F0502020204030204" pitchFamily="34" charset="0"/>
              </a:rPr>
              <a:t> I also feel another predictor can be added as customers geographical location or Region and not just the zones as people living in rural areas are less likely to buy a policy whereas those living in a highly developed location are likely to be belonging to the upper class and should be targeted. </a:t>
            </a:r>
          </a:p>
          <a:p>
            <a:pPr marL="285750" indent="-285750" algn="just">
              <a:buFont typeface="Arial" panose="020B0604020202020204" pitchFamily="34" charset="0"/>
              <a:buChar char="•"/>
            </a:pPr>
            <a:r>
              <a:rPr lang="en-US" sz="1800" i="0" u="none" strike="noStrike" baseline="0" dirty="0">
                <a:solidFill>
                  <a:srgbClr val="000000"/>
                </a:solidFill>
                <a:latin typeface="Calibri" panose="020F0502020204030204" pitchFamily="34" charset="0"/>
              </a:rPr>
              <a:t> Similarly, another predictor can be </a:t>
            </a:r>
            <a:r>
              <a:rPr lang="en-US" sz="1800" i="0" u="none" strike="noStrike" baseline="0" dirty="0" err="1">
                <a:solidFill>
                  <a:srgbClr val="000000"/>
                </a:solidFill>
                <a:latin typeface="Calibri" panose="020F0502020204030204" pitchFamily="34" charset="0"/>
              </a:rPr>
              <a:t>AgentID</a:t>
            </a:r>
            <a:r>
              <a:rPr lang="en-US" sz="1800" i="0" u="none" strike="noStrike" baseline="0" dirty="0">
                <a:solidFill>
                  <a:srgbClr val="000000"/>
                </a:solidFill>
                <a:latin typeface="Calibri" panose="020F0502020204030204" pitchFamily="34" charset="0"/>
              </a:rPr>
              <a:t> can be introduced which will make it easier to observe the high and low performing agent trend. </a:t>
            </a:r>
          </a:p>
          <a:p>
            <a:endParaRPr lang="en-IN" sz="2800" dirty="0"/>
          </a:p>
        </p:txBody>
      </p:sp>
    </p:spTree>
    <p:extLst>
      <p:ext uri="{BB962C8B-B14F-4D97-AF65-F5344CB8AC3E}">
        <p14:creationId xmlns:p14="http://schemas.microsoft.com/office/powerpoint/2010/main" val="202373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941536" y="563351"/>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95948" y="1410356"/>
            <a:ext cx="10365371" cy="5447645"/>
          </a:xfrm>
          <a:prstGeom prst="rect">
            <a:avLst/>
          </a:prstGeom>
          <a:noFill/>
        </p:spPr>
        <p:txBody>
          <a:bodyPr wrap="square" rtlCol="0">
            <a:spAutoFit/>
          </a:bodyPr>
          <a:lstStyle/>
          <a:p>
            <a:pPr algn="just"/>
            <a:r>
              <a:rPr lang="en-US" sz="1800" b="1" i="0" u="none" strike="noStrike" baseline="0" dirty="0">
                <a:solidFill>
                  <a:srgbClr val="000000"/>
                </a:solidFill>
                <a:latin typeface="Cambria" panose="02040503050406030204" pitchFamily="18" charset="0"/>
              </a:rPr>
              <a:t>Problem Statement: Life Insurance Data </a:t>
            </a:r>
            <a:endParaRPr lang="en-US" sz="1800" b="0" i="0" u="none" strike="noStrike" baseline="0" dirty="0">
              <a:solidFill>
                <a:srgbClr val="000000"/>
              </a:solidFill>
              <a:latin typeface="Cambria" panose="02040503050406030204" pitchFamily="18" charset="0"/>
            </a:endParaRPr>
          </a:p>
          <a:p>
            <a:pPr algn="just"/>
            <a:r>
              <a:rPr lang="en-US" sz="1800" b="0" i="0" u="none" strike="noStrike" baseline="0" dirty="0">
                <a:solidFill>
                  <a:srgbClr val="000000"/>
                </a:solidFill>
                <a:latin typeface="Cambria" panose="02040503050406030204" pitchFamily="18" charset="0"/>
              </a:rPr>
              <a:t>• </a:t>
            </a:r>
            <a:r>
              <a:rPr lang="en-US" sz="2000" b="0" i="0" u="none" strike="noStrike" baseline="0" dirty="0">
                <a:solidFill>
                  <a:srgbClr val="000000"/>
                </a:solidFill>
                <a:latin typeface="Cambria" panose="02040503050406030204" pitchFamily="18" charset="0"/>
              </a:rPr>
              <a:t>The dataset belongs to a leading life insurance company. </a:t>
            </a:r>
          </a:p>
          <a:p>
            <a:pPr algn="just"/>
            <a:r>
              <a:rPr lang="en-US" sz="2000" b="0" i="0" u="none" strike="noStrike" baseline="0" dirty="0">
                <a:solidFill>
                  <a:srgbClr val="000000"/>
                </a:solidFill>
                <a:latin typeface="Cambria" panose="02040503050406030204" pitchFamily="18" charset="0"/>
              </a:rPr>
              <a:t>• The company wants to predict the bonus for its agents so that it may design appropriate engagement activity for their high performing agents and upskill programs for low performing agents</a:t>
            </a:r>
            <a:r>
              <a:rPr lang="en-US" sz="1800" b="0" i="0" u="none" strike="noStrike" baseline="0" dirty="0">
                <a:solidFill>
                  <a:srgbClr val="000000"/>
                </a:solidFill>
                <a:latin typeface="Cambria" panose="02040503050406030204" pitchFamily="18" charset="0"/>
              </a:rPr>
              <a:t>. </a:t>
            </a:r>
          </a:p>
          <a:p>
            <a:pPr algn="just"/>
            <a:endParaRPr lang="en-US" dirty="0">
              <a:solidFill>
                <a:srgbClr val="000000"/>
              </a:solidFill>
              <a:latin typeface="Cambria" panose="02040503050406030204" pitchFamily="18" charset="0"/>
            </a:endParaRPr>
          </a:p>
          <a:p>
            <a:pPr algn="just"/>
            <a:r>
              <a:rPr lang="en-US" sz="1800" b="1" i="0" u="none" strike="noStrike" baseline="0" dirty="0">
                <a:solidFill>
                  <a:srgbClr val="000000"/>
                </a:solidFill>
                <a:latin typeface="Cambria" panose="02040503050406030204" pitchFamily="18" charset="0"/>
              </a:rPr>
              <a:t>Need for this Study/Project </a:t>
            </a:r>
            <a:endParaRPr lang="en-US" sz="1800" b="0" i="0" u="none" strike="noStrike" baseline="0" dirty="0">
              <a:solidFill>
                <a:srgbClr val="000000"/>
              </a:solidFill>
              <a:latin typeface="Cambria" panose="02040503050406030204" pitchFamily="18" charset="0"/>
            </a:endParaRPr>
          </a:p>
          <a:p>
            <a:pPr algn="just"/>
            <a:r>
              <a:rPr lang="en-US" sz="2000" b="0" i="0" u="none" strike="noStrike" baseline="0" dirty="0">
                <a:solidFill>
                  <a:srgbClr val="000000"/>
                </a:solidFill>
                <a:latin typeface="Cambria" panose="02040503050406030204" pitchFamily="18" charset="0"/>
              </a:rPr>
              <a:t>• With this problem we want to better understand how the insurance company agents are performing, it’s not to underpay or overpay, as the payment is regulated by IRDA. </a:t>
            </a:r>
          </a:p>
          <a:p>
            <a:pPr algn="just"/>
            <a:r>
              <a:rPr lang="en-US" sz="2000" b="0" i="0" u="none" strike="noStrike" baseline="0" dirty="0">
                <a:solidFill>
                  <a:srgbClr val="000000"/>
                </a:solidFill>
                <a:latin typeface="Cambria" panose="02040503050406030204" pitchFamily="18" charset="0"/>
              </a:rPr>
              <a:t>• With the predictions it’s better for the company to understand where they need to focus more as for agents selling less policies the company needs some booster training performs. As the policies are as good as the agents portray it to be to the potential customer. </a:t>
            </a:r>
          </a:p>
          <a:p>
            <a:pPr algn="just"/>
            <a:r>
              <a:rPr lang="en-US" sz="2000" b="0" i="0" u="none" strike="noStrike" baseline="0" dirty="0">
                <a:solidFill>
                  <a:srgbClr val="000000"/>
                </a:solidFill>
                <a:latin typeface="Cambria" panose="02040503050406030204" pitchFamily="18" charset="0"/>
              </a:rPr>
              <a:t>• While the agents performing good i.e. selling more policies there needs to be a way to reward them, to make their contribution known so that they perform the same and even better in future. </a:t>
            </a:r>
          </a:p>
          <a:p>
            <a:endParaRPr lang="en-US" dirty="0">
              <a:solidFill>
                <a:srgbClr val="000000"/>
              </a:solidFill>
              <a:latin typeface="Cambria" panose="02040503050406030204" pitchFamily="18" charset="0"/>
            </a:endParaRPr>
          </a:p>
          <a:p>
            <a:endParaRPr lang="en-US" sz="1800" b="0" i="0" u="none" strike="noStrike" baseline="0" dirty="0">
              <a:solidFill>
                <a:srgbClr val="000000"/>
              </a:solidFill>
              <a:latin typeface="Cambria" panose="02040503050406030204" pitchFamily="18" charset="0"/>
            </a:endParaRPr>
          </a:p>
          <a:p>
            <a:endParaRPr lang="en-US" sz="1800" b="0" i="0" u="none" strike="noStrike" baseline="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982F3-BF81-4ED9-AA58-45045E3F7901}"/>
              </a:ext>
            </a:extLst>
          </p:cNvPr>
          <p:cNvSpPr txBox="1"/>
          <p:nvPr/>
        </p:nvSpPr>
        <p:spPr>
          <a:xfrm>
            <a:off x="645459" y="806824"/>
            <a:ext cx="9950823" cy="4924425"/>
          </a:xfrm>
          <a:prstGeom prst="rect">
            <a:avLst/>
          </a:prstGeom>
          <a:noFill/>
        </p:spPr>
        <p:txBody>
          <a:bodyPr wrap="square" rtlCol="0">
            <a:spAutoFit/>
          </a:bodyPr>
          <a:lstStyle/>
          <a:p>
            <a:pPr algn="just"/>
            <a:r>
              <a:rPr lang="en-US" sz="1800" b="1" i="0" u="none" strike="noStrike" baseline="0" dirty="0">
                <a:solidFill>
                  <a:srgbClr val="000000"/>
                </a:solidFill>
                <a:latin typeface="Cambria" panose="02040503050406030204" pitchFamily="18" charset="0"/>
              </a:rPr>
              <a:t>Why is this (agent bonus) important for the business/company? </a:t>
            </a:r>
          </a:p>
          <a:p>
            <a:pPr algn="just"/>
            <a:endParaRPr lang="en-US" sz="1800" b="0" i="0" u="none" strike="noStrike" baseline="0" dirty="0">
              <a:solidFill>
                <a:srgbClr val="000000"/>
              </a:solidFill>
              <a:latin typeface="Cambria" panose="02040503050406030204" pitchFamily="18" charset="0"/>
            </a:endParaRPr>
          </a:p>
          <a:p>
            <a:pPr algn="just"/>
            <a:r>
              <a:rPr lang="en-US" sz="1800" b="0" i="0" u="none" strike="noStrike" baseline="0" dirty="0">
                <a:solidFill>
                  <a:srgbClr val="000000"/>
                </a:solidFill>
                <a:latin typeface="Cambria" panose="02040503050406030204" pitchFamily="18" charset="0"/>
              </a:rPr>
              <a:t>• </a:t>
            </a:r>
            <a:r>
              <a:rPr lang="en-US" sz="2000" b="0" i="0" u="none" strike="noStrike" baseline="0" dirty="0">
                <a:solidFill>
                  <a:srgbClr val="000000"/>
                </a:solidFill>
                <a:latin typeface="Cambria" panose="02040503050406030204" pitchFamily="18" charset="0"/>
              </a:rPr>
              <a:t>A company is as good as their employers. </a:t>
            </a:r>
          </a:p>
          <a:p>
            <a:pPr algn="just"/>
            <a:r>
              <a:rPr lang="en-US" sz="2000" b="0" i="0" u="none" strike="noStrike" baseline="0" dirty="0">
                <a:solidFill>
                  <a:srgbClr val="000000"/>
                </a:solidFill>
                <a:latin typeface="Cambria" panose="02040503050406030204" pitchFamily="18" charset="0"/>
              </a:rPr>
              <a:t>• For a Life Insurance Company, their agents are the best way to make the companies policies, aims, and perks known to the customer. Once the customer is intrigued by the policy delivery by the agent, its easier to convince the customer hence improving the sales and thereby motivating the agent as well. </a:t>
            </a:r>
          </a:p>
          <a:p>
            <a:pPr algn="just"/>
            <a:r>
              <a:rPr lang="en-US" sz="2000" b="0" i="0" u="none" strike="noStrike" baseline="0" dirty="0">
                <a:solidFill>
                  <a:srgbClr val="000000"/>
                </a:solidFill>
                <a:latin typeface="Cambria" panose="02040503050406030204" pitchFamily="18" charset="0"/>
              </a:rPr>
              <a:t>• With this, the market share of the company will gain more ground dominating the potential opponents. </a:t>
            </a:r>
          </a:p>
          <a:p>
            <a:pPr algn="just"/>
            <a:r>
              <a:rPr lang="en-US" sz="2000" b="0" i="0" u="none" strike="noStrike" baseline="0" dirty="0">
                <a:solidFill>
                  <a:srgbClr val="000000"/>
                </a:solidFill>
                <a:latin typeface="Cambria" panose="02040503050406030204" pitchFamily="18" charset="0"/>
              </a:rPr>
              <a:t>• Moreover, the agents can be classified into categories giving the company better insight where the need to put more effort. </a:t>
            </a:r>
          </a:p>
          <a:p>
            <a:pPr algn="just"/>
            <a:r>
              <a:rPr lang="en-US" sz="2000" b="0" i="0" u="none" strike="noStrike" baseline="0" dirty="0">
                <a:solidFill>
                  <a:srgbClr val="000000"/>
                </a:solidFill>
                <a:latin typeface="Cambria" panose="02040503050406030204" pitchFamily="18" charset="0"/>
              </a:rPr>
              <a:t>• The customer feedback can help the company develop improved and updated policies/products. Meeting customer needs. </a:t>
            </a:r>
          </a:p>
          <a:p>
            <a:pPr algn="just"/>
            <a:r>
              <a:rPr lang="en-US" sz="2000" b="0" i="0" u="none" strike="noStrike" baseline="0" dirty="0">
                <a:solidFill>
                  <a:srgbClr val="000000"/>
                </a:solidFill>
                <a:latin typeface="Cambria" panose="02040503050406030204" pitchFamily="18" charset="0"/>
              </a:rPr>
              <a:t>• Hereby, the easiest way to retain their agents. </a:t>
            </a:r>
          </a:p>
          <a:p>
            <a:pPr algn="just"/>
            <a:r>
              <a:rPr lang="en-US" sz="2000" b="0" i="0" u="none" strike="noStrike" baseline="0" dirty="0">
                <a:solidFill>
                  <a:srgbClr val="000000"/>
                </a:solidFill>
                <a:latin typeface="Cambria" panose="02040503050406030204" pitchFamily="18" charset="0"/>
              </a:rPr>
              <a:t>• Overall, multiplying and adding to company’s profit. </a:t>
            </a:r>
          </a:p>
          <a:p>
            <a:endParaRPr lang="en-IN" dirty="0"/>
          </a:p>
        </p:txBody>
      </p:sp>
    </p:spTree>
    <p:extLst>
      <p:ext uri="{BB962C8B-B14F-4D97-AF65-F5344CB8AC3E}">
        <p14:creationId xmlns:p14="http://schemas.microsoft.com/office/powerpoint/2010/main" val="239005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76E767-A69B-4A75-92B1-4B187D19E2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0905" y="1005841"/>
            <a:ext cx="7161530" cy="4114800"/>
          </a:xfrm>
          <a:prstGeom prst="rect">
            <a:avLst/>
          </a:prstGeom>
          <a:noFill/>
          <a:ln>
            <a:noFill/>
          </a:ln>
        </p:spPr>
      </p:pic>
      <p:sp>
        <p:nvSpPr>
          <p:cNvPr id="6" name="Rectangle 2">
            <a:extLst>
              <a:ext uri="{FF2B5EF4-FFF2-40B4-BE49-F238E27FC236}">
                <a16:creationId xmlns:a16="http://schemas.microsoft.com/office/drawing/2014/main" id="{96EED46B-1070-431A-B5DC-27583D99301B}"/>
              </a:ext>
            </a:extLst>
          </p:cNvPr>
          <p:cNvSpPr>
            <a:spLocks noChangeArrowheads="1"/>
          </p:cNvSpPr>
          <p:nvPr/>
        </p:nvSpPr>
        <p:spPr bwMode="auto">
          <a:xfrm>
            <a:off x="0" y="5120641"/>
            <a:ext cx="10698480" cy="12772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herit"/>
                <a:ea typeface="Times New Roman" panose="02020603050405020304" pitchFamily="18" charset="0"/>
                <a:cs typeface="Courier New" panose="02070309020205020404" pitchFamily="49" charset="0"/>
              </a:rPr>
              <a:t> Complaint and </a:t>
            </a:r>
            <a:r>
              <a:rPr kumimoji="0" lang="en-GB" altLang="en-US" sz="2000" b="0" i="0" u="none" strike="noStrike" cap="none" normalizeH="0" baseline="0" dirty="0" err="1">
                <a:ln>
                  <a:noFill/>
                </a:ln>
                <a:solidFill>
                  <a:srgbClr val="000000"/>
                </a:solidFill>
                <a:effectLst/>
                <a:latin typeface="inherit"/>
                <a:ea typeface="Times New Roman" panose="02020603050405020304" pitchFamily="18" charset="0"/>
                <a:cs typeface="Courier New" panose="02070309020205020404" pitchFamily="49" charset="0"/>
              </a:rPr>
              <a:t>CustCareScore</a:t>
            </a:r>
            <a:r>
              <a:rPr kumimoji="0" lang="en-US" altLang="en-US" sz="2000" b="0" i="0" u="none" strike="noStrike" cap="none" normalizeH="0" baseline="0" dirty="0">
                <a:ln>
                  <a:noFill/>
                </a:ln>
                <a:solidFill>
                  <a:srgbClr val="000000"/>
                </a:solidFill>
                <a:effectLst/>
                <a:latin typeface="inherit"/>
                <a:ea typeface="Times New Roman" panose="02020603050405020304" pitchFamily="18" charset="0"/>
                <a:cs typeface="Courier New" panose="02070309020205020404" pitchFamily="49" charset="0"/>
              </a:rPr>
              <a:t> have almost no correlation with any other parameter, </a:t>
            </a:r>
            <a:r>
              <a:rPr kumimoji="0" lang="en-US" altLang="en-US" sz="2000" b="0" i="0" u="none" strike="noStrike" cap="none" normalizeH="0" baseline="0" dirty="0">
                <a:ln>
                  <a:noFill/>
                </a:ln>
                <a:solidFill>
                  <a:schemeClr val="tx1"/>
                </a:solidFill>
                <a:effectLst/>
                <a:latin typeface="inherit"/>
                <a:ea typeface="Calibri" panose="020F0502020204030204" pitchFamily="34" charset="0"/>
                <a:cs typeface="Times New Roman" panose="02020603050405020304" pitchFamily="18" charset="0"/>
              </a:rPr>
              <a:t>hence dropping these columns will not make a difference.</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000" dirty="0">
                <a:latin typeface="inherit"/>
                <a:cs typeface="Times New Roman" panose="02020603050405020304" pitchFamily="18" charset="0"/>
              </a:rPr>
              <a:t> </a:t>
            </a:r>
            <a:r>
              <a:rPr lang="en-US" altLang="en-US" sz="2000" dirty="0" err="1">
                <a:latin typeface="inherit"/>
                <a:cs typeface="Times New Roman" panose="02020603050405020304" pitchFamily="18" charset="0"/>
              </a:rPr>
              <a:t>AgentBonus</a:t>
            </a:r>
            <a:r>
              <a:rPr lang="en-US" altLang="en-US" sz="2000" dirty="0">
                <a:latin typeface="inherit"/>
                <a:cs typeface="Times New Roman" panose="02020603050405020304" pitchFamily="18" charset="0"/>
              </a:rPr>
              <a:t> and </a:t>
            </a:r>
            <a:r>
              <a:rPr lang="en-US" altLang="en-US" sz="2000" dirty="0" err="1">
                <a:latin typeface="inherit"/>
                <a:cs typeface="Times New Roman" panose="02020603050405020304" pitchFamily="18" charset="0"/>
              </a:rPr>
              <a:t>SumAssured</a:t>
            </a:r>
            <a:r>
              <a:rPr lang="en-US" altLang="en-US" sz="2000" dirty="0">
                <a:latin typeface="inherit"/>
                <a:cs typeface="Times New Roman" panose="02020603050405020304" pitchFamily="18" charset="0"/>
              </a:rPr>
              <a:t> have high correlation with each other of 0.84.</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inherit"/>
                <a:cs typeface="Times New Roman" panose="02020603050405020304" pitchFamily="18" charset="0"/>
              </a:rPr>
              <a:t> Her</a:t>
            </a:r>
            <a:r>
              <a:rPr lang="en-US" altLang="en-US" sz="2000" dirty="0">
                <a:latin typeface="inherit"/>
                <a:cs typeface="Times New Roman" panose="02020603050405020304" pitchFamily="18" charset="0"/>
              </a:rPr>
              <a:t>e the lighter colors depict high correlation and darker colors depict low correlation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0BA5504-57A1-427A-8017-EB79A512439C}"/>
              </a:ext>
            </a:extLst>
          </p:cNvPr>
          <p:cNvSpPr txBox="1"/>
          <p:nvPr/>
        </p:nvSpPr>
        <p:spPr>
          <a:xfrm>
            <a:off x="1805940" y="297955"/>
            <a:ext cx="8423910" cy="707886"/>
          </a:xfrm>
          <a:prstGeom prst="rect">
            <a:avLst/>
          </a:prstGeom>
          <a:noFill/>
        </p:spPr>
        <p:txBody>
          <a:bodyPr wrap="square" rtlCol="0">
            <a:spAutoFit/>
          </a:bodyPr>
          <a:lstStyle/>
          <a:p>
            <a:r>
              <a:rPr lang="en-IN" sz="4000" b="1" dirty="0">
                <a:solidFill>
                  <a:schemeClr val="accent1"/>
                </a:solidFill>
              </a:rPr>
              <a:t>Understanding Variable Correlation</a:t>
            </a:r>
          </a:p>
        </p:txBody>
      </p:sp>
    </p:spTree>
    <p:extLst>
      <p:ext uri="{BB962C8B-B14F-4D97-AF65-F5344CB8AC3E}">
        <p14:creationId xmlns:p14="http://schemas.microsoft.com/office/powerpoint/2010/main" val="1600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91729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257468" y="1872598"/>
            <a:ext cx="10696338" cy="4031873"/>
          </a:xfrm>
          <a:prstGeom prst="rect">
            <a:avLst/>
          </a:prstGeom>
          <a:noFill/>
        </p:spPr>
        <p:txBody>
          <a:bodyPr wrap="square" rtlCol="0">
            <a:spAutoFit/>
          </a:bodyPr>
          <a:lstStyle/>
          <a:p>
            <a:pPr marL="457200" indent="-457200" algn="just">
              <a:buFont typeface="Arial" panose="020B0604020202020204" pitchFamily="34" charset="0"/>
              <a:buChar char="•"/>
            </a:pPr>
            <a:r>
              <a:rPr lang="en-US" sz="2000" i="0" dirty="0">
                <a:effectLst/>
                <a:latin typeface="arial" panose="020B0604020202020204" pitchFamily="34" charset="0"/>
              </a:rPr>
              <a:t>Modelling approach used here is Linear Regression, which is a machine learning algorithm based on supervised learning. It performs a regression task. Regression models a target prediction value based on independent variables. It is mostly used for finding out the relationship between variables and forecasting.</a:t>
            </a:r>
          </a:p>
          <a:p>
            <a:pPr marL="457200" indent="-457200" algn="just">
              <a:buFont typeface="Arial" panose="020B0604020202020204" pitchFamily="34" charset="0"/>
              <a:buChar char="•"/>
            </a:pPr>
            <a:endParaRPr lang="en-US" sz="2000" dirty="0">
              <a:latin typeface="arial" panose="020B0604020202020204" pitchFamily="34" charset="0"/>
            </a:endParaRPr>
          </a:p>
          <a:p>
            <a:pPr marL="457200" indent="-457200" algn="just">
              <a:buFont typeface="Arial" panose="020B0604020202020204" pitchFamily="34" charset="0"/>
              <a:buChar char="•"/>
            </a:pPr>
            <a:r>
              <a:rPr lang="en-US" sz="2000" i="0" dirty="0">
                <a:effectLst/>
                <a:latin typeface="arial" panose="020B0604020202020204" pitchFamily="34" charset="0"/>
              </a:rPr>
              <a:t>The other models tested and compared alongside Linear Regression were Decision Tree Regressor, Random Forest Regressor and Artificial Neural Network (ANN) Regressor.</a:t>
            </a:r>
          </a:p>
          <a:p>
            <a:pPr marL="457200" indent="-457200" algn="just">
              <a:buFont typeface="Arial" panose="020B0604020202020204" pitchFamily="34" charset="0"/>
              <a:buChar char="•"/>
            </a:pPr>
            <a:endParaRPr lang="en-US" sz="2000" dirty="0">
              <a:latin typeface="arial" panose="020B0604020202020204" pitchFamily="34" charset="0"/>
            </a:endParaRPr>
          </a:p>
          <a:p>
            <a:pPr marL="457200" indent="-457200" algn="just">
              <a:buFont typeface="Arial" panose="020B0604020202020204" pitchFamily="34" charset="0"/>
              <a:buChar char="•"/>
            </a:pPr>
            <a:r>
              <a:rPr lang="en-US" sz="2000" i="0" dirty="0">
                <a:effectLst/>
                <a:latin typeface="arial" panose="020B0604020202020204" pitchFamily="34" charset="0"/>
              </a:rPr>
              <a:t>Model Outputs (Without Model Tuning):</a:t>
            </a:r>
          </a:p>
          <a:p>
            <a:pPr marL="457200" indent="-457200" algn="just">
              <a:buFont typeface="Arial" panose="020B0604020202020204" pitchFamily="34" charset="0"/>
              <a:buChar char="•"/>
            </a:pPr>
            <a:endParaRPr lang="en-US" sz="2000" i="0" dirty="0">
              <a:effectLst/>
              <a:latin typeface="arial" panose="020B0604020202020204" pitchFamily="34" charset="0"/>
            </a:endParaRPr>
          </a:p>
          <a:p>
            <a:endParaRPr lang="en-IN" sz="2800" dirty="0"/>
          </a:p>
          <a:p>
            <a:endParaRPr lang="en-IN" sz="2800" dirty="0"/>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3" name="Picture 2">
            <a:extLst>
              <a:ext uri="{FF2B5EF4-FFF2-40B4-BE49-F238E27FC236}">
                <a16:creationId xmlns:a16="http://schemas.microsoft.com/office/drawing/2014/main" id="{BBF28E75-3733-41A0-8EE0-9419697FE0E5}"/>
              </a:ext>
            </a:extLst>
          </p:cNvPr>
          <p:cNvPicPr>
            <a:picLocks noChangeAspect="1"/>
          </p:cNvPicPr>
          <p:nvPr/>
        </p:nvPicPr>
        <p:blipFill>
          <a:blip r:embed="rId3"/>
          <a:stretch>
            <a:fillRect/>
          </a:stretch>
        </p:blipFill>
        <p:spPr>
          <a:xfrm>
            <a:off x="933146" y="4652250"/>
            <a:ext cx="8699143" cy="1252221"/>
          </a:xfrm>
          <a:prstGeom prst="rect">
            <a:avLst/>
          </a:prstGeom>
        </p:spPr>
      </p:pic>
    </p:spTree>
    <p:extLst>
      <p:ext uri="{BB962C8B-B14F-4D97-AF65-F5344CB8AC3E}">
        <p14:creationId xmlns:p14="http://schemas.microsoft.com/office/powerpoint/2010/main" val="53269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3782A-3F49-4CFB-ABBD-49DBB6A6D837}"/>
              </a:ext>
            </a:extLst>
          </p:cNvPr>
          <p:cNvSpPr txBox="1"/>
          <p:nvPr/>
        </p:nvSpPr>
        <p:spPr>
          <a:xfrm>
            <a:off x="445770" y="102870"/>
            <a:ext cx="10069830" cy="6463308"/>
          </a:xfrm>
          <a:prstGeom prst="rect">
            <a:avLst/>
          </a:prstGeom>
          <a:noFill/>
        </p:spPr>
        <p:txBody>
          <a:bodyPr wrap="square" rtlCol="0">
            <a:spAutoFit/>
          </a:bodyPr>
          <a:lstStyle/>
          <a:p>
            <a:pPr marL="285750" indent="-285750">
              <a:buFont typeface="Arial" panose="020B0604020202020204" pitchFamily="34" charset="0"/>
              <a:buChar char="•"/>
            </a:pPr>
            <a:r>
              <a:rPr lang="en-US" sz="1800" i="0" dirty="0">
                <a:effectLst/>
                <a:latin typeface="arial" panose="020B0604020202020204" pitchFamily="34" charset="0"/>
              </a:rPr>
              <a:t>Model Outputs (With Model Tuning):</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sz="1800" i="0" dirty="0">
              <a:effectLst/>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sz="1800" i="0" dirty="0">
              <a:effectLst/>
              <a:latin typeface="arial" panose="020B0604020202020204" pitchFamily="34" charset="0"/>
            </a:endParaRPr>
          </a:p>
          <a:p>
            <a:endParaRPr lang="en-US" dirty="0">
              <a:latin typeface="arial" panose="020B0604020202020204" pitchFamily="34" charset="0"/>
            </a:endParaRPr>
          </a:p>
          <a:p>
            <a:pPr marL="285750" indent="-285750">
              <a:buFont typeface="Arial" panose="020B0604020202020204" pitchFamily="34" charset="0"/>
              <a:buChar char="•"/>
            </a:pPr>
            <a:r>
              <a:rPr lang="en-IN" dirty="0"/>
              <a:t>Initial LR results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lgn="just">
              <a:buFont typeface="Arial" panose="020B0604020202020204" pitchFamily="34" charset="0"/>
              <a:buChar char="•"/>
            </a:pPr>
            <a:r>
              <a:rPr lang="en-IN" dirty="0">
                <a:latin typeface="+mj-lt"/>
              </a:rPr>
              <a:t>Here, </a:t>
            </a:r>
            <a:r>
              <a:rPr lang="en-US" b="0" i="0" dirty="0">
                <a:effectLst/>
                <a:latin typeface="+mj-lt"/>
              </a:rPr>
              <a:t>R-squared (R</a:t>
            </a:r>
            <a:r>
              <a:rPr lang="en-US" b="0" i="0" baseline="30000" dirty="0">
                <a:effectLst/>
                <a:latin typeface="+mj-lt"/>
              </a:rPr>
              <a:t>2</a:t>
            </a:r>
            <a:r>
              <a:rPr lang="en-US" b="0" i="0" dirty="0">
                <a:effectLst/>
                <a:latin typeface="+mj-lt"/>
              </a:rPr>
              <a:t>) is a statistical measure that </a:t>
            </a:r>
            <a:r>
              <a:rPr lang="en-US" b="1" i="0" dirty="0">
                <a:effectLst/>
                <a:latin typeface="+mj-lt"/>
              </a:rPr>
              <a:t>represents the proportion of the variance for a dependent variable</a:t>
            </a:r>
            <a:r>
              <a:rPr lang="en-US" b="0" i="0" dirty="0">
                <a:effectLst/>
                <a:latin typeface="+mj-lt"/>
              </a:rPr>
              <a:t> that's explained by an independent variable or variables in a regression model.</a:t>
            </a:r>
            <a:endParaRPr lang="en-IN" b="0" i="0" dirty="0">
              <a:effectLst/>
              <a:latin typeface="+mj-lt"/>
            </a:endParaRPr>
          </a:p>
        </p:txBody>
      </p:sp>
      <p:pic>
        <p:nvPicPr>
          <p:cNvPr id="4" name="Picture 3">
            <a:extLst>
              <a:ext uri="{FF2B5EF4-FFF2-40B4-BE49-F238E27FC236}">
                <a16:creationId xmlns:a16="http://schemas.microsoft.com/office/drawing/2014/main" id="{97E1ECE1-7654-465F-A733-56B1B7BCD5C2}"/>
              </a:ext>
            </a:extLst>
          </p:cNvPr>
          <p:cNvPicPr>
            <a:picLocks noChangeAspect="1"/>
          </p:cNvPicPr>
          <p:nvPr/>
        </p:nvPicPr>
        <p:blipFill>
          <a:blip r:embed="rId2"/>
          <a:stretch>
            <a:fillRect/>
          </a:stretch>
        </p:blipFill>
        <p:spPr>
          <a:xfrm>
            <a:off x="665202" y="519366"/>
            <a:ext cx="9262414" cy="1180780"/>
          </a:xfrm>
          <a:prstGeom prst="rect">
            <a:avLst/>
          </a:prstGeom>
        </p:spPr>
      </p:pic>
      <p:pic>
        <p:nvPicPr>
          <p:cNvPr id="6" name="Picture 5">
            <a:extLst>
              <a:ext uri="{FF2B5EF4-FFF2-40B4-BE49-F238E27FC236}">
                <a16:creationId xmlns:a16="http://schemas.microsoft.com/office/drawing/2014/main" id="{F9E889BE-CF37-4633-99B2-C9A22511503F}"/>
              </a:ext>
            </a:extLst>
          </p:cNvPr>
          <p:cNvPicPr>
            <a:picLocks noChangeAspect="1"/>
          </p:cNvPicPr>
          <p:nvPr/>
        </p:nvPicPr>
        <p:blipFill>
          <a:blip r:embed="rId3"/>
          <a:stretch>
            <a:fillRect/>
          </a:stretch>
        </p:blipFill>
        <p:spPr>
          <a:xfrm>
            <a:off x="785878" y="2116642"/>
            <a:ext cx="8815322" cy="705593"/>
          </a:xfrm>
          <a:prstGeom prst="rect">
            <a:avLst/>
          </a:prstGeom>
        </p:spPr>
      </p:pic>
      <p:pic>
        <p:nvPicPr>
          <p:cNvPr id="10" name="Picture 9">
            <a:extLst>
              <a:ext uri="{FF2B5EF4-FFF2-40B4-BE49-F238E27FC236}">
                <a16:creationId xmlns:a16="http://schemas.microsoft.com/office/drawing/2014/main" id="{BB882136-FB6A-4EB5-BCF6-5D5D468229E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8317" y="2822235"/>
            <a:ext cx="5728393" cy="3126887"/>
          </a:xfrm>
          <a:prstGeom prst="rect">
            <a:avLst/>
          </a:prstGeom>
          <a:noFill/>
          <a:ln>
            <a:noFill/>
          </a:ln>
        </p:spPr>
      </p:pic>
    </p:spTree>
    <p:extLst>
      <p:ext uri="{BB962C8B-B14F-4D97-AF65-F5344CB8AC3E}">
        <p14:creationId xmlns:p14="http://schemas.microsoft.com/office/powerpoint/2010/main" val="219980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72B8E-5989-4D30-8CA0-5BED8D046881}"/>
              </a:ext>
            </a:extLst>
          </p:cNvPr>
          <p:cNvSpPr txBox="1"/>
          <p:nvPr/>
        </p:nvSpPr>
        <p:spPr>
          <a:xfrm>
            <a:off x="2811780" y="596146"/>
            <a:ext cx="5246370" cy="707886"/>
          </a:xfrm>
          <a:prstGeom prst="rect">
            <a:avLst/>
          </a:prstGeom>
          <a:noFill/>
        </p:spPr>
        <p:txBody>
          <a:bodyPr wrap="square" rtlCol="0">
            <a:spAutoFit/>
          </a:bodyPr>
          <a:lstStyle/>
          <a:p>
            <a:pPr algn="ctr"/>
            <a:r>
              <a:rPr lang="en-IN" sz="4000" b="1" dirty="0">
                <a:solidFill>
                  <a:schemeClr val="accent1"/>
                </a:solidFill>
                <a:latin typeface="Arial" panose="020B0604020202020204" pitchFamily="34" charset="0"/>
                <a:cs typeface="Arial" panose="020B0604020202020204" pitchFamily="34" charset="0"/>
              </a:rPr>
              <a:t>Model Selection</a:t>
            </a:r>
          </a:p>
        </p:txBody>
      </p:sp>
      <p:sp>
        <p:nvSpPr>
          <p:cNvPr id="3" name="TextBox 2">
            <a:extLst>
              <a:ext uri="{FF2B5EF4-FFF2-40B4-BE49-F238E27FC236}">
                <a16:creationId xmlns:a16="http://schemas.microsoft.com/office/drawing/2014/main" id="{9E4DE627-B907-4E50-9E6D-221CE61CF279}"/>
              </a:ext>
            </a:extLst>
          </p:cNvPr>
          <p:cNvSpPr txBox="1"/>
          <p:nvPr/>
        </p:nvSpPr>
        <p:spPr>
          <a:xfrm>
            <a:off x="560070" y="1304032"/>
            <a:ext cx="10435590" cy="5170646"/>
          </a:xfrm>
          <a:prstGeom prst="rect">
            <a:avLst/>
          </a:prstGeom>
          <a:noFill/>
        </p:spPr>
        <p:txBody>
          <a:bodyPr wrap="square" rtlCol="0">
            <a:spAutoFit/>
          </a:bodyPr>
          <a:lstStyle/>
          <a:p>
            <a:pPr marL="285750" indent="-285750" algn="just">
              <a:buFont typeface="Arial" panose="020B0604020202020204" pitchFamily="34" charset="0"/>
              <a:buChar char="•"/>
            </a:pPr>
            <a:r>
              <a:rPr lang="en-IN" dirty="0"/>
              <a:t>From the previous results, it is evident that Linear Regression is a better model.</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Why Linear Regression?</a:t>
            </a:r>
          </a:p>
          <a:p>
            <a:pPr marL="742950" lvl="1" indent="-285750" algn="just">
              <a:buFont typeface="Arial" panose="020B0604020202020204" pitchFamily="34" charset="0"/>
              <a:buChar char="•"/>
            </a:pPr>
            <a:r>
              <a:rPr lang="en-IN" dirty="0"/>
              <a:t>Post removal of variables causing multicollinearity, Linear Regression provided a good R-squared value and similarly a high adjusted R squared value. Hence a good percentage of variance can be successfully explained by our model. </a:t>
            </a:r>
          </a:p>
          <a:p>
            <a:pPr marL="742950" lvl="1" indent="-285750" algn="just">
              <a:buFont typeface="Arial" panose="020B0604020202020204" pitchFamily="34" charset="0"/>
              <a:buChar char="•"/>
            </a:pPr>
            <a:r>
              <a:rPr lang="en-IN" dirty="0"/>
              <a:t> A very important factor being the train and test set accuracy scores are ~80% and consistent.</a:t>
            </a:r>
          </a:p>
          <a:p>
            <a:pPr marL="742950" lvl="1" indent="-285750" algn="just">
              <a:buFont typeface="Arial" panose="020B0604020202020204" pitchFamily="34" charset="0"/>
              <a:buChar char="•"/>
            </a:pPr>
            <a:r>
              <a:rPr lang="en-IN" dirty="0"/>
              <a:t>Unlike other models where overfitting and inconsistency in the performance metrics can be observed. Linear Regression model does not show these inconsistencies in the observation.</a:t>
            </a:r>
          </a:p>
          <a:p>
            <a:pPr lvl="1" algn="just"/>
            <a:r>
              <a:rPr lang="en-IN" dirty="0"/>
              <a:t>(Here by overfitting we mean, the model is performing very good for training set and giving poor results for the testing set)</a:t>
            </a:r>
          </a:p>
          <a:p>
            <a:pPr marL="742950" lvl="1" indent="-285750" algn="just">
              <a:buFont typeface="Arial" panose="020B0604020202020204" pitchFamily="34" charset="0"/>
              <a:buChar char="•"/>
            </a:pPr>
            <a:r>
              <a:rPr lang="en-IN" dirty="0"/>
              <a:t>The LR model makes it easier to understand the model, multicollinearity in the data. Also, unlike other model its computational time is quick therefore we can run it multiple times whereas ANN and Random Forests needs capable machines as they are very time consuming models. Might have to wait for hours and in our case they still don’t perform better than LR.</a:t>
            </a:r>
          </a:p>
          <a:p>
            <a:pPr lvl="1" algn="just"/>
            <a:endParaRPr lang="en-IN" dirty="0"/>
          </a:p>
          <a:p>
            <a:pPr lvl="1" algn="just"/>
            <a:r>
              <a:rPr lang="en-IN" sz="2400" dirty="0"/>
              <a:t>Note</a:t>
            </a:r>
            <a:r>
              <a:rPr lang="en-IN" dirty="0"/>
              <a:t>: 100 % accuracy cannot be achieved in real life data as there is always some unexplainable factors and noise that’s always present in our data.</a:t>
            </a:r>
          </a:p>
        </p:txBody>
      </p:sp>
    </p:spTree>
    <p:extLst>
      <p:ext uri="{BB962C8B-B14F-4D97-AF65-F5344CB8AC3E}">
        <p14:creationId xmlns:p14="http://schemas.microsoft.com/office/powerpoint/2010/main" val="351785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E722D-704B-4B22-AB01-B9B2FCA7D480}"/>
              </a:ext>
            </a:extLst>
          </p:cNvPr>
          <p:cNvSpPr txBox="1"/>
          <p:nvPr/>
        </p:nvSpPr>
        <p:spPr>
          <a:xfrm>
            <a:off x="3314700" y="594361"/>
            <a:ext cx="4526280" cy="707886"/>
          </a:xfrm>
          <a:prstGeom prst="rect">
            <a:avLst/>
          </a:prstGeom>
          <a:noFill/>
        </p:spPr>
        <p:txBody>
          <a:bodyPr wrap="square" rtlCol="0">
            <a:spAutoFit/>
          </a:bodyPr>
          <a:lstStyle/>
          <a:p>
            <a:pPr algn="ctr"/>
            <a:r>
              <a:rPr lang="en-IN" sz="4000" b="1" dirty="0">
                <a:solidFill>
                  <a:schemeClr val="accent1"/>
                </a:solidFill>
                <a:latin typeface="Arial" panose="020B0604020202020204" pitchFamily="34" charset="0"/>
                <a:cs typeface="Arial" panose="020B0604020202020204" pitchFamily="34" charset="0"/>
              </a:rPr>
              <a:t>Model Evaluation</a:t>
            </a:r>
          </a:p>
        </p:txBody>
      </p:sp>
      <p:sp>
        <p:nvSpPr>
          <p:cNvPr id="3" name="TextBox 2">
            <a:extLst>
              <a:ext uri="{FF2B5EF4-FFF2-40B4-BE49-F238E27FC236}">
                <a16:creationId xmlns:a16="http://schemas.microsoft.com/office/drawing/2014/main" id="{8DC5EF52-6D6A-405E-A930-044121397C8A}"/>
              </a:ext>
            </a:extLst>
          </p:cNvPr>
          <p:cNvSpPr txBox="1"/>
          <p:nvPr/>
        </p:nvSpPr>
        <p:spPr>
          <a:xfrm>
            <a:off x="674370" y="1302247"/>
            <a:ext cx="10081260" cy="4637360"/>
          </a:xfrm>
          <a:prstGeom prst="rect">
            <a:avLst/>
          </a:prstGeom>
          <a:noFill/>
        </p:spPr>
        <p:txBody>
          <a:bodyPr wrap="square" rtlCol="0">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Equation</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(1092.35) * Intercept + (21.65) * Age + (22.62)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CustTenure</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(46.51)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ExistingProdType</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(6.25) * </a:t>
            </a:r>
            <a:r>
              <a:rPr lang="en-IN" sz="1500" b="1"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NumberOfPolicy</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(0.03) * </a:t>
            </a:r>
            <a:r>
              <a:rPr lang="en-IN" sz="1500" b="1"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MonthlyIncome</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(33.05) * Complaint + (40.23)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ExistingPolicyTenure</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(0.0) * </a:t>
            </a:r>
            <a:r>
              <a:rPr lang="en-IN" sz="1500" b="1"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SumAssured</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(-2.31) * </a:t>
            </a:r>
            <a:r>
              <a:rPr lang="en-IN" sz="1500" b="1"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LastMonthCalls</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(7.56) * </a:t>
            </a:r>
            <a:r>
              <a:rPr lang="en-IN" sz="1500" b="1"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CustCareScore</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(22.69)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Channel_Online</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(3.5) * </a:t>
            </a:r>
            <a:r>
              <a:rPr lang="en-IN" sz="1500" b="1"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Channel_Third_Party_Partner</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(-616.86)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Occupation_Large_Business</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(-474.97)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Occupation_Salaried</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(-581.64)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Occupation_Small_Business</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(26.68)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EducationField_Engineer</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(-177.27)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EducationField_MBA</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(-92.61)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EducationField_Post_Graduate</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(2.33) * </a:t>
            </a:r>
            <a:r>
              <a:rPr lang="en-IN" sz="1500" b="1"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EducationField_Under_Graduate</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(25.19)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Gender_Male</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(-493.36)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Designation_Executive</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(-481.42)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Designation_Manager</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(-277.42)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Designation_Senior_Manager</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(-2.96) * </a:t>
            </a:r>
            <a:r>
              <a:rPr lang="en-IN" sz="1500" b="1"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Designation_VP</a:t>
            </a:r>
            <a:r>
              <a:rPr lang="en-IN" sz="15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(-48.2)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MaritalStatus_Married</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(29.66)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MaritalStatus_Single</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(-188.88)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MaritalStatus_Unmarried</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(62.35)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Zone_North</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(193.51)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Zone_South</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(50.0)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Zone_West</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(141.95)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PaymentMethod_Monthly</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(112.03)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PaymentMethod_Quarterly</a:t>
            </a:r>
            <a:r>
              <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(-79.92) * </a:t>
            </a:r>
            <a:r>
              <a:rPr lang="en-IN" sz="15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PaymentMethod_Yearly</a:t>
            </a:r>
            <a:endPar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5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285750" indent="-285750" algn="just" fontAlgn="base" latinLnBrk="1">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500" dirty="0">
                <a:effectLst/>
                <a:latin typeface="Calibri" panose="020F0502020204030204" pitchFamily="34" charset="0"/>
                <a:ea typeface="Calibri" panose="020F0502020204030204" pitchFamily="34" charset="0"/>
                <a:cs typeface="Times New Roman" panose="02020603050405020304" pitchFamily="18" charset="0"/>
              </a:rPr>
              <a:t>From th</a:t>
            </a:r>
            <a:r>
              <a:rPr lang="en-IN" sz="1500" dirty="0">
                <a:latin typeface="Calibri" panose="020F0502020204030204" pitchFamily="34" charset="0"/>
                <a:ea typeface="Calibri" panose="020F0502020204030204" pitchFamily="34" charset="0"/>
                <a:cs typeface="Times New Roman" panose="02020603050405020304" pitchFamily="18" charset="0"/>
              </a:rPr>
              <a:t>e equation the variables with a low or no coefficient value depicts that the variable is very important to the  independent variable’s prediction. As the coefficients value increase it shows the variable has become comparatively less significant.</a:t>
            </a:r>
          </a:p>
        </p:txBody>
      </p:sp>
    </p:spTree>
    <p:extLst>
      <p:ext uri="{BB962C8B-B14F-4D97-AF65-F5344CB8AC3E}">
        <p14:creationId xmlns:p14="http://schemas.microsoft.com/office/powerpoint/2010/main" val="371195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AF0CF-4954-4552-9D6B-A9AFEA59D771}"/>
              </a:ext>
            </a:extLst>
          </p:cNvPr>
          <p:cNvSpPr txBox="1"/>
          <p:nvPr/>
        </p:nvSpPr>
        <p:spPr>
          <a:xfrm>
            <a:off x="502920" y="331470"/>
            <a:ext cx="10206990"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variable significance can be explained using the * method, where * depicts highly significant, ** less significant,  and *** and **** least significant. </a:t>
            </a:r>
          </a:p>
        </p:txBody>
      </p:sp>
      <p:graphicFrame>
        <p:nvGraphicFramePr>
          <p:cNvPr id="3" name="Table 3">
            <a:extLst>
              <a:ext uri="{FF2B5EF4-FFF2-40B4-BE49-F238E27FC236}">
                <a16:creationId xmlns:a16="http://schemas.microsoft.com/office/drawing/2014/main" id="{E00A8880-ACC2-4E81-9E30-1058A62778E6}"/>
              </a:ext>
            </a:extLst>
          </p:cNvPr>
          <p:cNvGraphicFramePr>
            <a:graphicFrameLocks noGrp="1"/>
          </p:cNvGraphicFramePr>
          <p:nvPr>
            <p:extLst>
              <p:ext uri="{D42A27DB-BD31-4B8C-83A1-F6EECF244321}">
                <p14:modId xmlns:p14="http://schemas.microsoft.com/office/powerpoint/2010/main" val="1044042836"/>
              </p:ext>
            </p:extLst>
          </p:nvPr>
        </p:nvGraphicFramePr>
        <p:xfrm>
          <a:off x="613410" y="998161"/>
          <a:ext cx="10096500" cy="5697644"/>
        </p:xfrm>
        <a:graphic>
          <a:graphicData uri="http://schemas.openxmlformats.org/drawingml/2006/table">
            <a:tbl>
              <a:tblPr firstRow="1" bandRow="1">
                <a:tableStyleId>{5C22544A-7EE6-4342-B048-85BDC9FD1C3A}</a:tableStyleId>
              </a:tblPr>
              <a:tblGrid>
                <a:gridCol w="5048250">
                  <a:extLst>
                    <a:ext uri="{9D8B030D-6E8A-4147-A177-3AD203B41FA5}">
                      <a16:colId xmlns:a16="http://schemas.microsoft.com/office/drawing/2014/main" val="1006305995"/>
                    </a:ext>
                  </a:extLst>
                </a:gridCol>
                <a:gridCol w="5048250">
                  <a:extLst>
                    <a:ext uri="{9D8B030D-6E8A-4147-A177-3AD203B41FA5}">
                      <a16:colId xmlns:a16="http://schemas.microsoft.com/office/drawing/2014/main" val="3079756484"/>
                    </a:ext>
                  </a:extLst>
                </a:gridCol>
              </a:tblGrid>
              <a:tr h="389044">
                <a:tc>
                  <a:txBody>
                    <a:bodyPr/>
                    <a:lstStyle/>
                    <a:p>
                      <a:pPr algn="ctr"/>
                      <a:r>
                        <a:rPr lang="en-IN" dirty="0"/>
                        <a:t>Variables</a:t>
                      </a:r>
                    </a:p>
                  </a:txBody>
                  <a:tcPr/>
                </a:tc>
                <a:tc>
                  <a:txBody>
                    <a:bodyPr/>
                    <a:lstStyle/>
                    <a:p>
                      <a:pPr algn="ctr"/>
                      <a:r>
                        <a:rPr lang="en-IN" dirty="0"/>
                        <a:t>Significance</a:t>
                      </a:r>
                    </a:p>
                  </a:txBody>
                  <a:tcPr/>
                </a:tc>
                <a:extLst>
                  <a:ext uri="{0D108BD9-81ED-4DB2-BD59-A6C34878D82A}">
                    <a16:rowId xmlns:a16="http://schemas.microsoft.com/office/drawing/2014/main" val="1184267075"/>
                  </a:ext>
                </a:extLst>
              </a:tr>
              <a:tr h="370840">
                <a:tc>
                  <a:txBody>
                    <a:bodyPr/>
                    <a:lstStyle/>
                    <a:p>
                      <a:pPr algn="ctr"/>
                      <a:r>
                        <a:rPr lang="en-IN" dirty="0" err="1"/>
                        <a:t>SumAssured</a:t>
                      </a:r>
                      <a:r>
                        <a:rPr lang="en-IN" dirty="0"/>
                        <a:t>, </a:t>
                      </a:r>
                      <a:r>
                        <a:rPr lang="en-IN" dirty="0" err="1"/>
                        <a:t>MonthlyIncome</a:t>
                      </a:r>
                      <a:endParaRPr lang="en-IN" dirty="0"/>
                    </a:p>
                  </a:txBody>
                  <a:tcPr/>
                </a:tc>
                <a:tc>
                  <a:txBody>
                    <a:bodyPr/>
                    <a:lstStyle/>
                    <a:p>
                      <a:pPr algn="ctr"/>
                      <a:r>
                        <a:rPr lang="en-IN" dirty="0"/>
                        <a:t>*</a:t>
                      </a:r>
                    </a:p>
                  </a:txBody>
                  <a:tcPr/>
                </a:tc>
                <a:extLst>
                  <a:ext uri="{0D108BD9-81ED-4DB2-BD59-A6C34878D82A}">
                    <a16:rowId xmlns:a16="http://schemas.microsoft.com/office/drawing/2014/main" val="1320025564"/>
                  </a:ext>
                </a:extLst>
              </a:tr>
              <a:tr h="370840">
                <a:tc>
                  <a:txBody>
                    <a:bodyPr/>
                    <a:lstStyle/>
                    <a:p>
                      <a:pPr algn="ctr"/>
                      <a:r>
                        <a:rPr lang="en-IN" dirty="0" err="1"/>
                        <a:t>LastMonthCalls</a:t>
                      </a:r>
                      <a:r>
                        <a:rPr lang="en-IN" dirty="0"/>
                        <a:t>, </a:t>
                      </a:r>
                      <a:r>
                        <a:rPr lang="en-IN" dirty="0" err="1"/>
                        <a:t>CustCareScore</a:t>
                      </a:r>
                      <a:r>
                        <a:rPr lang="en-IN" dirty="0"/>
                        <a:t>,</a:t>
                      </a:r>
                      <a:r>
                        <a:rPr lang="en-IN" sz="18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b="0" dirty="0" err="1">
                          <a:solidFill>
                            <a:schemeClr val="tx1"/>
                          </a:solidFill>
                          <a:effectLst/>
                          <a:latin typeface="+mj-lt"/>
                          <a:ea typeface="Times New Roman" panose="02020603050405020304" pitchFamily="18" charset="0"/>
                          <a:cs typeface="Times New Roman" panose="02020603050405020304" pitchFamily="18" charset="0"/>
                        </a:rPr>
                        <a:t>Channel_Third_Party_Partner</a:t>
                      </a:r>
                      <a:r>
                        <a:rPr lang="en-IN" sz="1800" b="0" dirty="0">
                          <a:solidFill>
                            <a:schemeClr val="tx1"/>
                          </a:solidFill>
                          <a:effectLst/>
                          <a:latin typeface="+mj-lt"/>
                          <a:ea typeface="Times New Roman" panose="02020603050405020304" pitchFamily="18" charset="0"/>
                          <a:cs typeface="Times New Roman" panose="02020603050405020304" pitchFamily="18" charset="0"/>
                        </a:rPr>
                        <a:t>, </a:t>
                      </a:r>
                      <a:r>
                        <a:rPr lang="en-IN" sz="1800" b="0" dirty="0" err="1">
                          <a:solidFill>
                            <a:schemeClr val="tx1"/>
                          </a:solidFill>
                          <a:effectLst/>
                          <a:latin typeface="+mj-lt"/>
                          <a:ea typeface="Times New Roman" panose="02020603050405020304" pitchFamily="18" charset="0"/>
                          <a:cs typeface="Times New Roman" panose="02020603050405020304" pitchFamily="18" charset="0"/>
                        </a:rPr>
                        <a:t>EducationField_Under_Graduate</a:t>
                      </a:r>
                      <a:r>
                        <a:rPr lang="en-IN" sz="1800" b="0" dirty="0">
                          <a:solidFill>
                            <a:schemeClr val="tx1"/>
                          </a:solidFill>
                          <a:effectLst/>
                          <a:latin typeface="+mj-lt"/>
                          <a:ea typeface="Times New Roman" panose="02020603050405020304" pitchFamily="18" charset="0"/>
                          <a:cs typeface="Times New Roman" panose="02020603050405020304" pitchFamily="18" charset="0"/>
                        </a:rPr>
                        <a:t>, </a:t>
                      </a:r>
                      <a:r>
                        <a:rPr lang="en-IN" sz="1800" b="0" dirty="0" err="1">
                          <a:solidFill>
                            <a:schemeClr val="tx1"/>
                          </a:solidFill>
                          <a:effectLst/>
                          <a:latin typeface="+mj-lt"/>
                          <a:ea typeface="Times New Roman" panose="02020603050405020304" pitchFamily="18" charset="0"/>
                          <a:cs typeface="Times New Roman" panose="02020603050405020304" pitchFamily="18" charset="0"/>
                        </a:rPr>
                        <a:t>Designation_VP</a:t>
                      </a:r>
                      <a:r>
                        <a:rPr lang="en-IN" sz="1800" b="0" dirty="0">
                          <a:solidFill>
                            <a:schemeClr val="tx1"/>
                          </a:solidFill>
                          <a:effectLst/>
                          <a:latin typeface="+mj-lt"/>
                          <a:ea typeface="Times New Roman" panose="02020603050405020304" pitchFamily="18" charset="0"/>
                          <a:cs typeface="Times New Roman" panose="02020603050405020304" pitchFamily="18" charset="0"/>
                        </a:rPr>
                        <a:t>,</a:t>
                      </a:r>
                    </a:p>
                    <a:p>
                      <a:pPr algn="ctr"/>
                      <a:r>
                        <a:rPr lang="en-IN" sz="1800" b="0" dirty="0" err="1">
                          <a:solidFill>
                            <a:schemeClr val="tx1"/>
                          </a:solidFill>
                          <a:effectLst/>
                          <a:latin typeface="+mj-lt"/>
                          <a:cs typeface="Times New Roman" panose="02020603050405020304" pitchFamily="18" charset="0"/>
                        </a:rPr>
                        <a:t>NumberOfPolicy</a:t>
                      </a:r>
                      <a:endParaRPr lang="en-IN" sz="1800" b="1" dirty="0">
                        <a:solidFill>
                          <a:schemeClr val="tx1"/>
                        </a:solidFill>
                        <a:latin typeface="+mj-lt"/>
                      </a:endParaRPr>
                    </a:p>
                  </a:txBody>
                  <a:tcPr/>
                </a:tc>
                <a:tc>
                  <a:txBody>
                    <a:bodyPr/>
                    <a:lstStyle/>
                    <a:p>
                      <a:pPr algn="ctr"/>
                      <a:endParaRPr lang="en-IN" dirty="0"/>
                    </a:p>
                    <a:p>
                      <a:pPr algn="ctr"/>
                      <a:r>
                        <a:rPr lang="en-IN" dirty="0"/>
                        <a:t>**</a:t>
                      </a:r>
                    </a:p>
                  </a:txBody>
                  <a:tcPr/>
                </a:tc>
                <a:extLst>
                  <a:ext uri="{0D108BD9-81ED-4DB2-BD59-A6C34878D82A}">
                    <a16:rowId xmlns:a16="http://schemas.microsoft.com/office/drawing/2014/main" val="1161576995"/>
                  </a:ext>
                </a:extLst>
              </a:tr>
              <a:tr h="370840">
                <a:tc>
                  <a:txBody>
                    <a:bodyPr/>
                    <a:lstStyle/>
                    <a:p>
                      <a:pPr algn="ctr"/>
                      <a:r>
                        <a:rPr lang="en-IN" dirty="0"/>
                        <a:t>Age, </a:t>
                      </a:r>
                      <a:r>
                        <a:rPr lang="en-IN" dirty="0" err="1"/>
                        <a:t>CustTenure</a:t>
                      </a:r>
                      <a:r>
                        <a:rPr lang="en-IN" dirty="0"/>
                        <a:t>, </a:t>
                      </a:r>
                      <a:r>
                        <a:rPr lang="en-IN" dirty="0" err="1"/>
                        <a:t>Channel_Online</a:t>
                      </a:r>
                      <a:r>
                        <a:rPr lang="en-IN" dirty="0"/>
                        <a:t>, </a:t>
                      </a:r>
                      <a:r>
                        <a:rPr lang="en-IN" dirty="0" err="1"/>
                        <a:t>EducationField_Engineer</a:t>
                      </a:r>
                      <a:r>
                        <a:rPr lang="en-IN" dirty="0"/>
                        <a:t>, </a:t>
                      </a:r>
                      <a:r>
                        <a:rPr lang="en-IN" dirty="0" err="1"/>
                        <a:t>Gender_Male</a:t>
                      </a:r>
                      <a:r>
                        <a:rPr lang="en-IN" dirty="0"/>
                        <a:t>, </a:t>
                      </a:r>
                      <a:r>
                        <a:rPr lang="en-IN" dirty="0" err="1"/>
                        <a:t>MaritalStatus_Single</a:t>
                      </a:r>
                      <a:r>
                        <a:rPr lang="en-IN" dirty="0"/>
                        <a:t>, Complaint, </a:t>
                      </a:r>
                      <a:r>
                        <a:rPr lang="en-IN" dirty="0" err="1"/>
                        <a:t>ExistingPolicyTenure</a:t>
                      </a:r>
                      <a:r>
                        <a:rPr lang="en-IN" dirty="0"/>
                        <a:t>, </a:t>
                      </a:r>
                      <a:r>
                        <a:rPr lang="en-IN" dirty="0" err="1"/>
                        <a:t>MaritalStatus_Married</a:t>
                      </a:r>
                      <a:r>
                        <a:rPr lang="en-IN" dirty="0"/>
                        <a:t>, </a:t>
                      </a:r>
                      <a:r>
                        <a:rPr lang="en-IN" dirty="0" err="1"/>
                        <a:t>Zone_West</a:t>
                      </a:r>
                      <a:r>
                        <a:rPr lang="en-IN" dirty="0"/>
                        <a:t>, </a:t>
                      </a:r>
                      <a:r>
                        <a:rPr lang="en-IN" dirty="0" err="1"/>
                        <a:t>Zone_North</a:t>
                      </a:r>
                      <a:r>
                        <a:rPr lang="en-IN" dirty="0"/>
                        <a:t>, </a:t>
                      </a:r>
                      <a:r>
                        <a:rPr lang="en-IN" dirty="0" err="1"/>
                        <a:t>PaymentMethod_Yearly</a:t>
                      </a:r>
                      <a:r>
                        <a:rPr lang="en-IN" dirty="0"/>
                        <a:t>, </a:t>
                      </a:r>
                      <a:r>
                        <a:rPr lang="en-IN" dirty="0" err="1"/>
                        <a:t>EducationField_Post_Graduate</a:t>
                      </a:r>
                      <a:endParaRPr lang="en-IN" dirty="0"/>
                    </a:p>
                  </a:txBody>
                  <a:tcPr/>
                </a:tc>
                <a:tc>
                  <a:txBody>
                    <a:bodyPr/>
                    <a:lstStyle/>
                    <a:p>
                      <a:pPr algn="ctr"/>
                      <a:endParaRPr lang="en-IN" dirty="0"/>
                    </a:p>
                    <a:p>
                      <a:pPr algn="ctr"/>
                      <a:endParaRPr lang="en-IN" dirty="0"/>
                    </a:p>
                    <a:p>
                      <a:pPr algn="ctr"/>
                      <a:r>
                        <a:rPr lang="en-IN" dirty="0"/>
                        <a:t>***</a:t>
                      </a:r>
                    </a:p>
                  </a:txBody>
                  <a:tcPr/>
                </a:tc>
                <a:extLst>
                  <a:ext uri="{0D108BD9-81ED-4DB2-BD59-A6C34878D82A}">
                    <a16:rowId xmlns:a16="http://schemas.microsoft.com/office/drawing/2014/main" val="835807944"/>
                  </a:ext>
                </a:extLst>
              </a:tr>
              <a:tr h="370840">
                <a:tc>
                  <a:txBody>
                    <a:bodyPr/>
                    <a:lstStyle/>
                    <a:p>
                      <a:pPr algn="ctr"/>
                      <a:r>
                        <a:rPr lang="en-IN" dirty="0" err="1"/>
                        <a:t>Occupation_Large_Business</a:t>
                      </a:r>
                      <a:r>
                        <a:rPr lang="en-IN" dirty="0"/>
                        <a:t>, </a:t>
                      </a:r>
                      <a:r>
                        <a:rPr lang="en-IN" dirty="0" err="1"/>
                        <a:t>Occupation_Salaried</a:t>
                      </a:r>
                      <a:r>
                        <a:rPr lang="en-IN" dirty="0"/>
                        <a:t>, </a:t>
                      </a:r>
                      <a:r>
                        <a:rPr lang="en-IN" dirty="0" err="1"/>
                        <a:t>Occupation_Small_Business</a:t>
                      </a:r>
                      <a:r>
                        <a:rPr lang="en-IN" dirty="0"/>
                        <a:t>, </a:t>
                      </a:r>
                      <a:r>
                        <a:rPr lang="en-IN" dirty="0" err="1"/>
                        <a:t>EducationField_MBA</a:t>
                      </a:r>
                      <a:r>
                        <a:rPr lang="en-IN" dirty="0"/>
                        <a:t>, </a:t>
                      </a:r>
                      <a:r>
                        <a:rPr lang="en-IN" dirty="0" err="1"/>
                        <a:t>Designation_Executive</a:t>
                      </a:r>
                      <a:r>
                        <a:rPr lang="en-IN" dirty="0"/>
                        <a:t>, </a:t>
                      </a:r>
                      <a:r>
                        <a:rPr lang="en-IN" dirty="0" err="1"/>
                        <a:t>Designation_Manager</a:t>
                      </a:r>
                      <a:r>
                        <a:rPr lang="en-IN" dirty="0"/>
                        <a:t>, </a:t>
                      </a:r>
                      <a:r>
                        <a:rPr lang="en-IN" dirty="0" err="1"/>
                        <a:t>Designation_Senior_Manager</a:t>
                      </a:r>
                      <a:r>
                        <a:rPr lang="en-IN" dirty="0"/>
                        <a:t>, </a:t>
                      </a:r>
                      <a:r>
                        <a:rPr lang="en-IN" dirty="0" err="1"/>
                        <a:t>MaritalStatus_Unmarried</a:t>
                      </a:r>
                      <a:r>
                        <a:rPr lang="en-IN" dirty="0"/>
                        <a:t>, </a:t>
                      </a:r>
                      <a:r>
                        <a:rPr lang="en-IN" dirty="0" err="1"/>
                        <a:t>Zone_South</a:t>
                      </a:r>
                      <a:r>
                        <a:rPr lang="en-IN" dirty="0"/>
                        <a:t>, </a:t>
                      </a:r>
                      <a:r>
                        <a:rPr lang="en-IN" dirty="0" err="1"/>
                        <a:t>Paymentmethod_Monthly</a:t>
                      </a:r>
                      <a:r>
                        <a:rPr lang="en-IN" dirty="0"/>
                        <a:t>, </a:t>
                      </a:r>
                      <a:r>
                        <a:rPr lang="en-IN" dirty="0" err="1"/>
                        <a:t>PaymentMethod_Quaterly</a:t>
                      </a:r>
                      <a:endParaRPr lang="en-IN" dirty="0"/>
                    </a:p>
                  </a:txBody>
                  <a:tcPr/>
                </a:tc>
                <a:tc>
                  <a:txBody>
                    <a:bodyPr/>
                    <a:lstStyle/>
                    <a:p>
                      <a:pPr algn="ctr"/>
                      <a:endParaRPr lang="en-IN" dirty="0"/>
                    </a:p>
                    <a:p>
                      <a:pPr algn="ctr"/>
                      <a:endParaRPr lang="en-IN" dirty="0"/>
                    </a:p>
                    <a:p>
                      <a:pPr algn="ctr"/>
                      <a:endParaRPr lang="en-IN" dirty="0"/>
                    </a:p>
                    <a:p>
                      <a:pPr algn="ctr"/>
                      <a:r>
                        <a:rPr lang="en-IN" dirty="0"/>
                        <a:t>****</a:t>
                      </a:r>
                    </a:p>
                  </a:txBody>
                  <a:tcPr/>
                </a:tc>
                <a:extLst>
                  <a:ext uri="{0D108BD9-81ED-4DB2-BD59-A6C34878D82A}">
                    <a16:rowId xmlns:a16="http://schemas.microsoft.com/office/drawing/2014/main" val="2434879316"/>
                  </a:ext>
                </a:extLst>
              </a:tr>
            </a:tbl>
          </a:graphicData>
        </a:graphic>
      </p:graphicFrame>
    </p:spTree>
    <p:extLst>
      <p:ext uri="{BB962C8B-B14F-4D97-AF65-F5344CB8AC3E}">
        <p14:creationId xmlns:p14="http://schemas.microsoft.com/office/powerpoint/2010/main" val="27967435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TotalTime>
  <Words>1889</Words>
  <Application>Microsoft Office PowerPoint</Application>
  <PresentationFormat>Widescreen</PresentationFormat>
  <Paragraphs>122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Calibri</vt:lpstr>
      <vt:lpstr>Calibri Light</vt:lpstr>
      <vt:lpstr>Cambria</vt:lpstr>
      <vt:lpstr>Courier New</vt:lpstr>
      <vt:lpstr>inherit</vt:lpstr>
      <vt:lpstr>Symbol</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Tushar Babbar</cp:lastModifiedBy>
  <cp:revision>86</cp:revision>
  <dcterms:created xsi:type="dcterms:W3CDTF">2019-12-31T09:37:22Z</dcterms:created>
  <dcterms:modified xsi:type="dcterms:W3CDTF">2022-01-04T22:13:27Z</dcterms:modified>
</cp:coreProperties>
</file>