
<file path=[Content_Types].xml><?xml version="1.0" encoding="utf-8"?>
<Types xmlns="http://schemas.openxmlformats.org/package/2006/content-types">
  <Default ContentType="image/jpeg" Extension="jpg"/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drawingml.diagramLayout+xml" PartName="/ppt/diagrams/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drawingml.diagramStyle+xml" PartName="/ppt/diagrams/quickStyle1.xml"/>
  <Override ContentType="application/vnd.openxmlformats-officedocument.presentationml.presentation.main+xml" PartName="/ppt/presentation.xml"/>
  <Override ContentType="application/vnd.ms-office.drawingml.diagramDrawing+xml" PartName="/ppt/diagrams/drawing1.xml"/>
  <Override ContentType="application/vnd.openxmlformats-officedocument.presentationml.presProps+xml" PartName="/ppt/presProps1.xml"/>
  <Override ContentType="application/vnd.openxmlformats-officedocument.drawingml.diagramColors+xml" PartName="/ppt/diagrams/color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38766-1366-4954-BDC4-41E6C66518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DE75976-A5BA-4ADC-9114-77E00256A2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Azure Databricks</a:t>
          </a:r>
          <a:r>
            <a:rPr lang="en-US" dirty="0"/>
            <a:t>: Platform for data processing.</a:t>
          </a:r>
          <a:endParaRPr lang="en-US" dirty="0">
            <a:latin typeface="Century Gothic" panose="020B0502020202020204"/>
          </a:endParaRPr>
        </a:p>
      </dgm:t>
    </dgm:pt>
    <dgm:pt modelId="{82AD1406-1316-47ED-9735-BF59DF7C34B3}" type="parTrans" cxnId="{B4E475E8-03D3-47DF-8BEE-C2C8A00D8D17}">
      <dgm:prSet/>
      <dgm:spPr/>
      <dgm:t>
        <a:bodyPr/>
        <a:lstStyle/>
        <a:p>
          <a:endParaRPr lang="en-US"/>
        </a:p>
      </dgm:t>
    </dgm:pt>
    <dgm:pt modelId="{79CACADD-5845-48FF-AC3E-BC22CE44586F}" type="sibTrans" cxnId="{B4E475E8-03D3-47DF-8BEE-C2C8A00D8D17}">
      <dgm:prSet/>
      <dgm:spPr/>
      <dgm:t>
        <a:bodyPr/>
        <a:lstStyle/>
        <a:p>
          <a:endParaRPr lang="en-US"/>
        </a:p>
      </dgm:t>
    </dgm:pt>
    <dgm:pt modelId="{BF93B831-694B-40A5-9058-6DAEBF66C7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Azure Data Lake Storage (ADLS)</a:t>
          </a:r>
          <a:r>
            <a:rPr lang="en-US" dirty="0"/>
            <a:t>: For storing Bronze, Silver, and Gold layers.</a:t>
          </a:r>
        </a:p>
      </dgm:t>
    </dgm:pt>
    <dgm:pt modelId="{6DDEF2D1-F434-464B-963D-7C362FDF8E4F}" type="parTrans" cxnId="{455105E8-FCC5-4595-9F5A-6970DC4C6540}">
      <dgm:prSet/>
      <dgm:spPr/>
      <dgm:t>
        <a:bodyPr/>
        <a:lstStyle/>
        <a:p>
          <a:endParaRPr lang="en-US"/>
        </a:p>
      </dgm:t>
    </dgm:pt>
    <dgm:pt modelId="{17B1F0B0-78B4-4652-A5AA-4CB9C0876E17}" type="sibTrans" cxnId="{455105E8-FCC5-4595-9F5A-6970DC4C6540}">
      <dgm:prSet/>
      <dgm:spPr/>
      <dgm:t>
        <a:bodyPr/>
        <a:lstStyle/>
        <a:p>
          <a:endParaRPr lang="en-US"/>
        </a:p>
      </dgm:t>
    </dgm:pt>
    <dgm:pt modelId="{FCA65FF3-ABD1-4430-89AE-42632DA8EE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Spark SQL</a:t>
          </a:r>
          <a:r>
            <a:rPr lang="en-US" dirty="0"/>
            <a:t>: For data queries and transformations.</a:t>
          </a:r>
        </a:p>
      </dgm:t>
    </dgm:pt>
    <dgm:pt modelId="{7FE906E0-EA37-4CFF-9FCE-037586D4C449}" type="parTrans" cxnId="{787FAA31-159A-456C-84A0-CB645BD3BA87}">
      <dgm:prSet/>
      <dgm:spPr/>
      <dgm:t>
        <a:bodyPr/>
        <a:lstStyle/>
        <a:p>
          <a:endParaRPr lang="en-US"/>
        </a:p>
      </dgm:t>
    </dgm:pt>
    <dgm:pt modelId="{065DA556-F969-4524-B460-96F944BEB644}" type="sibTrans" cxnId="{787FAA31-159A-456C-84A0-CB645BD3BA87}">
      <dgm:prSet/>
      <dgm:spPr/>
      <dgm:t>
        <a:bodyPr/>
        <a:lstStyle/>
        <a:p>
          <a:endParaRPr lang="en-US"/>
        </a:p>
      </dgm:t>
    </dgm:pt>
    <dgm:pt modelId="{0B813B4E-552B-4E4C-B123-B69391A5AE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Machine Learning Models</a:t>
          </a:r>
          <a:r>
            <a:rPr lang="en-US" dirty="0"/>
            <a:t>: Linear Regression, Decision Trees, Random Forest.</a:t>
          </a:r>
        </a:p>
      </dgm:t>
    </dgm:pt>
    <dgm:pt modelId="{C2FD0849-1031-4750-8820-2DFE904C4987}" type="parTrans" cxnId="{EE9AC845-70E5-4462-9C5A-63A842DFC3D8}">
      <dgm:prSet/>
      <dgm:spPr/>
      <dgm:t>
        <a:bodyPr/>
        <a:lstStyle/>
        <a:p>
          <a:endParaRPr lang="en-US"/>
        </a:p>
      </dgm:t>
    </dgm:pt>
    <dgm:pt modelId="{D7AF7453-D10F-456D-ACF3-14A5A201F7FA}" type="sibTrans" cxnId="{EE9AC845-70E5-4462-9C5A-63A842DFC3D8}">
      <dgm:prSet/>
      <dgm:spPr/>
      <dgm:t>
        <a:bodyPr/>
        <a:lstStyle/>
        <a:p>
          <a:endParaRPr lang="en-US"/>
        </a:p>
      </dgm:t>
    </dgm:pt>
    <dgm:pt modelId="{7C1123C1-EE2E-4645-A95C-C262A185EB7A}" type="pres">
      <dgm:prSet presAssocID="{4D738766-1366-4954-BDC4-41E6C66518DB}" presName="root" presStyleCnt="0">
        <dgm:presLayoutVars>
          <dgm:dir/>
          <dgm:resizeHandles val="exact"/>
        </dgm:presLayoutVars>
      </dgm:prSet>
      <dgm:spPr/>
    </dgm:pt>
    <dgm:pt modelId="{390E41A7-6217-4B2B-BBE5-64C87F52BD94}" type="pres">
      <dgm:prSet presAssocID="{EDE75976-A5BA-4ADC-9114-77E00256A2FC}" presName="compNode" presStyleCnt="0"/>
      <dgm:spPr/>
    </dgm:pt>
    <dgm:pt modelId="{7B6D62BC-F1E1-4320-AB25-98C56AC5EA8A}" type="pres">
      <dgm:prSet presAssocID="{EDE75976-A5BA-4ADC-9114-77E00256A2FC}" presName="iconBgRect" presStyleLbl="bgShp" presStyleIdx="0" presStyleCnt="4"/>
      <dgm:spPr/>
    </dgm:pt>
    <dgm:pt modelId="{9E94F9F6-36CC-494A-B579-2E60B78A799E}" type="pres">
      <dgm:prSet presAssocID="{EDE75976-A5BA-4ADC-9114-77E00256A2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1081ED9-1254-46F9-9B4E-9800218568DF}" type="pres">
      <dgm:prSet presAssocID="{EDE75976-A5BA-4ADC-9114-77E00256A2FC}" presName="spaceRect" presStyleCnt="0"/>
      <dgm:spPr/>
    </dgm:pt>
    <dgm:pt modelId="{4317CB84-0649-4293-ABEE-1B4BA1154BB2}" type="pres">
      <dgm:prSet presAssocID="{EDE75976-A5BA-4ADC-9114-77E00256A2FC}" presName="textRect" presStyleLbl="revTx" presStyleIdx="0" presStyleCnt="4">
        <dgm:presLayoutVars>
          <dgm:chMax val="1"/>
          <dgm:chPref val="1"/>
        </dgm:presLayoutVars>
      </dgm:prSet>
      <dgm:spPr/>
    </dgm:pt>
    <dgm:pt modelId="{92E937F4-1EC8-42C0-B870-6640F46BAC0A}" type="pres">
      <dgm:prSet presAssocID="{79CACADD-5845-48FF-AC3E-BC22CE44586F}" presName="sibTrans" presStyleCnt="0"/>
      <dgm:spPr/>
    </dgm:pt>
    <dgm:pt modelId="{2CCA49D4-4199-439A-B389-5CA486C3E460}" type="pres">
      <dgm:prSet presAssocID="{BF93B831-694B-40A5-9058-6DAEBF66C7A1}" presName="compNode" presStyleCnt="0"/>
      <dgm:spPr/>
    </dgm:pt>
    <dgm:pt modelId="{A0D75DE8-7496-4AB5-89AD-F328C17D67F6}" type="pres">
      <dgm:prSet presAssocID="{BF93B831-694B-40A5-9058-6DAEBF66C7A1}" presName="iconBgRect" presStyleLbl="bgShp" presStyleIdx="1" presStyleCnt="4"/>
      <dgm:spPr/>
    </dgm:pt>
    <dgm:pt modelId="{C2BD11BF-2C6A-48A0-AA38-8E05C05EA59A}" type="pres">
      <dgm:prSet presAssocID="{BF93B831-694B-40A5-9058-6DAEBF66C7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65264133-3197-4529-A0D6-9C6EDE9869E6}" type="pres">
      <dgm:prSet presAssocID="{BF93B831-694B-40A5-9058-6DAEBF66C7A1}" presName="spaceRect" presStyleCnt="0"/>
      <dgm:spPr/>
    </dgm:pt>
    <dgm:pt modelId="{7D96487E-E1D8-4514-9540-14436E4524CC}" type="pres">
      <dgm:prSet presAssocID="{BF93B831-694B-40A5-9058-6DAEBF66C7A1}" presName="textRect" presStyleLbl="revTx" presStyleIdx="1" presStyleCnt="4">
        <dgm:presLayoutVars>
          <dgm:chMax val="1"/>
          <dgm:chPref val="1"/>
        </dgm:presLayoutVars>
      </dgm:prSet>
      <dgm:spPr/>
    </dgm:pt>
    <dgm:pt modelId="{EDF15029-0114-47D2-A756-CA3C7613B324}" type="pres">
      <dgm:prSet presAssocID="{17B1F0B0-78B4-4652-A5AA-4CB9C0876E17}" presName="sibTrans" presStyleCnt="0"/>
      <dgm:spPr/>
    </dgm:pt>
    <dgm:pt modelId="{C5562BF3-D916-406B-99D2-3B48500B10DE}" type="pres">
      <dgm:prSet presAssocID="{FCA65FF3-ABD1-4430-89AE-42632DA8EEF3}" presName="compNode" presStyleCnt="0"/>
      <dgm:spPr/>
    </dgm:pt>
    <dgm:pt modelId="{BBDA71C3-905D-4382-B3FC-F5EC2F527794}" type="pres">
      <dgm:prSet presAssocID="{FCA65FF3-ABD1-4430-89AE-42632DA8EEF3}" presName="iconBgRect" presStyleLbl="bgShp" presStyleIdx="2" presStyleCnt="4"/>
      <dgm:spPr/>
    </dgm:pt>
    <dgm:pt modelId="{B3CBFAE3-D3C4-40E3-B75C-731A81EC85BC}" type="pres">
      <dgm:prSet presAssocID="{FCA65FF3-ABD1-4430-89AE-42632DA8EE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7B6EB6F-F2F2-4D29-967D-692D0998F250}" type="pres">
      <dgm:prSet presAssocID="{FCA65FF3-ABD1-4430-89AE-42632DA8EEF3}" presName="spaceRect" presStyleCnt="0"/>
      <dgm:spPr/>
    </dgm:pt>
    <dgm:pt modelId="{24077E7B-FECB-4317-8242-C8CE4DD57315}" type="pres">
      <dgm:prSet presAssocID="{FCA65FF3-ABD1-4430-89AE-42632DA8EEF3}" presName="textRect" presStyleLbl="revTx" presStyleIdx="2" presStyleCnt="4">
        <dgm:presLayoutVars>
          <dgm:chMax val="1"/>
          <dgm:chPref val="1"/>
        </dgm:presLayoutVars>
      </dgm:prSet>
      <dgm:spPr/>
    </dgm:pt>
    <dgm:pt modelId="{1127A9C7-A6AF-4D06-B06A-E32590B40289}" type="pres">
      <dgm:prSet presAssocID="{065DA556-F969-4524-B460-96F944BEB644}" presName="sibTrans" presStyleCnt="0"/>
      <dgm:spPr/>
    </dgm:pt>
    <dgm:pt modelId="{931BF3EB-7E65-4030-995A-DC3D33AC8DD5}" type="pres">
      <dgm:prSet presAssocID="{0B813B4E-552B-4E4C-B123-B69391A5AE94}" presName="compNode" presStyleCnt="0"/>
      <dgm:spPr/>
    </dgm:pt>
    <dgm:pt modelId="{7FE9683A-38FB-4DAF-B688-8E40BCA38AC5}" type="pres">
      <dgm:prSet presAssocID="{0B813B4E-552B-4E4C-B123-B69391A5AE94}" presName="iconBgRect" presStyleLbl="bgShp" presStyleIdx="3" presStyleCnt="4"/>
      <dgm:spPr/>
    </dgm:pt>
    <dgm:pt modelId="{3E2A92DF-A4E1-43AB-8BCD-66FD210B6E34}" type="pres">
      <dgm:prSet presAssocID="{0B813B4E-552B-4E4C-B123-B69391A5AE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C988F2B-671A-4DAE-923B-A12C41658C72}" type="pres">
      <dgm:prSet presAssocID="{0B813B4E-552B-4E4C-B123-B69391A5AE94}" presName="spaceRect" presStyleCnt="0"/>
      <dgm:spPr/>
    </dgm:pt>
    <dgm:pt modelId="{F58267D4-CDF6-4A54-9A35-768CFE30A842}" type="pres">
      <dgm:prSet presAssocID="{0B813B4E-552B-4E4C-B123-B69391A5AE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34D404-077A-46A9-B045-E93C0737EF1D}" type="presOf" srcId="{EDE75976-A5BA-4ADC-9114-77E00256A2FC}" destId="{4317CB84-0649-4293-ABEE-1B4BA1154BB2}" srcOrd="0" destOrd="0" presId="urn:microsoft.com/office/officeart/2018/5/layout/IconCircleLabelList"/>
    <dgm:cxn modelId="{496F212E-FBF1-4F71-B43E-0DD177781027}" type="presOf" srcId="{4D738766-1366-4954-BDC4-41E6C66518DB}" destId="{7C1123C1-EE2E-4645-A95C-C262A185EB7A}" srcOrd="0" destOrd="0" presId="urn:microsoft.com/office/officeart/2018/5/layout/IconCircleLabelList"/>
    <dgm:cxn modelId="{787FAA31-159A-456C-84A0-CB645BD3BA87}" srcId="{4D738766-1366-4954-BDC4-41E6C66518DB}" destId="{FCA65FF3-ABD1-4430-89AE-42632DA8EEF3}" srcOrd="2" destOrd="0" parTransId="{7FE906E0-EA37-4CFF-9FCE-037586D4C449}" sibTransId="{065DA556-F969-4524-B460-96F944BEB644}"/>
    <dgm:cxn modelId="{EE9AC845-70E5-4462-9C5A-63A842DFC3D8}" srcId="{4D738766-1366-4954-BDC4-41E6C66518DB}" destId="{0B813B4E-552B-4E4C-B123-B69391A5AE94}" srcOrd="3" destOrd="0" parTransId="{C2FD0849-1031-4750-8820-2DFE904C4987}" sibTransId="{D7AF7453-D10F-456D-ACF3-14A5A201F7FA}"/>
    <dgm:cxn modelId="{5E11667D-7F85-4389-9796-F818D45DF91F}" type="presOf" srcId="{BF93B831-694B-40A5-9058-6DAEBF66C7A1}" destId="{7D96487E-E1D8-4514-9540-14436E4524CC}" srcOrd="0" destOrd="0" presId="urn:microsoft.com/office/officeart/2018/5/layout/IconCircleLabelList"/>
    <dgm:cxn modelId="{C4AE08D9-C380-40A1-886E-6AB26B2CC1DB}" type="presOf" srcId="{0B813B4E-552B-4E4C-B123-B69391A5AE94}" destId="{F58267D4-CDF6-4A54-9A35-768CFE30A842}" srcOrd="0" destOrd="0" presId="urn:microsoft.com/office/officeart/2018/5/layout/IconCircleLabelList"/>
    <dgm:cxn modelId="{F67E82DE-80D9-491A-916F-346EBDC953E1}" type="presOf" srcId="{FCA65FF3-ABD1-4430-89AE-42632DA8EEF3}" destId="{24077E7B-FECB-4317-8242-C8CE4DD57315}" srcOrd="0" destOrd="0" presId="urn:microsoft.com/office/officeart/2018/5/layout/IconCircleLabelList"/>
    <dgm:cxn modelId="{455105E8-FCC5-4595-9F5A-6970DC4C6540}" srcId="{4D738766-1366-4954-BDC4-41E6C66518DB}" destId="{BF93B831-694B-40A5-9058-6DAEBF66C7A1}" srcOrd="1" destOrd="0" parTransId="{6DDEF2D1-F434-464B-963D-7C362FDF8E4F}" sibTransId="{17B1F0B0-78B4-4652-A5AA-4CB9C0876E17}"/>
    <dgm:cxn modelId="{B4E475E8-03D3-47DF-8BEE-C2C8A00D8D17}" srcId="{4D738766-1366-4954-BDC4-41E6C66518DB}" destId="{EDE75976-A5BA-4ADC-9114-77E00256A2FC}" srcOrd="0" destOrd="0" parTransId="{82AD1406-1316-47ED-9735-BF59DF7C34B3}" sibTransId="{79CACADD-5845-48FF-AC3E-BC22CE44586F}"/>
    <dgm:cxn modelId="{ACBA1412-6068-4783-BDB8-AFE9333C442C}" type="presParOf" srcId="{7C1123C1-EE2E-4645-A95C-C262A185EB7A}" destId="{390E41A7-6217-4B2B-BBE5-64C87F52BD94}" srcOrd="0" destOrd="0" presId="urn:microsoft.com/office/officeart/2018/5/layout/IconCircleLabelList"/>
    <dgm:cxn modelId="{1FB1CB05-444C-45A2-9FF8-1C369B1A6AA5}" type="presParOf" srcId="{390E41A7-6217-4B2B-BBE5-64C87F52BD94}" destId="{7B6D62BC-F1E1-4320-AB25-98C56AC5EA8A}" srcOrd="0" destOrd="0" presId="urn:microsoft.com/office/officeart/2018/5/layout/IconCircleLabelList"/>
    <dgm:cxn modelId="{0BC7E911-F210-4DEA-B889-8A286F76A72C}" type="presParOf" srcId="{390E41A7-6217-4B2B-BBE5-64C87F52BD94}" destId="{9E94F9F6-36CC-494A-B579-2E60B78A799E}" srcOrd="1" destOrd="0" presId="urn:microsoft.com/office/officeart/2018/5/layout/IconCircleLabelList"/>
    <dgm:cxn modelId="{B2302876-E4E2-4AF1-8236-AE007A01E64C}" type="presParOf" srcId="{390E41A7-6217-4B2B-BBE5-64C87F52BD94}" destId="{F1081ED9-1254-46F9-9B4E-9800218568DF}" srcOrd="2" destOrd="0" presId="urn:microsoft.com/office/officeart/2018/5/layout/IconCircleLabelList"/>
    <dgm:cxn modelId="{B40C58F7-82ED-4313-867C-AC07CCF18CDF}" type="presParOf" srcId="{390E41A7-6217-4B2B-BBE5-64C87F52BD94}" destId="{4317CB84-0649-4293-ABEE-1B4BA1154BB2}" srcOrd="3" destOrd="0" presId="urn:microsoft.com/office/officeart/2018/5/layout/IconCircleLabelList"/>
    <dgm:cxn modelId="{D15205F3-5AF0-49A3-BBDB-1767105FCD7A}" type="presParOf" srcId="{7C1123C1-EE2E-4645-A95C-C262A185EB7A}" destId="{92E937F4-1EC8-42C0-B870-6640F46BAC0A}" srcOrd="1" destOrd="0" presId="urn:microsoft.com/office/officeart/2018/5/layout/IconCircleLabelList"/>
    <dgm:cxn modelId="{0B20C55A-D86A-41AF-B7F4-152C95F26EBC}" type="presParOf" srcId="{7C1123C1-EE2E-4645-A95C-C262A185EB7A}" destId="{2CCA49D4-4199-439A-B389-5CA486C3E460}" srcOrd="2" destOrd="0" presId="urn:microsoft.com/office/officeart/2018/5/layout/IconCircleLabelList"/>
    <dgm:cxn modelId="{315457B4-1C00-4E29-9F95-EBEFE8E64BFA}" type="presParOf" srcId="{2CCA49D4-4199-439A-B389-5CA486C3E460}" destId="{A0D75DE8-7496-4AB5-89AD-F328C17D67F6}" srcOrd="0" destOrd="0" presId="urn:microsoft.com/office/officeart/2018/5/layout/IconCircleLabelList"/>
    <dgm:cxn modelId="{203E3042-C1E8-488C-9F6A-BC4F3B005DF1}" type="presParOf" srcId="{2CCA49D4-4199-439A-B389-5CA486C3E460}" destId="{C2BD11BF-2C6A-48A0-AA38-8E05C05EA59A}" srcOrd="1" destOrd="0" presId="urn:microsoft.com/office/officeart/2018/5/layout/IconCircleLabelList"/>
    <dgm:cxn modelId="{EA7DBF60-623A-43E9-BC45-8FA2A5B16D29}" type="presParOf" srcId="{2CCA49D4-4199-439A-B389-5CA486C3E460}" destId="{65264133-3197-4529-A0D6-9C6EDE9869E6}" srcOrd="2" destOrd="0" presId="urn:microsoft.com/office/officeart/2018/5/layout/IconCircleLabelList"/>
    <dgm:cxn modelId="{4CB89CC7-5E06-4947-B80D-08532C0467FF}" type="presParOf" srcId="{2CCA49D4-4199-439A-B389-5CA486C3E460}" destId="{7D96487E-E1D8-4514-9540-14436E4524CC}" srcOrd="3" destOrd="0" presId="urn:microsoft.com/office/officeart/2018/5/layout/IconCircleLabelList"/>
    <dgm:cxn modelId="{0DCC7E72-24A1-44F9-9CF9-FB1F6AEDDF25}" type="presParOf" srcId="{7C1123C1-EE2E-4645-A95C-C262A185EB7A}" destId="{EDF15029-0114-47D2-A756-CA3C7613B324}" srcOrd="3" destOrd="0" presId="urn:microsoft.com/office/officeart/2018/5/layout/IconCircleLabelList"/>
    <dgm:cxn modelId="{A5ADB67F-8B12-42F2-845E-C040B87197C7}" type="presParOf" srcId="{7C1123C1-EE2E-4645-A95C-C262A185EB7A}" destId="{C5562BF3-D916-406B-99D2-3B48500B10DE}" srcOrd="4" destOrd="0" presId="urn:microsoft.com/office/officeart/2018/5/layout/IconCircleLabelList"/>
    <dgm:cxn modelId="{F45DE1B4-9349-4A01-8297-34965D958E63}" type="presParOf" srcId="{C5562BF3-D916-406B-99D2-3B48500B10DE}" destId="{BBDA71C3-905D-4382-B3FC-F5EC2F527794}" srcOrd="0" destOrd="0" presId="urn:microsoft.com/office/officeart/2018/5/layout/IconCircleLabelList"/>
    <dgm:cxn modelId="{406740FB-5CA3-408C-8A67-AF56CD060088}" type="presParOf" srcId="{C5562BF3-D916-406B-99D2-3B48500B10DE}" destId="{B3CBFAE3-D3C4-40E3-B75C-731A81EC85BC}" srcOrd="1" destOrd="0" presId="urn:microsoft.com/office/officeart/2018/5/layout/IconCircleLabelList"/>
    <dgm:cxn modelId="{586B8315-8160-4132-9EEF-C29926863CB4}" type="presParOf" srcId="{C5562BF3-D916-406B-99D2-3B48500B10DE}" destId="{F7B6EB6F-F2F2-4D29-967D-692D0998F250}" srcOrd="2" destOrd="0" presId="urn:microsoft.com/office/officeart/2018/5/layout/IconCircleLabelList"/>
    <dgm:cxn modelId="{48B0C0C9-AD22-4A9A-88E5-DEC33C6E57CF}" type="presParOf" srcId="{C5562BF3-D916-406B-99D2-3B48500B10DE}" destId="{24077E7B-FECB-4317-8242-C8CE4DD57315}" srcOrd="3" destOrd="0" presId="urn:microsoft.com/office/officeart/2018/5/layout/IconCircleLabelList"/>
    <dgm:cxn modelId="{58CB0ADA-AA7F-485A-A03D-9D2D77D12A97}" type="presParOf" srcId="{7C1123C1-EE2E-4645-A95C-C262A185EB7A}" destId="{1127A9C7-A6AF-4D06-B06A-E32590B40289}" srcOrd="5" destOrd="0" presId="urn:microsoft.com/office/officeart/2018/5/layout/IconCircleLabelList"/>
    <dgm:cxn modelId="{F1E97C27-F37F-4320-9587-9141A44610EA}" type="presParOf" srcId="{7C1123C1-EE2E-4645-A95C-C262A185EB7A}" destId="{931BF3EB-7E65-4030-995A-DC3D33AC8DD5}" srcOrd="6" destOrd="0" presId="urn:microsoft.com/office/officeart/2018/5/layout/IconCircleLabelList"/>
    <dgm:cxn modelId="{9E29A869-7D52-4A18-8B99-D1D2526E9110}" type="presParOf" srcId="{931BF3EB-7E65-4030-995A-DC3D33AC8DD5}" destId="{7FE9683A-38FB-4DAF-B688-8E40BCA38AC5}" srcOrd="0" destOrd="0" presId="urn:microsoft.com/office/officeart/2018/5/layout/IconCircleLabelList"/>
    <dgm:cxn modelId="{7C21FE27-4510-468E-91BB-000200532CE4}" type="presParOf" srcId="{931BF3EB-7E65-4030-995A-DC3D33AC8DD5}" destId="{3E2A92DF-A4E1-43AB-8BCD-66FD210B6E34}" srcOrd="1" destOrd="0" presId="urn:microsoft.com/office/officeart/2018/5/layout/IconCircleLabelList"/>
    <dgm:cxn modelId="{E9A7B170-2F8E-49F3-9AEB-E078F767AC82}" type="presParOf" srcId="{931BF3EB-7E65-4030-995A-DC3D33AC8DD5}" destId="{1C988F2B-671A-4DAE-923B-A12C41658C72}" srcOrd="2" destOrd="0" presId="urn:microsoft.com/office/officeart/2018/5/layout/IconCircleLabelList"/>
    <dgm:cxn modelId="{F11F3700-4BFA-48AC-80AD-F4AE3050E6BE}" type="presParOf" srcId="{931BF3EB-7E65-4030-995A-DC3D33AC8DD5}" destId="{F58267D4-CDF6-4A54-9A35-768CFE30A8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D62BC-F1E1-4320-AB25-98C56AC5EA8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4F9F6-36CC-494A-B579-2E60B78A799E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7CB84-0649-4293-ABEE-1B4BA1154BB2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Azure Databricks</a:t>
          </a:r>
          <a:r>
            <a:rPr lang="en-US" sz="1100" kern="1200" dirty="0"/>
            <a:t>: Platform for data processing.</a:t>
          </a:r>
          <a:endParaRPr lang="en-US" sz="1100" kern="1200" dirty="0">
            <a:latin typeface="Century Gothic" panose="020B0502020202020204"/>
          </a:endParaRPr>
        </a:p>
      </dsp:txBody>
      <dsp:txXfrm>
        <a:off x="372805" y="2326036"/>
        <a:ext cx="2058075" cy="720000"/>
      </dsp:txXfrm>
    </dsp:sp>
    <dsp:sp modelId="{A0D75DE8-7496-4AB5-89AD-F328C17D67F6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D11BF-2C6A-48A0-AA38-8E05C05EA59A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6487E-E1D8-4514-9540-14436E4524CC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Azure Data Lake Storage (ADLS)</a:t>
          </a:r>
          <a:r>
            <a:rPr lang="en-US" sz="1100" kern="1200" dirty="0"/>
            <a:t>: For storing Bronze, Silver, and Gold layers.</a:t>
          </a:r>
        </a:p>
      </dsp:txBody>
      <dsp:txXfrm>
        <a:off x="2791043" y="2326036"/>
        <a:ext cx="2058075" cy="720000"/>
      </dsp:txXfrm>
    </dsp:sp>
    <dsp:sp modelId="{BBDA71C3-905D-4382-B3FC-F5EC2F527794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BFAE3-D3C4-40E3-B75C-731A81EC85BC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7E7B-FECB-4317-8242-C8CE4DD57315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Spark SQL</a:t>
          </a:r>
          <a:r>
            <a:rPr lang="en-US" sz="1100" kern="1200" dirty="0"/>
            <a:t>: For data queries and transformations.</a:t>
          </a:r>
        </a:p>
      </dsp:txBody>
      <dsp:txXfrm>
        <a:off x="5209281" y="2326036"/>
        <a:ext cx="2058075" cy="720000"/>
      </dsp:txXfrm>
    </dsp:sp>
    <dsp:sp modelId="{7FE9683A-38FB-4DAF-B688-8E40BCA38AC5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A92DF-A4E1-43AB-8BCD-66FD210B6E34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267D4-CDF6-4A54-9A35-768CFE30A842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Machine Learning Models</a:t>
          </a:r>
          <a:r>
            <a:rPr lang="en-US" sz="1100" kern="1200" dirty="0"/>
            <a:t>: Linear Regression, Decision Trees, Random Forest.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3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1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1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1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8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50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1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c.gov/site/tlc/about/tlc-trip-record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205" y="1887795"/>
            <a:ext cx="9673306" cy="2733106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NYC Taxi Data Analysis - Data Flow, Execution, and Results</a:t>
            </a:r>
            <a:br>
              <a:rPr lang="en-US" sz="4000" dirty="0">
                <a:ea typeface="+mj-lt"/>
                <a:cs typeface="+mj-lt"/>
              </a:rPr>
            </a:br>
            <a:br>
              <a:rPr lang="en-US" sz="4000">
                <a:ea typeface="+mj-lt"/>
                <a:cs typeface="+mj-lt"/>
              </a:rPr>
            </a:br>
            <a:r>
              <a:rPr lang="en-US" sz="2000">
                <a:ea typeface="+mj-lt"/>
                <a:cs typeface="+mj-lt"/>
              </a:rPr>
              <a:t>“Exploring the Medallion Architecture and Advanced Insights”</a:t>
            </a:r>
            <a:endParaRPr lang="en-US" sz="2000"/>
          </a:p>
          <a:p>
            <a:endParaRPr lang="en-US" sz="40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2600" y="5049673"/>
            <a:ext cx="7128514" cy="697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Tushar </a:t>
            </a:r>
            <a:r>
              <a:rPr lang="en-US" dirty="0" err="1">
                <a:ea typeface="+mn-lt"/>
                <a:cs typeface="+mn-lt"/>
              </a:rPr>
              <a:t>Chotlani</a:t>
            </a:r>
            <a:r>
              <a:rPr lang="en-US" dirty="0">
                <a:ea typeface="+mn-lt"/>
                <a:cs typeface="+mn-lt"/>
              </a:rPr>
              <a:t>, Pratik Jaiswal and Arpan Jaiswal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4FC8-87C0-15D2-4957-6CD34D49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b="1">
                <a:ea typeface="+mj-lt"/>
                <a:cs typeface="+mj-lt"/>
              </a:rPr>
              <a:t>High-Level Source Code Overview</a:t>
            </a:r>
            <a:br>
              <a:rPr lang="en-US" sz="4300" b="1">
                <a:ea typeface="+mj-lt"/>
                <a:cs typeface="+mj-lt"/>
              </a:rPr>
            </a:br>
            <a:r>
              <a:rPr lang="en-US" sz="2000" b="1">
                <a:ea typeface="+mj-lt"/>
                <a:cs typeface="+mj-lt"/>
              </a:rPr>
              <a:t>(Machine Learning Results - Summary)</a:t>
            </a:r>
            <a:endParaRPr lang="en-US" sz="2000">
              <a:solidFill>
                <a:srgbClr val="000000"/>
              </a:solidFill>
              <a:ea typeface="+mj-lt"/>
              <a:cs typeface="+mj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F40D18-2501-BEC7-5EE3-1AF593A63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868126"/>
              </p:ext>
            </p:extLst>
          </p:nvPr>
        </p:nvGraphicFramePr>
        <p:xfrm>
          <a:off x="647363" y="2016265"/>
          <a:ext cx="109066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38">
                  <a:extLst>
                    <a:ext uri="{9D8B030D-6E8A-4147-A177-3AD203B41FA5}">
                      <a16:colId xmlns:a16="http://schemas.microsoft.com/office/drawing/2014/main" val="1413676439"/>
                    </a:ext>
                  </a:extLst>
                </a:gridCol>
                <a:gridCol w="2397062">
                  <a:extLst>
                    <a:ext uri="{9D8B030D-6E8A-4147-A177-3AD203B41FA5}">
                      <a16:colId xmlns:a16="http://schemas.microsoft.com/office/drawing/2014/main" val="2530653693"/>
                    </a:ext>
                  </a:extLst>
                </a:gridCol>
                <a:gridCol w="2229827">
                  <a:extLst>
                    <a:ext uri="{9D8B030D-6E8A-4147-A177-3AD203B41FA5}">
                      <a16:colId xmlns:a16="http://schemas.microsoft.com/office/drawing/2014/main" val="3152543092"/>
                    </a:ext>
                  </a:extLst>
                </a:gridCol>
                <a:gridCol w="2057016">
                  <a:extLst>
                    <a:ext uri="{9D8B030D-6E8A-4147-A177-3AD203B41FA5}">
                      <a16:colId xmlns:a16="http://schemas.microsoft.com/office/drawing/2014/main" val="3340677325"/>
                    </a:ext>
                  </a:extLst>
                </a:gridCol>
              </a:tblGrid>
              <a:tr h="2839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36830"/>
                  </a:ext>
                </a:extLst>
              </a:tr>
              <a:tr h="2839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Root Mean Squared Error (RMSE)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4.31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12.32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13.65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88562"/>
                  </a:ext>
                </a:extLst>
              </a:tr>
              <a:tr h="2839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Mean Absolute Error (MAE)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2.86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2.83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3.67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59588"/>
                  </a:ext>
                </a:extLst>
              </a:tr>
              <a:tr h="2839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Mean Squared Error (MSE)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18.57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151.84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186.30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38586"/>
                  </a:ext>
                </a:extLst>
              </a:tr>
              <a:tr h="2839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Century Gothic"/>
                        </a:rPr>
                        <a:t>R² (Coefficient of Determination)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0.60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51610"/>
                  </a:ext>
                </a:extLst>
              </a:tr>
            </a:tbl>
          </a:graphicData>
        </a:graphic>
      </p:graphicFrame>
      <p:pic>
        <p:nvPicPr>
          <p:cNvPr id="7" name="Picture 6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99B3CFEB-73F6-6D10-A334-BFE73CC4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79" y="3834352"/>
            <a:ext cx="3813035" cy="27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AEAB03-A4D4-B252-449A-7C6EB0F3C4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964C3-5602-5F94-B3CF-039427FB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Challenges Faced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EEF6-4E83-C53E-9E1A-5FB044C6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 dirty="0">
                <a:ea typeface="+mn-lt"/>
                <a:cs typeface="+mn-lt"/>
              </a:rPr>
              <a:t>Challenges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Handling missing values in raw data.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Balancing model complexity vs. accuracy.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Managing large-scale data with efficiency.</a:t>
            </a:r>
            <a:endParaRPr lang="en-US"/>
          </a:p>
          <a:p>
            <a:pPr marL="274320" lvl="1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b="1" dirty="0">
                <a:ea typeface="+mn-lt"/>
                <a:cs typeface="+mn-lt"/>
              </a:rPr>
              <a:t>Solutions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Used Delta Lake for efficient storage and versioning.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Applied transformations to clean and enrich data.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Used Spark </a:t>
            </a:r>
            <a:r>
              <a:rPr lang="en-US" dirty="0" err="1">
                <a:ea typeface="+mn-lt"/>
                <a:cs typeface="+mn-lt"/>
              </a:rPr>
              <a:t>MLlib</a:t>
            </a:r>
            <a:r>
              <a:rPr lang="en-US" dirty="0">
                <a:ea typeface="+mn-lt"/>
                <a:cs typeface="+mn-lt"/>
              </a:rPr>
              <a:t> for scalable machine learning.</a:t>
            </a:r>
            <a:endParaRPr lang="en-US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9322FD-92F6-0978-90B9-580261352C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01BBE-6950-EF1B-1CB3-E689677C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Summary and Business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60CF-7C66-D680-7FED-0206718E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 dirty="0">
                <a:ea typeface="+mn-lt"/>
                <a:cs typeface="+mn-lt"/>
              </a:rPr>
              <a:t>Summary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Medallion architecture ensures data traceability and quality.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Insights like high-demand zones and seasonal trends improve planning.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Machine learning models provide accurate fare predictions.</a:t>
            </a:r>
            <a:endParaRPr lang="en-US" dirty="0"/>
          </a:p>
          <a:p>
            <a:pPr marL="274320" lvl="1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b="1" dirty="0">
                <a:ea typeface="+mn-lt"/>
                <a:cs typeface="+mn-lt"/>
              </a:rPr>
              <a:t>Business Impact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Resource optimization based on high-traffic zones.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Improved revenue forecasting with seasonal trends.</a:t>
            </a:r>
            <a:endParaRPr lang="en-US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2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2113B-41FA-450E-B533-F51733045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121CFA2-9339-EA94-1047-200785651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8703" y="1562546"/>
            <a:ext cx="3750954" cy="37509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B5E9E0-7C44-46B5-B3E8-E62887B31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E9091-C029-7EB3-4DA6-91DC77A5A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9" y="2044261"/>
            <a:ext cx="5716338" cy="3042706"/>
          </a:xfrm>
        </p:spPr>
        <p:txBody>
          <a:bodyPr>
            <a:normAutofit/>
          </a:bodyPr>
          <a:lstStyle/>
          <a:p>
            <a:r>
              <a:rPr lang="en-US" sz="600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88855-34D7-45DF-9DB8-682E4A358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6981A1-6AD0-44A6-84F4-420410F3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9FF0FB-30CE-40B4-B3F2-A565E71C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216A06-7EF2-4C72-8D1E-8959D3EB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9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3124-6CB3-2436-1432-2F3A4ABC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6009"/>
            <a:ext cx="9353910" cy="104811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Project 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B9A6-FBDF-0621-5ABC-11DE2DA0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6781"/>
            <a:ext cx="10159041" cy="4478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Objective: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To build a robust data Pipeline to ingest, transform, analyze and create a model on NYC taxi data.</a:t>
            </a: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b="1" dirty="0">
                <a:latin typeface="Arial"/>
                <a:ea typeface="+mn-lt"/>
                <a:cs typeface="Arial"/>
              </a:rPr>
              <a:t>Key Features</a:t>
            </a:r>
            <a:endParaRPr lang="en-US" dirty="0">
              <a:latin typeface="Arial"/>
              <a:ea typeface="+mn-lt"/>
              <a:cs typeface="Arial"/>
            </a:endParaRPr>
          </a:p>
          <a:p>
            <a:pPr lvl="1">
              <a:buClr>
                <a:srgbClr val="262626"/>
              </a:buClr>
              <a:buFont typeface="Courier New,monospace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Dynamic data ingestion using APIs</a:t>
            </a:r>
          </a:p>
          <a:p>
            <a:pPr lvl="1">
              <a:buClr>
                <a:srgbClr val="262626"/>
              </a:buClr>
              <a:buFont typeface="Courier New,monospace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Data transformation and cleaning with </a:t>
            </a:r>
            <a:r>
              <a:rPr lang="en-US" dirty="0" err="1">
                <a:latin typeface="Arial"/>
                <a:ea typeface="+mn-lt"/>
                <a:cs typeface="Arial"/>
              </a:rPr>
              <a:t>PySpark</a:t>
            </a:r>
          </a:p>
          <a:p>
            <a:pPr lvl="1">
              <a:buClr>
                <a:srgbClr val="262626"/>
              </a:buClr>
              <a:buFont typeface="Courier New,monospace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Data storage and versioning with Delta Lake</a:t>
            </a:r>
          </a:p>
          <a:p>
            <a:pPr lvl="1">
              <a:buClr>
                <a:srgbClr val="262626"/>
              </a:buClr>
              <a:buFont typeface="Courier New,monospace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Medallion architecture implementation</a:t>
            </a:r>
            <a:endParaRPr lang="en-US" dirty="0"/>
          </a:p>
          <a:p>
            <a:pPr>
              <a:buClr>
                <a:srgbClr val="262626"/>
              </a:buClr>
            </a:pPr>
            <a:r>
              <a:rPr lang="en-US" b="1" dirty="0">
                <a:ea typeface="+mn-lt"/>
                <a:cs typeface="+mn-lt"/>
              </a:rPr>
              <a:t>Tools and Technologies</a:t>
            </a:r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en-US" dirty="0">
                <a:latin typeface="Arial"/>
                <a:cs typeface="Arial"/>
              </a:rPr>
              <a:t>Azure Data Factory</a:t>
            </a:r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en-US" dirty="0">
                <a:latin typeface="Arial"/>
                <a:cs typeface="Arial"/>
              </a:rPr>
              <a:t>Azure Databricks</a:t>
            </a:r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en-US" dirty="0">
                <a:latin typeface="Arial"/>
                <a:cs typeface="Arial"/>
              </a:rPr>
              <a:t>Delta Lake</a:t>
            </a:r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en-US" dirty="0">
                <a:latin typeface="Arial"/>
                <a:cs typeface="Arial"/>
              </a:rPr>
              <a:t>Python</a:t>
            </a:r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en-US" dirty="0">
                <a:latin typeface="Arial"/>
                <a:cs typeface="Arial"/>
              </a:rPr>
              <a:t>SQL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en-US" b="1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3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CEE-75C1-0D89-E4D3-B3B585E2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NYC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A9C9-C757-9F8D-42FF-E2BE5426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prstClr val="black">
                  <a:lumMod val="85000"/>
                  <a:lumOff val="15000"/>
                </a:prstClr>
              </a:buClr>
            </a:pPr>
            <a:r>
              <a:rPr lang="en-US" b="1" dirty="0">
                <a:ea typeface="+mn-lt"/>
                <a:cs typeface="+mn-lt"/>
              </a:rPr>
              <a:t>Source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NYC Taxi Trip data</a:t>
            </a:r>
            <a:endParaRPr lang="en-US" dirty="0"/>
          </a:p>
          <a:p>
            <a:pPr marL="274320" lvl="1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 dirty="0">
                <a:ea typeface="+mn-lt"/>
                <a:cs typeface="+mn-lt"/>
              </a:rPr>
              <a:t>Source Webpage:</a:t>
            </a:r>
            <a:endParaRPr lang="en-US" b="1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  <a:hlinkClick r:id="rId2"/>
              </a:rPr>
              <a:t>https://www.nyc.gov/site/tlc/about/tlc-trip-record-</a:t>
            </a:r>
            <a:r>
              <a:rPr lang="en-US" dirty="0">
                <a:ea typeface="+mn-lt"/>
                <a:cs typeface="+mn-lt"/>
              </a:rPr>
              <a:t>data.page</a:t>
            </a:r>
            <a:endParaRPr lang="en-US"/>
          </a:p>
          <a:p>
            <a:pPr>
              <a:buClr>
                <a:srgbClr val="262626"/>
              </a:buClr>
            </a:pPr>
            <a:endParaRPr lang="en-US" b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 dirty="0">
                <a:ea typeface="+mn-lt"/>
                <a:cs typeface="+mn-lt"/>
              </a:rPr>
              <a:t>Data Source:</a:t>
            </a:r>
            <a:endParaRPr lang="en-US" b="1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https://d37ci6vzurychx.cloudfront.net/trip-data/green_tripdata_2024-01.parquet</a:t>
            </a:r>
          </a:p>
          <a:p>
            <a:pPr>
              <a:buClr>
                <a:srgbClr val="262626"/>
              </a:buClr>
            </a:pPr>
            <a:endParaRPr lang="en-US" b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 dirty="0">
                <a:ea typeface="+mn-lt"/>
                <a:cs typeface="+mn-lt"/>
              </a:rPr>
              <a:t>Format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parquet</a:t>
            </a:r>
            <a:endParaRPr lang="en-US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4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DC12-EE6B-279F-AEFE-D25EF69B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02"/>
            <a:ext cx="10058400" cy="1371600"/>
          </a:xfrm>
        </p:spPr>
        <p:txBody>
          <a:bodyPr>
            <a:normAutofit/>
          </a:bodyPr>
          <a:lstStyle/>
          <a:p>
            <a:r>
              <a:rPr lang="en-US" sz="3000" b="1">
                <a:ea typeface="+mj-lt"/>
                <a:cs typeface="+mj-lt"/>
              </a:rPr>
              <a:t>Compact Summary: Green LPEP Trip Records</a:t>
            </a:r>
            <a:endParaRPr lang="en-US" sz="3000">
              <a:ea typeface="+mj-lt"/>
              <a:cs typeface="+mj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790A5B-CEAD-2E87-6709-EB1A61186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886270"/>
              </p:ext>
            </p:extLst>
          </p:nvPr>
        </p:nvGraphicFramePr>
        <p:xfrm>
          <a:off x="542026" y="1111400"/>
          <a:ext cx="1111371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824">
                  <a:extLst>
                    <a:ext uri="{9D8B030D-6E8A-4147-A177-3AD203B41FA5}">
                      <a16:colId xmlns:a16="http://schemas.microsoft.com/office/drawing/2014/main" val="1057920601"/>
                    </a:ext>
                  </a:extLst>
                </a:gridCol>
                <a:gridCol w="3041964">
                  <a:extLst>
                    <a:ext uri="{9D8B030D-6E8A-4147-A177-3AD203B41FA5}">
                      <a16:colId xmlns:a16="http://schemas.microsoft.com/office/drawing/2014/main" val="2925681544"/>
                    </a:ext>
                  </a:extLst>
                </a:gridCol>
                <a:gridCol w="5827922">
                  <a:extLst>
                    <a:ext uri="{9D8B030D-6E8A-4147-A177-3AD203B41FA5}">
                      <a16:colId xmlns:a16="http://schemas.microsoft.com/office/drawing/2014/main" val="3335249416"/>
                    </a:ext>
                  </a:extLst>
                </a:gridCol>
              </a:tblGrid>
              <a:tr h="2711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noProof="0" dirty="0">
                          <a:latin typeface="Century Gothic"/>
                        </a:rPr>
                        <a:t>Category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noProof="0" dirty="0">
                          <a:latin typeface="Century Gothic"/>
                        </a:rPr>
                        <a:t>Field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noProof="0" dirty="0">
                          <a:latin typeface="Century Gothic"/>
                        </a:rPr>
                        <a:t>Description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13069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noProof="0" dirty="0">
                          <a:latin typeface="Century Gothic"/>
                        </a:rPr>
                        <a:t>Trip Details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 err="1">
                          <a:latin typeface="Century Gothic"/>
                        </a:rPr>
                        <a:t>VendorID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Provider (1 = Creative Mobile, 2 = VeriFone)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62662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Pickup &amp; Dropoff Times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Start (</a:t>
                      </a:r>
                      <a:r>
                        <a:rPr lang="en-US" sz="1700" b="0" i="0" u="none" strike="noStrike" noProof="0" err="1">
                          <a:latin typeface="Century Gothic"/>
                        </a:rPr>
                        <a:t>pickup_datetime</a:t>
                      </a:r>
                      <a:r>
                        <a:rPr lang="en-US" sz="1700" b="0" i="0" u="none" strike="noStrike" noProof="0" dirty="0">
                          <a:latin typeface="Century Gothic"/>
                        </a:rPr>
                        <a:t>) and end (</a:t>
                      </a:r>
                      <a:r>
                        <a:rPr lang="en-US" sz="1700" b="0" i="0" u="none" strike="noStrike" noProof="0" err="1">
                          <a:latin typeface="Century Gothic"/>
                        </a:rPr>
                        <a:t>dropoff_datetime</a:t>
                      </a:r>
                      <a:r>
                        <a:rPr lang="en-US" sz="1700" b="0" i="0" u="none" strike="noStrike" noProof="0" dirty="0">
                          <a:latin typeface="Century Gothic"/>
                        </a:rPr>
                        <a:t>) of the trip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47476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err="1">
                          <a:latin typeface="Century Gothic"/>
                        </a:rPr>
                        <a:t>Passenger_count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Number of passengers (driver-entered)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53554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err="1">
                          <a:latin typeface="Century Gothic"/>
                        </a:rPr>
                        <a:t>Trip_distance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Distance in miles (from taximeter)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18859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Location IDs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Pickup (</a:t>
                      </a:r>
                      <a:r>
                        <a:rPr lang="en-US" sz="1700" b="0" i="0" u="none" strike="noStrike" noProof="0" err="1">
                          <a:latin typeface="Century Gothic"/>
                        </a:rPr>
                        <a:t>PULocationID</a:t>
                      </a:r>
                      <a:r>
                        <a:rPr lang="en-US" sz="1700" b="0" i="0" u="none" strike="noStrike" noProof="0" dirty="0">
                          <a:latin typeface="Century Gothic"/>
                        </a:rPr>
                        <a:t>) &amp; Dropoff (</a:t>
                      </a:r>
                      <a:r>
                        <a:rPr lang="en-US" sz="1700" b="0" i="0" u="none" strike="noStrike" noProof="0" err="1">
                          <a:latin typeface="Century Gothic"/>
                        </a:rPr>
                        <a:t>DOLocationID</a:t>
                      </a:r>
                      <a:r>
                        <a:rPr lang="en-US" sz="1700" b="0" i="0" u="none" strike="noStrike" noProof="0" dirty="0">
                          <a:latin typeface="Century Gothic"/>
                        </a:rPr>
                        <a:t>) TLC Zones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89662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noProof="0" dirty="0">
                          <a:latin typeface="Century Gothic"/>
                        </a:rPr>
                        <a:t>Rate Info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err="1">
                          <a:latin typeface="Century Gothic"/>
                        </a:rPr>
                        <a:t>RateCodeID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Fare type (1 = Standard, 2 = JFK, etc.)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38437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noProof="0" dirty="0"/>
                        <a:t>Payment Details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err="1"/>
                        <a:t>Payment_type</a:t>
                      </a:r>
                      <a:r>
                        <a:rPr lang="en-US" sz="1700" b="0" i="0" u="none" strike="noStrike" noProof="0" dirty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Payment method (1 = Credit card, 2 = Cash, etc.)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16484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700" b="1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/>
                        <a:t>Fare Components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Fare, Extras (rush hour/overnight fees), MTA tax ($0.50), Improvement surcharge ($0.30), Tolls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56335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err="1">
                          <a:latin typeface="Century Gothic"/>
                        </a:rPr>
                        <a:t>Total_amount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Total (excluding cash tips); Tips auto-added for card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53628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noProof="0" dirty="0">
                          <a:latin typeface="Century Gothic"/>
                        </a:rPr>
                        <a:t>Metadata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err="1">
                          <a:latin typeface="Century Gothic"/>
                        </a:rPr>
                        <a:t>Store_and_fwd_flag</a:t>
                      </a:r>
                      <a:r>
                        <a:rPr lang="en-US" sz="1700" b="0" i="0" u="none" strike="noStrike" noProof="0" dirty="0">
                          <a:latin typeface="Century Gothic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Trip stored onboard? (Y = Yes, N = No)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61705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err="1">
                          <a:latin typeface="Century Gothic"/>
                        </a:rPr>
                        <a:t>Trip_type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entury Gothic"/>
                        </a:rPr>
                        <a:t>1 = Street-hail, 2 = Dispatch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8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5A19-6187-E928-36C1-E758AF98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</a:t>
            </a:r>
          </a:p>
        </p:txBody>
      </p:sp>
      <p:pic>
        <p:nvPicPr>
          <p:cNvPr id="4" name="Content Placeholder 3" descr="A diagram of data bricks&#10;&#10;Description automatically generated">
            <a:extLst>
              <a:ext uri="{FF2B5EF4-FFF2-40B4-BE49-F238E27FC236}">
                <a16:creationId xmlns:a16="http://schemas.microsoft.com/office/drawing/2014/main" id="{55455195-9C12-DE5F-4001-67E0427A5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739" y="2014344"/>
            <a:ext cx="6946658" cy="37025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1691E-EB7C-E116-E1F3-76D1BBA4BFEE}"/>
              </a:ext>
            </a:extLst>
          </p:cNvPr>
          <p:cNvSpPr txBox="1"/>
          <p:nvPr/>
        </p:nvSpPr>
        <p:spPr>
          <a:xfrm>
            <a:off x="695416" y="2300795"/>
            <a:ext cx="362504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b="1" dirty="0">
                <a:ea typeface="+mn-lt"/>
                <a:cs typeface="+mn-lt"/>
              </a:rPr>
              <a:t>Bronze Layer</a:t>
            </a:r>
            <a:r>
              <a:rPr lang="en-US" dirty="0">
                <a:ea typeface="+mn-lt"/>
                <a:cs typeface="+mn-lt"/>
              </a:rPr>
              <a:t>: Raw data ingestion from NYC Taxi dataset.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b="1" dirty="0">
                <a:ea typeface="+mn-lt"/>
                <a:cs typeface="+mn-lt"/>
              </a:rPr>
              <a:t>Silver Layer</a:t>
            </a:r>
            <a:r>
              <a:rPr lang="en-US" dirty="0">
                <a:ea typeface="+mn-lt"/>
                <a:cs typeface="+mn-lt"/>
              </a:rPr>
              <a:t>: Data cleaning, transformation, and intermediate storage.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b="1" dirty="0">
                <a:ea typeface="+mn-lt"/>
                <a:cs typeface="+mn-lt"/>
              </a:rPr>
              <a:t>Gold Layer</a:t>
            </a:r>
            <a:r>
              <a:rPr lang="en-US" dirty="0">
                <a:ea typeface="+mn-lt"/>
                <a:cs typeface="+mn-lt"/>
              </a:rPr>
              <a:t>: Analytics-ready datasets and Delta Tables.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9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8119-A026-B3B1-B730-43398622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Components Used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4EA36F-8433-CC9E-E5DB-9F63AACFC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68689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88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FC30-7A5F-E047-EA66-42CA587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ea typeface="+mj-lt"/>
                <a:cs typeface="+mj-lt"/>
              </a:rPr>
              <a:t>High-Level Source Code Overview</a:t>
            </a:r>
            <a:br>
              <a:rPr lang="en-US" b="1">
                <a:ea typeface="+mj-lt"/>
                <a:cs typeface="+mj-lt"/>
              </a:rPr>
            </a:br>
            <a:r>
              <a:rPr lang="en-US" sz="2000" b="1"/>
              <a:t>(Bronze to Silver)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E457-6397-7598-4716-536DE4E3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0" indent="0">
              <a:buClr>
                <a:srgbClr val="262626"/>
              </a:buClr>
              <a:buNone/>
            </a:pPr>
            <a:endParaRPr lang="en-US" dirty="0"/>
          </a:p>
        </p:txBody>
      </p:sp>
      <p:pic>
        <p:nvPicPr>
          <p:cNvPr id="5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68C1710-7DA9-D00E-E95D-C35A3661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1" y="3981691"/>
            <a:ext cx="5208234" cy="2051181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DA16B39-916F-997B-740F-FA1F6365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2" t="-3623" b="22951"/>
          <a:stretch/>
        </p:blipFill>
        <p:spPr>
          <a:xfrm>
            <a:off x="6451333" y="2224495"/>
            <a:ext cx="5223051" cy="1091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C2B1E-2FAF-E077-C7E3-7092997438C6}"/>
              </a:ext>
            </a:extLst>
          </p:cNvPr>
          <p:cNvSpPr txBox="1"/>
          <p:nvPr/>
        </p:nvSpPr>
        <p:spPr>
          <a:xfrm>
            <a:off x="665825" y="2175448"/>
            <a:ext cx="566691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Objective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Ingest raw data and clean it for intermediate processing.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Data Loading 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Loads raw trip data from the </a:t>
            </a:r>
            <a:r>
              <a:rPr lang="en-US" b="1" dirty="0">
                <a:ea typeface="+mn-lt"/>
                <a:cs typeface="+mn-lt"/>
              </a:rPr>
              <a:t>Bronze Layer</a:t>
            </a:r>
            <a:r>
              <a:rPr lang="en-US" dirty="0">
                <a:ea typeface="+mn-lt"/>
                <a:cs typeface="+mn-lt"/>
              </a:rPr>
              <a:t> stored in Azure Data Lake.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Uses </a:t>
            </a:r>
            <a:r>
              <a:rPr lang="en-US" err="1">
                <a:ea typeface="+mn-lt"/>
                <a:cs typeface="+mn-lt"/>
              </a:rPr>
              <a:t>inferSchema</a:t>
            </a:r>
            <a:r>
              <a:rPr lang="en-US" dirty="0">
                <a:ea typeface="+mn-lt"/>
                <a:cs typeface="+mn-lt"/>
              </a:rPr>
              <a:t> to automatically detect column types.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Data Cleaning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Normalizes column names and creates a new column (Category) to categorize trip types (e.g., Public vs. Private).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5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B2CB-0003-E03C-10A5-5F4A1EDE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b="1">
                <a:ea typeface="+mj-lt"/>
                <a:cs typeface="+mj-lt"/>
              </a:rPr>
              <a:t>High-Level Source Code Overview</a:t>
            </a:r>
            <a:br>
              <a:rPr lang="en-US" sz="4300" b="1">
                <a:ea typeface="+mj-lt"/>
                <a:cs typeface="+mj-lt"/>
              </a:rPr>
            </a:br>
            <a:r>
              <a:rPr lang="en-US" sz="2000" b="1">
                <a:ea typeface="+mj-lt"/>
                <a:cs typeface="+mj-lt"/>
              </a:rPr>
              <a:t>(Silver to Gold)</a:t>
            </a:r>
            <a:endParaRPr lang="en-US" sz="200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8" name="Content Placeholder 7" descr="A close-up of a logo&#10;&#10;Description automatically generated">
            <a:extLst>
              <a:ext uri="{FF2B5EF4-FFF2-40B4-BE49-F238E27FC236}">
                <a16:creationId xmlns:a16="http://schemas.microsoft.com/office/drawing/2014/main" id="{60233DFE-EA26-8FDC-FD18-DC481CAC5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108" y="4365483"/>
            <a:ext cx="5504156" cy="997009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4EB152-F9FD-0939-0851-76A0F8C0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14" y="2780379"/>
            <a:ext cx="5504156" cy="105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1E9B6A-8AC7-3E6E-62A4-A9B35FDDDC5F}"/>
              </a:ext>
            </a:extLst>
          </p:cNvPr>
          <p:cNvSpPr txBox="1"/>
          <p:nvPr/>
        </p:nvSpPr>
        <p:spPr>
          <a:xfrm>
            <a:off x="503067" y="2314196"/>
            <a:ext cx="577048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Objective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Refine data for analytics and store it in Delta format.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Data Transformation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Adds a new column High Traffic Zone to flag high-demand areas.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Writing Delta Table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Saves the refined data into the </a:t>
            </a:r>
            <a:r>
              <a:rPr lang="en-US" b="1" dirty="0">
                <a:ea typeface="+mn-lt"/>
                <a:cs typeface="+mn-lt"/>
              </a:rPr>
              <a:t>Gold Layer</a:t>
            </a:r>
            <a:r>
              <a:rPr lang="en-US" dirty="0">
                <a:ea typeface="+mn-lt"/>
                <a:cs typeface="+mn-lt"/>
              </a:rPr>
              <a:t> using Delta Lake for optimized storage and versioning.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 tree">
            <a:extLst>
              <a:ext uri="{FF2B5EF4-FFF2-40B4-BE49-F238E27FC236}">
                <a16:creationId xmlns:a16="http://schemas.microsoft.com/office/drawing/2014/main" id="{B458E9C7-2F8C-0E5C-9C60-350A2416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5738" r="-2" b="99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EA6318-713D-4082-858D-C3CB06FB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sz="4100" b="1">
                <a:ea typeface="+mj-lt"/>
                <a:cs typeface="+mj-lt"/>
              </a:rPr>
              <a:t>High-Level Source Code Overview</a:t>
            </a:r>
            <a:br>
              <a:rPr lang="en-US" sz="4100" b="1">
                <a:ea typeface="+mj-lt"/>
                <a:cs typeface="+mj-lt"/>
              </a:rPr>
            </a:br>
            <a:r>
              <a:rPr lang="en-US" sz="4100" b="1">
                <a:ea typeface="+mj-lt"/>
                <a:cs typeface="+mj-lt"/>
              </a:rPr>
              <a:t>(Machine Learning Results - Summary)</a:t>
            </a:r>
            <a:endParaRPr lang="en-US" sz="41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9530-4B6A-D8E7-BEAC-2077DB38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</a:t>
            </a:r>
            <a:r>
              <a:rPr lang="en-US" b="1" dirty="0">
                <a:ea typeface="+mn-lt"/>
                <a:cs typeface="+mn-lt"/>
              </a:rPr>
              <a:t>Overview of Models Used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b="1" dirty="0">
                <a:ea typeface="+mn-lt"/>
                <a:cs typeface="+mn-lt"/>
              </a:rPr>
              <a:t>Three machine learning models</a:t>
            </a:r>
            <a:r>
              <a:rPr lang="en-US" dirty="0">
                <a:ea typeface="+mn-lt"/>
                <a:cs typeface="+mn-lt"/>
              </a:rPr>
              <a:t> were trained and evaluated for predicting total trip fares:</a:t>
            </a:r>
            <a:endParaRPr lang="en-US"/>
          </a:p>
          <a:p>
            <a:pPr lvl="2">
              <a:buClr>
                <a:srgbClr val="262626"/>
              </a:buClr>
              <a:buFont typeface="Wingdings" pitchFamily="18" charset="0"/>
              <a:buChar char="§"/>
            </a:pPr>
            <a:r>
              <a:rPr lang="en-US" dirty="0">
                <a:ea typeface="+mn-lt"/>
                <a:cs typeface="+mn-lt"/>
              </a:rPr>
              <a:t> Linear Regression</a:t>
            </a:r>
            <a:endParaRPr lang="en-US"/>
          </a:p>
          <a:p>
            <a:pPr lvl="2">
              <a:buClr>
                <a:srgbClr val="262626"/>
              </a:buClr>
              <a:buFont typeface="Wingdings" pitchFamily="18" charset="0"/>
              <a:buChar char="§"/>
            </a:pPr>
            <a:r>
              <a:rPr lang="en-US" dirty="0">
                <a:ea typeface="+mn-lt"/>
                <a:cs typeface="+mn-lt"/>
              </a:rPr>
              <a:t> Decision Tree Regressor</a:t>
            </a:r>
            <a:endParaRPr lang="en-US"/>
          </a:p>
          <a:p>
            <a:pPr lvl="2">
              <a:buClr>
                <a:srgbClr val="262626"/>
              </a:buClr>
              <a:buFont typeface="Wingdings" pitchFamily="18" charset="0"/>
              <a:buChar char="§"/>
            </a:pPr>
            <a:r>
              <a:rPr lang="en-US" dirty="0">
                <a:ea typeface="+mn-lt"/>
                <a:cs typeface="+mn-lt"/>
              </a:rPr>
              <a:t> Random Forest Regressor</a:t>
            </a:r>
            <a:endParaRPr lang="en-US"/>
          </a:p>
          <a:p>
            <a:pPr marL="548640" lvl="2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2. </a:t>
            </a:r>
            <a:r>
              <a:rPr lang="en-US" b="1" dirty="0">
                <a:ea typeface="+mn-lt"/>
                <a:cs typeface="+mn-lt"/>
              </a:rPr>
              <a:t>Performance Metrics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Linear Regression</a:t>
            </a:r>
            <a:r>
              <a:rPr lang="en-US" dirty="0">
                <a:ea typeface="+mn-lt"/>
                <a:cs typeface="+mn-lt"/>
              </a:rPr>
              <a:t> outperformed the other models with:</a:t>
            </a:r>
            <a:endParaRPr lang="en-US"/>
          </a:p>
          <a:p>
            <a:pPr lvl="2">
              <a:buClr>
                <a:srgbClr val="262626"/>
              </a:buClr>
              <a:buFont typeface="Wingdings" pitchFamily="18" charset="0"/>
              <a:buChar char="§"/>
            </a:pPr>
            <a:r>
              <a:rPr lang="en-US" dirty="0">
                <a:ea typeface="+mn-lt"/>
                <a:cs typeface="+mn-lt"/>
              </a:rPr>
              <a:t> Lowest RMSE: </a:t>
            </a:r>
            <a:r>
              <a:rPr lang="en-US" b="1" dirty="0">
                <a:ea typeface="+mn-lt"/>
                <a:cs typeface="+mn-lt"/>
              </a:rPr>
              <a:t>4.31</a:t>
            </a:r>
            <a:endParaRPr lang="en-US"/>
          </a:p>
          <a:p>
            <a:pPr lvl="2">
              <a:buClr>
                <a:srgbClr val="262626"/>
              </a:buClr>
              <a:buFont typeface="Wingdings" pitchFamily="18" charset="0"/>
              <a:buChar char="§"/>
            </a:pPr>
            <a:r>
              <a:rPr lang="en-US" dirty="0">
                <a:ea typeface="+mn-lt"/>
                <a:cs typeface="+mn-lt"/>
              </a:rPr>
              <a:t> Highest R²: </a:t>
            </a:r>
            <a:r>
              <a:rPr lang="en-US" b="1" dirty="0">
                <a:ea typeface="+mn-lt"/>
                <a:cs typeface="+mn-lt"/>
              </a:rPr>
              <a:t>0.96</a:t>
            </a:r>
            <a:r>
              <a:rPr lang="en-US" dirty="0">
                <a:ea typeface="+mn-lt"/>
                <a:cs typeface="+mn-lt"/>
              </a:rPr>
              <a:t> (indicating excellent predictive power)</a:t>
            </a:r>
            <a:endParaRPr lang="en-US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>
                <a:ea typeface="+mn-lt"/>
                <a:cs typeface="+mn-lt"/>
              </a:rPr>
              <a:t> Decision Tree and Random Forest performed less accurately, with higher RMSE and lower R² values.</a:t>
            </a:r>
            <a:endParaRPr lang="en-US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56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