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5" r:id="rId1"/>
  </p:sldMasterIdLst>
  <p:notesMasterIdLst>
    <p:notesMasterId r:id="rId19"/>
  </p:notesMasterIdLst>
  <p:sldIdLst>
    <p:sldId id="257" r:id="rId2"/>
    <p:sldId id="304" r:id="rId3"/>
    <p:sldId id="258" r:id="rId4"/>
    <p:sldId id="277" r:id="rId5"/>
    <p:sldId id="289" r:id="rId6"/>
    <p:sldId id="325" r:id="rId7"/>
    <p:sldId id="318" r:id="rId8"/>
    <p:sldId id="328" r:id="rId9"/>
    <p:sldId id="326" r:id="rId10"/>
    <p:sldId id="327" r:id="rId11"/>
    <p:sldId id="329" r:id="rId12"/>
    <p:sldId id="330" r:id="rId13"/>
    <p:sldId id="332" r:id="rId14"/>
    <p:sldId id="335" r:id="rId15"/>
    <p:sldId id="333" r:id="rId16"/>
    <p:sldId id="334" r:id="rId17"/>
    <p:sldId id="30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304"/>
            <p14:sldId id="258"/>
            <p14:sldId id="277"/>
            <p14:sldId id="289"/>
            <p14:sldId id="325"/>
            <p14:sldId id="318"/>
            <p14:sldId id="328"/>
            <p14:sldId id="326"/>
            <p14:sldId id="327"/>
            <p14:sldId id="329"/>
            <p14:sldId id="330"/>
            <p14:sldId id="332"/>
            <p14:sldId id="335"/>
            <p14:sldId id="333"/>
            <p14:sldId id="334"/>
            <p14:sldId id="3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i Hossain" initials="RH" lastIdx="1" clrIdx="0">
    <p:extLst>
      <p:ext uri="{19B8F6BF-5375-455C-9EA6-DF929625EA0E}">
        <p15:presenceInfo xmlns:p15="http://schemas.microsoft.com/office/powerpoint/2012/main" userId="5be11ab15598ec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865" autoAdjust="0"/>
  </p:normalViewPr>
  <p:slideViewPr>
    <p:cSldViewPr snapToGrid="0">
      <p:cViewPr varScale="1">
        <p:scale>
          <a:sx n="81" d="100"/>
          <a:sy n="81" d="100"/>
        </p:scale>
        <p:origin x="614" y="67"/>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8/2/2021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r>
              <a:rPr lang="en-US" dirty="0"/>
              <a:t/>
            </a:r>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3290616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491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120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170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98614623"/>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5736020"/>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24536-994D-4021-A283-9F449C0DB509}" type="datetimeFigureOut">
              <a:rPr lang="en-US" smtClean="0"/>
              <a:t>8/2/2021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147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BBB78-C96F-47B7-AB17-D852CA960AC9}" type="datetimeFigureOut">
              <a:rPr lang="en-US" smtClean="0"/>
              <a:t>8/2/2021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184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93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594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442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15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4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8/2/2021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92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8/2/2021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962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8/2/2021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107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8/2/2021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666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933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E9DEC-419B-4CC5-A080-3B06BD5A8291}" type="datetimeFigureOut">
              <a:rPr lang="en-US" smtClean="0"/>
              <a:t>8/2/2021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5042704"/>
      </p:ext>
    </p:extLst>
  </p:cSld>
  <p:clrMap bg1="dk1" tx1="lt1" bg2="dk2"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ounter_(digit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352" y="1772238"/>
            <a:ext cx="10378911" cy="3214541"/>
          </a:xfrm>
        </p:spPr>
        <p:txBody>
          <a:bodyPr/>
          <a:lstStyle/>
          <a:p>
            <a:pPr algn="ctr"/>
            <a:r>
              <a:rPr lang="en-US" sz="10000" b="1" dirty="0" smtClean="0">
                <a:solidFill>
                  <a:srgbClr val="002060"/>
                </a:solidFill>
                <a:latin typeface="Times New Roman" panose="02020603050405020304" pitchFamily="18" charset="0"/>
                <a:cs typeface="Times New Roman" panose="02020603050405020304" pitchFamily="18" charset="0"/>
              </a:rPr>
              <a:t>Welcome To My Presentation</a:t>
            </a:r>
            <a:endParaRPr lang="en-US" sz="10000" b="1"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007908" y="5418873"/>
            <a:ext cx="7749801" cy="45719"/>
          </a:xfrm>
        </p:spPr>
        <p:txBody>
          <a:bodyPr>
            <a:normAutofit fontScale="25000" lnSpcReduction="20000"/>
          </a:bodyPr>
          <a:lstStyle/>
          <a:p>
            <a:r>
              <a:rPr lang="en-US" dirty="0" smtClean="0"/>
              <a:t> </a:t>
            </a:r>
            <a:endParaRPr lang="en-US" dirty="0"/>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advTm="19663">
        <p:fade/>
      </p:transition>
    </mc:Choice>
    <mc:Fallback xmlns="">
      <p:transition spd="med" advTm="19663">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468" y="-84610"/>
            <a:ext cx="9400385" cy="923595"/>
          </a:xfrm>
        </p:spPr>
        <p:txBody>
          <a:bodyPr/>
          <a:lstStyle/>
          <a:p>
            <a:pPr algn="ctr"/>
            <a:r>
              <a:rPr lang="en-US" b="1" dirty="0">
                <a:solidFill>
                  <a:srgbClr val="00B050"/>
                </a:solidFill>
                <a:latin typeface="Times New Roman" panose="02020603050405020304" pitchFamily="18" charset="0"/>
                <a:cs typeface="Times New Roman" panose="02020603050405020304" pitchFamily="18" charset="0"/>
              </a:rPr>
              <a:t>Johnson Counter</a:t>
            </a:r>
          </a:p>
        </p:txBody>
      </p:sp>
      <p:sp>
        <p:nvSpPr>
          <p:cNvPr id="3" name="Content Placeholder 2"/>
          <p:cNvSpPr>
            <a:spLocks noGrp="1"/>
          </p:cNvSpPr>
          <p:nvPr>
            <p:ph idx="1"/>
          </p:nvPr>
        </p:nvSpPr>
        <p:spPr>
          <a:xfrm>
            <a:off x="433633" y="735291"/>
            <a:ext cx="9616221" cy="5513109"/>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Johnson counter</a:t>
            </a:r>
            <a:r>
              <a:rPr lang="en-US" sz="2400" dirty="0">
                <a:latin typeface="Times New Roman" panose="02020603050405020304" pitchFamily="18" charset="0"/>
                <a:cs typeface="Times New Roman" panose="02020603050405020304" pitchFamily="18" charset="0"/>
              </a:rPr>
              <a:t> is similar to the </a:t>
            </a:r>
            <a:r>
              <a:rPr lang="en-US" sz="2400" b="1" dirty="0">
                <a:latin typeface="Times New Roman" panose="02020603050405020304" pitchFamily="18" charset="0"/>
                <a:cs typeface="Times New Roman" panose="02020603050405020304" pitchFamily="18" charset="0"/>
              </a:rPr>
              <a:t>Ring </a:t>
            </a:r>
            <a:r>
              <a:rPr lang="en-US" sz="2400" b="1" dirty="0" smtClean="0">
                <a:latin typeface="Times New Roman" panose="02020603050405020304" pitchFamily="18" charset="0"/>
                <a:cs typeface="Times New Roman" panose="02020603050405020304" pitchFamily="18" charset="0"/>
              </a:rPr>
              <a:t>counter</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only difference between the </a:t>
            </a:r>
            <a:r>
              <a:rPr lang="en-US" sz="2400" b="1" dirty="0">
                <a:latin typeface="Times New Roman" panose="02020603050405020304" pitchFamily="18" charset="0"/>
                <a:cs typeface="Times New Roman" panose="02020603050405020304" pitchFamily="18" charset="0"/>
              </a:rPr>
              <a:t>Johnson counter</a:t>
            </a:r>
            <a:r>
              <a:rPr lang="en-US" sz="2400" dirty="0">
                <a:latin typeface="Times New Roman" panose="02020603050405020304" pitchFamily="18" charset="0"/>
                <a:cs typeface="Times New Roman" panose="02020603050405020304" pitchFamily="18" charset="0"/>
              </a:rPr>
              <a:t> and the </a:t>
            </a:r>
            <a:r>
              <a:rPr lang="en-US" sz="2400" b="1" dirty="0">
                <a:latin typeface="Times New Roman" panose="02020603050405020304" pitchFamily="18" charset="0"/>
                <a:cs typeface="Times New Roman" panose="02020603050405020304" pitchFamily="18" charset="0"/>
              </a:rPr>
              <a:t>ring counter</a:t>
            </a:r>
            <a:r>
              <a:rPr lang="en-US" sz="2400" dirty="0">
                <a:latin typeface="Times New Roman" panose="02020603050405020304" pitchFamily="18" charset="0"/>
                <a:cs typeface="Times New Roman" panose="02020603050405020304" pitchFamily="18" charset="0"/>
              </a:rPr>
              <a:t> is that the outcome of the last flip flop is passed to the first flip flop as an </a:t>
            </a:r>
            <a:r>
              <a:rPr lang="en-US" sz="2400" dirty="0" smtClean="0">
                <a:latin typeface="Times New Roman" panose="02020603050405020304" pitchFamily="18" charset="0"/>
                <a:cs typeface="Times New Roman" panose="02020603050405020304" pitchFamily="18" charset="0"/>
              </a:rPr>
              <a:t>input.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But </a:t>
            </a:r>
            <a:r>
              <a:rPr lang="en-US" sz="2400" dirty="0">
                <a:latin typeface="Times New Roman" panose="02020603050405020304" pitchFamily="18" charset="0"/>
                <a:cs typeface="Times New Roman" panose="02020603050405020304" pitchFamily="18" charset="0"/>
              </a:rPr>
              <a:t>in </a:t>
            </a:r>
            <a:r>
              <a:rPr lang="en-US" sz="2400" b="1" dirty="0">
                <a:latin typeface="Times New Roman" panose="02020603050405020304" pitchFamily="18" charset="0"/>
                <a:cs typeface="Times New Roman" panose="02020603050405020304" pitchFamily="18" charset="0"/>
              </a:rPr>
              <a:t>Johnson counter</a:t>
            </a:r>
            <a:r>
              <a:rPr lang="en-US" sz="2400" dirty="0">
                <a:latin typeface="Times New Roman" panose="02020603050405020304" pitchFamily="18" charset="0"/>
                <a:cs typeface="Times New Roman" panose="02020603050405020304" pitchFamily="18" charset="0"/>
              </a:rPr>
              <a:t>, the inverted outcome Q' of the last flip flop is passed as an </a:t>
            </a:r>
            <a:r>
              <a:rPr lang="en-US" sz="2400" dirty="0" smtClean="0">
                <a:latin typeface="Times New Roman" panose="02020603050405020304" pitchFamily="18" charset="0"/>
                <a:cs typeface="Times New Roman" panose="02020603050405020304" pitchFamily="18" charset="0"/>
              </a:rPr>
              <a:t>input.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remaining work of the </a:t>
            </a:r>
            <a:r>
              <a:rPr lang="en-US" sz="2400" b="1" dirty="0">
                <a:latin typeface="Times New Roman" panose="02020603050405020304" pitchFamily="18" charset="0"/>
                <a:cs typeface="Times New Roman" panose="02020603050405020304" pitchFamily="18" charset="0"/>
              </a:rPr>
              <a:t>Johnson counter</a:t>
            </a:r>
            <a:r>
              <a:rPr lang="en-US" sz="2400" dirty="0">
                <a:latin typeface="Times New Roman" panose="02020603050405020304" pitchFamily="18" charset="0"/>
                <a:cs typeface="Times New Roman" panose="02020603050405020304" pitchFamily="18" charset="0"/>
              </a:rPr>
              <a:t> is the same as a </a:t>
            </a:r>
            <a:r>
              <a:rPr lang="en-US" sz="2400" b="1" dirty="0">
                <a:latin typeface="Times New Roman" panose="02020603050405020304" pitchFamily="18" charset="0"/>
                <a:cs typeface="Times New Roman" panose="02020603050405020304" pitchFamily="18" charset="0"/>
              </a:rPr>
              <a:t>ring counter</a:t>
            </a:r>
            <a:r>
              <a:rPr lang="en-US" sz="2400" dirty="0">
                <a:latin typeface="Times New Roman" panose="02020603050405020304" pitchFamily="18" charset="0"/>
                <a:cs typeface="Times New Roman" panose="02020603050405020304" pitchFamily="18" charset="0"/>
              </a:rPr>
              <a:t>. The </a:t>
            </a:r>
            <a:r>
              <a:rPr lang="en-US" sz="2400" b="1" dirty="0">
                <a:latin typeface="Times New Roman" panose="02020603050405020304" pitchFamily="18" charset="0"/>
                <a:cs typeface="Times New Roman" panose="02020603050405020304" pitchFamily="18" charset="0"/>
              </a:rPr>
              <a:t>Johnson counter</a:t>
            </a:r>
            <a:r>
              <a:rPr lang="en-US" sz="2400" dirty="0">
                <a:latin typeface="Times New Roman" panose="02020603050405020304" pitchFamily="18" charset="0"/>
                <a:cs typeface="Times New Roman" panose="02020603050405020304" pitchFamily="18" charset="0"/>
              </a:rPr>
              <a:t> is also referred to as the </a:t>
            </a:r>
            <a:r>
              <a:rPr lang="en-US" sz="2400" b="1" dirty="0">
                <a:latin typeface="Times New Roman" panose="02020603050405020304" pitchFamily="18" charset="0"/>
                <a:cs typeface="Times New Roman" panose="02020603050405020304" pitchFamily="18" charset="0"/>
              </a:rPr>
              <a:t>Creeping counter</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731" y="4327295"/>
            <a:ext cx="6214719" cy="2284329"/>
          </a:xfrm>
          <a:prstGeom prst="rect">
            <a:avLst/>
          </a:prstGeom>
        </p:spPr>
      </p:pic>
    </p:spTree>
    <p:extLst>
      <p:ext uri="{BB962C8B-B14F-4D97-AF65-F5344CB8AC3E}">
        <p14:creationId xmlns:p14="http://schemas.microsoft.com/office/powerpoint/2010/main" val="114402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883" y="0"/>
            <a:ext cx="9324970" cy="791620"/>
          </a:xfrm>
        </p:spPr>
        <p:txBody>
          <a:bodyPr/>
          <a:lstStyle/>
          <a:p>
            <a:pPr algn="ctr"/>
            <a:r>
              <a:rPr lang="en-US" b="1" dirty="0" smtClean="0">
                <a:solidFill>
                  <a:srgbClr val="00B050"/>
                </a:solidFill>
                <a:latin typeface="Times New Roman" panose="02020603050405020304" pitchFamily="18" charset="0"/>
                <a:cs typeface="Times New Roman" panose="02020603050405020304" pitchFamily="18" charset="0"/>
              </a:rPr>
              <a:t>The Uses of Counter</a:t>
            </a:r>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4883" y="1404594"/>
            <a:ext cx="9324970" cy="4843806"/>
          </a:xfrm>
        </p:spPr>
        <p:txBody>
          <a:bodyPr/>
          <a:lstStyle/>
          <a:p>
            <a:pPr algn="just"/>
            <a:r>
              <a:rPr lang="en-US" sz="2400" dirty="0">
                <a:latin typeface="Times New Roman" panose="02020603050405020304" pitchFamily="18" charset="0"/>
                <a:cs typeface="Times New Roman" panose="02020603050405020304" pitchFamily="18" charset="0"/>
              </a:rPr>
              <a:t>In the conversions from Analog to Digital, these counters are used.</a:t>
            </a:r>
          </a:p>
          <a:p>
            <a:pPr algn="just"/>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applications of Timers for example Washings machines where we set the time. These counters are used.</a:t>
            </a:r>
          </a:p>
          <a:p>
            <a:pPr algn="just"/>
            <a:r>
              <a:rPr lang="en-US" sz="2400" dirty="0">
                <a:latin typeface="Times New Roman" panose="02020603050405020304" pitchFamily="18" charset="0"/>
                <a:cs typeface="Times New Roman" panose="02020603050405020304" pitchFamily="18" charset="0"/>
              </a:rPr>
              <a:t>With the help of these counters, a ‘Digital Triangular Wave Generator’ can be designed.</a:t>
            </a:r>
          </a:p>
          <a:p>
            <a:pPr algn="just"/>
            <a:r>
              <a:rPr lang="en-US" sz="2400" dirty="0">
                <a:latin typeface="Times New Roman" panose="02020603050405020304" pitchFamily="18" charset="0"/>
                <a:cs typeface="Times New Roman" panose="02020603050405020304" pitchFamily="18" charset="0"/>
              </a:rPr>
              <a:t>In the application of ‘Digital Clock’ counters are used.</a:t>
            </a:r>
          </a:p>
          <a:p>
            <a:pPr algn="just"/>
            <a:r>
              <a:rPr lang="en-US" sz="2400" dirty="0">
                <a:latin typeface="Times New Roman" panose="02020603050405020304" pitchFamily="18" charset="0"/>
                <a:cs typeface="Times New Roman" panose="02020603050405020304" pitchFamily="18" charset="0"/>
              </a:rPr>
              <a:t>A practical example of these devices is seen in malls, stadiums, or auditoriums. In the above situations to keep the data on the number of persons. This can be made possible or it will become simple because of these counters.</a:t>
            </a:r>
          </a:p>
          <a:p>
            <a:pPr algn="just"/>
            <a:endParaRPr lang="en-US" dirty="0"/>
          </a:p>
        </p:txBody>
      </p:sp>
    </p:spTree>
    <p:extLst>
      <p:ext uri="{BB962C8B-B14F-4D97-AF65-F5344CB8AC3E}">
        <p14:creationId xmlns:p14="http://schemas.microsoft.com/office/powerpoint/2010/main" val="53444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908" y="0"/>
            <a:ext cx="9456945" cy="876461"/>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What is Register? </a:t>
            </a:r>
            <a:endParaRPr lang="en-US" b="1" dirty="0">
              <a:solidFill>
                <a:srgbClr val="00B050"/>
              </a:solidFill>
            </a:endParaRPr>
          </a:p>
        </p:txBody>
      </p:sp>
      <p:sp>
        <p:nvSpPr>
          <p:cNvPr id="3" name="Content Placeholder 2"/>
          <p:cNvSpPr>
            <a:spLocks noGrp="1"/>
          </p:cNvSpPr>
          <p:nvPr>
            <p:ph idx="1"/>
          </p:nvPr>
        </p:nvSpPr>
        <p:spPr>
          <a:xfrm>
            <a:off x="716438" y="1282046"/>
            <a:ext cx="9333416" cy="4966354"/>
          </a:xfrm>
        </p:spPr>
        <p:txBody>
          <a:bodyPr>
            <a:normAutofit/>
          </a:bodyPr>
          <a:lstStyle/>
          <a:p>
            <a:r>
              <a:rPr lang="en-US" sz="2400" dirty="0">
                <a:latin typeface="Times New Roman" panose="02020603050405020304" pitchFamily="18" charset="0"/>
                <a:cs typeface="Times New Roman" panose="02020603050405020304" pitchFamily="18" charset="0"/>
              </a:rPr>
              <a:t>The main application of register is </a:t>
            </a:r>
            <a:r>
              <a:rPr lang="en-US" sz="2400" b="1" dirty="0">
                <a:latin typeface="Times New Roman" panose="02020603050405020304" pitchFamily="18" charset="0"/>
                <a:cs typeface="Times New Roman" panose="02020603050405020304" pitchFamily="18" charset="0"/>
              </a:rPr>
              <a:t>storing data in digital form</a:t>
            </a:r>
            <a:r>
              <a:rPr lang="en-US" sz="2400" dirty="0">
                <a:latin typeface="Times New Roman" panose="02020603050405020304" pitchFamily="18" charset="0"/>
                <a:cs typeface="Times New Roman" panose="02020603050405020304" pitchFamily="18" charset="0"/>
              </a:rPr>
              <a:t>. They also can hold data and address. The registers are also used to make digital memory chips like ROM Chips, Flash Memory etc. Cache memory in CPU is also made by registers.</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906" y="3410748"/>
            <a:ext cx="4895739" cy="2715104"/>
          </a:xfrm>
          <a:prstGeom prst="rect">
            <a:avLst/>
          </a:prstGeom>
        </p:spPr>
      </p:pic>
    </p:spTree>
    <p:extLst>
      <p:ext uri="{BB962C8B-B14F-4D97-AF65-F5344CB8AC3E}">
        <p14:creationId xmlns:p14="http://schemas.microsoft.com/office/powerpoint/2010/main" val="10429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469" y="584693"/>
            <a:ext cx="9372104" cy="942449"/>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Parallel </a:t>
            </a:r>
            <a:r>
              <a:rPr lang="en-US" sz="4400" b="1" dirty="0" smtClean="0">
                <a:solidFill>
                  <a:srgbClr val="00B050"/>
                </a:solidFill>
                <a:latin typeface="Times New Roman" panose="02020603050405020304" pitchFamily="18" charset="0"/>
                <a:cs typeface="Times New Roman" panose="02020603050405020304" pitchFamily="18" charset="0"/>
              </a:rPr>
              <a:t>Load </a:t>
            </a:r>
            <a:r>
              <a:rPr lang="en-US" sz="4400" b="1" dirty="0">
                <a:solidFill>
                  <a:srgbClr val="00B050"/>
                </a:solidFill>
                <a:latin typeface="Times New Roman" panose="02020603050405020304" pitchFamily="18" charset="0"/>
                <a:cs typeface="Times New Roman" panose="02020603050405020304" pitchFamily="18" charset="0"/>
              </a:rPr>
              <a:t>Register</a:t>
            </a:r>
            <a:br>
              <a:rPr lang="en-US" sz="4400" b="1" dirty="0">
                <a:solidFill>
                  <a:srgbClr val="00B050"/>
                </a:solidFill>
                <a:latin typeface="Times New Roman" panose="02020603050405020304" pitchFamily="18" charset="0"/>
                <a:cs typeface="Times New Roman" panose="02020603050405020304" pitchFamily="18" charset="0"/>
              </a:rPr>
            </a:br>
            <a:endParaRPr lang="en-US" b="1" dirty="0">
              <a:solidFill>
                <a:srgbClr val="00B050"/>
              </a:solidFill>
            </a:endParaRPr>
          </a:p>
        </p:txBody>
      </p:sp>
      <p:pic>
        <p:nvPicPr>
          <p:cNvPr id="4" name="Picture 2" descr="Buffer registers&#10;www.advanced.edu.in&#10; "/>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026" b="7718"/>
          <a:stretch/>
        </p:blipFill>
        <p:spPr bwMode="auto">
          <a:xfrm>
            <a:off x="1878536" y="2243705"/>
            <a:ext cx="7218329" cy="397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1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761" y="94499"/>
            <a:ext cx="9438092" cy="791620"/>
          </a:xfrm>
        </p:spPr>
        <p:txBody>
          <a:bodyPr/>
          <a:lstStyle/>
          <a:p>
            <a:pPr algn="ctr"/>
            <a:r>
              <a:rPr lang="en-US" b="1" dirty="0" smtClean="0">
                <a:solidFill>
                  <a:srgbClr val="00B050"/>
                </a:solidFill>
                <a:latin typeface="Times New Roman" panose="02020603050405020304" pitchFamily="18" charset="0"/>
                <a:cs typeface="Times New Roman" panose="02020603050405020304" pitchFamily="18" charset="0"/>
              </a:rPr>
              <a:t>Shift Right Register</a:t>
            </a:r>
            <a:endParaRPr lang="en-US" dirty="0">
              <a:solidFill>
                <a:srgbClr val="00B05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0124" y="1498861"/>
            <a:ext cx="8374263" cy="4689586"/>
          </a:xfrm>
        </p:spPr>
      </p:pic>
    </p:spTree>
    <p:extLst>
      <p:ext uri="{BB962C8B-B14F-4D97-AF65-F5344CB8AC3E}">
        <p14:creationId xmlns:p14="http://schemas.microsoft.com/office/powerpoint/2010/main" val="376593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761" y="94499"/>
            <a:ext cx="9438092" cy="791620"/>
          </a:xfrm>
        </p:spPr>
        <p:txBody>
          <a:bodyPr/>
          <a:lstStyle/>
          <a:p>
            <a:pPr algn="ctr"/>
            <a:r>
              <a:rPr lang="en-US" b="1" dirty="0" smtClean="0">
                <a:solidFill>
                  <a:srgbClr val="00B050"/>
                </a:solidFill>
                <a:latin typeface="Times New Roman" panose="02020603050405020304" pitchFamily="18" charset="0"/>
                <a:cs typeface="Times New Roman" panose="02020603050405020304" pitchFamily="18" charset="0"/>
              </a:rPr>
              <a:t>Shift Left Register</a:t>
            </a:r>
            <a:endParaRPr lang="en-US" dirty="0">
              <a:solidFill>
                <a:srgbClr val="00B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824" y="1222345"/>
            <a:ext cx="7908407" cy="5526122"/>
          </a:xfrm>
        </p:spPr>
      </p:pic>
    </p:spTree>
    <p:extLst>
      <p:ext uri="{BB962C8B-B14F-4D97-AF65-F5344CB8AC3E}">
        <p14:creationId xmlns:p14="http://schemas.microsoft.com/office/powerpoint/2010/main" val="53235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334" y="0"/>
            <a:ext cx="9447519" cy="753913"/>
          </a:xfrm>
        </p:spPr>
        <p:txBody>
          <a:bodyPr/>
          <a:lstStyle/>
          <a:p>
            <a:pPr algn="ctr"/>
            <a:r>
              <a:rPr lang="en-US" b="1" dirty="0" smtClean="0">
                <a:solidFill>
                  <a:srgbClr val="00B050"/>
                </a:solidFill>
              </a:rPr>
              <a:t>The Uses of Register</a:t>
            </a:r>
            <a:endParaRPr lang="en-US" b="1" dirty="0">
              <a:solidFill>
                <a:srgbClr val="00B050"/>
              </a:solidFill>
            </a:endParaRPr>
          </a:p>
        </p:txBody>
      </p:sp>
      <p:sp>
        <p:nvSpPr>
          <p:cNvPr id="3" name="Content Placeholder 2"/>
          <p:cNvSpPr>
            <a:spLocks noGrp="1"/>
          </p:cNvSpPr>
          <p:nvPr>
            <p:ph idx="1"/>
          </p:nvPr>
        </p:nvSpPr>
        <p:spPr>
          <a:xfrm>
            <a:off x="923827" y="1838227"/>
            <a:ext cx="9126026" cy="3693735"/>
          </a:xfrm>
        </p:spPr>
        <p:txBody>
          <a:bodyPr>
            <a:normAutofit/>
          </a:bodyPr>
          <a:lstStyle/>
          <a:p>
            <a:r>
              <a:rPr lang="en-US" sz="2400" dirty="0">
                <a:latin typeface="Times New Roman" panose="02020603050405020304" pitchFamily="18" charset="0"/>
                <a:cs typeface="Times New Roman" panose="02020603050405020304" pitchFamily="18" charset="0"/>
              </a:rPr>
              <a:t>The main application of register is </a:t>
            </a:r>
            <a:r>
              <a:rPr lang="en-US" sz="2400" b="1" dirty="0">
                <a:latin typeface="Times New Roman" panose="02020603050405020304" pitchFamily="18" charset="0"/>
                <a:cs typeface="Times New Roman" panose="02020603050405020304" pitchFamily="18" charset="0"/>
              </a:rPr>
              <a:t>storing data in digital form</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They </a:t>
            </a:r>
            <a:r>
              <a:rPr lang="en-US" sz="2400" dirty="0">
                <a:latin typeface="Times New Roman" panose="02020603050405020304" pitchFamily="18" charset="0"/>
                <a:cs typeface="Times New Roman" panose="02020603050405020304" pitchFamily="18" charset="0"/>
              </a:rPr>
              <a:t>also can hold data and address.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registers are also used to make digital memory chips like ROM Chips, Flash Memory etc.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Cache </a:t>
            </a:r>
            <a:r>
              <a:rPr lang="en-US" sz="2400" dirty="0">
                <a:latin typeface="Times New Roman" panose="02020603050405020304" pitchFamily="18" charset="0"/>
                <a:cs typeface="Times New Roman" panose="02020603050405020304" pitchFamily="18" charset="0"/>
              </a:rPr>
              <a:t>memory in CPU is also made by registers.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15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179" y="2196444"/>
            <a:ext cx="9117581" cy="2309568"/>
          </a:xfrm>
        </p:spPr>
        <p:txBody>
          <a:bodyPr/>
          <a:lstStyle/>
          <a:p>
            <a:pPr algn="ctr"/>
            <a:r>
              <a:rPr lang="en-US" sz="13000" b="1" dirty="0" smtClean="0">
                <a:latin typeface="Times New Roman" panose="02020603050405020304" pitchFamily="18" charset="0"/>
                <a:cs typeface="Times New Roman" panose="02020603050405020304" pitchFamily="18" charset="0"/>
              </a:rPr>
              <a:t>Thank You</a:t>
            </a:r>
            <a:endParaRPr lang="en-US" sz="1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802769"/>
      </p:ext>
    </p:extLst>
  </p:cSld>
  <p:clrMapOvr>
    <a:masterClrMapping/>
  </p:clrMapOvr>
  <mc:AlternateContent xmlns:mc="http://schemas.openxmlformats.org/markup-compatibility/2006" xmlns:p14="http://schemas.microsoft.com/office/powerpoint/2010/main">
    <mc:Choice Requires="p14">
      <p:transition spd="med" p14:dur="700" advTm="8679">
        <p:fade/>
      </p:transition>
    </mc:Choice>
    <mc:Fallback xmlns="">
      <p:transition spd="med" advTm="8679">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52716"/>
            <a:ext cx="12192000" cy="2507299"/>
          </a:xfrm>
        </p:spPr>
        <p:txBody>
          <a:bodyPr/>
          <a:lstStyle/>
          <a:p>
            <a:pPr algn="ctr">
              <a:lnSpc>
                <a:spcPct val="150000"/>
              </a:lnSpc>
            </a:pPr>
            <a:r>
              <a:rPr lang="en-US" b="1" dirty="0" smtClean="0">
                <a:solidFill>
                  <a:srgbClr val="00B050"/>
                </a:solidFill>
                <a:latin typeface="Times New Roman" panose="02020603050405020304" pitchFamily="18" charset="0"/>
                <a:cs typeface="Times New Roman" panose="02020603050405020304" pitchFamily="18" charset="0"/>
              </a:rPr>
              <a:t>My Presentation Topics is</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6000" b="1" u="sng" dirty="0" smtClean="0">
                <a:solidFill>
                  <a:srgbClr val="00B0F0"/>
                </a:solidFill>
                <a:latin typeface="Times New Roman" panose="02020603050405020304" pitchFamily="18" charset="0"/>
                <a:cs typeface="Times New Roman" panose="02020603050405020304" pitchFamily="18" charset="0"/>
              </a:rPr>
              <a:t>Counter &amp; Register</a:t>
            </a:r>
            <a:endParaRPr lang="en-US" sz="6000"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67785" y="3855563"/>
            <a:ext cx="7382067" cy="2648932"/>
          </a:xfrm>
        </p:spPr>
        <p:txBody>
          <a:bodyPr/>
          <a:lstStyle/>
          <a:p>
            <a:pPr marL="0" indent="0">
              <a:buNone/>
            </a:pPr>
            <a:r>
              <a:rPr lang="en-US" sz="3200" b="1" dirty="0">
                <a:solidFill>
                  <a:srgbClr val="00B050"/>
                </a:solidFill>
                <a:latin typeface="Times New Roman" panose="02020603050405020304" pitchFamily="18" charset="0"/>
                <a:cs typeface="Times New Roman" panose="02020603050405020304" pitchFamily="18" charset="0"/>
              </a:rPr>
              <a:t>Presented By</a:t>
            </a:r>
          </a:p>
          <a:p>
            <a:pPr marL="0" indent="0">
              <a:buNone/>
            </a:pPr>
            <a:r>
              <a:rPr lang="en-US" dirty="0" err="1">
                <a:latin typeface="Times New Roman" panose="02020603050405020304" pitchFamily="18" charset="0"/>
                <a:cs typeface="Times New Roman" panose="02020603050405020304" pitchFamily="18" charset="0"/>
              </a:rPr>
              <a:t>Tushar</a:t>
            </a:r>
            <a:r>
              <a:rPr lang="en-US" dirty="0">
                <a:latin typeface="Times New Roman" panose="02020603050405020304" pitchFamily="18" charset="0"/>
                <a:cs typeface="Times New Roman" panose="02020603050405020304" pitchFamily="18" charset="0"/>
              </a:rPr>
              <a:t> Sarkar</a:t>
            </a:r>
          </a:p>
          <a:p>
            <a:pPr marL="0" indent="0">
              <a:buNone/>
            </a:pPr>
            <a:r>
              <a:rPr lang="en-US" dirty="0">
                <a:latin typeface="Times New Roman" panose="02020603050405020304" pitchFamily="18" charset="0"/>
                <a:cs typeface="Times New Roman" panose="02020603050405020304" pitchFamily="18" charset="0"/>
              </a:rPr>
              <a:t>Student ID : 18CSE35</a:t>
            </a:r>
          </a:p>
          <a:p>
            <a:pPr marL="0" indent="0">
              <a:buNone/>
            </a:pPr>
            <a:r>
              <a:rPr lang="en-US" dirty="0">
                <a:latin typeface="Times New Roman" panose="02020603050405020304" pitchFamily="18" charset="0"/>
                <a:cs typeface="Times New Roman" panose="02020603050405020304" pitchFamily="18" charset="0"/>
              </a:rPr>
              <a:t>Second Year Second Semester</a:t>
            </a:r>
          </a:p>
          <a:p>
            <a:pPr marL="0" indent="0">
              <a:buNone/>
            </a:pPr>
            <a:r>
              <a:rPr lang="en-US" dirty="0">
                <a:latin typeface="Times New Roman" panose="02020603050405020304" pitchFamily="18" charset="0"/>
                <a:cs typeface="Times New Roman" panose="02020603050405020304" pitchFamily="18" charset="0"/>
              </a:rPr>
              <a:t>Department of CSE, BSMRSTU.</a:t>
            </a:r>
          </a:p>
          <a:p>
            <a:endParaRPr lang="en-US" dirty="0"/>
          </a:p>
        </p:txBody>
      </p:sp>
    </p:spTree>
    <p:extLst>
      <p:ext uri="{BB962C8B-B14F-4D97-AF65-F5344CB8AC3E}">
        <p14:creationId xmlns:p14="http://schemas.microsoft.com/office/powerpoint/2010/main" val="453316483"/>
      </p:ext>
    </p:extLst>
  </p:cSld>
  <p:clrMapOvr>
    <a:masterClrMapping/>
  </p:clrMapOvr>
  <mc:AlternateContent xmlns:mc="http://schemas.openxmlformats.org/markup-compatibility/2006" xmlns:p14="http://schemas.microsoft.com/office/powerpoint/2010/main">
    <mc:Choice Requires="p14">
      <p:transition spd="med" p14:dur="700" advTm="4077">
        <p:fade/>
      </p:transition>
    </mc:Choice>
    <mc:Fallback xmlns="">
      <p:transition spd="med" advTm="4077">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668" y="75646"/>
            <a:ext cx="9306116" cy="989583"/>
          </a:xfrm>
        </p:spPr>
        <p:txBody>
          <a:bodyPr/>
          <a:lstStyle/>
          <a:p>
            <a:pPr algn="ctr"/>
            <a:r>
              <a:rPr lang="en-US" sz="4400" b="1" dirty="0" smtClean="0">
                <a:solidFill>
                  <a:srgbClr val="00B050"/>
                </a:solidFill>
                <a:latin typeface="Times New Roman" panose="02020603050405020304" pitchFamily="18" charset="0"/>
                <a:cs typeface="Times New Roman" panose="02020603050405020304" pitchFamily="18" charset="0"/>
              </a:rPr>
              <a:t>Content</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0071" y="1828800"/>
            <a:ext cx="9305135" cy="4274340"/>
          </a:xfrm>
        </p:spPr>
        <p:txBody>
          <a:bodyPr>
            <a:normAutofit lnSpcReduction="10000"/>
          </a:bodyPr>
          <a:lstStyle/>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What </a:t>
            </a:r>
            <a:r>
              <a:rPr lang="en-US" sz="2800" dirty="0" smtClean="0">
                <a:latin typeface="Times New Roman" panose="02020603050405020304" pitchFamily="18" charset="0"/>
                <a:cs typeface="Times New Roman" panose="02020603050405020304" pitchFamily="18" charset="0"/>
              </a:rPr>
              <a:t>is Counter?</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Counter Classification</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The use of Counter</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What is Register?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Parallel load Register</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Shift </a:t>
            </a:r>
            <a:r>
              <a:rPr lang="en-US" sz="2800" dirty="0" smtClean="0">
                <a:latin typeface="Times New Roman" panose="02020603050405020304" pitchFamily="18" charset="0"/>
                <a:cs typeface="Times New Roman" panose="02020603050405020304" pitchFamily="18" charset="0"/>
              </a:rPr>
              <a:t>Right Register</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Shift Left Register</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The </a:t>
            </a:r>
            <a:r>
              <a:rPr lang="en-US" sz="2800" dirty="0" smtClean="0">
                <a:latin typeface="Times New Roman" panose="02020603050405020304" pitchFamily="18" charset="0"/>
                <a:cs typeface="Times New Roman" panose="02020603050405020304" pitchFamily="18" charset="0"/>
              </a:rPr>
              <a:t>Uses </a:t>
            </a:r>
            <a:r>
              <a:rPr lang="en-US" sz="2800" dirty="0">
                <a:latin typeface="Times New Roman" panose="02020603050405020304" pitchFamily="18" charset="0"/>
                <a:cs typeface="Times New Roman" panose="02020603050405020304" pitchFamily="18" charset="0"/>
              </a:rPr>
              <a:t>of </a:t>
            </a:r>
            <a:r>
              <a:rPr lang="en-US" sz="2800" dirty="0" smtClean="0">
                <a:latin typeface="Times New Roman" panose="02020603050405020304" pitchFamily="18" charset="0"/>
                <a:cs typeface="Times New Roman" panose="02020603050405020304" pitchFamily="18" charset="0"/>
              </a:rPr>
              <a:t>Register</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endParaRPr lang="en-US" dirty="0">
              <a:latin typeface="Georgia" panose="02040502050405020303" pitchFamily="18" charset="0"/>
            </a:endParaRPr>
          </a:p>
          <a:p>
            <a:pPr marL="0" indent="0">
              <a:buNone/>
            </a:pPr>
            <a:endParaRPr lang="en-US" dirty="0">
              <a:latin typeface="Georgia" panose="02040502050405020303" pitchFamily="18" charset="0"/>
            </a:endParaRP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advTm="10863">
        <p:fade/>
      </p:transition>
    </mc:Choice>
    <mc:Fallback xmlns="">
      <p:transition spd="med" advTm="10863">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193" y="85072"/>
            <a:ext cx="9370513" cy="923595"/>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What </a:t>
            </a:r>
            <a:r>
              <a:rPr lang="en-US" sz="4400" b="1" dirty="0" smtClean="0">
                <a:solidFill>
                  <a:srgbClr val="00B050"/>
                </a:solidFill>
                <a:latin typeface="Times New Roman" panose="02020603050405020304" pitchFamily="18" charset="0"/>
                <a:cs typeface="Times New Roman" panose="02020603050405020304" pitchFamily="18" charset="0"/>
              </a:rPr>
              <a:t>is </a:t>
            </a:r>
            <a:r>
              <a:rPr lang="en-US" sz="4400" b="1" dirty="0" smtClean="0">
                <a:solidFill>
                  <a:srgbClr val="00B050"/>
                </a:solidFill>
                <a:latin typeface="Times New Roman" panose="02020603050405020304" pitchFamily="18" charset="0"/>
                <a:cs typeface="Times New Roman" panose="02020603050405020304" pitchFamily="18" charset="0"/>
              </a:rPr>
              <a:t>Counter?</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1339" y="1791094"/>
            <a:ext cx="10004900" cy="3780147"/>
          </a:xfrm>
        </p:spPr>
        <p:txBody>
          <a:bodyPr>
            <a:normAutofit fontScale="92500"/>
          </a:bodyPr>
          <a:lstStyle/>
          <a:p>
            <a:pPr algn="just"/>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hlinkClick r:id="rId2"/>
              </a:rPr>
              <a:t>Counter</a:t>
            </a:r>
            <a:r>
              <a:rPr lang="en-US" sz="2400" dirty="0">
                <a:latin typeface="Times New Roman" panose="02020603050405020304" pitchFamily="18" charset="0"/>
                <a:cs typeface="Times New Roman" panose="02020603050405020304" pitchFamily="18" charset="0"/>
              </a:rPr>
              <a:t> is a device which stores (and sometimes displays) the number of times a particular event or process has occurred, often in relationship to a clock signal</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Counters </a:t>
            </a:r>
            <a:r>
              <a:rPr lang="en-US" sz="2400" dirty="0">
                <a:latin typeface="Times New Roman" panose="02020603050405020304" pitchFamily="18" charset="0"/>
                <a:cs typeface="Times New Roman" panose="02020603050405020304" pitchFamily="18" charset="0"/>
              </a:rPr>
              <a:t>are used in digital electronics for counting purpose, they can count specific event happening in the </a:t>
            </a:r>
            <a:r>
              <a:rPr lang="en-US" sz="2400" dirty="0" smtClean="0">
                <a:latin typeface="Times New Roman" panose="02020603050405020304" pitchFamily="18" charset="0"/>
                <a:cs typeface="Times New Roman" panose="02020603050405020304" pitchFamily="18" charset="0"/>
              </a:rPr>
              <a:t>circuit</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For </a:t>
            </a:r>
            <a:r>
              <a:rPr lang="en-US" sz="2400" dirty="0" smtClean="0">
                <a:latin typeface="Times New Roman" panose="02020603050405020304" pitchFamily="18" charset="0"/>
                <a:cs typeface="Times New Roman" panose="02020603050405020304" pitchFamily="18" charset="0"/>
              </a:rPr>
              <a:t>example,</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UP counter a counter increases count for every rising edge of clock. Not only counting, a counter can follow the certain sequence based on our design like any random sequence 0,1,3,2… </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883043"/>
      </p:ext>
    </p:extLst>
  </p:cSld>
  <p:clrMapOvr>
    <a:masterClrMapping/>
  </p:clrMapOvr>
  <mc:AlternateContent xmlns:mc="http://schemas.openxmlformats.org/markup-compatibility/2006" xmlns:p14="http://schemas.microsoft.com/office/powerpoint/2010/main">
    <mc:Choice Requires="p14">
      <p:transition spd="med" p14:dur="700" advTm="18419">
        <p:fade/>
      </p:transition>
    </mc:Choice>
    <mc:Fallback xmlns="">
      <p:transition spd="med" advTm="18419">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EEC-B650-4858-891E-F0210E451231}"/>
              </a:ext>
            </a:extLst>
          </p:cNvPr>
          <p:cNvSpPr>
            <a:spLocks noGrp="1"/>
          </p:cNvSpPr>
          <p:nvPr>
            <p:ph type="title"/>
          </p:nvPr>
        </p:nvSpPr>
        <p:spPr>
          <a:xfrm>
            <a:off x="609068" y="20262"/>
            <a:ext cx="9419238" cy="847718"/>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Counter Classification</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9549EA-3EAE-4407-8A0F-CFFA645B327A}"/>
              </a:ext>
            </a:extLst>
          </p:cNvPr>
          <p:cNvSpPr>
            <a:spLocks noGrp="1"/>
          </p:cNvSpPr>
          <p:nvPr>
            <p:ph idx="1"/>
          </p:nvPr>
        </p:nvSpPr>
        <p:spPr>
          <a:xfrm>
            <a:off x="678730" y="1894788"/>
            <a:ext cx="8494432" cy="4513867"/>
          </a:xfrm>
        </p:spPr>
        <p:txBody>
          <a:bodyPr/>
          <a:lstStyle/>
          <a:p>
            <a:r>
              <a:rPr lang="en-US" sz="2800" dirty="0">
                <a:latin typeface="Times New Roman" panose="02020603050405020304" pitchFamily="18" charset="0"/>
                <a:cs typeface="Times New Roman" panose="02020603050405020304" pitchFamily="18" charset="0"/>
              </a:rPr>
              <a:t>Counters are broadly divided into two categories</a:t>
            </a:r>
            <a:r>
              <a:rPr lang="en-US" dirty="0"/>
              <a:t>	</a:t>
            </a:r>
          </a:p>
        </p:txBody>
      </p:sp>
      <p:sp>
        <p:nvSpPr>
          <p:cNvPr id="5" name="Rectangle 4"/>
          <p:cNvSpPr/>
          <p:nvPr/>
        </p:nvSpPr>
        <p:spPr>
          <a:xfrm>
            <a:off x="1743959" y="2639506"/>
            <a:ext cx="4656841" cy="1093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Asynchronous counter</a:t>
            </a:r>
          </a:p>
          <a:p>
            <a:pPr marL="285750" indent="-285750" fontAlgn="base">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Synchronous counter</a:t>
            </a:r>
          </a:p>
          <a:p>
            <a:pPr algn="ctr"/>
            <a:endParaRPr lang="en-US" dirty="0"/>
          </a:p>
        </p:txBody>
      </p:sp>
    </p:spTree>
    <p:extLst>
      <p:ext uri="{BB962C8B-B14F-4D97-AF65-F5344CB8AC3E}">
        <p14:creationId xmlns:p14="http://schemas.microsoft.com/office/powerpoint/2010/main" val="2616859011"/>
      </p:ext>
    </p:extLst>
  </p:cSld>
  <p:clrMapOvr>
    <a:masterClrMapping/>
  </p:clrMapOvr>
  <mc:AlternateContent xmlns:mc="http://schemas.openxmlformats.org/markup-compatibility/2006" xmlns:p14="http://schemas.microsoft.com/office/powerpoint/2010/main">
    <mc:Choice Requires="p14">
      <p:transition spd="med" p14:dur="700" advTm="26304">
        <p:fade/>
      </p:transition>
    </mc:Choice>
    <mc:Fallback xmlns="">
      <p:transition spd="med" advTm="26304">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95" y="0"/>
            <a:ext cx="9390958" cy="816300"/>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Asynchronous C</a:t>
            </a:r>
            <a:r>
              <a:rPr lang="en-US" sz="4400" b="1" dirty="0" smtClean="0">
                <a:solidFill>
                  <a:srgbClr val="00B050"/>
                </a:solidFill>
                <a:latin typeface="Times New Roman" panose="02020603050405020304" pitchFamily="18" charset="0"/>
                <a:cs typeface="Times New Roman" panose="02020603050405020304" pitchFamily="18" charset="0"/>
              </a:rPr>
              <a:t>ounter</a:t>
            </a:r>
            <a:endParaRPr lang="en-US" b="1" dirty="0">
              <a:solidFill>
                <a:srgbClr val="00B050"/>
              </a:solidFill>
            </a:endParaRPr>
          </a:p>
        </p:txBody>
      </p:sp>
      <p:sp>
        <p:nvSpPr>
          <p:cNvPr id="3" name="Content Placeholder 2"/>
          <p:cNvSpPr>
            <a:spLocks noGrp="1"/>
          </p:cNvSpPr>
          <p:nvPr>
            <p:ph idx="1"/>
          </p:nvPr>
        </p:nvSpPr>
        <p:spPr>
          <a:xfrm>
            <a:off x="527901" y="989814"/>
            <a:ext cx="11255603" cy="5722071"/>
          </a:xfrm>
        </p:spPr>
        <p:txBody>
          <a:bodyPr/>
          <a:lstStyle/>
          <a:p>
            <a:r>
              <a:rPr lang="en-US" sz="2400" dirty="0">
                <a:latin typeface="Times New Roman" panose="02020603050405020304" pitchFamily="18" charset="0"/>
                <a:cs typeface="Times New Roman" panose="02020603050405020304" pitchFamily="18" charset="0"/>
              </a:rPr>
              <a:t>In asynchronous counter we don’t use universal clock, only first flip flop is driven by main clock and the clock input of rest of the following flip flop is driven by output of previous flip flops. We can understand it by following </a:t>
            </a:r>
            <a:r>
              <a:rPr lang="en-US" sz="2400" dirty="0" smtClean="0">
                <a:latin typeface="Times New Roman" panose="02020603050405020304" pitchFamily="18" charset="0"/>
                <a:cs typeface="Times New Roman" panose="02020603050405020304" pitchFamily="18" charset="0"/>
              </a:rPr>
              <a:t>diagram-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15" y="2920337"/>
            <a:ext cx="5544104" cy="22368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2005" y="2920337"/>
            <a:ext cx="5886457" cy="2236854"/>
          </a:xfrm>
          <a:prstGeom prst="rect">
            <a:avLst/>
          </a:prstGeom>
        </p:spPr>
      </p:pic>
      <p:sp>
        <p:nvSpPr>
          <p:cNvPr id="6" name="Rectangle 5"/>
          <p:cNvSpPr/>
          <p:nvPr/>
        </p:nvSpPr>
        <p:spPr>
          <a:xfrm>
            <a:off x="810706" y="5157191"/>
            <a:ext cx="3855562" cy="565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Asynchronous Counter</a:t>
            </a:r>
            <a:endParaRPr lang="en-US" sz="2800" dirty="0">
              <a:solidFill>
                <a:schemeClr val="tx1"/>
              </a:solidFill>
            </a:endParaRPr>
          </a:p>
        </p:txBody>
      </p:sp>
      <p:sp>
        <p:nvSpPr>
          <p:cNvPr id="7" name="Rectangle 6"/>
          <p:cNvSpPr/>
          <p:nvPr/>
        </p:nvSpPr>
        <p:spPr>
          <a:xfrm>
            <a:off x="6636470" y="5157191"/>
            <a:ext cx="4901938" cy="546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Asynchronous Counter Diagram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93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EFB6-17D1-4FC5-9572-DA6A47AC83B7}"/>
              </a:ext>
            </a:extLst>
          </p:cNvPr>
          <p:cNvSpPr>
            <a:spLocks noGrp="1"/>
          </p:cNvSpPr>
          <p:nvPr>
            <p:ph type="title"/>
          </p:nvPr>
        </p:nvSpPr>
        <p:spPr>
          <a:xfrm>
            <a:off x="740231" y="11617"/>
            <a:ext cx="9381531" cy="847718"/>
          </a:xfrm>
        </p:spPr>
        <p:txBody>
          <a:bodyPr/>
          <a:lstStyle/>
          <a:p>
            <a:pPr algn="ctr" fontAlgn="base"/>
            <a:r>
              <a:rPr lang="en-US" sz="4400" b="1" dirty="0">
                <a:solidFill>
                  <a:srgbClr val="00B050"/>
                </a:solidFill>
                <a:latin typeface="Times New Roman" panose="02020603050405020304" pitchFamily="18" charset="0"/>
                <a:cs typeface="Times New Roman" panose="02020603050405020304" pitchFamily="18" charset="0"/>
              </a:rPr>
              <a:t>Synchronous </a:t>
            </a:r>
            <a:r>
              <a:rPr lang="en-US" sz="4400" b="1" dirty="0" smtClean="0">
                <a:solidFill>
                  <a:srgbClr val="00B050"/>
                </a:solidFill>
                <a:latin typeface="Times New Roman" panose="02020603050405020304" pitchFamily="18" charset="0"/>
                <a:cs typeface="Times New Roman" panose="02020603050405020304" pitchFamily="18" charset="0"/>
              </a:rPr>
              <a:t>Counter</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A02324-03B3-4B55-A6C5-CFAB765B8686}"/>
              </a:ext>
            </a:extLst>
          </p:cNvPr>
          <p:cNvSpPr>
            <a:spLocks noGrp="1"/>
          </p:cNvSpPr>
          <p:nvPr>
            <p:ph idx="1"/>
          </p:nvPr>
        </p:nvSpPr>
        <p:spPr>
          <a:xfrm>
            <a:off x="960448" y="952106"/>
            <a:ext cx="9657534" cy="4044099"/>
          </a:xfrm>
        </p:spPr>
        <p:txBody>
          <a:bodyPr/>
          <a:lstStyle/>
          <a:p>
            <a:pPr algn="just"/>
            <a:r>
              <a:rPr lang="en-US" sz="2400" dirty="0">
                <a:latin typeface="Times New Roman" panose="02020603050405020304" pitchFamily="18" charset="0"/>
                <a:cs typeface="Times New Roman" panose="02020603050405020304" pitchFamily="18" charset="0"/>
              </a:rPr>
              <a:t>Unlike the asynchronous counter, synchronous counter has one global clock which drives each flip flop so output changes in parallel.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one advantage of synchronous counter over asynchronous counter is, it can operate on higher frequency than asynchronous counter as it does not have cumulative delay because of same clock is given to each flip flop.</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635" y="3366407"/>
            <a:ext cx="5015059" cy="224297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880" y="3366407"/>
            <a:ext cx="4102966" cy="2208457"/>
          </a:xfrm>
          <a:prstGeom prst="rect">
            <a:avLst/>
          </a:prstGeom>
        </p:spPr>
      </p:pic>
      <p:sp>
        <p:nvSpPr>
          <p:cNvPr id="10" name="Rectangle 9"/>
          <p:cNvSpPr/>
          <p:nvPr/>
        </p:nvSpPr>
        <p:spPr>
          <a:xfrm>
            <a:off x="1480008" y="5574864"/>
            <a:ext cx="4477732" cy="556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Synchronous Counter</a:t>
            </a:r>
            <a:endParaRPr lang="en-US" sz="2800" dirty="0">
              <a:solidFill>
                <a:schemeClr val="tx1"/>
              </a:solidFill>
            </a:endParaRPr>
          </a:p>
        </p:txBody>
      </p:sp>
      <p:sp>
        <p:nvSpPr>
          <p:cNvPr id="11" name="Rectangle 10"/>
          <p:cNvSpPr/>
          <p:nvPr/>
        </p:nvSpPr>
        <p:spPr>
          <a:xfrm>
            <a:off x="6693029" y="5609381"/>
            <a:ext cx="4751109" cy="453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Synchronous </a:t>
            </a:r>
            <a:r>
              <a:rPr lang="en-US" sz="2800" dirty="0" smtClean="0">
                <a:solidFill>
                  <a:schemeClr val="tx1"/>
                </a:solidFill>
                <a:latin typeface="Times New Roman" panose="02020603050405020304" pitchFamily="18" charset="0"/>
                <a:cs typeface="Times New Roman" panose="02020603050405020304" pitchFamily="18" charset="0"/>
              </a:rPr>
              <a:t>Counter Diagram</a:t>
            </a:r>
            <a:endParaRPr lang="en-US" sz="2800" dirty="0">
              <a:solidFill>
                <a:schemeClr val="tx1"/>
              </a:solidFill>
            </a:endParaRPr>
          </a:p>
        </p:txBody>
      </p:sp>
    </p:spTree>
    <p:extLst>
      <p:ext uri="{BB962C8B-B14F-4D97-AF65-F5344CB8AC3E}">
        <p14:creationId xmlns:p14="http://schemas.microsoft.com/office/powerpoint/2010/main" val="934557032"/>
      </p:ext>
    </p:extLst>
  </p:cSld>
  <p:clrMapOvr>
    <a:masterClrMapping/>
  </p:clrMapOvr>
  <mc:AlternateContent xmlns:mc="http://schemas.openxmlformats.org/markup-compatibility/2006" xmlns:p14="http://schemas.microsoft.com/office/powerpoint/2010/main">
    <mc:Choice Requires="p14">
      <p:transition spd="med" p14:dur="700" advTm="18863">
        <p:fade/>
      </p:transition>
    </mc:Choice>
    <mc:Fallback xmlns="">
      <p:transition spd="med" advTm="18863">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468" y="-84610"/>
            <a:ext cx="9400385" cy="923595"/>
          </a:xfrm>
        </p:spPr>
        <p:txBody>
          <a:bodyPr/>
          <a:lstStyle/>
          <a:p>
            <a:pPr algn="ctr"/>
            <a:r>
              <a:rPr lang="en-US" b="1" dirty="0">
                <a:solidFill>
                  <a:srgbClr val="00B050"/>
                </a:solidFill>
                <a:latin typeface="Times New Roman" panose="02020603050405020304" pitchFamily="18" charset="0"/>
                <a:cs typeface="Times New Roman" panose="02020603050405020304" pitchFamily="18" charset="0"/>
              </a:rPr>
              <a:t>Ripple </a:t>
            </a:r>
            <a:r>
              <a:rPr lang="en-US" b="1" dirty="0" smtClean="0">
                <a:solidFill>
                  <a:srgbClr val="00B050"/>
                </a:solidFill>
                <a:latin typeface="Times New Roman" panose="02020603050405020304" pitchFamily="18" charset="0"/>
                <a:cs typeface="Times New Roman" panose="02020603050405020304" pitchFamily="18" charset="0"/>
              </a:rPr>
              <a:t>Counter</a:t>
            </a:r>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9468" y="1065229"/>
            <a:ext cx="9400386" cy="5183171"/>
          </a:xfrm>
        </p:spPr>
        <p:txBody>
          <a:bodyPr>
            <a:normAutofit/>
          </a:bodyPr>
          <a:lstStyle/>
          <a:p>
            <a:pPr fontAlgn="base"/>
            <a:r>
              <a:rPr lang="en-US" dirty="0"/>
              <a:t>It is an asynchronous counter.</a:t>
            </a:r>
          </a:p>
          <a:p>
            <a:pPr fontAlgn="base"/>
            <a:r>
              <a:rPr lang="en-US" dirty="0"/>
              <a:t>Different flip-flops are used with a different clock pulse.</a:t>
            </a:r>
          </a:p>
          <a:p>
            <a:pPr fontAlgn="base"/>
            <a:r>
              <a:rPr lang="en-US" dirty="0"/>
              <a:t>All the flip-flops are used in toggle mode.</a:t>
            </a:r>
          </a:p>
          <a:p>
            <a:pPr fontAlgn="base"/>
            <a:r>
              <a:rPr lang="en-US" dirty="0"/>
              <a:t>Only one flip-flop is applied with an external clock pulse and another flip-flop clock is obtained from the output of the previous flip-flop.</a:t>
            </a:r>
          </a:p>
          <a:p>
            <a:pPr fontAlgn="base"/>
            <a:r>
              <a:rPr lang="en-US" dirty="0"/>
              <a:t>The flip-flop applied with external clock pulse act as LSB (Least Significant Bit) in the counting sequence.</a:t>
            </a:r>
          </a:p>
          <a:p>
            <a:pPr marL="0" indent="0">
              <a:buNone/>
            </a:pPr>
            <a:r>
              <a:rPr lang="en-US" sz="2400" dirty="0"/>
              <a:t/>
            </a:r>
            <a:br>
              <a:rPr lang="en-US" sz="2400" dirty="0"/>
            </a:br>
            <a:endParaRPr lang="en-US"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98" y="4267150"/>
            <a:ext cx="5165751" cy="184141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090" y="3694352"/>
            <a:ext cx="4845319" cy="3036399"/>
          </a:xfrm>
          <a:prstGeom prst="rect">
            <a:avLst/>
          </a:prstGeom>
        </p:spPr>
      </p:pic>
    </p:spTree>
    <p:extLst>
      <p:ext uri="{BB962C8B-B14F-4D97-AF65-F5344CB8AC3E}">
        <p14:creationId xmlns:p14="http://schemas.microsoft.com/office/powerpoint/2010/main" val="271834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468" y="-84610"/>
            <a:ext cx="9400385" cy="923595"/>
          </a:xfrm>
        </p:spPr>
        <p:txBody>
          <a:bodyPr/>
          <a:lstStyle/>
          <a:p>
            <a:pPr algn="ctr"/>
            <a:r>
              <a:rPr lang="en-US" b="1" dirty="0" smtClean="0">
                <a:solidFill>
                  <a:srgbClr val="00B050"/>
                </a:solidFill>
                <a:latin typeface="Times New Roman" panose="02020603050405020304" pitchFamily="18" charset="0"/>
                <a:cs typeface="Times New Roman" panose="02020603050405020304" pitchFamily="18" charset="0"/>
              </a:rPr>
              <a:t>Ring Counter</a:t>
            </a:r>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9468" y="1065229"/>
            <a:ext cx="9400386" cy="5183171"/>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Ring counter is a typical application of Shift resister. Ring counter is almost same as the shift counter</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only change is that the output of the last flip-flop is connected to the input of the first flip-flop in case of ring counter but in case of shift resister it is taken as output.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Except </a:t>
            </a:r>
            <a:r>
              <a:rPr lang="en-US" sz="2400" dirty="0">
                <a:latin typeface="Times New Roman" panose="02020603050405020304" pitchFamily="18" charset="0"/>
                <a:cs typeface="Times New Roman" panose="02020603050405020304" pitchFamily="18" charset="0"/>
              </a:rPr>
              <a:t>this all the other things are same.</a:t>
            </a:r>
            <a:endParaRPr lang="en-US" sz="2400" dirty="0">
              <a:latin typeface="Times New Roman" panose="02020603050405020304" pitchFamily="18" charset="0"/>
              <a:cs typeface="Times New Roman" panose="02020603050405020304" pitchFamily="18" charset="0"/>
            </a:endParaRPr>
          </a:p>
        </p:txBody>
      </p:sp>
      <p:pic>
        <p:nvPicPr>
          <p:cNvPr id="4" name="Picture 2" descr="State diagram and implementation of a six bit ring counter with 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195" y="3719100"/>
            <a:ext cx="5004935" cy="29440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65108" y="3244334"/>
            <a:ext cx="2061783" cy="369332"/>
          </a:xfrm>
          <a:prstGeom prst="rect">
            <a:avLst/>
          </a:prstGeom>
        </p:spPr>
        <p:txBody>
          <a:bodyPr wrap="none">
            <a:spAutoFit/>
          </a:bodyPr>
          <a:lstStyle/>
          <a:p>
            <a:r>
              <a:rPr lang="en-US" b="1" dirty="0"/>
              <a:t>Johnson Counter</a:t>
            </a:r>
            <a:endParaRPr lang="en-US" dirty="0"/>
          </a:p>
        </p:txBody>
      </p:sp>
    </p:spTree>
    <p:extLst>
      <p:ext uri="{BB962C8B-B14F-4D97-AF65-F5344CB8AC3E}">
        <p14:creationId xmlns:p14="http://schemas.microsoft.com/office/powerpoint/2010/main" val="125905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1753</TotalTime>
  <Words>893</Words>
  <Application>Microsoft Office PowerPoint</Application>
  <PresentationFormat>Widescreen</PresentationFormat>
  <Paragraphs>83</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Georgia</vt:lpstr>
      <vt:lpstr>Times New Roman</vt:lpstr>
      <vt:lpstr>Wingdings</vt:lpstr>
      <vt:lpstr>Wingdings 3</vt:lpstr>
      <vt:lpstr>Ion</vt:lpstr>
      <vt:lpstr>Welcome To My Presentation</vt:lpstr>
      <vt:lpstr>My Presentation Topics is Counter &amp; Register</vt:lpstr>
      <vt:lpstr>Content</vt:lpstr>
      <vt:lpstr>What is Counter?</vt:lpstr>
      <vt:lpstr>Counter Classification</vt:lpstr>
      <vt:lpstr>Asynchronous Counter</vt:lpstr>
      <vt:lpstr>Synchronous Counter</vt:lpstr>
      <vt:lpstr>Ripple Counter</vt:lpstr>
      <vt:lpstr>Ring Counter</vt:lpstr>
      <vt:lpstr>Johnson Counter</vt:lpstr>
      <vt:lpstr>The Uses of Counter</vt:lpstr>
      <vt:lpstr>What is Register? </vt:lpstr>
      <vt:lpstr>Parallel Load Register </vt:lpstr>
      <vt:lpstr>Shift Right Register</vt:lpstr>
      <vt:lpstr>Shift Left Register</vt:lpstr>
      <vt:lpstr>The Uses of Register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Roni Hossain</dc:creator>
  <cp:lastModifiedBy>Hp</cp:lastModifiedBy>
  <cp:revision>60</cp:revision>
  <dcterms:created xsi:type="dcterms:W3CDTF">2014-04-17T23:07:25Z</dcterms:created>
  <dcterms:modified xsi:type="dcterms:W3CDTF">2021-08-02T15:09:36Z</dcterms:modified>
</cp:coreProperties>
</file>