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3"/>
  </p:notesMasterIdLst>
  <p:sldIdLst>
    <p:sldId id="256" r:id="rId2"/>
    <p:sldId id="310" r:id="rId3"/>
    <p:sldId id="312" r:id="rId4"/>
    <p:sldId id="257" r:id="rId5"/>
    <p:sldId id="313" r:id="rId6"/>
    <p:sldId id="314"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21" r:id="rId50"/>
    <p:sldId id="322" r:id="rId51"/>
    <p:sldId id="31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853"/>
    <a:srgbClr val="295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8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992E204-3596-4FA3-BE49-1F4D1C2A5897}" type="datetimeFigureOut">
              <a:rPr lang="tr-TR"/>
              <a:pPr>
                <a:defRPr/>
              </a:pPr>
              <a:t>31.07.2021</a:t>
            </a:fld>
            <a:endParaRPr lang="tr-T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B39ACEA-97C8-48E2-A1F1-A12F8A3F369C}" type="slidenum">
              <a:rPr lang="tr-TR" altLang="en-US"/>
              <a:pPr/>
              <a:t>‹#›</a:t>
            </a:fld>
            <a:endParaRPr lang="tr-TR"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95655CE-3647-4A55-A61E-E2B004FA0BC6}" type="slidenum">
              <a:rPr lang="en-US" altLang="en-US"/>
              <a:pPr/>
              <a:t>4</a:t>
            </a:fld>
            <a:endParaRPr lang="en-US" altLang="en-US"/>
          </a:p>
        </p:txBody>
      </p:sp>
      <p:sp>
        <p:nvSpPr>
          <p:cNvPr id="4813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14</a:t>
            </a:fld>
            <a:endParaRPr lang="tr-TR" altLang="en-US"/>
          </a:p>
        </p:txBody>
      </p:sp>
    </p:spTree>
    <p:extLst>
      <p:ext uri="{BB962C8B-B14F-4D97-AF65-F5344CB8AC3E}">
        <p14:creationId xmlns:p14="http://schemas.microsoft.com/office/powerpoint/2010/main" val="3169527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15</a:t>
            </a:fld>
            <a:endParaRPr lang="tr-TR" altLang="en-US"/>
          </a:p>
        </p:txBody>
      </p:sp>
    </p:spTree>
    <p:extLst>
      <p:ext uri="{BB962C8B-B14F-4D97-AF65-F5344CB8AC3E}">
        <p14:creationId xmlns:p14="http://schemas.microsoft.com/office/powerpoint/2010/main" val="38375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16</a:t>
            </a:fld>
            <a:endParaRPr lang="tr-TR" altLang="en-US"/>
          </a:p>
        </p:txBody>
      </p:sp>
    </p:spTree>
    <p:extLst>
      <p:ext uri="{BB962C8B-B14F-4D97-AF65-F5344CB8AC3E}">
        <p14:creationId xmlns:p14="http://schemas.microsoft.com/office/powerpoint/2010/main" val="26834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17</a:t>
            </a:fld>
            <a:endParaRPr lang="tr-TR" altLang="en-US"/>
          </a:p>
        </p:txBody>
      </p:sp>
    </p:spTree>
    <p:extLst>
      <p:ext uri="{BB962C8B-B14F-4D97-AF65-F5344CB8AC3E}">
        <p14:creationId xmlns:p14="http://schemas.microsoft.com/office/powerpoint/2010/main" val="389055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18</a:t>
            </a:fld>
            <a:endParaRPr lang="tr-TR" altLang="en-US"/>
          </a:p>
        </p:txBody>
      </p:sp>
    </p:spTree>
    <p:extLst>
      <p:ext uri="{BB962C8B-B14F-4D97-AF65-F5344CB8AC3E}">
        <p14:creationId xmlns:p14="http://schemas.microsoft.com/office/powerpoint/2010/main" val="2917273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19</a:t>
            </a:fld>
            <a:endParaRPr lang="tr-TR" altLang="en-US"/>
          </a:p>
        </p:txBody>
      </p:sp>
    </p:spTree>
    <p:extLst>
      <p:ext uri="{BB962C8B-B14F-4D97-AF65-F5344CB8AC3E}">
        <p14:creationId xmlns:p14="http://schemas.microsoft.com/office/powerpoint/2010/main" val="191185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20</a:t>
            </a:fld>
            <a:endParaRPr lang="tr-TR" altLang="en-US"/>
          </a:p>
        </p:txBody>
      </p:sp>
    </p:spTree>
    <p:extLst>
      <p:ext uri="{BB962C8B-B14F-4D97-AF65-F5344CB8AC3E}">
        <p14:creationId xmlns:p14="http://schemas.microsoft.com/office/powerpoint/2010/main" val="397002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21</a:t>
            </a:fld>
            <a:endParaRPr lang="tr-TR" altLang="en-US"/>
          </a:p>
        </p:txBody>
      </p:sp>
    </p:spTree>
    <p:extLst>
      <p:ext uri="{BB962C8B-B14F-4D97-AF65-F5344CB8AC3E}">
        <p14:creationId xmlns:p14="http://schemas.microsoft.com/office/powerpoint/2010/main" val="1765753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22</a:t>
            </a:fld>
            <a:endParaRPr lang="tr-TR" altLang="en-US"/>
          </a:p>
        </p:txBody>
      </p:sp>
    </p:spTree>
    <p:extLst>
      <p:ext uri="{BB962C8B-B14F-4D97-AF65-F5344CB8AC3E}">
        <p14:creationId xmlns:p14="http://schemas.microsoft.com/office/powerpoint/2010/main" val="859957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23</a:t>
            </a:fld>
            <a:endParaRPr lang="tr-TR" altLang="en-US"/>
          </a:p>
        </p:txBody>
      </p:sp>
    </p:spTree>
    <p:extLst>
      <p:ext uri="{BB962C8B-B14F-4D97-AF65-F5344CB8AC3E}">
        <p14:creationId xmlns:p14="http://schemas.microsoft.com/office/powerpoint/2010/main" val="235446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6</a:t>
            </a:fld>
            <a:endParaRPr lang="tr-TR" altLang="en-US"/>
          </a:p>
        </p:txBody>
      </p:sp>
    </p:spTree>
    <p:extLst>
      <p:ext uri="{BB962C8B-B14F-4D97-AF65-F5344CB8AC3E}">
        <p14:creationId xmlns:p14="http://schemas.microsoft.com/office/powerpoint/2010/main" val="2903186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24</a:t>
            </a:fld>
            <a:endParaRPr lang="tr-TR" altLang="en-US"/>
          </a:p>
        </p:txBody>
      </p:sp>
    </p:spTree>
    <p:extLst>
      <p:ext uri="{BB962C8B-B14F-4D97-AF65-F5344CB8AC3E}">
        <p14:creationId xmlns:p14="http://schemas.microsoft.com/office/powerpoint/2010/main" val="587252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25</a:t>
            </a:fld>
            <a:endParaRPr lang="tr-TR" altLang="en-US"/>
          </a:p>
        </p:txBody>
      </p:sp>
    </p:spTree>
    <p:extLst>
      <p:ext uri="{BB962C8B-B14F-4D97-AF65-F5344CB8AC3E}">
        <p14:creationId xmlns:p14="http://schemas.microsoft.com/office/powerpoint/2010/main" val="1505043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26</a:t>
            </a:fld>
            <a:endParaRPr lang="tr-TR" altLang="en-US"/>
          </a:p>
        </p:txBody>
      </p:sp>
    </p:spTree>
    <p:extLst>
      <p:ext uri="{BB962C8B-B14F-4D97-AF65-F5344CB8AC3E}">
        <p14:creationId xmlns:p14="http://schemas.microsoft.com/office/powerpoint/2010/main" val="6016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27</a:t>
            </a:fld>
            <a:endParaRPr lang="tr-TR" altLang="en-US"/>
          </a:p>
        </p:txBody>
      </p:sp>
    </p:spTree>
    <p:extLst>
      <p:ext uri="{BB962C8B-B14F-4D97-AF65-F5344CB8AC3E}">
        <p14:creationId xmlns:p14="http://schemas.microsoft.com/office/powerpoint/2010/main" val="2158960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28</a:t>
            </a:fld>
            <a:endParaRPr lang="tr-TR" altLang="en-US"/>
          </a:p>
        </p:txBody>
      </p:sp>
    </p:spTree>
    <p:extLst>
      <p:ext uri="{BB962C8B-B14F-4D97-AF65-F5344CB8AC3E}">
        <p14:creationId xmlns:p14="http://schemas.microsoft.com/office/powerpoint/2010/main" val="2642811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29</a:t>
            </a:fld>
            <a:endParaRPr lang="tr-TR" altLang="en-US"/>
          </a:p>
        </p:txBody>
      </p:sp>
    </p:spTree>
    <p:extLst>
      <p:ext uri="{BB962C8B-B14F-4D97-AF65-F5344CB8AC3E}">
        <p14:creationId xmlns:p14="http://schemas.microsoft.com/office/powerpoint/2010/main" val="954252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30</a:t>
            </a:fld>
            <a:endParaRPr lang="tr-TR" altLang="en-US"/>
          </a:p>
        </p:txBody>
      </p:sp>
    </p:spTree>
    <p:extLst>
      <p:ext uri="{BB962C8B-B14F-4D97-AF65-F5344CB8AC3E}">
        <p14:creationId xmlns:p14="http://schemas.microsoft.com/office/powerpoint/2010/main" val="3388208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31</a:t>
            </a:fld>
            <a:endParaRPr lang="tr-TR" altLang="en-US"/>
          </a:p>
        </p:txBody>
      </p:sp>
    </p:spTree>
    <p:extLst>
      <p:ext uri="{BB962C8B-B14F-4D97-AF65-F5344CB8AC3E}">
        <p14:creationId xmlns:p14="http://schemas.microsoft.com/office/powerpoint/2010/main" val="3761796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32</a:t>
            </a:fld>
            <a:endParaRPr lang="tr-TR" altLang="en-US"/>
          </a:p>
        </p:txBody>
      </p:sp>
    </p:spTree>
    <p:extLst>
      <p:ext uri="{BB962C8B-B14F-4D97-AF65-F5344CB8AC3E}">
        <p14:creationId xmlns:p14="http://schemas.microsoft.com/office/powerpoint/2010/main" val="895865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33</a:t>
            </a:fld>
            <a:endParaRPr lang="tr-TR" altLang="en-US"/>
          </a:p>
        </p:txBody>
      </p:sp>
    </p:spTree>
    <p:extLst>
      <p:ext uri="{BB962C8B-B14F-4D97-AF65-F5344CB8AC3E}">
        <p14:creationId xmlns:p14="http://schemas.microsoft.com/office/powerpoint/2010/main" val="317693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7</a:t>
            </a:fld>
            <a:endParaRPr lang="tr-TR" altLang="en-US"/>
          </a:p>
        </p:txBody>
      </p:sp>
    </p:spTree>
    <p:extLst>
      <p:ext uri="{BB962C8B-B14F-4D97-AF65-F5344CB8AC3E}">
        <p14:creationId xmlns:p14="http://schemas.microsoft.com/office/powerpoint/2010/main" val="3808805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34</a:t>
            </a:fld>
            <a:endParaRPr lang="tr-TR" altLang="en-US"/>
          </a:p>
        </p:txBody>
      </p:sp>
    </p:spTree>
    <p:extLst>
      <p:ext uri="{BB962C8B-B14F-4D97-AF65-F5344CB8AC3E}">
        <p14:creationId xmlns:p14="http://schemas.microsoft.com/office/powerpoint/2010/main" val="1473424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35</a:t>
            </a:fld>
            <a:endParaRPr lang="tr-TR" altLang="en-US"/>
          </a:p>
        </p:txBody>
      </p:sp>
    </p:spTree>
    <p:extLst>
      <p:ext uri="{BB962C8B-B14F-4D97-AF65-F5344CB8AC3E}">
        <p14:creationId xmlns:p14="http://schemas.microsoft.com/office/powerpoint/2010/main" val="1707511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36</a:t>
            </a:fld>
            <a:endParaRPr lang="tr-TR" altLang="en-US"/>
          </a:p>
        </p:txBody>
      </p:sp>
    </p:spTree>
    <p:extLst>
      <p:ext uri="{BB962C8B-B14F-4D97-AF65-F5344CB8AC3E}">
        <p14:creationId xmlns:p14="http://schemas.microsoft.com/office/powerpoint/2010/main" val="393851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37</a:t>
            </a:fld>
            <a:endParaRPr lang="tr-TR" altLang="en-US"/>
          </a:p>
        </p:txBody>
      </p:sp>
    </p:spTree>
    <p:extLst>
      <p:ext uri="{BB962C8B-B14F-4D97-AF65-F5344CB8AC3E}">
        <p14:creationId xmlns:p14="http://schemas.microsoft.com/office/powerpoint/2010/main" val="33021902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38</a:t>
            </a:fld>
            <a:endParaRPr lang="tr-TR" altLang="en-US"/>
          </a:p>
        </p:txBody>
      </p:sp>
    </p:spTree>
    <p:extLst>
      <p:ext uri="{BB962C8B-B14F-4D97-AF65-F5344CB8AC3E}">
        <p14:creationId xmlns:p14="http://schemas.microsoft.com/office/powerpoint/2010/main" val="40000439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39</a:t>
            </a:fld>
            <a:endParaRPr lang="tr-TR" altLang="en-US"/>
          </a:p>
        </p:txBody>
      </p:sp>
    </p:spTree>
    <p:extLst>
      <p:ext uri="{BB962C8B-B14F-4D97-AF65-F5344CB8AC3E}">
        <p14:creationId xmlns:p14="http://schemas.microsoft.com/office/powerpoint/2010/main" val="502848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40</a:t>
            </a:fld>
            <a:endParaRPr lang="tr-TR" altLang="en-US"/>
          </a:p>
        </p:txBody>
      </p:sp>
    </p:spTree>
    <p:extLst>
      <p:ext uri="{BB962C8B-B14F-4D97-AF65-F5344CB8AC3E}">
        <p14:creationId xmlns:p14="http://schemas.microsoft.com/office/powerpoint/2010/main" val="852679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41</a:t>
            </a:fld>
            <a:endParaRPr lang="tr-TR" altLang="en-US"/>
          </a:p>
        </p:txBody>
      </p:sp>
    </p:spTree>
    <p:extLst>
      <p:ext uri="{BB962C8B-B14F-4D97-AF65-F5344CB8AC3E}">
        <p14:creationId xmlns:p14="http://schemas.microsoft.com/office/powerpoint/2010/main" val="2537870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42</a:t>
            </a:fld>
            <a:endParaRPr lang="tr-TR" altLang="en-US"/>
          </a:p>
        </p:txBody>
      </p:sp>
    </p:spTree>
    <p:extLst>
      <p:ext uri="{BB962C8B-B14F-4D97-AF65-F5344CB8AC3E}">
        <p14:creationId xmlns:p14="http://schemas.microsoft.com/office/powerpoint/2010/main" val="2949593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43</a:t>
            </a:fld>
            <a:endParaRPr lang="tr-TR" altLang="en-US"/>
          </a:p>
        </p:txBody>
      </p:sp>
    </p:spTree>
    <p:extLst>
      <p:ext uri="{BB962C8B-B14F-4D97-AF65-F5344CB8AC3E}">
        <p14:creationId xmlns:p14="http://schemas.microsoft.com/office/powerpoint/2010/main" val="51428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8</a:t>
            </a:fld>
            <a:endParaRPr lang="tr-TR" altLang="en-US"/>
          </a:p>
        </p:txBody>
      </p:sp>
    </p:spTree>
    <p:extLst>
      <p:ext uri="{BB962C8B-B14F-4D97-AF65-F5344CB8AC3E}">
        <p14:creationId xmlns:p14="http://schemas.microsoft.com/office/powerpoint/2010/main" val="1513173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44</a:t>
            </a:fld>
            <a:endParaRPr lang="tr-TR" altLang="en-US"/>
          </a:p>
        </p:txBody>
      </p:sp>
    </p:spTree>
    <p:extLst>
      <p:ext uri="{BB962C8B-B14F-4D97-AF65-F5344CB8AC3E}">
        <p14:creationId xmlns:p14="http://schemas.microsoft.com/office/powerpoint/2010/main" val="40250707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45</a:t>
            </a:fld>
            <a:endParaRPr lang="tr-TR" altLang="en-US"/>
          </a:p>
        </p:txBody>
      </p:sp>
    </p:spTree>
    <p:extLst>
      <p:ext uri="{BB962C8B-B14F-4D97-AF65-F5344CB8AC3E}">
        <p14:creationId xmlns:p14="http://schemas.microsoft.com/office/powerpoint/2010/main" val="14957861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46</a:t>
            </a:fld>
            <a:endParaRPr lang="tr-TR" altLang="en-US"/>
          </a:p>
        </p:txBody>
      </p:sp>
    </p:spTree>
    <p:extLst>
      <p:ext uri="{BB962C8B-B14F-4D97-AF65-F5344CB8AC3E}">
        <p14:creationId xmlns:p14="http://schemas.microsoft.com/office/powerpoint/2010/main" val="2684234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47</a:t>
            </a:fld>
            <a:endParaRPr lang="tr-TR" altLang="en-US"/>
          </a:p>
        </p:txBody>
      </p:sp>
    </p:spTree>
    <p:extLst>
      <p:ext uri="{BB962C8B-B14F-4D97-AF65-F5344CB8AC3E}">
        <p14:creationId xmlns:p14="http://schemas.microsoft.com/office/powerpoint/2010/main" val="1883832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48</a:t>
            </a:fld>
            <a:endParaRPr lang="tr-TR" altLang="en-US"/>
          </a:p>
        </p:txBody>
      </p:sp>
    </p:spTree>
    <p:extLst>
      <p:ext uri="{BB962C8B-B14F-4D97-AF65-F5344CB8AC3E}">
        <p14:creationId xmlns:p14="http://schemas.microsoft.com/office/powerpoint/2010/main" val="136606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9</a:t>
            </a:fld>
            <a:endParaRPr lang="tr-TR" altLang="en-US"/>
          </a:p>
        </p:txBody>
      </p:sp>
    </p:spTree>
    <p:extLst>
      <p:ext uri="{BB962C8B-B14F-4D97-AF65-F5344CB8AC3E}">
        <p14:creationId xmlns:p14="http://schemas.microsoft.com/office/powerpoint/2010/main" val="203173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10</a:t>
            </a:fld>
            <a:endParaRPr lang="tr-TR" altLang="en-US"/>
          </a:p>
        </p:txBody>
      </p:sp>
    </p:spTree>
    <p:extLst>
      <p:ext uri="{BB962C8B-B14F-4D97-AF65-F5344CB8AC3E}">
        <p14:creationId xmlns:p14="http://schemas.microsoft.com/office/powerpoint/2010/main" val="16676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11</a:t>
            </a:fld>
            <a:endParaRPr lang="tr-TR" altLang="en-US"/>
          </a:p>
        </p:txBody>
      </p:sp>
    </p:spTree>
    <p:extLst>
      <p:ext uri="{BB962C8B-B14F-4D97-AF65-F5344CB8AC3E}">
        <p14:creationId xmlns:p14="http://schemas.microsoft.com/office/powerpoint/2010/main" val="291123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12</a:t>
            </a:fld>
            <a:endParaRPr lang="tr-TR" altLang="en-US"/>
          </a:p>
        </p:txBody>
      </p:sp>
    </p:spTree>
    <p:extLst>
      <p:ext uri="{BB962C8B-B14F-4D97-AF65-F5344CB8AC3E}">
        <p14:creationId xmlns:p14="http://schemas.microsoft.com/office/powerpoint/2010/main" val="115964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9ACEA-97C8-48E2-A1F1-A12F8A3F369C}" type="slidenum">
              <a:rPr lang="tr-TR" altLang="en-US" smtClean="0"/>
              <a:pPr/>
              <a:t>13</a:t>
            </a:fld>
            <a:endParaRPr lang="tr-TR" altLang="en-US"/>
          </a:p>
        </p:txBody>
      </p:sp>
    </p:spTree>
    <p:extLst>
      <p:ext uri="{BB962C8B-B14F-4D97-AF65-F5344CB8AC3E}">
        <p14:creationId xmlns:p14="http://schemas.microsoft.com/office/powerpoint/2010/main" val="2764588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9B9989FD-6FAC-4CF6-A3C8-D7B11BAC73D4}"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46468370-8241-44D6-A60A-78ADA2E9A67F}" type="slidenum">
              <a:rPr lang="tr-TR" altLang="en-US" smtClean="0"/>
              <a:pPr/>
              <a:t>‹#›</a:t>
            </a:fld>
            <a:endParaRPr lang="tr-TR" altLang="en-US"/>
          </a:p>
        </p:txBody>
      </p:sp>
    </p:spTree>
    <p:extLst>
      <p:ext uri="{BB962C8B-B14F-4D97-AF65-F5344CB8AC3E}">
        <p14:creationId xmlns:p14="http://schemas.microsoft.com/office/powerpoint/2010/main" val="214613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209E3735-14F7-483B-B3BC-84588263C8BA}" type="datetimeFigureOut">
              <a:rPr lang="tr-TR" smtClean="0"/>
              <a:pPr>
                <a:defRPr/>
              </a:pPr>
              <a:t>31.07.2021</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6FBCA1B9-CA2C-4A67-B96F-BED35CBA2B05}" type="slidenum">
              <a:rPr lang="tr-TR" altLang="en-US" smtClean="0"/>
              <a:pPr/>
              <a:t>‹#›</a:t>
            </a:fld>
            <a:endParaRPr lang="tr-TR" altLang="en-US"/>
          </a:p>
        </p:txBody>
      </p:sp>
    </p:spTree>
    <p:extLst>
      <p:ext uri="{BB962C8B-B14F-4D97-AF65-F5344CB8AC3E}">
        <p14:creationId xmlns:p14="http://schemas.microsoft.com/office/powerpoint/2010/main" val="22738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209E3735-14F7-483B-B3BC-84588263C8BA}"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6FBCA1B9-CA2C-4A67-B96F-BED35CBA2B05}" type="slidenum">
              <a:rPr lang="tr-TR" altLang="en-US" smtClean="0"/>
              <a:pPr/>
              <a:t>‹#›</a:t>
            </a:fld>
            <a:endParaRPr lang="tr-TR" altLang="en-US"/>
          </a:p>
        </p:txBody>
      </p:sp>
    </p:spTree>
    <p:extLst>
      <p:ext uri="{BB962C8B-B14F-4D97-AF65-F5344CB8AC3E}">
        <p14:creationId xmlns:p14="http://schemas.microsoft.com/office/powerpoint/2010/main" val="2271750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209E3735-14F7-483B-B3BC-84588263C8BA}"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6FBCA1B9-CA2C-4A67-B96F-BED35CBA2B05}" type="slidenum">
              <a:rPr lang="tr-TR" altLang="en-US" smtClean="0"/>
              <a:pPr/>
              <a:t>‹#›</a:t>
            </a:fld>
            <a:endParaRPr lang="tr-TR"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480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209E3735-14F7-483B-B3BC-84588263C8BA}"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6FBCA1B9-CA2C-4A67-B96F-BED35CBA2B05}" type="slidenum">
              <a:rPr lang="tr-TR" altLang="en-US" smtClean="0"/>
              <a:pPr/>
              <a:t>‹#›</a:t>
            </a:fld>
            <a:endParaRPr lang="tr-TR" altLang="en-US"/>
          </a:p>
        </p:txBody>
      </p:sp>
    </p:spTree>
    <p:extLst>
      <p:ext uri="{BB962C8B-B14F-4D97-AF65-F5344CB8AC3E}">
        <p14:creationId xmlns:p14="http://schemas.microsoft.com/office/powerpoint/2010/main" val="2510739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209E3735-14F7-483B-B3BC-84588263C8BA}" type="datetimeFigureOut">
              <a:rPr lang="tr-TR" smtClean="0"/>
              <a:pPr>
                <a:defRPr/>
              </a:pPr>
              <a:t>31.07.2021</a:t>
            </a:fld>
            <a:endParaRPr lang="tr-TR"/>
          </a:p>
        </p:txBody>
      </p:sp>
      <p:sp>
        <p:nvSpPr>
          <p:cNvPr id="4"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6FBCA1B9-CA2C-4A67-B96F-BED35CBA2B05}" type="slidenum">
              <a:rPr lang="tr-TR" altLang="en-US" smtClean="0"/>
              <a:pPr/>
              <a:t>‹#›</a:t>
            </a:fld>
            <a:endParaRPr lang="tr-TR" altLang="en-US"/>
          </a:p>
        </p:txBody>
      </p:sp>
    </p:spTree>
    <p:extLst>
      <p:ext uri="{BB962C8B-B14F-4D97-AF65-F5344CB8AC3E}">
        <p14:creationId xmlns:p14="http://schemas.microsoft.com/office/powerpoint/2010/main" val="3389710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209E3735-14F7-483B-B3BC-84588263C8BA}" type="datetimeFigureOut">
              <a:rPr lang="tr-TR" smtClean="0"/>
              <a:pPr>
                <a:defRPr/>
              </a:pPr>
              <a:t>31.07.2021</a:t>
            </a:fld>
            <a:endParaRPr lang="tr-TR"/>
          </a:p>
        </p:txBody>
      </p:sp>
      <p:sp>
        <p:nvSpPr>
          <p:cNvPr id="4"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6FBCA1B9-CA2C-4A67-B96F-BED35CBA2B05}" type="slidenum">
              <a:rPr lang="tr-TR" altLang="en-US" smtClean="0"/>
              <a:pPr/>
              <a:t>‹#›</a:t>
            </a:fld>
            <a:endParaRPr lang="tr-TR" altLang="en-US"/>
          </a:p>
        </p:txBody>
      </p:sp>
    </p:spTree>
    <p:extLst>
      <p:ext uri="{BB962C8B-B14F-4D97-AF65-F5344CB8AC3E}">
        <p14:creationId xmlns:p14="http://schemas.microsoft.com/office/powerpoint/2010/main" val="3165851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DCA9EDB-AF5A-4DB8-BA74-C0F13A09BC05}"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4BBEB1B4-94BA-49F7-8AE5-A9C6D8A8A84E}" type="slidenum">
              <a:rPr lang="tr-TR" altLang="en-US" smtClean="0"/>
              <a:pPr/>
              <a:t>‹#›</a:t>
            </a:fld>
            <a:endParaRPr lang="tr-TR" altLang="en-US"/>
          </a:p>
        </p:txBody>
      </p:sp>
    </p:spTree>
    <p:extLst>
      <p:ext uri="{BB962C8B-B14F-4D97-AF65-F5344CB8AC3E}">
        <p14:creationId xmlns:p14="http://schemas.microsoft.com/office/powerpoint/2010/main" val="2911371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C72DA7D-2B19-418C-BB60-DA8C28A87C9E}"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57D7F68D-F1D7-4AD3-B5C8-6BC4879FB3DA}" type="slidenum">
              <a:rPr lang="tr-TR" altLang="en-US" smtClean="0"/>
              <a:pPr/>
              <a:t>‹#›</a:t>
            </a:fld>
            <a:endParaRPr lang="tr-TR" altLang="en-US"/>
          </a:p>
        </p:txBody>
      </p:sp>
    </p:spTree>
    <p:extLst>
      <p:ext uri="{BB962C8B-B14F-4D97-AF65-F5344CB8AC3E}">
        <p14:creationId xmlns:p14="http://schemas.microsoft.com/office/powerpoint/2010/main" val="69875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7D1F472B-A966-47EB-A841-03CAF3ED027E}"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F7224F8F-E7B2-4BA4-9614-924DAA808EC5}" type="slidenum">
              <a:rPr lang="tr-TR" altLang="en-US" smtClean="0"/>
              <a:pPr/>
              <a:t>‹#›</a:t>
            </a:fld>
            <a:endParaRPr lang="tr-TR" altLang="en-US"/>
          </a:p>
        </p:txBody>
      </p:sp>
    </p:spTree>
    <p:extLst>
      <p:ext uri="{BB962C8B-B14F-4D97-AF65-F5344CB8AC3E}">
        <p14:creationId xmlns:p14="http://schemas.microsoft.com/office/powerpoint/2010/main" val="28135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A8EB9229-DF56-455C-A665-5073DBC5125C}" type="datetimeFigureOut">
              <a:rPr lang="tr-TR" smtClean="0"/>
              <a:pPr>
                <a:defRPr/>
              </a:pPr>
              <a:t>31.07.2021</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4F9D3797-1842-4583-95F5-AE104B510BEC}" type="slidenum">
              <a:rPr lang="tr-TR" altLang="en-US" smtClean="0"/>
              <a:pPr/>
              <a:t>‹#›</a:t>
            </a:fld>
            <a:endParaRPr lang="tr-TR" altLang="en-US"/>
          </a:p>
        </p:txBody>
      </p:sp>
    </p:spTree>
    <p:extLst>
      <p:ext uri="{BB962C8B-B14F-4D97-AF65-F5344CB8AC3E}">
        <p14:creationId xmlns:p14="http://schemas.microsoft.com/office/powerpoint/2010/main" val="281178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726D4B07-9E32-47D6-B82B-4B93AF828BC6}" type="datetimeFigureOut">
              <a:rPr lang="tr-TR" smtClean="0"/>
              <a:pPr>
                <a:defRPr/>
              </a:pPr>
              <a:t>31.07.2021</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DD69D871-55E1-4EA5-9595-09CFE7F7BE77}" type="slidenum">
              <a:rPr lang="tr-TR" altLang="en-US" smtClean="0"/>
              <a:pPr/>
              <a:t>‹#›</a:t>
            </a:fld>
            <a:endParaRPr lang="tr-TR" altLang="en-US"/>
          </a:p>
        </p:txBody>
      </p:sp>
    </p:spTree>
    <p:extLst>
      <p:ext uri="{BB962C8B-B14F-4D97-AF65-F5344CB8AC3E}">
        <p14:creationId xmlns:p14="http://schemas.microsoft.com/office/powerpoint/2010/main" val="13181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1DD7389D-8F53-432F-B851-CC34FAAC84D8}" type="datetimeFigureOut">
              <a:rPr lang="tr-TR" smtClean="0"/>
              <a:pPr>
                <a:defRPr/>
              </a:pPr>
              <a:t>31.07.2021</a:t>
            </a:fld>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fld id="{DA519A3B-3740-4603-A82D-5B7F751554EE}" type="slidenum">
              <a:rPr lang="tr-TR" altLang="en-US" smtClean="0"/>
              <a:pPr/>
              <a:t>‹#›</a:t>
            </a:fld>
            <a:endParaRPr lang="tr-TR" altLang="en-US"/>
          </a:p>
        </p:txBody>
      </p:sp>
    </p:spTree>
    <p:extLst>
      <p:ext uri="{BB962C8B-B14F-4D97-AF65-F5344CB8AC3E}">
        <p14:creationId xmlns:p14="http://schemas.microsoft.com/office/powerpoint/2010/main" val="428953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D45D1E31-8E29-4A02-927C-DA2CF97A4554}" type="datetimeFigureOut">
              <a:rPr lang="tr-TR" smtClean="0"/>
              <a:pPr>
                <a:defRPr/>
              </a:pPr>
              <a:t>31.07.2021</a:t>
            </a:fld>
            <a:endParaRPr lang="tr-TR"/>
          </a:p>
        </p:txBody>
      </p:sp>
      <p:sp>
        <p:nvSpPr>
          <p:cNvPr id="5" name="Footer Placeholder 3"/>
          <p:cNvSpPr>
            <a:spLocks noGrp="1"/>
          </p:cNvSpPr>
          <p:nvPr>
            <p:ph type="ftr" sz="quarter" idx="11"/>
          </p:nvPr>
        </p:nvSpPr>
        <p:spPr/>
        <p:txBody>
          <a:bodyPr/>
          <a:lstStyle/>
          <a:p>
            <a:pPr>
              <a:defRPr/>
            </a:pPr>
            <a:endParaRPr lang="tr-TR"/>
          </a:p>
        </p:txBody>
      </p:sp>
      <p:sp>
        <p:nvSpPr>
          <p:cNvPr id="6" name="Slide Number Placeholder 4"/>
          <p:cNvSpPr>
            <a:spLocks noGrp="1"/>
          </p:cNvSpPr>
          <p:nvPr>
            <p:ph type="sldNum" sz="quarter" idx="12"/>
          </p:nvPr>
        </p:nvSpPr>
        <p:spPr/>
        <p:txBody>
          <a:bodyPr/>
          <a:lstStyle/>
          <a:p>
            <a:fld id="{F6BF7FA7-4A8F-4349-862B-356502C9C633}" type="slidenum">
              <a:rPr lang="tr-TR" altLang="en-US" smtClean="0"/>
              <a:pPr/>
              <a:t>‹#›</a:t>
            </a:fld>
            <a:endParaRPr lang="tr-TR" altLang="en-US"/>
          </a:p>
        </p:txBody>
      </p:sp>
    </p:spTree>
    <p:extLst>
      <p:ext uri="{BB962C8B-B14F-4D97-AF65-F5344CB8AC3E}">
        <p14:creationId xmlns:p14="http://schemas.microsoft.com/office/powerpoint/2010/main" val="260006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7654EF3E-C2BF-4487-A700-D39135571ACB}" type="datetimeFigureOut">
              <a:rPr lang="tr-TR" smtClean="0"/>
              <a:pPr>
                <a:defRPr/>
              </a:pPr>
              <a:t>31.07.2021</a:t>
            </a:fld>
            <a:endParaRPr lang="tr-TR"/>
          </a:p>
        </p:txBody>
      </p:sp>
      <p:sp>
        <p:nvSpPr>
          <p:cNvPr id="5" name="Footer Placeholder 2"/>
          <p:cNvSpPr>
            <a:spLocks noGrp="1"/>
          </p:cNvSpPr>
          <p:nvPr>
            <p:ph type="ftr" sz="quarter" idx="11"/>
          </p:nvPr>
        </p:nvSpPr>
        <p:spPr/>
        <p:txBody>
          <a:bodyPr/>
          <a:lstStyle/>
          <a:p>
            <a:pPr>
              <a:defRPr/>
            </a:pPr>
            <a:endParaRPr lang="tr-TR"/>
          </a:p>
        </p:txBody>
      </p:sp>
      <p:sp>
        <p:nvSpPr>
          <p:cNvPr id="6" name="Slide Number Placeholder 3"/>
          <p:cNvSpPr>
            <a:spLocks noGrp="1"/>
          </p:cNvSpPr>
          <p:nvPr>
            <p:ph type="sldNum" sz="quarter" idx="12"/>
          </p:nvPr>
        </p:nvSpPr>
        <p:spPr/>
        <p:txBody>
          <a:bodyPr/>
          <a:lstStyle/>
          <a:p>
            <a:fld id="{32083804-4267-4263-B6A6-2BE81782E38B}" type="slidenum">
              <a:rPr lang="tr-TR" altLang="en-US" smtClean="0"/>
              <a:pPr/>
              <a:t>‹#›</a:t>
            </a:fld>
            <a:endParaRPr lang="tr-TR" altLang="en-US"/>
          </a:p>
        </p:txBody>
      </p:sp>
    </p:spTree>
    <p:extLst>
      <p:ext uri="{BB962C8B-B14F-4D97-AF65-F5344CB8AC3E}">
        <p14:creationId xmlns:p14="http://schemas.microsoft.com/office/powerpoint/2010/main" val="104048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fld id="{6B660A17-D218-4B6E-BFE8-8300E4653D9F}" type="datetimeFigureOut">
              <a:rPr lang="tr-TR" smtClean="0"/>
              <a:pPr>
                <a:defRPr/>
              </a:pPr>
              <a:t>31.07.2021</a:t>
            </a:fld>
            <a:endParaRPr lang="tr-TR"/>
          </a:p>
        </p:txBody>
      </p:sp>
      <p:sp>
        <p:nvSpPr>
          <p:cNvPr id="5" name="Footer Placeholder 5"/>
          <p:cNvSpPr>
            <a:spLocks noGrp="1"/>
          </p:cNvSpPr>
          <p:nvPr>
            <p:ph type="ftr" sz="quarter" idx="11"/>
          </p:nvPr>
        </p:nvSpPr>
        <p:spPr/>
        <p:txBody>
          <a:bodyPr/>
          <a:lstStyle/>
          <a:p>
            <a:pPr>
              <a:defRPr/>
            </a:pPr>
            <a:endParaRPr lang="tr-TR"/>
          </a:p>
        </p:txBody>
      </p:sp>
      <p:sp>
        <p:nvSpPr>
          <p:cNvPr id="6" name="Slide Number Placeholder 6"/>
          <p:cNvSpPr>
            <a:spLocks noGrp="1"/>
          </p:cNvSpPr>
          <p:nvPr>
            <p:ph type="sldNum" sz="quarter" idx="12"/>
          </p:nvPr>
        </p:nvSpPr>
        <p:spPr/>
        <p:txBody>
          <a:bodyPr/>
          <a:lstStyle/>
          <a:p>
            <a:fld id="{5FC4A05E-0C82-42E1-B85C-22278EFA192D}" type="slidenum">
              <a:rPr lang="tr-TR" altLang="en-US" smtClean="0"/>
              <a:pPr/>
              <a:t>‹#›</a:t>
            </a:fld>
            <a:endParaRPr lang="tr-TR" altLang="en-US"/>
          </a:p>
        </p:txBody>
      </p:sp>
    </p:spTree>
    <p:extLst>
      <p:ext uri="{BB962C8B-B14F-4D97-AF65-F5344CB8AC3E}">
        <p14:creationId xmlns:p14="http://schemas.microsoft.com/office/powerpoint/2010/main" val="204306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86178CCD-FF68-4E76-8B9B-B119365CF2BB}" type="datetimeFigureOut">
              <a:rPr lang="tr-TR" smtClean="0"/>
              <a:pPr>
                <a:defRPr/>
              </a:pPr>
              <a:t>31.07.2021</a:t>
            </a:fld>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F3658654-123D-49A6-8CAE-1B4E87AB18E2}" type="slidenum">
              <a:rPr lang="tr-TR" altLang="en-US" smtClean="0"/>
              <a:pPr/>
              <a:t>‹#›</a:t>
            </a:fld>
            <a:endParaRPr lang="tr-TR" altLang="en-US"/>
          </a:p>
        </p:txBody>
      </p:sp>
    </p:spTree>
    <p:extLst>
      <p:ext uri="{BB962C8B-B14F-4D97-AF65-F5344CB8AC3E}">
        <p14:creationId xmlns:p14="http://schemas.microsoft.com/office/powerpoint/2010/main" val="426486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209E3735-14F7-483B-B3BC-84588263C8BA}" type="datetimeFigureOut">
              <a:rPr lang="tr-TR" smtClean="0"/>
              <a:pPr>
                <a:defRPr/>
              </a:pPr>
              <a:t>31.07.2021</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BCA1B9-CA2C-4A67-B96F-BED35CBA2B05}" type="slidenum">
              <a:rPr lang="tr-TR" altLang="en-US" smtClean="0"/>
              <a:pPr/>
              <a:t>‹#›</a:t>
            </a:fld>
            <a:endParaRPr lang="tr-TR" altLang="en-US"/>
          </a:p>
        </p:txBody>
      </p:sp>
    </p:spTree>
    <p:extLst>
      <p:ext uri="{BB962C8B-B14F-4D97-AF65-F5344CB8AC3E}">
        <p14:creationId xmlns:p14="http://schemas.microsoft.com/office/powerpoint/2010/main" val="18184380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055440" y="1700808"/>
            <a:ext cx="9361039" cy="3404313"/>
          </a:xfrm>
        </p:spPr>
        <p:txBody>
          <a:bodyPr/>
          <a:lstStyle/>
          <a:p>
            <a:pPr algn="ctr"/>
            <a:r>
              <a:rPr lang="en-US" altLang="en-US" sz="10000" b="1" dirty="0" smtClean="0">
                <a:solidFill>
                  <a:srgbClr val="002060"/>
                </a:solidFill>
                <a:latin typeface="Times New Roman" panose="02020603050405020304" pitchFamily="18" charset="0"/>
                <a:cs typeface="Times New Roman" panose="02020603050405020304" pitchFamily="18" charset="0"/>
              </a:rPr>
              <a:t>Welcome To My Presentation</a:t>
            </a:r>
            <a:endParaRPr lang="tr-TR" altLang="en-US" sz="10000" b="1" dirty="0" smtClean="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55440" y="5301208"/>
            <a:ext cx="8925173" cy="337592"/>
          </a:xfrm>
        </p:spPr>
        <p:txBody>
          <a:bodyPr rtlCol="0">
            <a:normAutofit fontScale="92500" lnSpcReduction="20000"/>
          </a:bodyPr>
          <a:lstStyle/>
          <a:p>
            <a:pPr>
              <a:defRPr/>
            </a:pPr>
            <a:r>
              <a:rPr lang="en-US" dirty="0" smtClean="0"/>
              <a:t> </a:t>
            </a:r>
            <a:endParaRPr lang="tr-T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accent1"/>
                </a:solidFill>
                <a:latin typeface="Times New Roman" panose="02020603050405020304" pitchFamily="18" charset="0"/>
                <a:cs typeface="Times New Roman" panose="02020603050405020304" pitchFamily="18" charset="0"/>
              </a:rPr>
              <a:t>9</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=3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C[(699/1)%10]++</a:t>
            </a:r>
          </a:p>
          <a:p>
            <a:r>
              <a:rPr lang="en-US" dirty="0" smtClean="0">
                <a:latin typeface="Times New Roman" panose="02020603050405020304" pitchFamily="18" charset="0"/>
                <a:cs typeface="Times New Roman" panose="02020603050405020304" pitchFamily="18" charset="0"/>
              </a:rPr>
              <a:t>    =C[9]++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C[9]=</a:t>
            </a:r>
            <a:r>
              <a:rPr lang="en-US" dirty="0">
                <a:latin typeface="Times New Roman" panose="02020603050405020304" pitchFamily="18" charset="0"/>
                <a:cs typeface="Times New Roman" panose="02020603050405020304" pitchFamily="18" charset="0"/>
              </a:rPr>
              <a:t>1</a:t>
            </a: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8" idx="2"/>
            <a:endCxn id="51" idx="0"/>
          </p:cNvCxnSpPr>
          <p:nvPr/>
        </p:nvCxnSpPr>
        <p:spPr>
          <a:xfrm>
            <a:off x="6149204" y="1871343"/>
            <a:ext cx="2837896" cy="9790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082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accent1"/>
                </a:solidFill>
                <a:latin typeface="Times New Roman" panose="02020603050405020304" pitchFamily="18" charset="0"/>
                <a:cs typeface="Times New Roman" panose="02020603050405020304" pitchFamily="18" charset="0"/>
              </a:rPr>
              <a:t>5</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=4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C[(125/1)%10]++</a:t>
            </a:r>
          </a:p>
          <a:p>
            <a:r>
              <a:rPr lang="en-US" dirty="0" smtClean="0">
                <a:latin typeface="Times New Roman" panose="02020603050405020304" pitchFamily="18" charset="0"/>
                <a:cs typeface="Times New Roman" panose="02020603050405020304" pitchFamily="18" charset="0"/>
              </a:rPr>
              <a:t>    =C[5]++</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C[5]=</a:t>
            </a:r>
            <a:r>
              <a:rPr lang="en-US" dirty="0">
                <a:latin typeface="Times New Roman" panose="02020603050405020304" pitchFamily="18" charset="0"/>
                <a:cs typeface="Times New Roman" panose="02020603050405020304" pitchFamily="18" charset="0"/>
              </a:rPr>
              <a:t>1</a:t>
            </a: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55" idx="0"/>
          </p:cNvCxnSpPr>
          <p:nvPr/>
        </p:nvCxnSpPr>
        <p:spPr>
          <a:xfrm flipH="1">
            <a:off x="5789164" y="1878253"/>
            <a:ext cx="1386956" cy="9771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832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accent1"/>
                </a:solidFill>
                <a:latin typeface="Times New Roman" panose="02020603050405020304" pitchFamily="18" charset="0"/>
                <a:cs typeface="Times New Roman" panose="02020603050405020304" pitchFamily="18" charset="0"/>
              </a:rPr>
              <a:t>4</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=5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C[(734/1)%10]++</a:t>
            </a:r>
          </a:p>
          <a:p>
            <a:r>
              <a:rPr lang="en-US" dirty="0" smtClean="0">
                <a:latin typeface="Times New Roman" panose="02020603050405020304" pitchFamily="18" charset="0"/>
                <a:cs typeface="Times New Roman" panose="02020603050405020304" pitchFamily="18" charset="0"/>
              </a:rPr>
              <a:t>    =C[4]++</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C[4]=</a:t>
            </a:r>
            <a:r>
              <a:rPr lang="en-US" dirty="0">
                <a:latin typeface="Times New Roman" panose="02020603050405020304" pitchFamily="18" charset="0"/>
                <a:cs typeface="Times New Roman" panose="02020603050405020304" pitchFamily="18" charset="0"/>
              </a:rPr>
              <a:t>1</a:t>
            </a: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0" idx="2"/>
          </p:cNvCxnSpPr>
          <p:nvPr/>
        </p:nvCxnSpPr>
        <p:spPr>
          <a:xfrm flipH="1">
            <a:off x="4941069" y="1871344"/>
            <a:ext cx="3433333" cy="998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822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tx1"/>
                </a:solidFill>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latin typeface="Times New Roman" panose="02020603050405020304" pitchFamily="18" charset="0"/>
                <a:cs typeface="Times New Roman" panose="02020603050405020304" pitchFamily="18" charset="0"/>
              </a:rPr>
              <a:t>5</a:t>
            </a: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9891403" y="3426990"/>
            <a:ext cx="2298815" cy="74769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I == 0 then continue</a:t>
            </a:r>
          </a:p>
          <a:p>
            <a:r>
              <a:rPr lang="en-US" dirty="0" smtClean="0">
                <a:latin typeface="Times New Roman" panose="02020603050405020304" pitchFamily="18" charset="0"/>
                <a:cs typeface="Times New Roman" panose="02020603050405020304" pitchFamily="18" charset="0"/>
              </a:rPr>
              <a:t>Else c[</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]+=C[i-1]</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V="1">
            <a:off x="9539277" y="4221089"/>
            <a:ext cx="704252" cy="36866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45788" y="2694295"/>
            <a:ext cx="8566437"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919535" y="3224072"/>
            <a:ext cx="864097" cy="117818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05257" y="3234933"/>
            <a:ext cx="18263" cy="116732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821601" y="3231890"/>
            <a:ext cx="792088" cy="112293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38336" y="3251419"/>
            <a:ext cx="0" cy="112560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13689" y="3210470"/>
            <a:ext cx="806550" cy="114435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403832" y="3273602"/>
            <a:ext cx="12853" cy="11244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396824" y="3188275"/>
            <a:ext cx="895552" cy="120976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179206" y="3224072"/>
            <a:ext cx="86506" cy="11813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226766" y="3183441"/>
            <a:ext cx="830765" cy="117138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033911" y="3231890"/>
            <a:ext cx="23889" cy="11735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057531" y="3177380"/>
            <a:ext cx="788785" cy="117707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89153" y="3193537"/>
            <a:ext cx="15906" cy="12118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822686" y="3224072"/>
            <a:ext cx="764220" cy="11303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536412" y="3265393"/>
            <a:ext cx="41257" cy="11400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7517636" y="3231890"/>
            <a:ext cx="871599" cy="11735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421601" y="3251419"/>
            <a:ext cx="0" cy="1154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8389235" y="3231890"/>
            <a:ext cx="731101" cy="114513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125794" y="3230830"/>
            <a:ext cx="0" cy="114619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36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rgbClr val="00B0F0"/>
                </a:solidFill>
                <a:latin typeface="Times New Roman" panose="02020603050405020304" pitchFamily="18" charset="0"/>
                <a:cs typeface="Times New Roman" panose="02020603050405020304" pitchFamily="18" charset="0"/>
              </a:rPr>
              <a:t>4</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latin typeface="Times New Roman" panose="02020603050405020304" pitchFamily="18" charset="0"/>
                <a:cs typeface="Times New Roman" panose="02020603050405020304" pitchFamily="18" charset="0"/>
              </a:rPr>
              <a:t>5</a:t>
            </a: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7971502" y="1252788"/>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7"/>
          </p:cNvCxnSpPr>
          <p:nvPr/>
        </p:nvCxnSpPr>
        <p:spPr>
          <a:xfrm flipH="1">
            <a:off x="5155388" y="1955899"/>
            <a:ext cx="3252413" cy="19305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636920" y="3801587"/>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13941" y="5896775"/>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3"/>
            <a:endCxn id="14" idx="0"/>
          </p:cNvCxnSpPr>
          <p:nvPr/>
        </p:nvCxnSpPr>
        <p:spPr>
          <a:xfrm flipH="1">
            <a:off x="2662691" y="4296048"/>
            <a:ext cx="2063184" cy="160072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=5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C[(734/1)%10]--</a:t>
            </a:r>
          </a:p>
          <a:p>
            <a:r>
              <a:rPr lang="en-US" dirty="0" smtClean="0">
                <a:latin typeface="Times New Roman" panose="02020603050405020304" pitchFamily="18" charset="0"/>
                <a:cs typeface="Times New Roman" panose="02020603050405020304" pitchFamily="18" charset="0"/>
              </a:rPr>
              <a:t>=C[4]-1,C[4]=0</a:t>
            </a:r>
          </a:p>
          <a:p>
            <a:r>
              <a:rPr lang="en-US" dirty="0" smtClean="0">
                <a:latin typeface="Times New Roman" panose="02020603050405020304" pitchFamily="18" charset="0"/>
                <a:cs typeface="Times New Roman" panose="02020603050405020304" pitchFamily="18" charset="0"/>
              </a:rPr>
              <a:t>Output[0]=734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285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rgbClr val="00B0F0"/>
                </a:solidFill>
                <a:latin typeface="Times New Roman" panose="02020603050405020304" pitchFamily="18" charset="0"/>
                <a:cs typeface="Times New Roman" panose="02020603050405020304" pitchFamily="18" charset="0"/>
              </a:rPr>
              <a:t>5</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tx1"/>
                </a:solidFill>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latin typeface="Times New Roman" panose="02020603050405020304" pitchFamily="18" charset="0"/>
                <a:cs typeface="Times New Roman" panose="02020603050405020304" pitchFamily="18" charset="0"/>
              </a:rPr>
              <a:t>5</a:t>
            </a: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6781594" y="1240762"/>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10" idx="7"/>
          </p:cNvCxnSpPr>
          <p:nvPr/>
        </p:nvCxnSpPr>
        <p:spPr>
          <a:xfrm flipH="1">
            <a:off x="5955648" y="1971568"/>
            <a:ext cx="1262245" cy="18602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37180" y="3746981"/>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6683" y="5886718"/>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7"/>
          </p:cNvCxnSpPr>
          <p:nvPr/>
        </p:nvCxnSpPr>
        <p:spPr>
          <a:xfrm flipH="1">
            <a:off x="4162746" y="4326278"/>
            <a:ext cx="1578146" cy="166316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=4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C[(125/1)%10]--</a:t>
            </a:r>
          </a:p>
          <a:p>
            <a:r>
              <a:rPr lang="en-US" dirty="0" smtClean="0">
                <a:latin typeface="Times New Roman" panose="02020603050405020304" pitchFamily="18" charset="0"/>
                <a:cs typeface="Times New Roman" panose="02020603050405020304" pitchFamily="18" charset="0"/>
              </a:rPr>
              <a:t>=C[5]-1,C[5]=</a:t>
            </a:r>
            <a:r>
              <a:rPr lang="en-US" dirty="0">
                <a:latin typeface="Times New Roman" panose="02020603050405020304" pitchFamily="18" charset="0"/>
                <a:cs typeface="Times New Roman" panose="02020603050405020304" pitchFamily="18" charset="0"/>
              </a:rPr>
              <a:t>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Output[1]=125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018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rgbClr val="00B0F0"/>
                </a:solidFill>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tx1"/>
                </a:solidFill>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smtClean="0">
                <a:latin typeface="Times New Roman" panose="02020603050405020304" pitchFamily="18" charset="0"/>
                <a:cs typeface="Times New Roman" panose="02020603050405020304" pitchFamily="18" charset="0"/>
              </a:rPr>
              <a:t>5</a:t>
            </a: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5650800" y="1240343"/>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1"/>
          </p:cNvCxnSpPr>
          <p:nvPr/>
        </p:nvCxnSpPr>
        <p:spPr>
          <a:xfrm>
            <a:off x="6087099" y="1943454"/>
            <a:ext cx="2579372" cy="18883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577516" y="3746981"/>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016327" y="5867668"/>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0"/>
          </p:cNvCxnSpPr>
          <p:nvPr/>
        </p:nvCxnSpPr>
        <p:spPr>
          <a:xfrm flipH="1">
            <a:off x="8465077" y="4326278"/>
            <a:ext cx="416151" cy="154139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=3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C[(699/1)%10]--</a:t>
            </a:r>
          </a:p>
          <a:p>
            <a:r>
              <a:rPr lang="en-US" dirty="0" smtClean="0">
                <a:latin typeface="Times New Roman" panose="02020603050405020304" pitchFamily="18" charset="0"/>
                <a:cs typeface="Times New Roman" panose="02020603050405020304" pitchFamily="18" charset="0"/>
              </a:rPr>
              <a:t>=C[9]-1,C[9]=5</a:t>
            </a:r>
          </a:p>
          <a:p>
            <a:r>
              <a:rPr lang="en-US" dirty="0" smtClean="0">
                <a:latin typeface="Times New Roman" panose="02020603050405020304" pitchFamily="18" charset="0"/>
                <a:cs typeface="Times New Roman" panose="02020603050405020304" pitchFamily="18" charset="0"/>
              </a:rPr>
              <a:t>Output[5]=699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026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rgbClr val="00B0F0"/>
                </a:solidFill>
                <a:latin typeface="Times New Roman" panose="02020603050405020304" pitchFamily="18" charset="0"/>
                <a:cs typeface="Times New Roman" panose="02020603050405020304" pitchFamily="18" charset="0"/>
              </a:rPr>
              <a:t>8</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24897"/>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tx1"/>
                </a:solidFill>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4569009" y="1277340"/>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5"/>
            <a:endCxn id="10" idx="1"/>
          </p:cNvCxnSpPr>
          <p:nvPr/>
        </p:nvCxnSpPr>
        <p:spPr>
          <a:xfrm>
            <a:off x="5313818" y="1877483"/>
            <a:ext cx="2594954" cy="1980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819817"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46721" y="585442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4" idx="0"/>
          </p:cNvCxnSpPr>
          <p:nvPr/>
        </p:nvCxnSpPr>
        <p:spPr>
          <a:xfrm flipH="1">
            <a:off x="7295471" y="4354894"/>
            <a:ext cx="851740" cy="1499527"/>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=2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C[(208/1)%10]--</a:t>
            </a:r>
          </a:p>
          <a:p>
            <a:r>
              <a:rPr lang="en-US" dirty="0" smtClean="0">
                <a:latin typeface="Times New Roman" panose="02020603050405020304" pitchFamily="18" charset="0"/>
                <a:cs typeface="Times New Roman" panose="02020603050405020304" pitchFamily="18" charset="0"/>
              </a:rPr>
              <a:t>=C[8]-1,C[8]=</a:t>
            </a:r>
            <a:r>
              <a:rPr lang="en-US" dirty="0">
                <a:latin typeface="Times New Roman" panose="02020603050405020304" pitchFamily="18" charset="0"/>
                <a:cs typeface="Times New Roman" panose="02020603050405020304" pitchFamily="18" charset="0"/>
              </a:rPr>
              <a:t>4</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Output[4]=208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746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rgbClr val="00B0F0"/>
                </a:solidFill>
                <a:latin typeface="Times New Roman" panose="02020603050405020304" pitchFamily="18" charset="0"/>
                <a:cs typeface="Times New Roman" panose="02020603050405020304" pitchFamily="18" charset="0"/>
              </a:rPr>
              <a:t>7</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24897"/>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tx1"/>
                </a:solidFill>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3405721" y="1278619"/>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5"/>
            <a:endCxn id="10" idx="1"/>
          </p:cNvCxnSpPr>
          <p:nvPr/>
        </p:nvCxnSpPr>
        <p:spPr>
          <a:xfrm>
            <a:off x="4150530" y="1878762"/>
            <a:ext cx="2957454" cy="20069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019029" y="380083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66669" y="5808223"/>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7"/>
          </p:cNvCxnSpPr>
          <p:nvPr/>
        </p:nvCxnSpPr>
        <p:spPr>
          <a:xfrm flipH="1">
            <a:off x="6432732" y="4380136"/>
            <a:ext cx="890009" cy="153081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C[(057/1)%10]--</a:t>
            </a:r>
          </a:p>
          <a:p>
            <a:r>
              <a:rPr lang="en-US" dirty="0" smtClean="0">
                <a:latin typeface="Times New Roman" panose="02020603050405020304" pitchFamily="18" charset="0"/>
                <a:cs typeface="Times New Roman" panose="02020603050405020304" pitchFamily="18" charset="0"/>
              </a:rPr>
              <a:t>=C[7]-1,C[7]=3</a:t>
            </a:r>
          </a:p>
          <a:p>
            <a:r>
              <a:rPr lang="en-US" dirty="0" smtClean="0">
                <a:latin typeface="Times New Roman" panose="02020603050405020304" pitchFamily="18" charset="0"/>
                <a:cs typeface="Times New Roman" panose="02020603050405020304" pitchFamily="18" charset="0"/>
              </a:rPr>
              <a:t>Output[3]=057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476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rgbClr val="00B0F0"/>
                </a:solidFill>
                <a:latin typeface="Times New Roman" panose="02020603050405020304" pitchFamily="18" charset="0"/>
                <a:cs typeface="Times New Roman" panose="02020603050405020304" pitchFamily="18" charset="0"/>
              </a:rPr>
              <a:t>7</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tx1"/>
                </a:solidFill>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24897"/>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a:t>
            </a:r>
            <a:r>
              <a:rPr lang="en-US" sz="2800" dirty="0" smtClean="0">
                <a:solidFill>
                  <a:schemeClr val="tx1"/>
                </a:solidFill>
                <a:latin typeface="Times New Roman" panose="02020603050405020304" pitchFamily="18" charset="0"/>
                <a:cs typeface="Times New Roman" panose="02020603050405020304" pitchFamily="18" charset="0"/>
              </a:rPr>
              <a:t>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a:t>
            </a:r>
            <a:r>
              <a:rPr lang="en-US" sz="2800" dirty="0" smtClean="0">
                <a:solidFill>
                  <a:schemeClr val="tx1"/>
                </a:solidFill>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a:t>
            </a:r>
            <a:r>
              <a:rPr lang="en-US" sz="2800" dirty="0" smtClean="0">
                <a:solidFill>
                  <a:schemeClr val="tx1"/>
                </a:solidFill>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2229703" y="1281558"/>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5"/>
            <a:endCxn id="10" idx="1"/>
          </p:cNvCxnSpPr>
          <p:nvPr/>
        </p:nvCxnSpPr>
        <p:spPr>
          <a:xfrm>
            <a:off x="2974512" y="1881701"/>
            <a:ext cx="4133472" cy="20039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019029" y="380083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39673" y="586470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0"/>
          </p:cNvCxnSpPr>
          <p:nvPr/>
        </p:nvCxnSpPr>
        <p:spPr>
          <a:xfrm flipH="1">
            <a:off x="4988423" y="4380136"/>
            <a:ext cx="2334318" cy="148456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C[(097/1)%10]--</a:t>
            </a:r>
          </a:p>
          <a:p>
            <a:r>
              <a:rPr lang="en-US" dirty="0" smtClean="0">
                <a:latin typeface="Times New Roman" panose="02020603050405020304" pitchFamily="18" charset="0"/>
                <a:cs typeface="Times New Roman" panose="02020603050405020304" pitchFamily="18" charset="0"/>
              </a:rPr>
              <a:t>=C[7]-1,C[7]=2</a:t>
            </a:r>
          </a:p>
          <a:p>
            <a:r>
              <a:rPr lang="en-US" dirty="0" smtClean="0">
                <a:latin typeface="Times New Roman" panose="02020603050405020304" pitchFamily="18" charset="0"/>
                <a:cs typeface="Times New Roman" panose="02020603050405020304" pitchFamily="18" charset="0"/>
              </a:rPr>
              <a:t>Output[2]=097</a:t>
            </a:r>
            <a:endParaRPr lang="en-US"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9038105" y="616530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626525" y="5913276"/>
            <a:ext cx="2478507" cy="504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Convert to Main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rray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129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0"/>
            <a:ext cx="11881319" cy="2448272"/>
          </a:xfrm>
        </p:spPr>
        <p:txBody>
          <a:bodyPr/>
          <a:lstStyle/>
          <a:p>
            <a:pPr algn="ctr">
              <a:lnSpc>
                <a:spcPct val="150000"/>
              </a:lnSpc>
            </a:pPr>
            <a:r>
              <a:rPr lang="en-US" b="1" dirty="0" smtClean="0">
                <a:solidFill>
                  <a:srgbClr val="00B050"/>
                </a:solidFill>
                <a:latin typeface="Times New Roman" panose="02020603050405020304" pitchFamily="18" charset="0"/>
                <a:cs typeface="Times New Roman" panose="02020603050405020304" pitchFamily="18" charset="0"/>
              </a:rPr>
              <a:t>My Presentation Topic is </a:t>
            </a:r>
            <a:br>
              <a:rPr lang="en-US" b="1" dirty="0" smtClean="0">
                <a:solidFill>
                  <a:srgbClr val="00B050"/>
                </a:solidFill>
                <a:latin typeface="Times New Roman" panose="02020603050405020304" pitchFamily="18" charset="0"/>
                <a:cs typeface="Times New Roman" panose="02020603050405020304" pitchFamily="18" charset="0"/>
              </a:rPr>
            </a:br>
            <a:r>
              <a:rPr lang="en-US" sz="6000" b="1" u="sng" dirty="0" smtClean="0">
                <a:solidFill>
                  <a:srgbClr val="00B0F0"/>
                </a:solidFill>
                <a:latin typeface="Times New Roman" panose="02020603050405020304" pitchFamily="18" charset="0"/>
                <a:cs typeface="Times New Roman" panose="02020603050405020304" pitchFamily="18" charset="0"/>
              </a:rPr>
              <a:t>Radix </a:t>
            </a:r>
            <a:r>
              <a:rPr lang="en-US" sz="6000" b="1" u="sng" dirty="0" smtClean="0">
                <a:solidFill>
                  <a:srgbClr val="00B0F0"/>
                </a:solidFill>
                <a:latin typeface="Times New Roman" panose="02020603050405020304" pitchFamily="18" charset="0"/>
                <a:cs typeface="Times New Roman" panose="02020603050405020304" pitchFamily="18" charset="0"/>
              </a:rPr>
              <a:t>Sort</a:t>
            </a:r>
            <a:endParaRPr lang="en-US" sz="6000" b="1"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9776" y="3645024"/>
            <a:ext cx="6336704" cy="2780928"/>
          </a:xfrm>
        </p:spPr>
        <p:txBody>
          <a:bodyPr>
            <a:normAutofit/>
          </a:bodyPr>
          <a:lstStyle/>
          <a:p>
            <a:pPr marL="0" indent="0">
              <a:buNone/>
            </a:pPr>
            <a:r>
              <a:rPr lang="en-US" sz="3600" b="1" dirty="0" smtClean="0">
                <a:solidFill>
                  <a:srgbClr val="00B050"/>
                </a:solidFill>
                <a:latin typeface="Times New Roman" panose="02020603050405020304" pitchFamily="18" charset="0"/>
                <a:cs typeface="Times New Roman" panose="02020603050405020304" pitchFamily="18" charset="0"/>
              </a:rPr>
              <a:t>Presented By</a:t>
            </a:r>
          </a:p>
          <a:p>
            <a:pPr marL="0" indent="0">
              <a:buNone/>
            </a:pPr>
            <a:r>
              <a:rPr lang="en-US" sz="2400" dirty="0" err="1" smtClean="0">
                <a:latin typeface="Times New Roman" panose="02020603050405020304" pitchFamily="18" charset="0"/>
                <a:cs typeface="Times New Roman" panose="02020603050405020304" pitchFamily="18" charset="0"/>
              </a:rPr>
              <a:t>Tushar</a:t>
            </a:r>
            <a:r>
              <a:rPr lang="en-US" sz="2400" dirty="0" smtClean="0">
                <a:latin typeface="Times New Roman" panose="02020603050405020304" pitchFamily="18" charset="0"/>
                <a:cs typeface="Times New Roman" panose="02020603050405020304" pitchFamily="18" charset="0"/>
              </a:rPr>
              <a:t> Sarkar</a:t>
            </a:r>
          </a:p>
          <a:p>
            <a:pPr marL="0" indent="0">
              <a:buNone/>
            </a:pPr>
            <a:r>
              <a:rPr lang="en-US" sz="2400" dirty="0" smtClean="0">
                <a:latin typeface="Times New Roman" panose="02020603050405020304" pitchFamily="18" charset="0"/>
                <a:cs typeface="Times New Roman" panose="02020603050405020304" pitchFamily="18" charset="0"/>
              </a:rPr>
              <a:t>Student ID : 18CSE35</a:t>
            </a:r>
          </a:p>
          <a:p>
            <a:pPr marL="0" indent="0">
              <a:buNone/>
            </a:pPr>
            <a:r>
              <a:rPr lang="en-US" sz="2400" dirty="0" smtClean="0">
                <a:latin typeface="Times New Roman" panose="02020603050405020304" pitchFamily="18" charset="0"/>
                <a:cs typeface="Times New Roman" panose="02020603050405020304" pitchFamily="18" charset="0"/>
              </a:rPr>
              <a:t>Second Year Second Semester</a:t>
            </a:r>
          </a:p>
          <a:p>
            <a:pPr marL="0" indent="0">
              <a:buNone/>
            </a:pPr>
            <a:r>
              <a:rPr lang="en-US" sz="2400" dirty="0" smtClean="0">
                <a:latin typeface="Times New Roman" panose="02020603050405020304" pitchFamily="18" charset="0"/>
                <a:cs typeface="Times New Roman" panose="02020603050405020304" pitchFamily="18" charset="0"/>
              </a:rPr>
              <a:t>Department of CSE, BSMRSTU.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726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9038105" y="1628800"/>
            <a:ext cx="7653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770239" y="5911031"/>
            <a:ext cx="2032711" cy="550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Output Array</a:t>
            </a:r>
            <a:endParaRPr lang="en-US" sz="2400" dirty="0">
              <a:latin typeface="Times New Roman" panose="02020603050405020304" pitchFamily="18" charset="0"/>
              <a:cs typeface="Times New Roman" panose="02020603050405020304" pitchFamily="18" charset="0"/>
            </a:endParaRPr>
          </a:p>
        </p:txBody>
      </p:sp>
      <p:cxnSp>
        <p:nvCxnSpPr>
          <p:cNvPr id="77" name="Straight Arrow Connector 76"/>
          <p:cNvCxnSpPr/>
          <p:nvPr/>
        </p:nvCxnSpPr>
        <p:spPr>
          <a:xfrm>
            <a:off x="9120336" y="6215428"/>
            <a:ext cx="7653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827739" y="1372483"/>
            <a:ext cx="1725234" cy="505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Main Array</a:t>
            </a:r>
            <a:endParaRPr lang="en-US" sz="24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4" y="2579762"/>
            <a:ext cx="2609167" cy="86660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First , C[10]=0</a:t>
            </a:r>
          </a:p>
          <a:p>
            <a:r>
              <a:rPr lang="en-US" dirty="0" smtClean="0">
                <a:latin typeface="Times New Roman" panose="02020603050405020304" pitchFamily="18" charset="0"/>
                <a:cs typeface="Times New Roman" panose="02020603050405020304" pitchFamily="18" charset="0"/>
              </a:rPr>
              <a:t>Then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to 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C[(A[</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624392" y="4147873"/>
            <a:ext cx="2567607" cy="86530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a:t>
            </a:r>
            <a:r>
              <a:rPr lang="en-US" dirty="0" smtClean="0"/>
              <a:t>f </a:t>
            </a:r>
            <a:r>
              <a:rPr lang="en-US" dirty="0" err="1" smtClean="0"/>
              <a:t>i</a:t>
            </a:r>
            <a:r>
              <a:rPr lang="en-US" dirty="0" smtClean="0"/>
              <a:t>==0 then continue</a:t>
            </a:r>
          </a:p>
          <a:p>
            <a:r>
              <a:rPr lang="en-US" dirty="0"/>
              <a:t>e</a:t>
            </a:r>
            <a:r>
              <a:rPr lang="en-US" dirty="0" smtClean="0"/>
              <a:t>lse C[</a:t>
            </a:r>
            <a:r>
              <a:rPr lang="en-US" dirty="0" err="1" smtClean="0"/>
              <a:t>i</a:t>
            </a:r>
            <a:r>
              <a:rPr lang="en-US" dirty="0" smtClean="0"/>
              <a:t>]+=C[i-1]</a:t>
            </a:r>
            <a:endParaRPr lang="en-US" dirty="0"/>
          </a:p>
        </p:txBody>
      </p:sp>
      <p:cxnSp>
        <p:nvCxnSpPr>
          <p:cNvPr id="80" name="Straight Arrow Connector 79"/>
          <p:cNvCxnSpPr/>
          <p:nvPr/>
        </p:nvCxnSpPr>
        <p:spPr>
          <a:xfrm>
            <a:off x="8660822" y="4869160"/>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161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chemeClr val="accent1"/>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C[(734/10)%10]++</a:t>
            </a:r>
          </a:p>
          <a:p>
            <a:r>
              <a:rPr lang="en-US" dirty="0" smtClean="0">
                <a:latin typeface="Times New Roman" panose="02020603050405020304" pitchFamily="18" charset="0"/>
                <a:cs typeface="Times New Roman" panose="02020603050405020304" pitchFamily="18" charset="0"/>
              </a:rPr>
              <a:t>    =C[3]++</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C[3]=1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2"/>
            <a:endCxn id="57" idx="0"/>
          </p:cNvCxnSpPr>
          <p:nvPr/>
        </p:nvCxnSpPr>
        <p:spPr>
          <a:xfrm>
            <a:off x="2706314" y="1878254"/>
            <a:ext cx="1468253" cy="977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25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chemeClr val="tx1"/>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chemeClr val="accent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C[(125/10)%10]++</a:t>
            </a:r>
          </a:p>
          <a:p>
            <a:r>
              <a:rPr lang="en-US" dirty="0" smtClean="0">
                <a:latin typeface="Times New Roman" panose="02020603050405020304" pitchFamily="18" charset="0"/>
                <a:cs typeface="Times New Roman" panose="02020603050405020304" pitchFamily="18" charset="0"/>
              </a:rPr>
              <a:t>    =C[2]++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C[2]=1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6" idx="2"/>
            <a:endCxn id="58" idx="0"/>
          </p:cNvCxnSpPr>
          <p:nvPr/>
        </p:nvCxnSpPr>
        <p:spPr>
          <a:xfrm flipH="1">
            <a:off x="3382479" y="1878253"/>
            <a:ext cx="461696" cy="9792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61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chemeClr val="tx1"/>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accent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=2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C[(097/10)%10]++</a:t>
            </a:r>
          </a:p>
          <a:p>
            <a:r>
              <a:rPr lang="en-US" dirty="0" smtClean="0">
                <a:latin typeface="Times New Roman" panose="02020603050405020304" pitchFamily="18" charset="0"/>
                <a:cs typeface="Times New Roman" panose="02020603050405020304" pitchFamily="18" charset="0"/>
              </a:rPr>
              <a:t>    =C[9]++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C[9]=1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7" idx="2"/>
            <a:endCxn id="51" idx="0"/>
          </p:cNvCxnSpPr>
          <p:nvPr/>
        </p:nvCxnSpPr>
        <p:spPr>
          <a:xfrm>
            <a:off x="4997076" y="1878253"/>
            <a:ext cx="3990024" cy="972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71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chemeClr val="tx1"/>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accent1"/>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=3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C[(057/10)%10]++</a:t>
            </a:r>
          </a:p>
          <a:p>
            <a:r>
              <a:rPr lang="en-US" dirty="0" smtClean="0">
                <a:latin typeface="Times New Roman" panose="02020603050405020304" pitchFamily="18" charset="0"/>
                <a:cs typeface="Times New Roman" panose="02020603050405020304" pitchFamily="18" charset="0"/>
              </a:rPr>
              <a:t>    =C[5]++</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C[5]=1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8" idx="2"/>
            <a:endCxn id="55" idx="0"/>
          </p:cNvCxnSpPr>
          <p:nvPr/>
        </p:nvCxnSpPr>
        <p:spPr>
          <a:xfrm flipH="1">
            <a:off x="5789164" y="1871343"/>
            <a:ext cx="360040" cy="984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703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chemeClr val="tx1"/>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chemeClr val="accent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=4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C[(208/10)%10]++</a:t>
            </a:r>
          </a:p>
          <a:p>
            <a:r>
              <a:rPr lang="en-US" dirty="0" smtClean="0">
                <a:latin typeface="Times New Roman" panose="02020603050405020304" pitchFamily="18" charset="0"/>
                <a:cs typeface="Times New Roman" panose="02020603050405020304" pitchFamily="18" charset="0"/>
              </a:rPr>
              <a:t>    =C[0]++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C[0]=1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9" idx="2"/>
            <a:endCxn id="27" idx="0"/>
          </p:cNvCxnSpPr>
          <p:nvPr/>
        </p:nvCxnSpPr>
        <p:spPr>
          <a:xfrm flipH="1">
            <a:off x="1775520" y="1874990"/>
            <a:ext cx="5467862" cy="9810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55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chemeClr val="tx1"/>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chemeClr val="accent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=5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C[(699/10)%10]++</a:t>
            </a:r>
          </a:p>
          <a:p>
            <a:r>
              <a:rPr lang="en-US" dirty="0" smtClean="0">
                <a:latin typeface="Times New Roman" panose="02020603050405020304" pitchFamily="18" charset="0"/>
                <a:cs typeface="Times New Roman" panose="02020603050405020304" pitchFamily="18" charset="0"/>
              </a:rPr>
              <a:t>    =C[9]++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C[9]=</a:t>
            </a:r>
            <a:r>
              <a:rPr lang="en-US" dirty="0">
                <a:latin typeface="Times New Roman" panose="02020603050405020304" pitchFamily="18" charset="0"/>
                <a:cs typeface="Times New Roman" panose="02020603050405020304" pitchFamily="18" charset="0"/>
              </a:rPr>
              <a:t>2</a:t>
            </a: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0" idx="2"/>
            <a:endCxn id="51" idx="0"/>
          </p:cNvCxnSpPr>
          <p:nvPr/>
        </p:nvCxnSpPr>
        <p:spPr>
          <a:xfrm>
            <a:off x="8374402" y="1871344"/>
            <a:ext cx="612698" cy="979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572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2" name="Rectangle 51"/>
          <p:cNvSpPr/>
          <p:nvPr/>
        </p:nvSpPr>
        <p:spPr>
          <a:xfrm>
            <a:off x="7798968"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6" name="Rectangle 55"/>
          <p:cNvSpPr/>
          <p:nvPr/>
        </p:nvSpPr>
        <p:spPr>
          <a:xfrm>
            <a:off x="4593394" y="2856027"/>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9891403" y="3426990"/>
            <a:ext cx="2298815" cy="74769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I == 0 then continue</a:t>
            </a:r>
          </a:p>
          <a:p>
            <a:r>
              <a:rPr lang="en-US" dirty="0" smtClean="0">
                <a:latin typeface="Times New Roman" panose="02020603050405020304" pitchFamily="18" charset="0"/>
                <a:cs typeface="Times New Roman" panose="02020603050405020304" pitchFamily="18" charset="0"/>
              </a:rPr>
              <a:t>Else c[</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]+=C[i-1]</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V="1">
            <a:off x="9539277" y="4221089"/>
            <a:ext cx="704252" cy="36866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45788" y="2694295"/>
            <a:ext cx="8566437"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919535" y="3224072"/>
            <a:ext cx="864097" cy="117818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05257" y="3234933"/>
            <a:ext cx="18263" cy="116732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821601" y="3231890"/>
            <a:ext cx="792088" cy="112293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38336" y="3251419"/>
            <a:ext cx="0" cy="112560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13689" y="3210470"/>
            <a:ext cx="806550" cy="114435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403832" y="3273602"/>
            <a:ext cx="12853" cy="11244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396824" y="3188275"/>
            <a:ext cx="895552" cy="120976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179206" y="3224072"/>
            <a:ext cx="86506" cy="11813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226766" y="3183441"/>
            <a:ext cx="830765" cy="117138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033911" y="3231890"/>
            <a:ext cx="23889" cy="11735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057531" y="3177380"/>
            <a:ext cx="788785" cy="117707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89153" y="3193537"/>
            <a:ext cx="15906" cy="12118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822686" y="3224072"/>
            <a:ext cx="764220" cy="11303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536412" y="3265393"/>
            <a:ext cx="41257" cy="11400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7517636" y="3231890"/>
            <a:ext cx="871599" cy="11735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421601" y="3251419"/>
            <a:ext cx="0" cy="1154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8389235" y="3231890"/>
            <a:ext cx="731101" cy="114513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125794" y="3230830"/>
            <a:ext cx="0" cy="114619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0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rgbClr val="00B0F0"/>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7971502" y="1252788"/>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1"/>
          </p:cNvCxnSpPr>
          <p:nvPr/>
        </p:nvCxnSpPr>
        <p:spPr>
          <a:xfrm>
            <a:off x="8407801" y="1955899"/>
            <a:ext cx="289295" cy="1929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608141" y="380083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014353" y="5871506"/>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4" idx="0"/>
          </p:cNvCxnSpPr>
          <p:nvPr/>
        </p:nvCxnSpPr>
        <p:spPr>
          <a:xfrm flipH="1">
            <a:off x="8463103" y="4397463"/>
            <a:ext cx="380998" cy="147404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=5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C[(699/10)%10]--</a:t>
            </a:r>
          </a:p>
          <a:p>
            <a:r>
              <a:rPr lang="en-US" dirty="0" smtClean="0">
                <a:latin typeface="Times New Roman" panose="02020603050405020304" pitchFamily="18" charset="0"/>
                <a:cs typeface="Times New Roman" panose="02020603050405020304" pitchFamily="18" charset="0"/>
              </a:rPr>
              <a:t>=C[9]-1,C[9]=</a:t>
            </a:r>
            <a:r>
              <a:rPr lang="en-US" dirty="0">
                <a:latin typeface="Times New Roman" panose="02020603050405020304" pitchFamily="18" charset="0"/>
                <a:cs typeface="Times New Roman" panose="02020603050405020304" pitchFamily="18" charset="0"/>
              </a:rPr>
              <a:t>5</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Output[5]=699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267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rgbClr val="00B0F0"/>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5152" y="1328075"/>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6840385" y="1259695"/>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p:cNvCxnSpPr>
          <p:nvPr/>
        </p:nvCxnSpPr>
        <p:spPr>
          <a:xfrm flipH="1">
            <a:off x="1829287" y="1859838"/>
            <a:ext cx="5138887" cy="19410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462918" y="3794646"/>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262874" y="5871506"/>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0"/>
          </p:cNvCxnSpPr>
          <p:nvPr/>
        </p:nvCxnSpPr>
        <p:spPr>
          <a:xfrm>
            <a:off x="1766630" y="4373943"/>
            <a:ext cx="944994" cy="149756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=4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C[(208/10)%10]--</a:t>
            </a:r>
          </a:p>
          <a:p>
            <a:r>
              <a:rPr lang="en-US" dirty="0" smtClean="0">
                <a:latin typeface="Times New Roman" panose="02020603050405020304" pitchFamily="18" charset="0"/>
                <a:cs typeface="Times New Roman" panose="02020603050405020304" pitchFamily="18" charset="0"/>
              </a:rPr>
              <a:t>=C[0]-1,C[0]=0</a:t>
            </a:r>
          </a:p>
          <a:p>
            <a:r>
              <a:rPr lang="en-US" dirty="0" smtClean="0">
                <a:latin typeface="Times New Roman" panose="02020603050405020304" pitchFamily="18" charset="0"/>
                <a:cs typeface="Times New Roman" panose="02020603050405020304" pitchFamily="18" charset="0"/>
              </a:rPr>
              <a:t>Output[0]=208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875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11" y="116632"/>
            <a:ext cx="9427442" cy="816042"/>
          </a:xfrm>
        </p:spPr>
        <p:txBody>
          <a:bodyPr/>
          <a:lstStyle/>
          <a:p>
            <a:pPr algn="ctr"/>
            <a:r>
              <a:rPr lang="en-US" sz="4400" b="1" dirty="0" smtClean="0">
                <a:solidFill>
                  <a:srgbClr val="00B050"/>
                </a:solidFill>
                <a:latin typeface="Times New Roman" panose="02020603050405020304" pitchFamily="18" charset="0"/>
                <a:cs typeface="Times New Roman" panose="02020603050405020304" pitchFamily="18" charset="0"/>
              </a:rPr>
              <a:t>Content</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3433" y="1772816"/>
            <a:ext cx="9066420" cy="4475583"/>
          </a:xfrm>
        </p:spPr>
        <p:txBody>
          <a:bodyPr>
            <a:normAutofit/>
          </a:bodyPr>
          <a:lstStyle/>
          <a:p>
            <a:r>
              <a:rPr lang="en-US" sz="3200" dirty="0" smtClean="0">
                <a:latin typeface="Times New Roman" panose="02020603050405020304" pitchFamily="18" charset="0"/>
                <a:cs typeface="Times New Roman" panose="02020603050405020304" pitchFamily="18" charset="0"/>
              </a:rPr>
              <a:t>Introduction</a:t>
            </a:r>
          </a:p>
          <a:p>
            <a:r>
              <a:rPr lang="en-US" sz="3200" dirty="0" smtClean="0">
                <a:latin typeface="Times New Roman" panose="02020603050405020304" pitchFamily="18" charset="0"/>
                <a:cs typeface="Times New Roman" panose="02020603050405020304" pitchFamily="18" charset="0"/>
              </a:rPr>
              <a:t>Radix </a:t>
            </a:r>
            <a:r>
              <a:rPr lang="en-US" sz="3200" dirty="0">
                <a:latin typeface="Times New Roman" panose="02020603050405020304" pitchFamily="18" charset="0"/>
                <a:cs typeface="Times New Roman" panose="02020603050405020304" pitchFamily="18" charset="0"/>
              </a:rPr>
              <a:t>Sort Algorithm</a:t>
            </a:r>
          </a:p>
          <a:p>
            <a:r>
              <a:rPr lang="en-US" sz="3200" dirty="0">
                <a:latin typeface="Times New Roman" panose="02020603050405020304" pitchFamily="18" charset="0"/>
                <a:cs typeface="Times New Roman" panose="02020603050405020304" pitchFamily="18" charset="0"/>
              </a:rPr>
              <a:t>Working of </a:t>
            </a:r>
            <a:r>
              <a:rPr lang="en-US" sz="3200" dirty="0" smtClean="0">
                <a:latin typeface="Times New Roman" panose="02020603050405020304" pitchFamily="18" charset="0"/>
                <a:cs typeface="Times New Roman" panose="02020603050405020304" pitchFamily="18" charset="0"/>
              </a:rPr>
              <a:t>Radix </a:t>
            </a:r>
            <a:r>
              <a:rPr lang="en-US" sz="3200" dirty="0">
                <a:latin typeface="Times New Roman" panose="02020603050405020304" pitchFamily="18" charset="0"/>
                <a:cs typeface="Times New Roman" panose="02020603050405020304" pitchFamily="18" charset="0"/>
              </a:rPr>
              <a:t>Sort</a:t>
            </a:r>
          </a:p>
          <a:p>
            <a:r>
              <a:rPr lang="en-US" sz="3200" dirty="0" smtClean="0">
                <a:latin typeface="Times New Roman" panose="02020603050405020304" pitchFamily="18" charset="0"/>
                <a:cs typeface="Times New Roman" panose="02020603050405020304" pitchFamily="18" charset="0"/>
              </a:rPr>
              <a:t>Pseudocode</a:t>
            </a:r>
          </a:p>
          <a:p>
            <a:r>
              <a:rPr lang="en-US" sz="3200" dirty="0" smtClean="0">
                <a:latin typeface="Times New Roman" panose="02020603050405020304" pitchFamily="18" charset="0"/>
                <a:cs typeface="Times New Roman" panose="02020603050405020304" pitchFamily="18" charset="0"/>
              </a:rPr>
              <a:t>Time Complexity</a:t>
            </a:r>
          </a:p>
          <a:p>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174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rgbClr val="00B0F0"/>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5152" y="1328075"/>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5695705" y="1241069"/>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a:endCxn id="10" idx="1"/>
          </p:cNvCxnSpPr>
          <p:nvPr/>
        </p:nvCxnSpPr>
        <p:spPr>
          <a:xfrm flipH="1">
            <a:off x="5511508" y="1841212"/>
            <a:ext cx="311986" cy="20382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22553" y="3794646"/>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83254" y="5820876"/>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1"/>
          </p:cNvCxnSpPr>
          <p:nvPr/>
        </p:nvCxnSpPr>
        <p:spPr>
          <a:xfrm>
            <a:off x="5726265" y="4373943"/>
            <a:ext cx="88425" cy="15496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=3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C[(057/10)%10]--</a:t>
            </a:r>
          </a:p>
          <a:p>
            <a:r>
              <a:rPr lang="en-US" dirty="0" smtClean="0">
                <a:latin typeface="Times New Roman" panose="02020603050405020304" pitchFamily="18" charset="0"/>
                <a:cs typeface="Times New Roman" panose="02020603050405020304" pitchFamily="18" charset="0"/>
              </a:rPr>
              <a:t>=C[5]-1,C[5]=</a:t>
            </a:r>
            <a:r>
              <a:rPr lang="en-US" dirty="0">
                <a:latin typeface="Times New Roman" panose="02020603050405020304" pitchFamily="18" charset="0"/>
                <a:cs typeface="Times New Roman" panose="02020603050405020304" pitchFamily="18" charset="0"/>
              </a:rPr>
              <a:t>3</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Output[3]=057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91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rgbClr val="00B0F0"/>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5152" y="1328075"/>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4533137" y="1259695"/>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0"/>
          </p:cNvCxnSpPr>
          <p:nvPr/>
        </p:nvCxnSpPr>
        <p:spPr>
          <a:xfrm>
            <a:off x="4969436" y="1962806"/>
            <a:ext cx="3892689" cy="18104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558413"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56486" y="586470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7"/>
          </p:cNvCxnSpPr>
          <p:nvPr/>
        </p:nvCxnSpPr>
        <p:spPr>
          <a:xfrm flipH="1">
            <a:off x="7622549" y="4352526"/>
            <a:ext cx="1239576" cy="16149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=2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C[(097/10)%10]--</a:t>
            </a:r>
          </a:p>
          <a:p>
            <a:r>
              <a:rPr lang="en-US" dirty="0" smtClean="0">
                <a:latin typeface="Times New Roman" panose="02020603050405020304" pitchFamily="18" charset="0"/>
                <a:cs typeface="Times New Roman" panose="02020603050405020304" pitchFamily="18" charset="0"/>
              </a:rPr>
              <a:t>=C[9]-1,C[9]=4</a:t>
            </a:r>
          </a:p>
          <a:p>
            <a:r>
              <a:rPr lang="en-US" dirty="0" smtClean="0">
                <a:latin typeface="Times New Roman" panose="02020603050405020304" pitchFamily="18" charset="0"/>
                <a:cs typeface="Times New Roman" panose="02020603050405020304" pitchFamily="18" charset="0"/>
              </a:rPr>
              <a:t>Output[4]=097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271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rgbClr val="00B0F0"/>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14929" y="1337339"/>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5152" y="1328075"/>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3422529" y="1259695"/>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7"/>
          </p:cNvCxnSpPr>
          <p:nvPr/>
        </p:nvCxnSpPr>
        <p:spPr>
          <a:xfrm flipH="1">
            <a:off x="3564352" y="1962806"/>
            <a:ext cx="294476" cy="19228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045884" y="380083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01578" y="586470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4" idx="1"/>
          </p:cNvCxnSpPr>
          <p:nvPr/>
        </p:nvCxnSpPr>
        <p:spPr>
          <a:xfrm>
            <a:off x="3331321" y="4390994"/>
            <a:ext cx="201693" cy="157643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C[(125/10)%10]--</a:t>
            </a:r>
          </a:p>
          <a:p>
            <a:r>
              <a:rPr lang="en-US" dirty="0" smtClean="0">
                <a:latin typeface="Times New Roman" panose="02020603050405020304" pitchFamily="18" charset="0"/>
                <a:cs typeface="Times New Roman" panose="02020603050405020304" pitchFamily="18" charset="0"/>
              </a:rPr>
              <a:t>=C[2]-1,C[2]=</a:t>
            </a:r>
            <a:r>
              <a:rPr lang="en-US" dirty="0">
                <a:latin typeface="Times New Roman" panose="02020603050405020304" pitchFamily="18" charset="0"/>
                <a:cs typeface="Times New Roman" panose="02020603050405020304" pitchFamily="18" charset="0"/>
              </a:rPr>
              <a:t>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Output[1]=125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832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Sort(Tens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a:t>
            </a:r>
            <a:r>
              <a:rPr lang="en-US" sz="2800" dirty="0" smtClean="0">
                <a:solidFill>
                  <a:srgbClr val="00B0F0"/>
                </a:solidFill>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a:t>
            </a: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14929" y="1337339"/>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r>
              <a:rPr lang="en-US" sz="2800" dirty="0" smtClean="0">
                <a:solidFill>
                  <a:schemeClr val="tx1"/>
                </a:solidFill>
                <a:latin typeface="Times New Roman" panose="02020603050405020304" pitchFamily="18" charset="0"/>
                <a:cs typeface="Times New Roman" panose="02020603050405020304" pitchFamily="18" charset="0"/>
              </a:rPr>
              <a:t>5</a:t>
            </a:r>
            <a:r>
              <a:rPr lang="en-US" sz="2800" dirty="0" smtClean="0">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5152" y="1328075"/>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2296870" y="1259695"/>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1"/>
          </p:cNvCxnSpPr>
          <p:nvPr/>
        </p:nvCxnSpPr>
        <p:spPr>
          <a:xfrm>
            <a:off x="2733169" y="1962806"/>
            <a:ext cx="1186883" cy="18952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831097"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29697" y="585442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1"/>
          </p:cNvCxnSpPr>
          <p:nvPr/>
        </p:nvCxnSpPr>
        <p:spPr>
          <a:xfrm>
            <a:off x="4134809" y="4352526"/>
            <a:ext cx="626324" cy="16046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p>
          <a:p>
            <a:r>
              <a:rPr lang="en-US" dirty="0" smtClean="0">
                <a:latin typeface="Times New Roman" panose="02020603050405020304" pitchFamily="18" charset="0"/>
                <a:cs typeface="Times New Roman" panose="02020603050405020304" pitchFamily="18" charset="0"/>
              </a:rPr>
              <a:t>C[(734/10)%10]--</a:t>
            </a:r>
          </a:p>
          <a:p>
            <a:r>
              <a:rPr lang="en-US" dirty="0" smtClean="0">
                <a:latin typeface="Times New Roman" panose="02020603050405020304" pitchFamily="18" charset="0"/>
                <a:cs typeface="Times New Roman" panose="02020603050405020304" pitchFamily="18" charset="0"/>
              </a:rPr>
              <a:t>=C[3]-1,C[3]=2</a:t>
            </a:r>
          </a:p>
          <a:p>
            <a:r>
              <a:rPr lang="en-US" dirty="0" smtClean="0">
                <a:latin typeface="Times New Roman" panose="02020603050405020304" pitchFamily="18" charset="0"/>
                <a:cs typeface="Times New Roman" panose="02020603050405020304" pitchFamily="18" charset="0"/>
              </a:rPr>
              <a:t>Output[2]=734</a:t>
            </a:r>
            <a:endParaRPr lang="en-US"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9038105" y="6237312"/>
            <a:ext cx="7200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91209" y="5953119"/>
            <a:ext cx="2386487"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Convert to Main Array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7470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66" y="-31555"/>
            <a:ext cx="10076088" cy="6978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a:t>
            </a:r>
            <a:r>
              <a:rPr lang="en-US" sz="4400" b="1" dirty="0">
                <a:solidFill>
                  <a:srgbClr val="00B050"/>
                </a:solidFill>
                <a:latin typeface="Times New Roman" panose="02020603050405020304" pitchFamily="18" charset="0"/>
                <a:cs typeface="Times New Roman" panose="02020603050405020304" pitchFamily="18" charset="0"/>
              </a:rPr>
              <a:t>H</a:t>
            </a:r>
            <a:r>
              <a:rPr lang="en-US" sz="4400" b="1" dirty="0" smtClean="0">
                <a:solidFill>
                  <a:srgbClr val="00B050"/>
                </a:solidFill>
                <a:latin typeface="Times New Roman" panose="02020603050405020304" pitchFamily="18" charset="0"/>
                <a:cs typeface="Times New Roman" panose="02020603050405020304" pitchFamily="18" charset="0"/>
              </a:rPr>
              <a:t>undreds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9038105" y="1628800"/>
            <a:ext cx="7653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770239" y="5911031"/>
            <a:ext cx="2032711" cy="550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Output Array</a:t>
            </a:r>
            <a:endParaRPr lang="en-US" sz="2400" dirty="0">
              <a:latin typeface="Times New Roman" panose="02020603050405020304" pitchFamily="18" charset="0"/>
              <a:cs typeface="Times New Roman" panose="02020603050405020304" pitchFamily="18" charset="0"/>
            </a:endParaRPr>
          </a:p>
        </p:txBody>
      </p:sp>
      <p:cxnSp>
        <p:nvCxnSpPr>
          <p:cNvPr id="77" name="Straight Arrow Connector 76"/>
          <p:cNvCxnSpPr/>
          <p:nvPr/>
        </p:nvCxnSpPr>
        <p:spPr>
          <a:xfrm>
            <a:off x="9120336" y="6215428"/>
            <a:ext cx="7653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827739" y="1372483"/>
            <a:ext cx="1725234" cy="505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Main Array</a:t>
            </a:r>
            <a:endParaRPr lang="en-US" sz="24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4" y="2579762"/>
            <a:ext cx="2609167" cy="86660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First , C[10]=0</a:t>
            </a:r>
          </a:p>
          <a:p>
            <a:r>
              <a:rPr lang="en-US" dirty="0" smtClean="0">
                <a:latin typeface="Times New Roman" panose="02020603050405020304" pitchFamily="18" charset="0"/>
                <a:cs typeface="Times New Roman" panose="02020603050405020304" pitchFamily="18" charset="0"/>
              </a:rPr>
              <a:t>Then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to 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C[(A[</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624392" y="4147873"/>
            <a:ext cx="2567607" cy="86530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a:t>
            </a:r>
            <a:r>
              <a:rPr lang="en-US" dirty="0" smtClean="0"/>
              <a:t>f </a:t>
            </a:r>
            <a:r>
              <a:rPr lang="en-US" dirty="0" err="1" smtClean="0"/>
              <a:t>i</a:t>
            </a:r>
            <a:r>
              <a:rPr lang="en-US" dirty="0" smtClean="0"/>
              <a:t>==0 then continue</a:t>
            </a:r>
          </a:p>
          <a:p>
            <a:r>
              <a:rPr lang="en-US" dirty="0"/>
              <a:t>e</a:t>
            </a:r>
            <a:r>
              <a:rPr lang="en-US" dirty="0" smtClean="0"/>
              <a:t>lse C[</a:t>
            </a:r>
            <a:r>
              <a:rPr lang="en-US" dirty="0" err="1" smtClean="0"/>
              <a:t>i</a:t>
            </a:r>
            <a:r>
              <a:rPr lang="en-US" dirty="0" smtClean="0"/>
              <a:t>]+=C[i-1]</a:t>
            </a:r>
            <a:endParaRPr lang="en-US" dirty="0"/>
          </a:p>
        </p:txBody>
      </p:sp>
      <p:cxnSp>
        <p:nvCxnSpPr>
          <p:cNvPr id="80" name="Straight Arrow Connector 79"/>
          <p:cNvCxnSpPr/>
          <p:nvPr/>
        </p:nvCxnSpPr>
        <p:spPr>
          <a:xfrm>
            <a:off x="8660822" y="4869160"/>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765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39" y="0"/>
            <a:ext cx="9911295" cy="78830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C[(208/100)%10]++</a:t>
            </a:r>
          </a:p>
          <a:p>
            <a:r>
              <a:rPr lang="en-US" dirty="0" smtClean="0">
                <a:latin typeface="Times New Roman" panose="02020603050405020304" pitchFamily="18" charset="0"/>
                <a:cs typeface="Times New Roman" panose="02020603050405020304" pitchFamily="18" charset="0"/>
              </a:rPr>
              <a:t>    =C[2]++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C[2]=1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2"/>
            <a:endCxn id="58" idx="0"/>
          </p:cNvCxnSpPr>
          <p:nvPr/>
        </p:nvCxnSpPr>
        <p:spPr>
          <a:xfrm>
            <a:off x="2706314" y="1878254"/>
            <a:ext cx="676165" cy="9792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175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39" y="0"/>
            <a:ext cx="9911295" cy="78830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C[(125/100)%10]++</a:t>
            </a:r>
          </a:p>
          <a:p>
            <a:r>
              <a:rPr lang="en-US" dirty="0" smtClean="0">
                <a:latin typeface="Times New Roman" panose="02020603050405020304" pitchFamily="18" charset="0"/>
                <a:cs typeface="Times New Roman" panose="02020603050405020304" pitchFamily="18" charset="0"/>
              </a:rPr>
              <a:t>    =C[1]++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C[1]=1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6" idx="2"/>
            <a:endCxn id="26" idx="0"/>
          </p:cNvCxnSpPr>
          <p:nvPr/>
        </p:nvCxnSpPr>
        <p:spPr>
          <a:xfrm flipH="1">
            <a:off x="2567608" y="1878253"/>
            <a:ext cx="1276567" cy="9798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616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39" y="0"/>
            <a:ext cx="9911295" cy="78830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=2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C[(734/100)%10]++</a:t>
            </a:r>
          </a:p>
          <a:p>
            <a:r>
              <a:rPr lang="en-US" dirty="0" smtClean="0">
                <a:latin typeface="Times New Roman" panose="02020603050405020304" pitchFamily="18" charset="0"/>
                <a:cs typeface="Times New Roman" panose="02020603050405020304" pitchFamily="18" charset="0"/>
              </a:rPr>
              <a:t>    =C[7]++</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C[7]=1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7" idx="2"/>
            <a:endCxn id="53" idx="0"/>
          </p:cNvCxnSpPr>
          <p:nvPr/>
        </p:nvCxnSpPr>
        <p:spPr>
          <a:xfrm>
            <a:off x="4997076" y="1878253"/>
            <a:ext cx="2391409" cy="972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35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39" y="0"/>
            <a:ext cx="9911295" cy="78830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27" name="Rectangle 26"/>
          <p:cNvSpPr/>
          <p:nvPr/>
        </p:nvSpPr>
        <p:spPr>
          <a:xfrm>
            <a:off x="1379476" y="2856027"/>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=3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C[(057/100)%10]++</a:t>
            </a:r>
          </a:p>
          <a:p>
            <a:r>
              <a:rPr lang="en-US" dirty="0" smtClean="0">
                <a:latin typeface="Times New Roman" panose="02020603050405020304" pitchFamily="18" charset="0"/>
                <a:cs typeface="Times New Roman" panose="02020603050405020304" pitchFamily="18" charset="0"/>
              </a:rPr>
              <a:t>    =C[0]++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C[0]=1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8" idx="2"/>
            <a:endCxn id="27" idx="0"/>
          </p:cNvCxnSpPr>
          <p:nvPr/>
        </p:nvCxnSpPr>
        <p:spPr>
          <a:xfrm flipH="1">
            <a:off x="1775520" y="1871343"/>
            <a:ext cx="4373684" cy="984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298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39" y="0"/>
            <a:ext cx="9911295" cy="78830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27" name="Rectangle 26"/>
          <p:cNvSpPr/>
          <p:nvPr/>
        </p:nvSpPr>
        <p:spPr>
          <a:xfrm>
            <a:off x="1379476" y="2856027"/>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=4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C[(097/100)%10]++</a:t>
            </a:r>
          </a:p>
          <a:p>
            <a:r>
              <a:rPr lang="en-US" dirty="0" smtClean="0">
                <a:latin typeface="Times New Roman" panose="02020603050405020304" pitchFamily="18" charset="0"/>
                <a:cs typeface="Times New Roman" panose="02020603050405020304" pitchFamily="18" charset="0"/>
              </a:rPr>
              <a:t>    =C[0]++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C[0]=</a:t>
            </a:r>
            <a:r>
              <a:rPr lang="en-US" dirty="0">
                <a:latin typeface="Times New Roman" panose="02020603050405020304" pitchFamily="18" charset="0"/>
                <a:cs typeface="Times New Roman" panose="02020603050405020304" pitchFamily="18" charset="0"/>
              </a:rPr>
              <a:t>2</a:t>
            </a: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7" idx="0"/>
          </p:cNvCxnSpPr>
          <p:nvPr/>
        </p:nvCxnSpPr>
        <p:spPr>
          <a:xfrm flipH="1">
            <a:off x="1775520" y="1878253"/>
            <a:ext cx="5472608" cy="977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875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3393" y="188640"/>
            <a:ext cx="9427442" cy="744034"/>
          </a:xfrm>
        </p:spPr>
        <p:txBody>
          <a:bodyPr/>
          <a:lstStyle/>
          <a:p>
            <a:pPr algn="ctr"/>
            <a:r>
              <a:rPr lang="en-US" altLang="en-US" b="1" dirty="0" smtClean="0">
                <a:solidFill>
                  <a:srgbClr val="00B050"/>
                </a:solidFill>
                <a:latin typeface="Times New Roman" panose="02020603050405020304" pitchFamily="18" charset="0"/>
                <a:cs typeface="Times New Roman" panose="02020603050405020304" pitchFamily="18" charset="0"/>
              </a:rPr>
              <a:t>Introduction</a:t>
            </a:r>
          </a:p>
        </p:txBody>
      </p:sp>
      <p:sp>
        <p:nvSpPr>
          <p:cNvPr id="10243" name="Rectangle 3"/>
          <p:cNvSpPr>
            <a:spLocks noGrp="1" noChangeArrowheads="1"/>
          </p:cNvSpPr>
          <p:nvPr>
            <p:ph idx="1"/>
          </p:nvPr>
        </p:nvSpPr>
        <p:spPr>
          <a:xfrm>
            <a:off x="839416" y="2132856"/>
            <a:ext cx="9793088" cy="4104456"/>
          </a:xfrm>
        </p:spPr>
        <p:txBody>
          <a:bodyPr>
            <a:normAutofit/>
          </a:bodyPr>
          <a:lstStyle/>
          <a:p>
            <a:pPr algn="just"/>
            <a:r>
              <a:rPr lang="en-US" sz="2400" dirty="0">
                <a:latin typeface="Times New Roman" panose="02020603050405020304" pitchFamily="18" charset="0"/>
                <a:cs typeface="Times New Roman" panose="02020603050405020304" pitchFamily="18" charset="0"/>
              </a:rPr>
              <a:t>Radix sort is </a:t>
            </a:r>
            <a:r>
              <a:rPr lang="en-US" sz="2400" i="1" u="sng" dirty="0" smtClean="0">
                <a:latin typeface="Times New Roman" panose="02020603050405020304" pitchFamily="18" charset="0"/>
                <a:cs typeface="Times New Roman" panose="02020603050405020304" pitchFamily="18" charset="0"/>
              </a:rPr>
              <a:t>a sorting algorithms</a:t>
            </a:r>
            <a:r>
              <a:rPr lang="en-US" sz="2400" dirty="0">
                <a:latin typeface="Times New Roman" panose="02020603050405020304" pitchFamily="18" charset="0"/>
                <a:cs typeface="Times New Roman" panose="02020603050405020304" pitchFamily="18" charset="0"/>
              </a:rPr>
              <a:t> that sorts the elements by first grouping the individual digits of the same </a:t>
            </a:r>
            <a:r>
              <a:rPr lang="en-US" sz="2400" b="1" dirty="0">
                <a:latin typeface="Times New Roman" panose="02020603050405020304" pitchFamily="18" charset="0"/>
                <a:cs typeface="Times New Roman" panose="02020603050405020304" pitchFamily="18" charset="0"/>
              </a:rPr>
              <a:t>place value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Then</a:t>
            </a:r>
            <a:r>
              <a:rPr lang="en-US" sz="2400" dirty="0">
                <a:latin typeface="Times New Roman" panose="02020603050405020304" pitchFamily="18" charset="0"/>
                <a:cs typeface="Times New Roman" panose="02020603050405020304" pitchFamily="18" charset="0"/>
              </a:rPr>
              <a:t>, sort the elements according to their increasing/decreasing order</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We have seen many sorting algorithms but this one is different method.</a:t>
            </a:r>
          </a:p>
          <a:p>
            <a:pPr algn="just"/>
            <a:r>
              <a:rPr lang="en-US" sz="2400" dirty="0" smtClean="0">
                <a:latin typeface="Times New Roman" panose="02020603050405020304" pitchFamily="18" charset="0"/>
                <a:cs typeface="Times New Roman" panose="02020603050405020304" pitchFamily="18" charset="0"/>
              </a:rPr>
              <a:t>It is interesting because it requires the absolute minimum amount of apace and the minimum amount of data movement and most amazing off all, it does no comparisons.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39" y="0"/>
            <a:ext cx="9911295" cy="78830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27" name="Rectangle 26"/>
          <p:cNvSpPr/>
          <p:nvPr/>
        </p:nvSpPr>
        <p:spPr>
          <a:xfrm>
            <a:off x="1379476" y="2856027"/>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solidFill>
                <a:latin typeface="Times New Roman" panose="02020603050405020304" pitchFamily="18" charset="0"/>
                <a:cs typeface="Times New Roman" panose="02020603050405020304" pitchFamily="18" charset="0"/>
              </a:rPr>
              <a:t>6</a:t>
            </a:r>
            <a:r>
              <a:rPr lang="en-US" sz="2800" dirty="0" smtClean="0">
                <a:latin typeface="Times New Roman" panose="02020603050405020304" pitchFamily="18" charset="0"/>
                <a:cs typeface="Times New Roman" panose="02020603050405020304" pitchFamily="18" charset="0"/>
              </a:rPr>
              <a:t>99</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4" name="Rectangle 53"/>
          <p:cNvSpPr/>
          <p:nvPr/>
        </p:nvSpPr>
        <p:spPr>
          <a:xfrm>
            <a:off x="6200353" y="2855411"/>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=5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C[(699/100)%10]++</a:t>
            </a:r>
          </a:p>
          <a:p>
            <a:r>
              <a:rPr lang="en-US" dirty="0" smtClean="0">
                <a:latin typeface="Times New Roman" panose="02020603050405020304" pitchFamily="18" charset="0"/>
                <a:cs typeface="Times New Roman" panose="02020603050405020304" pitchFamily="18" charset="0"/>
              </a:rPr>
              <a:t>    =C[6]++</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C[6]=1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0" idx="2"/>
          </p:cNvCxnSpPr>
          <p:nvPr/>
        </p:nvCxnSpPr>
        <p:spPr>
          <a:xfrm flipH="1">
            <a:off x="6600056" y="1871344"/>
            <a:ext cx="1774346" cy="9790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056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0" y="-99392"/>
            <a:ext cx="9977044" cy="887694"/>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5" name="Rectangle 54"/>
          <p:cNvSpPr/>
          <p:nvPr/>
        </p:nvSpPr>
        <p:spPr>
          <a:xfrm>
            <a:off x="5393120" y="2855411"/>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5</a:t>
            </a: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6</a:t>
            </a: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6</a:t>
            </a: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9891403" y="3426990"/>
            <a:ext cx="2298815" cy="74769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I == 0 then continue</a:t>
            </a:r>
          </a:p>
          <a:p>
            <a:r>
              <a:rPr lang="en-US" dirty="0" smtClean="0">
                <a:latin typeface="Times New Roman" panose="02020603050405020304" pitchFamily="18" charset="0"/>
                <a:cs typeface="Times New Roman" panose="02020603050405020304" pitchFamily="18" charset="0"/>
              </a:rPr>
              <a:t>Else c[</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]+=C[i-1]</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flipV="1">
            <a:off x="9539277" y="4221089"/>
            <a:ext cx="704252" cy="36866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45788" y="2694295"/>
            <a:ext cx="8566437"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919535" y="3224072"/>
            <a:ext cx="864097" cy="117818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05257" y="3234933"/>
            <a:ext cx="18263" cy="116732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821601" y="3231890"/>
            <a:ext cx="792088" cy="112293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38336" y="3251419"/>
            <a:ext cx="0" cy="112560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13689" y="3210470"/>
            <a:ext cx="806550" cy="114435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403832" y="3273602"/>
            <a:ext cx="12853" cy="11244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396824" y="3188275"/>
            <a:ext cx="895552" cy="120976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179206" y="3224072"/>
            <a:ext cx="86506" cy="118134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226766" y="3183441"/>
            <a:ext cx="830765" cy="1171387"/>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033911" y="3231890"/>
            <a:ext cx="23889" cy="11735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057531" y="3177380"/>
            <a:ext cx="788785" cy="117707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89153" y="3193537"/>
            <a:ext cx="15906" cy="12118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822686" y="3224072"/>
            <a:ext cx="764220" cy="1130382"/>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536412" y="3265393"/>
            <a:ext cx="41257" cy="114002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7517636" y="3231890"/>
            <a:ext cx="871599" cy="11735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8421601" y="3251419"/>
            <a:ext cx="0" cy="11540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8389235" y="3231890"/>
            <a:ext cx="731101" cy="114513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125794" y="3230830"/>
            <a:ext cx="0" cy="1146193"/>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85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latin typeface="Times New Roman" panose="02020603050405020304" pitchFamily="18" charset="0"/>
                <a:cs typeface="Times New Roman" panose="02020603050405020304" pitchFamily="18" charset="0"/>
              </a:rPr>
              <a:t>6</a:t>
            </a:r>
            <a:r>
              <a:rPr lang="en-US" sz="2800" dirty="0" smtClean="0">
                <a:solidFill>
                  <a:schemeClr val="tx1"/>
                </a:solidFill>
                <a:latin typeface="Times New Roman" panose="02020603050405020304" pitchFamily="18" charset="0"/>
                <a:cs typeface="Times New Roman" panose="02020603050405020304" pitchFamily="18" charset="0"/>
              </a:rPr>
              <a:t>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6</a:t>
            </a: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7971502" y="1252788"/>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a:endCxn id="10" idx="7"/>
          </p:cNvCxnSpPr>
          <p:nvPr/>
        </p:nvCxnSpPr>
        <p:spPr>
          <a:xfrm flipH="1">
            <a:off x="6734670" y="1955899"/>
            <a:ext cx="1673131" cy="19021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216202"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56486" y="585442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1"/>
          </p:cNvCxnSpPr>
          <p:nvPr/>
        </p:nvCxnSpPr>
        <p:spPr>
          <a:xfrm>
            <a:off x="6519914" y="4352526"/>
            <a:ext cx="468008" cy="16046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=5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C[(699/100)%10]--</a:t>
            </a:r>
          </a:p>
          <a:p>
            <a:r>
              <a:rPr lang="en-US" dirty="0" smtClean="0">
                <a:latin typeface="Times New Roman" panose="02020603050405020304" pitchFamily="18" charset="0"/>
                <a:cs typeface="Times New Roman" panose="02020603050405020304" pitchFamily="18" charset="0"/>
              </a:rPr>
              <a:t>=C[6]-1,C[6]=4</a:t>
            </a:r>
          </a:p>
          <a:p>
            <a:r>
              <a:rPr lang="en-US" dirty="0" smtClean="0">
                <a:latin typeface="Times New Roman" panose="02020603050405020304" pitchFamily="18" charset="0"/>
                <a:cs typeface="Times New Roman" panose="02020603050405020304" pitchFamily="18" charset="0"/>
              </a:rPr>
              <a:t>Output[4]=699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916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69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6</a:t>
            </a: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87688" y="5935772"/>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6796886" y="1246727"/>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a:endCxn id="10" idx="7"/>
          </p:cNvCxnSpPr>
          <p:nvPr/>
        </p:nvCxnSpPr>
        <p:spPr>
          <a:xfrm flipH="1">
            <a:off x="1977207" y="1846870"/>
            <a:ext cx="4947468" cy="20111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458739"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1807" y="5848070"/>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5"/>
            <a:endCxn id="14" idx="1"/>
          </p:cNvCxnSpPr>
          <p:nvPr/>
        </p:nvCxnSpPr>
        <p:spPr>
          <a:xfrm>
            <a:off x="1977207" y="4267690"/>
            <a:ext cx="1546036" cy="168310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=4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C[(097/100)%10]--</a:t>
            </a:r>
          </a:p>
          <a:p>
            <a:r>
              <a:rPr lang="en-US" dirty="0" smtClean="0">
                <a:latin typeface="Times New Roman" panose="02020603050405020304" pitchFamily="18" charset="0"/>
                <a:cs typeface="Times New Roman" panose="02020603050405020304" pitchFamily="18" charset="0"/>
              </a:rPr>
              <a:t>=C[0]-1,C[0]=</a:t>
            </a:r>
            <a:r>
              <a:rPr lang="en-US" dirty="0">
                <a:latin typeface="Times New Roman" panose="02020603050405020304" pitchFamily="18" charset="0"/>
                <a:cs typeface="Times New Roman" panose="02020603050405020304" pitchFamily="18" charset="0"/>
              </a:rPr>
              <a:t>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Output[1]=097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5261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725268" y="1331280"/>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69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6</a:t>
            </a: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87688" y="5935772"/>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5730686" y="1246725"/>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a:endCxn id="10" idx="7"/>
          </p:cNvCxnSpPr>
          <p:nvPr/>
        </p:nvCxnSpPr>
        <p:spPr>
          <a:xfrm flipH="1">
            <a:off x="1977207" y="1846868"/>
            <a:ext cx="3881268" cy="20111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458739"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98386" y="586470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p:cNvCxnSpPr>
          <p:nvPr/>
        </p:nvCxnSpPr>
        <p:spPr>
          <a:xfrm>
            <a:off x="1762451" y="4352526"/>
            <a:ext cx="558498" cy="163649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=3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C[(057/100)%10]--</a:t>
            </a:r>
          </a:p>
          <a:p>
            <a:r>
              <a:rPr lang="en-US" dirty="0" smtClean="0">
                <a:latin typeface="Times New Roman" panose="02020603050405020304" pitchFamily="18" charset="0"/>
                <a:cs typeface="Times New Roman" panose="02020603050405020304" pitchFamily="18" charset="0"/>
              </a:rPr>
              <a:t>=C[0]-1,C[0]=0</a:t>
            </a:r>
          </a:p>
          <a:p>
            <a:r>
              <a:rPr lang="en-US" dirty="0" smtClean="0">
                <a:latin typeface="Times New Roman" panose="02020603050405020304" pitchFamily="18" charset="0"/>
                <a:cs typeface="Times New Roman" panose="02020603050405020304" pitchFamily="18" charset="0"/>
              </a:rPr>
              <a:t>Output[0]=057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2472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725268" y="1331280"/>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69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87688" y="5935772"/>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4536516" y="1223650"/>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5"/>
            <a:endCxn id="10" idx="1"/>
          </p:cNvCxnSpPr>
          <p:nvPr/>
        </p:nvCxnSpPr>
        <p:spPr>
          <a:xfrm>
            <a:off x="5281325" y="1823793"/>
            <a:ext cx="1771496" cy="20342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63866" y="3773229"/>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016327" y="586470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4"/>
            <a:endCxn id="14" idx="1"/>
          </p:cNvCxnSpPr>
          <p:nvPr/>
        </p:nvCxnSpPr>
        <p:spPr>
          <a:xfrm>
            <a:off x="7267578" y="4352526"/>
            <a:ext cx="880185" cy="161490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=2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C[(734/100)%10]--</a:t>
            </a:r>
          </a:p>
          <a:p>
            <a:r>
              <a:rPr lang="en-US" dirty="0" smtClean="0">
                <a:latin typeface="Times New Roman" panose="02020603050405020304" pitchFamily="18" charset="0"/>
                <a:cs typeface="Times New Roman" panose="02020603050405020304" pitchFamily="18" charset="0"/>
              </a:rPr>
              <a:t>=C[7]-1,C[7]=5</a:t>
            </a:r>
          </a:p>
          <a:p>
            <a:r>
              <a:rPr lang="en-US" dirty="0" smtClean="0">
                <a:latin typeface="Times New Roman" panose="02020603050405020304" pitchFamily="18" charset="0"/>
                <a:cs typeface="Times New Roman" panose="02020603050405020304" pitchFamily="18" charset="0"/>
              </a:rPr>
              <a:t>Output[5]=734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606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3223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725268" y="1331280"/>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69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87688" y="5935772"/>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3435893" y="1259695"/>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4"/>
          </p:cNvCxnSpPr>
          <p:nvPr/>
        </p:nvCxnSpPr>
        <p:spPr>
          <a:xfrm flipH="1">
            <a:off x="2761674" y="1962806"/>
            <a:ext cx="1110518" cy="19164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33694" y="3833910"/>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70543" y="5864701"/>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5"/>
            <a:endCxn id="14" idx="1"/>
          </p:cNvCxnSpPr>
          <p:nvPr/>
        </p:nvCxnSpPr>
        <p:spPr>
          <a:xfrm>
            <a:off x="2752162" y="4328371"/>
            <a:ext cx="1949817" cy="163905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C[(125/100)%10]--</a:t>
            </a:r>
          </a:p>
          <a:p>
            <a:r>
              <a:rPr lang="en-US" dirty="0" smtClean="0">
                <a:latin typeface="Times New Roman" panose="02020603050405020304" pitchFamily="18" charset="0"/>
                <a:cs typeface="Times New Roman" panose="02020603050405020304" pitchFamily="18" charset="0"/>
              </a:rPr>
              <a:t>=C[1]-1,C[1]=</a:t>
            </a:r>
            <a:r>
              <a:rPr lang="en-US" dirty="0">
                <a:latin typeface="Times New Roman" panose="02020603050405020304" pitchFamily="18" charset="0"/>
                <a:cs typeface="Times New Roman" panose="02020603050405020304" pitchFamily="18" charset="0"/>
              </a:rPr>
              <a:t>2</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Output[2]=125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6179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Sort(Hundreds </a:t>
            </a:r>
            <a:r>
              <a:rPr lang="en-US" sz="4400" b="1" dirty="0" smtClean="0">
                <a:solidFill>
                  <a:srgbClr val="00B050"/>
                </a:solidFill>
                <a:latin typeface="Times New Roman" panose="02020603050405020304" pitchFamily="18" charset="0"/>
                <a:cs typeface="Times New Roman" panose="02020603050405020304" pitchFamily="18" charset="0"/>
              </a:rPr>
              <a:t>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1</a:t>
            </a:r>
            <a:r>
              <a:rPr lang="en-US" sz="2800" dirty="0" smtClean="0">
                <a:latin typeface="Times New Roman" panose="02020603050405020304" pitchFamily="18" charset="0"/>
                <a:cs typeface="Times New Roman" panose="02020603050405020304" pitchFamily="18" charset="0"/>
              </a:rPr>
              <a:t>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32232"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a:t>
            </a:r>
            <a:r>
              <a:rPr lang="en-US" sz="2800" dirty="0" smtClean="0">
                <a:latin typeface="Times New Roman" panose="02020603050405020304" pitchFamily="18" charset="0"/>
                <a:cs typeface="Times New Roman" panose="02020603050405020304" pitchFamily="18" charset="0"/>
              </a:rPr>
              <a:t>34</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725268" y="1331280"/>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a:t>
            </a:r>
            <a:r>
              <a:rPr lang="en-US" sz="2800" dirty="0" smtClean="0">
                <a:latin typeface="Times New Roman" panose="02020603050405020304" pitchFamily="18" charset="0"/>
                <a:cs typeface="Times New Roman" panose="02020603050405020304" pitchFamily="18" charset="0"/>
              </a:rPr>
              <a:t>97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69</a:t>
            </a:r>
            <a:r>
              <a:rPr lang="en-US" sz="2800" dirty="0" smtClean="0">
                <a:latin typeface="Times New Roman" panose="02020603050405020304" pitchFamily="18" charset="0"/>
                <a:cs typeface="Times New Roman" panose="02020603050405020304" pitchFamily="18" charset="0"/>
              </a:rPr>
              <a:t>9</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59" name="Rectangle 58"/>
          <p:cNvSpPr/>
          <p:nvPr/>
        </p:nvSpPr>
        <p:spPr>
          <a:xfrm>
            <a:off x="6117104"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0" name="Rectangle 59"/>
          <p:cNvSpPr/>
          <p:nvPr/>
        </p:nvSpPr>
        <p:spPr>
          <a:xfrm>
            <a:off x="5325016"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1" name="Rectangle 60"/>
          <p:cNvSpPr/>
          <p:nvPr/>
        </p:nvSpPr>
        <p:spPr>
          <a:xfrm>
            <a:off x="4532928"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52937"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4</a:t>
            </a:r>
          </a:p>
        </p:txBody>
      </p:sp>
      <p:sp>
        <p:nvSpPr>
          <p:cNvPr id="63" name="Rectangle 62"/>
          <p:cNvSpPr/>
          <p:nvPr/>
        </p:nvSpPr>
        <p:spPr>
          <a:xfrm>
            <a:off x="2972071"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3</a:t>
            </a:r>
          </a:p>
        </p:txBody>
      </p:sp>
      <p:sp>
        <p:nvSpPr>
          <p:cNvPr id="64" name="Rectangle 63"/>
          <p:cNvSpPr/>
          <p:nvPr/>
        </p:nvSpPr>
        <p:spPr>
          <a:xfrm>
            <a:off x="21626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65" name="Rectangle 64"/>
          <p:cNvSpPr/>
          <p:nvPr/>
        </p:nvSpPr>
        <p:spPr>
          <a:xfrm>
            <a:off x="1364173" y="3879608"/>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a:t>
            </a: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5</a:t>
            </a: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3888045"/>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3889706"/>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a:t>
            </a: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704206" y="383391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87688" y="5935772"/>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6" name="Oval 5"/>
          <p:cNvSpPr/>
          <p:nvPr/>
        </p:nvSpPr>
        <p:spPr>
          <a:xfrm>
            <a:off x="2287110" y="1249262"/>
            <a:ext cx="872598" cy="703111"/>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10" idx="1"/>
          </p:cNvCxnSpPr>
          <p:nvPr/>
        </p:nvCxnSpPr>
        <p:spPr>
          <a:xfrm>
            <a:off x="2723409" y="1922506"/>
            <a:ext cx="421543" cy="19683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055997" y="3806038"/>
            <a:ext cx="607423" cy="579297"/>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714147" y="5848070"/>
            <a:ext cx="897499" cy="701453"/>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0" idx="5"/>
            <a:endCxn id="14" idx="1"/>
          </p:cNvCxnSpPr>
          <p:nvPr/>
        </p:nvCxnSpPr>
        <p:spPr>
          <a:xfrm>
            <a:off x="3574465" y="4300499"/>
            <a:ext cx="2271118" cy="1650296"/>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0050834" y="3175580"/>
            <a:ext cx="1992605" cy="14216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=100</a:t>
            </a:r>
          </a:p>
          <a:p>
            <a:r>
              <a:rPr lang="en-US" dirty="0" smtClean="0">
                <a:latin typeface="Times New Roman" panose="02020603050405020304" pitchFamily="18" charset="0"/>
                <a:cs typeface="Times New Roman" panose="02020603050405020304" pitchFamily="18" charset="0"/>
              </a:rPr>
              <a:t>C[(208/100)%10]--</a:t>
            </a:r>
          </a:p>
          <a:p>
            <a:r>
              <a:rPr lang="en-US" dirty="0" smtClean="0">
                <a:latin typeface="Times New Roman" panose="02020603050405020304" pitchFamily="18" charset="0"/>
                <a:cs typeface="Times New Roman" panose="02020603050405020304" pitchFamily="18" charset="0"/>
              </a:rPr>
              <a:t>=C[2]-1,C[2]=3</a:t>
            </a:r>
          </a:p>
          <a:p>
            <a:r>
              <a:rPr lang="en-US" dirty="0" smtClean="0">
                <a:latin typeface="Times New Roman" panose="02020603050405020304" pitchFamily="18" charset="0"/>
                <a:cs typeface="Times New Roman" panose="02020603050405020304" pitchFamily="18" charset="0"/>
              </a:rPr>
              <a:t>Output[3]=208</a:t>
            </a:r>
            <a:endParaRPr lang="en-US"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9038105" y="6215428"/>
            <a:ext cx="6051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649072" y="5989881"/>
            <a:ext cx="2351584" cy="4305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Convert to Main Array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898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613" y="-47775"/>
            <a:ext cx="9925247" cy="619663"/>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p>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t>
            </a:r>
            <a:endParaRPr lang="en-US" sz="2400"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p:txBody>
      </p:sp>
      <p:sp>
        <p:nvSpPr>
          <p:cNvPr id="46" name="Rectangle 45"/>
          <p:cNvSpPr/>
          <p:nvPr/>
        </p:nvSpPr>
        <p:spPr>
          <a:xfrm>
            <a:off x="3262016" y="1912366"/>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057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14144" y="1912366"/>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208</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80392" y="1912366"/>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699</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732520" y="1912366"/>
            <a:ext cx="1101913"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125</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7834433" y="1910391"/>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734</a:t>
            </a:r>
            <a:endParaRPr lang="en-US" sz="2800" dirty="0">
              <a:solidFill>
                <a:srgbClr val="00B0F0"/>
              </a:solidFill>
              <a:latin typeface="Times New Roman" panose="02020603050405020304" pitchFamily="18" charset="0"/>
              <a:cs typeface="Times New Roman" panose="02020603050405020304" pitchFamily="18" charset="0"/>
            </a:endParaRPr>
          </a:p>
        </p:txBody>
      </p:sp>
      <p:sp>
        <p:nvSpPr>
          <p:cNvPr id="70" name="Rectangle 69"/>
          <p:cNvSpPr/>
          <p:nvPr/>
        </p:nvSpPr>
        <p:spPr>
          <a:xfrm>
            <a:off x="2075157" y="4522646"/>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27285" y="4522646"/>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378498" y="4522646"/>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44297" y="4522646"/>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696965" y="4522646"/>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49093" y="4516584"/>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923029" y="4516584"/>
            <a:ext cx="1359701" cy="560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A</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34727" y="3702540"/>
            <a:ext cx="1368152"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695400" y="4206596"/>
            <a:ext cx="720080" cy="518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001221" y="4818680"/>
            <a:ext cx="6480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480376" y="4536513"/>
            <a:ext cx="2148580" cy="514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Sorted Array</a:t>
            </a:r>
            <a:endParaRPr lang="en-US" sz="2400" dirty="0">
              <a:latin typeface="Times New Roman" panose="02020603050405020304" pitchFamily="18" charset="0"/>
              <a:cs typeface="Times New Roman" panose="02020603050405020304" pitchFamily="18" charset="0"/>
            </a:endParaRPr>
          </a:p>
        </p:txBody>
      </p:sp>
      <p:sp>
        <p:nvSpPr>
          <p:cNvPr id="43" name="Rectangle 42"/>
          <p:cNvSpPr/>
          <p:nvPr/>
        </p:nvSpPr>
        <p:spPr>
          <a:xfrm>
            <a:off x="902995" y="1856857"/>
            <a:ext cx="1359701" cy="560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A</a:t>
            </a:r>
            <a:endParaRPr lang="en-US" sz="2800" dirty="0">
              <a:latin typeface="Times New Roman" panose="02020603050405020304" pitchFamily="18" charset="0"/>
              <a:cs typeface="Times New Roman" panose="02020603050405020304" pitchFamily="18" charset="0"/>
            </a:endParaRPr>
          </a:p>
        </p:txBody>
      </p:sp>
      <p:cxnSp>
        <p:nvCxnSpPr>
          <p:cNvPr id="44" name="Straight Arrow Connector 43"/>
          <p:cNvCxnSpPr/>
          <p:nvPr/>
        </p:nvCxnSpPr>
        <p:spPr>
          <a:xfrm>
            <a:off x="9001221" y="2182427"/>
            <a:ext cx="6480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361300" y="1592614"/>
            <a:ext cx="2508675" cy="1069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Given Array &amp; Unsorted</a:t>
            </a:r>
            <a:endParaRPr lang="en-US" sz="2400" dirty="0">
              <a:latin typeface="Times New Roman" panose="02020603050405020304" pitchFamily="18" charset="0"/>
              <a:cs typeface="Times New Roman" panose="02020603050405020304" pitchFamily="18" charset="0"/>
            </a:endParaRPr>
          </a:p>
        </p:txBody>
      </p:sp>
      <p:sp>
        <p:nvSpPr>
          <p:cNvPr id="51" name="Rectangle 50"/>
          <p:cNvSpPr/>
          <p:nvPr/>
        </p:nvSpPr>
        <p:spPr>
          <a:xfrm>
            <a:off x="2095228" y="1918996"/>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097</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306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6621"/>
            <a:ext cx="9355434" cy="720080"/>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Pseudocode</a:t>
            </a:r>
            <a:br>
              <a:rPr lang="en-US" sz="4400" b="1" dirty="0">
                <a:solidFill>
                  <a:srgbClr val="00B050"/>
                </a:solidFill>
                <a:latin typeface="Times New Roman" panose="02020603050405020304" pitchFamily="18" charset="0"/>
                <a:cs typeface="Times New Roman" panose="02020603050405020304" pitchFamily="18" charset="0"/>
              </a:rPr>
            </a:br>
            <a:endParaRPr lang="en-US" b="1"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400" y="818823"/>
            <a:ext cx="9721080" cy="6039177"/>
          </a:xfrm>
        </p:spPr>
      </p:pic>
    </p:spTree>
    <p:extLst>
      <p:ext uri="{BB962C8B-B14F-4D97-AF65-F5344CB8AC3E}">
        <p14:creationId xmlns:p14="http://schemas.microsoft.com/office/powerpoint/2010/main" val="3084855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61" y="116632"/>
            <a:ext cx="9427442" cy="816042"/>
          </a:xfrm>
        </p:spPr>
        <p:txBody>
          <a:bodyPr/>
          <a:lstStyle/>
          <a:p>
            <a:pPr algn="ctr"/>
            <a:r>
              <a:rPr lang="en-US" sz="4400" b="1" dirty="0" smtClean="0">
                <a:solidFill>
                  <a:srgbClr val="00B050"/>
                </a:solidFill>
                <a:latin typeface="Times New Roman" panose="02020603050405020304" pitchFamily="18" charset="0"/>
                <a:cs typeface="Times New Roman" panose="02020603050405020304" pitchFamily="18" charset="0"/>
              </a:rPr>
              <a:t>Radix </a:t>
            </a:r>
            <a:r>
              <a:rPr lang="en-US" sz="4400" b="1" dirty="0">
                <a:solidFill>
                  <a:srgbClr val="00B050"/>
                </a:solidFill>
                <a:latin typeface="Times New Roman" panose="02020603050405020304" pitchFamily="18" charset="0"/>
                <a:cs typeface="Times New Roman" panose="02020603050405020304" pitchFamily="18" charset="0"/>
              </a:rPr>
              <a:t>Sort Algorithm</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b="1" dirty="0">
                <a:solidFill>
                  <a:srgbClr val="00B050"/>
                </a:solidFill>
                <a:latin typeface="Times New Roman" panose="02020603050405020304" pitchFamily="18" charset="0"/>
                <a:cs typeface="Times New Roman" panose="02020603050405020304" pitchFamily="18" charset="0"/>
              </a:rPr>
              <a:t/>
            </a:r>
            <a:br>
              <a:rPr lang="en-US" sz="4400" b="1" dirty="0">
                <a:solidFill>
                  <a:srgbClr val="00B050"/>
                </a:solidFill>
                <a:latin typeface="Times New Roman" panose="02020603050405020304" pitchFamily="18" charset="0"/>
                <a:cs typeface="Times New Roman" panose="02020603050405020304" pitchFamily="18" charset="0"/>
              </a:rPr>
            </a:b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7368" y="1772816"/>
            <a:ext cx="10441160" cy="4608512"/>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Find </a:t>
            </a:r>
            <a:r>
              <a:rPr lang="en-US" sz="2400" dirty="0">
                <a:latin typeface="Times New Roman" panose="02020603050405020304" pitchFamily="18" charset="0"/>
                <a:cs typeface="Times New Roman" panose="02020603050405020304" pitchFamily="18" charset="0"/>
              </a:rPr>
              <a:t>the largest element in the array, i.e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FF00"/>
                </a:solidFill>
                <a:latin typeface="Times New Roman" panose="02020603050405020304" pitchFamily="18" charset="0"/>
                <a:cs typeface="Times New Roman" panose="02020603050405020304" pitchFamily="18" charset="0"/>
              </a:rPr>
              <a:t>max</a:t>
            </a:r>
            <a:r>
              <a:rPr lang="en-US" sz="2400" dirty="0" smtClean="0">
                <a:latin typeface="Times New Roman" panose="02020603050405020304" pitchFamily="18" charset="0"/>
                <a:cs typeface="Times New Roman" panose="02020603050405020304" pitchFamily="18" charset="0"/>
              </a:rPr>
              <a:t>. Let </a:t>
            </a:r>
            <a:r>
              <a:rPr lang="en-US" sz="2400" dirty="0" smtClean="0">
                <a:solidFill>
                  <a:srgbClr val="FFFF00"/>
                </a:solidFill>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be </a:t>
            </a:r>
            <a:r>
              <a:rPr lang="en-US" sz="2400" dirty="0">
                <a:latin typeface="Times New Roman" panose="02020603050405020304" pitchFamily="18" charset="0"/>
                <a:cs typeface="Times New Roman" panose="02020603050405020304" pitchFamily="18" charset="0"/>
              </a:rPr>
              <a:t>the number of digits </a:t>
            </a:r>
            <a:r>
              <a:rPr lang="en-US" sz="2400" dirty="0" smtClean="0">
                <a:latin typeface="Times New Roman" panose="02020603050405020304" pitchFamily="18" charset="0"/>
                <a:cs typeface="Times New Roman" panose="02020603050405020304" pitchFamily="18" charset="0"/>
              </a:rPr>
              <a:t>in </a:t>
            </a:r>
            <a:r>
              <a:rPr lang="en-US" sz="2400" dirty="0" smtClean="0">
                <a:solidFill>
                  <a:srgbClr val="FFFF00"/>
                </a:solidFill>
                <a:latin typeface="Times New Roman" panose="02020603050405020304" pitchFamily="18" charset="0"/>
                <a:cs typeface="Times New Roman" panose="02020603050405020304" pitchFamily="18" charset="0"/>
              </a:rPr>
              <a:t>max</a:t>
            </a:r>
            <a:r>
              <a:rPr lang="en-US" sz="2400" dirty="0" smtClean="0">
                <a:latin typeface="Times New Roman" panose="02020603050405020304" pitchFamily="18" charset="0"/>
                <a:cs typeface="Times New Roman" panose="02020603050405020304" pitchFamily="18" charset="0"/>
              </a:rPr>
              <a:t> . </a:t>
            </a:r>
            <a:r>
              <a:rPr lang="en-US" sz="2400" dirty="0" smtClean="0">
                <a:solidFill>
                  <a:srgbClr val="FFFF00"/>
                </a:solidFill>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is </a:t>
            </a:r>
            <a:r>
              <a:rPr lang="en-US" sz="2400" dirty="0">
                <a:latin typeface="Times New Roman" panose="02020603050405020304" pitchFamily="18" charset="0"/>
                <a:cs typeface="Times New Roman" panose="02020603050405020304" pitchFamily="18" charset="0"/>
              </a:rPr>
              <a:t>calculated because we have to go through all the significant places of all elements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Now, go through each significant place one by one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 any stable sorting technique to sort the digits at each significant place. We have used counting sort for </a:t>
            </a:r>
            <a:r>
              <a:rPr lang="en-US" sz="2400" dirty="0" smtClean="0">
                <a:latin typeface="Times New Roman" panose="02020603050405020304" pitchFamily="18" charset="0"/>
                <a:cs typeface="Times New Roman" panose="02020603050405020304" pitchFamily="18" charset="0"/>
              </a:rPr>
              <a:t>this</a:t>
            </a:r>
          </a:p>
          <a:p>
            <a:pPr algn="just"/>
            <a:r>
              <a:rPr lang="en-US" sz="2400" dirty="0">
                <a:latin typeface="Times New Roman" panose="02020603050405020304" pitchFamily="18" charset="0"/>
                <a:cs typeface="Times New Roman" panose="02020603050405020304" pitchFamily="18" charset="0"/>
              </a:rPr>
              <a:t>First, we will sort elements based on the value of the unit place. Then, we will sort elements based on the value of the tenth place. This process goes on until the last significant place.</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2113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0614"/>
            <a:ext cx="9355434" cy="728504"/>
          </a:xfrm>
        </p:spPr>
        <p:txBody>
          <a:bodyPr/>
          <a:lstStyle/>
          <a:p>
            <a:pPr algn="ctr"/>
            <a:r>
              <a:rPr lang="en-US" sz="4400" b="1" dirty="0" smtClean="0">
                <a:solidFill>
                  <a:srgbClr val="00B050"/>
                </a:solidFill>
                <a:latin typeface="Times New Roman" panose="02020603050405020304" pitchFamily="18" charset="0"/>
                <a:cs typeface="Times New Roman" panose="02020603050405020304" pitchFamily="18" charset="0"/>
              </a:rPr>
              <a:t>Time</a:t>
            </a:r>
            <a:r>
              <a:rPr lang="en-US" b="1" dirty="0" smtClean="0">
                <a:solidFill>
                  <a:srgbClr val="00B050"/>
                </a:solidFill>
                <a:latin typeface="Times New Roman" panose="02020603050405020304" pitchFamily="18" charset="0"/>
                <a:cs typeface="Times New Roman" panose="02020603050405020304" pitchFamily="18" charset="0"/>
              </a:rPr>
              <a:t> Complexity</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9376" y="1772816"/>
            <a:ext cx="10585176" cy="4752528"/>
          </a:xfrm>
          <a:noFill/>
          <a:ln>
            <a:noFill/>
          </a:ln>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time complexity of radix sort is given by the formula</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2400" b="1" dirty="0" smtClean="0">
                <a:solidFill>
                  <a:srgbClr val="FFFF00"/>
                </a:solidFill>
                <a:latin typeface="Times New Roman" panose="02020603050405020304" pitchFamily="18" charset="0"/>
                <a:cs typeface="Times New Roman" panose="02020603050405020304" pitchFamily="18" charset="0"/>
              </a:rPr>
              <a:t>T(n</a:t>
            </a:r>
            <a:r>
              <a:rPr lang="en-US" sz="2400" b="1" dirty="0">
                <a:solidFill>
                  <a:srgbClr val="FFFF00"/>
                </a:solidFill>
                <a:latin typeface="Times New Roman" panose="02020603050405020304" pitchFamily="18" charset="0"/>
                <a:cs typeface="Times New Roman" panose="02020603050405020304" pitchFamily="18" charset="0"/>
              </a:rPr>
              <a:t>) = O(d*(</a:t>
            </a:r>
            <a:r>
              <a:rPr lang="en-US" sz="2400" b="1" dirty="0" err="1">
                <a:solidFill>
                  <a:srgbClr val="FFFF00"/>
                </a:solidFill>
                <a:latin typeface="Times New Roman" panose="02020603050405020304" pitchFamily="18" charset="0"/>
                <a:cs typeface="Times New Roman" panose="02020603050405020304" pitchFamily="18" charset="0"/>
              </a:rPr>
              <a:t>n+b</a:t>
            </a:r>
            <a:r>
              <a:rPr lang="en-US" sz="2400" b="1" dirty="0" smtClean="0">
                <a:solidFill>
                  <a:srgbClr val="FFFF00"/>
                </a:solidFill>
                <a:latin typeface="Times New Roman" panose="02020603050405020304" pitchFamily="18" charset="0"/>
                <a:cs typeface="Times New Roman" panose="02020603050405020304" pitchFamily="18" charset="0"/>
              </a:rPr>
              <a:t>))</a:t>
            </a:r>
            <a:endParaRPr lang="en-US" sz="2400" dirty="0">
              <a:solidFill>
                <a:srgbClr val="FFFF00"/>
              </a:solidFill>
              <a:latin typeface="Times New Roman" panose="02020603050405020304" pitchFamily="18" charset="0"/>
              <a:cs typeface="Times New Roman" panose="02020603050405020304" pitchFamily="18" charset="0"/>
            </a:endParaRPr>
          </a:p>
          <a:p>
            <a:pPr marL="0" indent="0" algn="just">
              <a:buNone/>
            </a:pPr>
            <a:r>
              <a:rPr lang="en-US" dirty="0" smtClean="0"/>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343472" y="2780928"/>
            <a:ext cx="8790582" cy="2520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latin typeface="Times New Roman" panose="02020603050405020304" pitchFamily="18" charset="0"/>
                <a:cs typeface="Times New Roman" panose="02020603050405020304" pitchFamily="18" charset="0"/>
              </a:rPr>
              <a:t>Where, </a:t>
            </a:r>
          </a:p>
          <a:p>
            <a:pPr marL="285750" indent="-285750" algn="just">
              <a:buFont typeface="Wingdings" panose="05000000000000000000" pitchFamily="2" charset="2"/>
              <a:buChar char="Ø"/>
            </a:pPr>
            <a:r>
              <a:rPr lang="en-US" sz="2400" dirty="0" smtClean="0">
                <a:solidFill>
                  <a:srgbClr val="FFFF00"/>
                </a:solidFill>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number of digits in the given </a:t>
            </a:r>
            <a:r>
              <a:rPr lang="en-US" sz="2400" dirty="0" err="1" smtClean="0">
                <a:latin typeface="Times New Roman" panose="02020603050405020304" pitchFamily="18" charset="0"/>
                <a:cs typeface="Times New Roman" panose="02020603050405020304" pitchFamily="18" charset="0"/>
              </a:rPr>
              <a:t>listn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number of elements in the </a:t>
            </a:r>
            <a:r>
              <a:rPr lang="en-US" sz="2400" dirty="0" smtClean="0">
                <a:latin typeface="Times New Roman" panose="02020603050405020304" pitchFamily="18" charset="0"/>
                <a:cs typeface="Times New Roman" panose="02020603050405020304" pitchFamily="18" charset="0"/>
              </a:rPr>
              <a:t>list</a:t>
            </a:r>
          </a:p>
          <a:p>
            <a:pPr marL="285750" indent="-285750" algn="just">
              <a:buFont typeface="Wingdings" panose="05000000000000000000" pitchFamily="2" charset="2"/>
              <a:buChar char="Ø"/>
            </a:pPr>
            <a:r>
              <a:rPr lang="en-US" sz="2400" dirty="0">
                <a:solidFill>
                  <a:srgbClr val="FFFF00"/>
                </a:solidFill>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the number of elements in the list</a:t>
            </a:r>
            <a:endParaRPr lang="en-US"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smtClean="0">
                <a:solidFill>
                  <a:srgbClr val="FFFF00"/>
                </a:solidFill>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base or bucket size used, which is normally base </a:t>
            </a:r>
            <a:r>
              <a:rPr lang="en-US" sz="2400" dirty="0">
                <a:solidFill>
                  <a:srgbClr val="FFFF00"/>
                </a:solidFill>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for decimal representation.</a:t>
            </a:r>
          </a:p>
        </p:txBody>
      </p:sp>
    </p:spTree>
    <p:extLst>
      <p:ext uri="{BB962C8B-B14F-4D97-AF65-F5344CB8AC3E}">
        <p14:creationId xmlns:p14="http://schemas.microsoft.com/office/powerpoint/2010/main" val="13930900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132856"/>
            <a:ext cx="8995394" cy="2736304"/>
          </a:xfrm>
        </p:spPr>
        <p:txBody>
          <a:bodyPr/>
          <a:lstStyle/>
          <a:p>
            <a:r>
              <a:rPr lang="en-US" sz="14000" dirty="0" smtClean="0">
                <a:latin typeface="Times New Roman" panose="02020603050405020304" pitchFamily="18" charset="0"/>
                <a:cs typeface="Times New Roman" panose="02020603050405020304" pitchFamily="18" charset="0"/>
              </a:rPr>
              <a:t>Thank You</a:t>
            </a:r>
            <a:endParaRPr lang="en-US" sz="1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415480" y="6248399"/>
            <a:ext cx="8634373" cy="132929"/>
          </a:xfrm>
        </p:spPr>
        <p:txBody>
          <a:bodyPr>
            <a:normAutofit fontScale="25000" lnSpcReduction="20000"/>
          </a:bodyPr>
          <a:lstStyle/>
          <a:p>
            <a:pPr marL="0" indent="0">
              <a:buNone/>
            </a:pPr>
            <a:r>
              <a:rPr lang="en-US" dirty="0" smtClean="0"/>
              <a:t> </a:t>
            </a:r>
            <a:endParaRPr lang="en-US" dirty="0"/>
          </a:p>
        </p:txBody>
      </p:sp>
    </p:spTree>
    <p:extLst>
      <p:ext uri="{BB962C8B-B14F-4D97-AF65-F5344CB8AC3E}">
        <p14:creationId xmlns:p14="http://schemas.microsoft.com/office/powerpoint/2010/main" val="345891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9038105" y="1628800"/>
            <a:ext cx="7653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770239" y="5911031"/>
            <a:ext cx="2032711" cy="550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Output Array</a:t>
            </a:r>
            <a:endParaRPr lang="en-US" sz="2400" dirty="0">
              <a:latin typeface="Times New Roman" panose="02020603050405020304" pitchFamily="18" charset="0"/>
              <a:cs typeface="Times New Roman" panose="02020603050405020304" pitchFamily="18" charset="0"/>
            </a:endParaRPr>
          </a:p>
        </p:txBody>
      </p:sp>
      <p:cxnSp>
        <p:nvCxnSpPr>
          <p:cNvPr id="77" name="Straight Arrow Connector 76"/>
          <p:cNvCxnSpPr/>
          <p:nvPr/>
        </p:nvCxnSpPr>
        <p:spPr>
          <a:xfrm>
            <a:off x="9120336" y="6215428"/>
            <a:ext cx="7653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827739" y="1372483"/>
            <a:ext cx="1725234" cy="505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Main Array</a:t>
            </a:r>
            <a:endParaRPr lang="en-US" sz="24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4" y="2579762"/>
            <a:ext cx="2609167" cy="86660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First , C[10]=0</a:t>
            </a:r>
          </a:p>
          <a:p>
            <a:r>
              <a:rPr lang="en-US" dirty="0" smtClean="0">
                <a:latin typeface="Times New Roman" panose="02020603050405020304" pitchFamily="18" charset="0"/>
                <a:cs typeface="Times New Roman" panose="02020603050405020304" pitchFamily="18" charset="0"/>
              </a:rPr>
              <a:t>Then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to 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C[(A[</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624392" y="4147873"/>
            <a:ext cx="2567607" cy="86530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a:t>
            </a:r>
            <a:r>
              <a:rPr lang="en-US" dirty="0" smtClean="0"/>
              <a:t>f </a:t>
            </a:r>
            <a:r>
              <a:rPr lang="en-US" dirty="0" err="1" smtClean="0"/>
              <a:t>i</a:t>
            </a:r>
            <a:r>
              <a:rPr lang="en-US" dirty="0" smtClean="0"/>
              <a:t>==0 then continue</a:t>
            </a:r>
          </a:p>
          <a:p>
            <a:r>
              <a:rPr lang="en-US" dirty="0"/>
              <a:t>e</a:t>
            </a:r>
            <a:r>
              <a:rPr lang="en-US" dirty="0" smtClean="0"/>
              <a:t>lse C[</a:t>
            </a:r>
            <a:r>
              <a:rPr lang="en-US" dirty="0" err="1" smtClean="0"/>
              <a:t>i</a:t>
            </a:r>
            <a:r>
              <a:rPr lang="en-US" dirty="0" smtClean="0"/>
              <a:t>]+=C[i-1]</a:t>
            </a:r>
            <a:endParaRPr lang="en-US" dirty="0"/>
          </a:p>
        </p:txBody>
      </p:sp>
      <p:cxnSp>
        <p:nvCxnSpPr>
          <p:cNvPr id="80" name="Straight Arrow Connector 79"/>
          <p:cNvCxnSpPr/>
          <p:nvPr/>
        </p:nvCxnSpPr>
        <p:spPr>
          <a:xfrm>
            <a:off x="8660822" y="4869160"/>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63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accent1"/>
                </a:solidFill>
                <a:latin typeface="Times New Roman" panose="02020603050405020304" pitchFamily="18" charset="0"/>
                <a:cs typeface="Times New Roman" panose="02020603050405020304" pitchFamily="18" charset="0"/>
              </a:rPr>
              <a:t>7</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057</a:t>
            </a:r>
            <a:endParaRPr lang="en-US" sz="2800" dirty="0">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=0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C[(097/1)%10]++</a:t>
            </a:r>
          </a:p>
          <a:p>
            <a:r>
              <a:rPr lang="en-US" dirty="0" smtClean="0">
                <a:latin typeface="Times New Roman" panose="02020603050405020304" pitchFamily="18" charset="0"/>
                <a:cs typeface="Times New Roman" panose="02020603050405020304" pitchFamily="18" charset="0"/>
              </a:rPr>
              <a:t>    =C[7]++</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C[7]=1</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2"/>
            <a:endCxn id="53" idx="0"/>
          </p:cNvCxnSpPr>
          <p:nvPr/>
        </p:nvCxnSpPr>
        <p:spPr>
          <a:xfrm>
            <a:off x="2706314" y="1878254"/>
            <a:ext cx="4682171" cy="9721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33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accent1"/>
                </a:solidFill>
                <a:latin typeface="Times New Roman" panose="02020603050405020304" pitchFamily="18" charset="0"/>
                <a:cs typeface="Times New Roman" panose="02020603050405020304" pitchFamily="18" charset="0"/>
              </a:rPr>
              <a:t>7</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208</a:t>
            </a:r>
            <a:endParaRPr lang="en-US" sz="2800" dirty="0">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3" name="Rectangle 52"/>
          <p:cNvSpPr/>
          <p:nvPr/>
        </p:nvSpPr>
        <p:spPr>
          <a:xfrm>
            <a:off x="6992441" y="2850430"/>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=1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C[(057/1)%10]++</a:t>
            </a:r>
          </a:p>
          <a:p>
            <a:r>
              <a:rPr lang="en-US" dirty="0" smtClean="0">
                <a:latin typeface="Times New Roman" panose="02020603050405020304" pitchFamily="18" charset="0"/>
                <a:cs typeface="Times New Roman" panose="02020603050405020304" pitchFamily="18" charset="0"/>
              </a:rPr>
              <a:t>    =C[7]++</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C[7]=2</a:t>
            </a:r>
            <a:endParaRPr lang="en-US" dirty="0">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6" idx="2"/>
            <a:endCxn id="53" idx="0"/>
          </p:cNvCxnSpPr>
          <p:nvPr/>
        </p:nvCxnSpPr>
        <p:spPr>
          <a:xfrm>
            <a:off x="3844175" y="1878253"/>
            <a:ext cx="3544310" cy="972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388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7740"/>
            <a:ext cx="9427442" cy="816042"/>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Working of </a:t>
            </a:r>
            <a:r>
              <a:rPr lang="en-US" sz="4400" b="1" dirty="0" smtClean="0">
                <a:solidFill>
                  <a:srgbClr val="00B050"/>
                </a:solidFill>
                <a:latin typeface="Times New Roman" panose="02020603050405020304" pitchFamily="18" charset="0"/>
                <a:cs typeface="Times New Roman" panose="02020603050405020304" pitchFamily="18" charset="0"/>
              </a:rPr>
              <a:t>Radix Sort(Unit Place)</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788302"/>
            <a:ext cx="11737304" cy="6025074"/>
          </a:xfrm>
        </p:spPr>
        <p:txBody>
          <a:bodyPr/>
          <a:lstStyle/>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0            1             2             3             4             5           </a:t>
            </a:r>
          </a:p>
          <a:p>
            <a:pPr marL="0" indent="0">
              <a:buNone/>
            </a:pPr>
            <a:r>
              <a:rPr lang="en-US" sz="2800" b="1" dirty="0" smtClean="0">
                <a:latin typeface="Times New Roman" panose="02020603050405020304" pitchFamily="18" charset="0"/>
                <a:cs typeface="Times New Roman" panose="02020603050405020304" pitchFamily="18" charset="0"/>
              </a:rPr>
              <a:t>              A</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0        1         2        3        4         5         6        7         8       9</a:t>
            </a:r>
          </a:p>
          <a:p>
            <a:pPr marL="0" indent="0">
              <a:buNone/>
            </a:pPr>
            <a:r>
              <a:rPr lang="en-US" sz="28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0         1        2         3        4         5         6        7        8        9</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0             1             2             3             4             5</a:t>
            </a:r>
          </a:p>
        </p:txBody>
      </p:sp>
      <p:sp>
        <p:nvSpPr>
          <p:cNvPr id="26" name="Rectangle 25"/>
          <p:cNvSpPr/>
          <p:nvPr/>
        </p:nvSpPr>
        <p:spPr>
          <a:xfrm>
            <a:off x="2171564" y="285808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27" name="Rectangle 26"/>
          <p:cNvSpPr/>
          <p:nvPr/>
        </p:nvSpPr>
        <p:spPr>
          <a:xfrm>
            <a:off x="1379476"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39" name="Rectangle 38"/>
          <p:cNvSpPr/>
          <p:nvPr/>
        </p:nvSpPr>
        <p:spPr>
          <a:xfrm>
            <a:off x="2135560" y="134425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097</a:t>
            </a:r>
            <a:endParaRPr lang="en-US" sz="2800" dirty="0">
              <a:latin typeface="Times New Roman" panose="02020603050405020304" pitchFamily="18" charset="0"/>
              <a:cs typeface="Times New Roman" panose="02020603050405020304" pitchFamily="18" charset="0"/>
            </a:endParaRPr>
          </a:p>
        </p:txBody>
      </p:sp>
      <p:sp>
        <p:nvSpPr>
          <p:cNvPr id="41" name="Rectangle 40"/>
          <p:cNvSpPr/>
          <p:nvPr/>
        </p:nvSpPr>
        <p:spPr>
          <a:xfrm>
            <a:off x="2130250" y="1344251"/>
            <a:ext cx="1152128" cy="53400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09</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3268111" y="1344250"/>
            <a:ext cx="1152128" cy="53400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05</a:t>
            </a:r>
            <a:r>
              <a:rPr lang="en-US" sz="2800" dirty="0" smtClean="0">
                <a:solidFill>
                  <a:schemeClr val="tx1"/>
                </a:solidFill>
                <a:latin typeface="Times New Roman" panose="02020603050405020304" pitchFamily="18" charset="0"/>
                <a:cs typeface="Times New Roman" panose="02020603050405020304" pitchFamily="18" charset="0"/>
              </a:rPr>
              <a:t>7</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4421012" y="1344250"/>
            <a:ext cx="1152128" cy="5340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20</a:t>
            </a:r>
            <a:r>
              <a:rPr lang="en-US" sz="2800" dirty="0" smtClean="0">
                <a:solidFill>
                  <a:schemeClr val="accent1"/>
                </a:solidFill>
                <a:latin typeface="Times New Roman" panose="02020603050405020304" pitchFamily="18" charset="0"/>
                <a:cs typeface="Times New Roman" panose="02020603050405020304" pitchFamily="18" charset="0"/>
              </a:rPr>
              <a:t>8</a:t>
            </a:r>
            <a:endParaRPr lang="en-US" sz="2800" dirty="0">
              <a:solidFill>
                <a:schemeClr val="accent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573140" y="1337340"/>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699</a:t>
            </a:r>
            <a:endParaRPr lang="en-US" sz="2800" dirty="0">
              <a:latin typeface="Times New Roman" panose="02020603050405020304" pitchFamily="18" charset="0"/>
              <a:cs typeface="Times New Roman" panose="02020603050405020304" pitchFamily="18" charset="0"/>
            </a:endParaRPr>
          </a:p>
        </p:txBody>
      </p:sp>
      <p:sp>
        <p:nvSpPr>
          <p:cNvPr id="49" name="Rectangle 48"/>
          <p:cNvSpPr/>
          <p:nvPr/>
        </p:nvSpPr>
        <p:spPr>
          <a:xfrm>
            <a:off x="6692425" y="1340987"/>
            <a:ext cx="1101913"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125</a:t>
            </a:r>
            <a:endParaRPr lang="en-US" sz="2800" dirty="0">
              <a:latin typeface="Times New Roman" panose="02020603050405020304" pitchFamily="18" charset="0"/>
              <a:cs typeface="Times New Roman" panose="02020603050405020304" pitchFamily="18" charset="0"/>
            </a:endParaRPr>
          </a:p>
        </p:txBody>
      </p:sp>
      <p:sp>
        <p:nvSpPr>
          <p:cNvPr id="50" name="Rectangle 49"/>
          <p:cNvSpPr/>
          <p:nvPr/>
        </p:nvSpPr>
        <p:spPr>
          <a:xfrm>
            <a:off x="7798338" y="133734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734</a:t>
            </a:r>
            <a:endParaRPr lang="en-US" sz="2800" dirty="0">
              <a:latin typeface="Times New Roman" panose="02020603050405020304" pitchFamily="18" charset="0"/>
              <a:cs typeface="Times New Roman" panose="02020603050405020304" pitchFamily="18" charset="0"/>
            </a:endParaRPr>
          </a:p>
        </p:txBody>
      </p:sp>
      <p:sp>
        <p:nvSpPr>
          <p:cNvPr id="51" name="Rectangle 50"/>
          <p:cNvSpPr/>
          <p:nvPr/>
        </p:nvSpPr>
        <p:spPr>
          <a:xfrm>
            <a:off x="8591056" y="2850430"/>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2" name="Rectangle 51"/>
          <p:cNvSpPr/>
          <p:nvPr/>
        </p:nvSpPr>
        <p:spPr>
          <a:xfrm>
            <a:off x="7798968" y="2855411"/>
            <a:ext cx="792088" cy="366540"/>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1</a:t>
            </a:r>
          </a:p>
        </p:txBody>
      </p:sp>
      <p:sp>
        <p:nvSpPr>
          <p:cNvPr id="53" name="Rectangle 52"/>
          <p:cNvSpPr/>
          <p:nvPr/>
        </p:nvSpPr>
        <p:spPr>
          <a:xfrm>
            <a:off x="6992441" y="2850430"/>
            <a:ext cx="792088" cy="36654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2</a:t>
            </a:r>
          </a:p>
        </p:txBody>
      </p:sp>
      <p:sp>
        <p:nvSpPr>
          <p:cNvPr id="54" name="Rectangle 53"/>
          <p:cNvSpPr/>
          <p:nvPr/>
        </p:nvSpPr>
        <p:spPr>
          <a:xfrm>
            <a:off x="620035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5" name="Rectangle 54"/>
          <p:cNvSpPr/>
          <p:nvPr/>
        </p:nvSpPr>
        <p:spPr>
          <a:xfrm>
            <a:off x="5393120"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6" name="Rectangle 55"/>
          <p:cNvSpPr/>
          <p:nvPr/>
        </p:nvSpPr>
        <p:spPr>
          <a:xfrm>
            <a:off x="4593394" y="285602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7" name="Rectangle 56"/>
          <p:cNvSpPr/>
          <p:nvPr/>
        </p:nvSpPr>
        <p:spPr>
          <a:xfrm>
            <a:off x="3778523" y="285541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58" name="Rectangle 57"/>
          <p:cNvSpPr/>
          <p:nvPr/>
        </p:nvSpPr>
        <p:spPr>
          <a:xfrm>
            <a:off x="2986435" y="2857532"/>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0</a:t>
            </a:r>
          </a:p>
        </p:txBody>
      </p:sp>
      <p:sp>
        <p:nvSpPr>
          <p:cNvPr id="4" name="Rectangle 3"/>
          <p:cNvSpPr/>
          <p:nvPr/>
        </p:nvSpPr>
        <p:spPr>
          <a:xfrm>
            <a:off x="607592" y="2850430"/>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59" name="Rectangle 58"/>
          <p:cNvSpPr/>
          <p:nvPr/>
        </p:nvSpPr>
        <p:spPr>
          <a:xfrm>
            <a:off x="6117104"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0" name="Rectangle 59"/>
          <p:cNvSpPr/>
          <p:nvPr/>
        </p:nvSpPr>
        <p:spPr>
          <a:xfrm>
            <a:off x="5325016"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1" name="Rectangle 60"/>
          <p:cNvSpPr/>
          <p:nvPr/>
        </p:nvSpPr>
        <p:spPr>
          <a:xfrm>
            <a:off x="4545025"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2" name="Rectangle 61"/>
          <p:cNvSpPr/>
          <p:nvPr/>
        </p:nvSpPr>
        <p:spPr>
          <a:xfrm>
            <a:off x="3749731" y="4402261"/>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3" name="Rectangle 62"/>
          <p:cNvSpPr/>
          <p:nvPr/>
        </p:nvSpPr>
        <p:spPr>
          <a:xfrm>
            <a:off x="29547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4" name="Rectangle 63"/>
          <p:cNvSpPr/>
          <p:nvPr/>
        </p:nvSpPr>
        <p:spPr>
          <a:xfrm>
            <a:off x="2156261"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5" name="Rectangle 64"/>
          <p:cNvSpPr/>
          <p:nvPr/>
        </p:nvSpPr>
        <p:spPr>
          <a:xfrm>
            <a:off x="1379476"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6" name="Rectangle 65"/>
          <p:cNvSpPr/>
          <p:nvPr/>
        </p:nvSpPr>
        <p:spPr>
          <a:xfrm>
            <a:off x="6909192"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7" name="Rectangle 66"/>
          <p:cNvSpPr/>
          <p:nvPr/>
        </p:nvSpPr>
        <p:spPr>
          <a:xfrm>
            <a:off x="7701280" y="4406479"/>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b="1" dirty="0">
              <a:latin typeface="Times New Roman" panose="02020603050405020304" pitchFamily="18" charset="0"/>
              <a:cs typeface="Times New Roman" panose="02020603050405020304" pitchFamily="18" charset="0"/>
            </a:endParaRPr>
          </a:p>
        </p:txBody>
      </p:sp>
      <p:sp>
        <p:nvSpPr>
          <p:cNvPr id="68" name="Rectangle 67"/>
          <p:cNvSpPr/>
          <p:nvPr/>
        </p:nvSpPr>
        <p:spPr>
          <a:xfrm>
            <a:off x="8493368" y="4402877"/>
            <a:ext cx="792088" cy="366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69" name="Rectangle 68"/>
          <p:cNvSpPr/>
          <p:nvPr/>
        </p:nvSpPr>
        <p:spPr>
          <a:xfrm>
            <a:off x="657908" y="4402877"/>
            <a:ext cx="64807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70" name="Rectangle 69"/>
          <p:cNvSpPr/>
          <p:nvPr/>
        </p:nvSpPr>
        <p:spPr>
          <a:xfrm>
            <a:off x="2128288" y="594842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1" name="Rectangle 70"/>
          <p:cNvSpPr/>
          <p:nvPr/>
        </p:nvSpPr>
        <p:spPr>
          <a:xfrm>
            <a:off x="3268111" y="5944209"/>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2" name="Rectangle 71"/>
          <p:cNvSpPr/>
          <p:nvPr/>
        </p:nvSpPr>
        <p:spPr>
          <a:xfrm>
            <a:off x="4420239" y="5939991"/>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3" name="Rectangle 72"/>
          <p:cNvSpPr/>
          <p:nvPr/>
        </p:nvSpPr>
        <p:spPr>
          <a:xfrm>
            <a:off x="5573140" y="5935773"/>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4" name="Rectangle 73"/>
          <p:cNvSpPr/>
          <p:nvPr/>
        </p:nvSpPr>
        <p:spPr>
          <a:xfrm>
            <a:off x="6729172" y="5938147"/>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5" name="Rectangle 74"/>
          <p:cNvSpPr/>
          <p:nvPr/>
        </p:nvSpPr>
        <p:spPr>
          <a:xfrm>
            <a:off x="7885977" y="5944208"/>
            <a:ext cx="1152128" cy="534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76" name="Rectangle 75"/>
          <p:cNvSpPr/>
          <p:nvPr/>
        </p:nvSpPr>
        <p:spPr>
          <a:xfrm>
            <a:off x="340392" y="5927820"/>
            <a:ext cx="1579143" cy="541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sp>
        <p:nvSpPr>
          <p:cNvPr id="18" name="Rectangle 17"/>
          <p:cNvSpPr/>
          <p:nvPr/>
        </p:nvSpPr>
        <p:spPr>
          <a:xfrm>
            <a:off x="9569085" y="2579762"/>
            <a:ext cx="2555384" cy="106526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     If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=2 &amp; </a:t>
            </a:r>
            <a:r>
              <a:rPr lang="en-US" dirty="0" err="1" smtClean="0">
                <a:latin typeface="Times New Roman" panose="02020603050405020304" pitchFamily="18" charset="0"/>
                <a:cs typeface="Times New Roman" panose="02020603050405020304" pitchFamily="18" charset="0"/>
              </a:rPr>
              <a:t>pos</a:t>
            </a:r>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C[(208/1)%10]++</a:t>
            </a:r>
          </a:p>
          <a:p>
            <a:r>
              <a:rPr lang="en-US" dirty="0" smtClean="0">
                <a:latin typeface="Times New Roman" panose="02020603050405020304" pitchFamily="18" charset="0"/>
                <a:cs typeface="Times New Roman" panose="02020603050405020304" pitchFamily="18" charset="0"/>
              </a:rPr>
              <a:t>    =C[8]++</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Then , C[8]=</a:t>
            </a:r>
            <a:r>
              <a:rPr lang="en-US" dirty="0">
                <a:latin typeface="Times New Roman" panose="02020603050405020304" pitchFamily="18" charset="0"/>
                <a:cs typeface="Times New Roman" panose="02020603050405020304" pitchFamily="18" charset="0"/>
              </a:rPr>
              <a:t>1</a:t>
            </a:r>
          </a:p>
        </p:txBody>
      </p:sp>
      <p:cxnSp>
        <p:nvCxnSpPr>
          <p:cNvPr id="30" name="Straight Arrow Connector 29"/>
          <p:cNvCxnSpPr/>
          <p:nvPr/>
        </p:nvCxnSpPr>
        <p:spPr>
          <a:xfrm>
            <a:off x="8611083" y="3356992"/>
            <a:ext cx="908262"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52" idx="0"/>
          </p:cNvCxnSpPr>
          <p:nvPr/>
        </p:nvCxnSpPr>
        <p:spPr>
          <a:xfrm>
            <a:off x="5015880" y="1878253"/>
            <a:ext cx="3179132" cy="9771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751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1612</TotalTime>
  <Words>3935</Words>
  <Application>Microsoft Office PowerPoint</Application>
  <PresentationFormat>Widescreen</PresentationFormat>
  <Paragraphs>1657</Paragraphs>
  <Slides>51</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Century Gothic</vt:lpstr>
      <vt:lpstr>Times New Roman</vt:lpstr>
      <vt:lpstr>Wingdings</vt:lpstr>
      <vt:lpstr>Wingdings 3</vt:lpstr>
      <vt:lpstr>Ion</vt:lpstr>
      <vt:lpstr>Welcome To My Presentation</vt:lpstr>
      <vt:lpstr>My Presentation Topic is  Radix Sort</vt:lpstr>
      <vt:lpstr>Content</vt:lpstr>
      <vt:lpstr>Introduction</vt:lpstr>
      <vt:lpstr>Radix Sort Algorithm  </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Sort(Unit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Sort(Tens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Sort(Hundreds Place)</vt:lpstr>
      <vt:lpstr>Working of Radix Sort</vt:lpstr>
      <vt:lpstr>Pseudocode </vt:lpstr>
      <vt:lpstr>Time Complexity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Hp</cp:lastModifiedBy>
  <cp:revision>111</cp:revision>
  <dcterms:created xsi:type="dcterms:W3CDTF">2010-04-05T14:21:37Z</dcterms:created>
  <dcterms:modified xsi:type="dcterms:W3CDTF">2021-07-31T06:10:38Z</dcterms:modified>
</cp:coreProperties>
</file>