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65" r:id="rId2"/>
    <p:sldId id="266" r:id="rId3"/>
    <p:sldId id="267" r:id="rId4"/>
    <p:sldId id="269" r:id="rId5"/>
    <p:sldId id="276" r:id="rId6"/>
    <p:sldId id="270" r:id="rId7"/>
    <p:sldId id="271" r:id="rId8"/>
    <p:sldId id="273" r:id="rId9"/>
    <p:sldId id="274" r:id="rId10"/>
    <p:sldId id="275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1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2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9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3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8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8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1449594" cy="4850674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7474" y="5860868"/>
            <a:ext cx="1288397" cy="235131"/>
          </a:xfrm>
        </p:spPr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130629"/>
            <a:ext cx="10397562" cy="72934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Table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148924"/>
                  </p:ext>
                </p:extLst>
              </p:nvPr>
            </p:nvGraphicFramePr>
            <p:xfrm>
              <a:off x="2177143" y="691730"/>
              <a:ext cx="6871064" cy="5915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35532">
                      <a:extLst>
                        <a:ext uri="{9D8B030D-6E8A-4147-A177-3AD203B41FA5}">
                          <a16:colId xmlns:a16="http://schemas.microsoft.com/office/drawing/2014/main" val="1168599433"/>
                        </a:ext>
                      </a:extLst>
                    </a:gridCol>
                    <a:gridCol w="3435532">
                      <a:extLst>
                        <a:ext uri="{9D8B030D-6E8A-4147-A177-3AD203B41FA5}">
                          <a16:colId xmlns:a16="http://schemas.microsoft.com/office/drawing/2014/main" val="2070361528"/>
                        </a:ext>
                      </a:extLst>
                    </a:gridCol>
                  </a:tblGrid>
                  <a:tr h="356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INPUT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3904"/>
                      </a:ext>
                    </a:extLst>
                  </a:tr>
                  <a:tr h="3564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                B                   C                     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   F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211703"/>
                      </a:ext>
                    </a:extLst>
                  </a:tr>
                  <a:tr h="11585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0                  0                 0                    0</a:t>
                          </a:r>
                        </a:p>
                        <a:p>
                          <a:r>
                            <a:rPr lang="en-US" dirty="0" smtClean="0"/>
                            <a:t>0                  0                 0</a:t>
                          </a:r>
                          <a:r>
                            <a:rPr lang="en-US" baseline="0" dirty="0" smtClean="0"/>
                            <a:t>                    1</a:t>
                          </a:r>
                        </a:p>
                        <a:p>
                          <a:r>
                            <a:rPr lang="en-US" baseline="0" dirty="0" smtClean="0"/>
                            <a:t>0                  0                 1                    0</a:t>
                          </a:r>
                        </a:p>
                        <a:p>
                          <a:r>
                            <a:rPr lang="en-US" baseline="0" dirty="0" smtClean="0"/>
                            <a:t>0                  0                 1                    1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0                        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AB=00</a:t>
                          </a:r>
                        </a:p>
                        <a:p>
                          <a:r>
                            <a:rPr lang="en-US" dirty="0" smtClean="0"/>
                            <a:t>      1                          F=D</a:t>
                          </a:r>
                        </a:p>
                        <a:p>
                          <a:r>
                            <a:rPr lang="en-US" dirty="0" smtClean="0"/>
                            <a:t>      0</a:t>
                          </a:r>
                        </a:p>
                        <a:p>
                          <a:r>
                            <a:rPr lang="en-US" dirty="0" smtClean="0"/>
                            <a:t>     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459400"/>
                      </a:ext>
                    </a:extLst>
                  </a:tr>
                  <a:tr h="11585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0                  1</a:t>
                          </a:r>
                          <a:r>
                            <a:rPr lang="en-US" baseline="0" dirty="0" smtClean="0"/>
                            <a:t>                  0                   0</a:t>
                          </a:r>
                        </a:p>
                        <a:p>
                          <a:r>
                            <a:rPr lang="en-US" baseline="0" dirty="0" smtClean="0"/>
                            <a:t>0                  1                  0                   1</a:t>
                          </a:r>
                        </a:p>
                        <a:p>
                          <a:r>
                            <a:rPr lang="en-US" baseline="0" dirty="0" smtClean="0"/>
                            <a:t>0                  1                  1                   0</a:t>
                          </a:r>
                        </a:p>
                        <a:p>
                          <a:r>
                            <a:rPr lang="en-US" baseline="0" dirty="0" smtClean="0"/>
                            <a:t>0                  1                  1                   1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1</a:t>
                          </a:r>
                        </a:p>
                        <a:p>
                          <a:r>
                            <a:rPr lang="en-US" dirty="0" smtClean="0"/>
                            <a:t>      0                         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AB=01</a:t>
                          </a:r>
                        </a:p>
                        <a:p>
                          <a:r>
                            <a:rPr lang="en-US" dirty="0" smtClean="0"/>
                            <a:t>      0                         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dirty="0" smtClean="0"/>
                            <a:t>      0                            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5360017"/>
                      </a:ext>
                    </a:extLst>
                  </a:tr>
                  <a:tr h="2228055">
                    <a:tc>
                      <a:txBody>
                        <a:bodyPr/>
                        <a:lstStyle/>
                        <a:p>
                          <a:pPr marL="342900" indent="-342900">
                            <a:buAutoNum type="arabicPlain"/>
                          </a:pPr>
                          <a:r>
                            <a:rPr lang="en-US" dirty="0" smtClean="0"/>
                            <a:t>             0                  0                   0 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baseline="0" dirty="0" smtClean="0"/>
                            <a:t>1                  0                  0                   1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dirty="0" smtClean="0"/>
                            <a:t> 1</a:t>
                          </a:r>
                          <a:r>
                            <a:rPr lang="en-US" baseline="0" dirty="0" smtClean="0"/>
                            <a:t>                 0                  1                    0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baseline="0" dirty="0" smtClean="0"/>
                            <a:t> 1                 0                  1                    1</a:t>
                          </a:r>
                          <a:r>
                            <a:rPr lang="en-US" dirty="0" smtClean="0"/>
                            <a:t>  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dirty="0" smtClean="0"/>
                            <a:t>1                  1</a:t>
                          </a:r>
                          <a:r>
                            <a:rPr lang="en-US" baseline="0" dirty="0" smtClean="0"/>
                            <a:t>                   0                   0              1              </a:t>
                          </a:r>
                          <a:r>
                            <a:rPr lang="en-US" dirty="0" smtClean="0"/>
                            <a:t>    1                   0                   1</a:t>
                          </a:r>
                          <a:r>
                            <a:rPr lang="en-US" baseline="0" dirty="0" smtClean="0"/>
                            <a:t>                1                  1                   1                   0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baseline="0" dirty="0" smtClean="0"/>
                            <a:t>1                  1                   1                   1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0       </a:t>
                          </a:r>
                        </a:p>
                        <a:p>
                          <a:r>
                            <a:rPr lang="en-US" dirty="0" smtClean="0"/>
                            <a:t>      0                       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AB=10 </a:t>
                          </a:r>
                          <a:r>
                            <a:rPr lang="en-US" dirty="0" smtClean="0"/>
                            <a:t>  </a:t>
                          </a:r>
                        </a:p>
                        <a:p>
                          <a:r>
                            <a:rPr lang="en-US" baseline="0" dirty="0" smtClean="0"/>
                            <a:t>      0                       F=CD</a:t>
                          </a:r>
                        </a:p>
                        <a:p>
                          <a:r>
                            <a:rPr lang="en-US" baseline="0" dirty="0" smtClean="0"/>
                            <a:t>      1</a:t>
                          </a:r>
                        </a:p>
                        <a:p>
                          <a:r>
                            <a:rPr lang="en-US" baseline="0" dirty="0" smtClean="0"/>
                            <a:t>      1                       </a:t>
                          </a:r>
                        </a:p>
                        <a:p>
                          <a:r>
                            <a:rPr lang="en-US" baseline="0" dirty="0" smtClean="0"/>
                            <a:t>      1                        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AB=11</a:t>
                          </a:r>
                        </a:p>
                        <a:p>
                          <a:r>
                            <a:rPr lang="en-US" baseline="0" dirty="0" smtClean="0"/>
                            <a:t>      1                        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F=1</a:t>
                          </a:r>
                        </a:p>
                        <a:p>
                          <a:r>
                            <a:rPr lang="en-US" baseline="0" dirty="0" smtClean="0"/>
                            <a:t>     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449144"/>
                      </a:ext>
                    </a:extLst>
                  </a:tr>
                  <a:tr h="5205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5404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148924"/>
                  </p:ext>
                </p:extLst>
              </p:nvPr>
            </p:nvGraphicFramePr>
            <p:xfrm>
              <a:off x="2177143" y="691730"/>
              <a:ext cx="6871064" cy="5915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35532">
                      <a:extLst>
                        <a:ext uri="{9D8B030D-6E8A-4147-A177-3AD203B41FA5}">
                          <a16:colId xmlns:a16="http://schemas.microsoft.com/office/drawing/2014/main" val="1168599433"/>
                        </a:ext>
                      </a:extLst>
                    </a:gridCol>
                    <a:gridCol w="3435532">
                      <a:extLst>
                        <a:ext uri="{9D8B030D-6E8A-4147-A177-3AD203B41FA5}">
                          <a16:colId xmlns:a16="http://schemas.microsoft.com/office/drawing/2014/main" val="20703615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INPUT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39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                B                   C                     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   F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21170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0                  0                 0                    0</a:t>
                          </a:r>
                        </a:p>
                        <a:p>
                          <a:r>
                            <a:rPr lang="en-US" dirty="0" smtClean="0"/>
                            <a:t>0                  0                 0</a:t>
                          </a:r>
                          <a:r>
                            <a:rPr lang="en-US" baseline="0" dirty="0" smtClean="0"/>
                            <a:t>                    1</a:t>
                          </a:r>
                        </a:p>
                        <a:p>
                          <a:r>
                            <a:rPr lang="en-US" baseline="0" dirty="0" smtClean="0"/>
                            <a:t>0                  0                 1                    0</a:t>
                          </a:r>
                        </a:p>
                        <a:p>
                          <a:r>
                            <a:rPr lang="en-US" baseline="0" dirty="0" smtClean="0"/>
                            <a:t>0                  0                 1                    1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0                        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AB=00</a:t>
                          </a:r>
                        </a:p>
                        <a:p>
                          <a:r>
                            <a:rPr lang="en-US" dirty="0" smtClean="0"/>
                            <a:t>      1                          F=D</a:t>
                          </a:r>
                        </a:p>
                        <a:p>
                          <a:r>
                            <a:rPr lang="en-US" dirty="0" smtClean="0"/>
                            <a:t>      0</a:t>
                          </a:r>
                        </a:p>
                        <a:p>
                          <a:r>
                            <a:rPr lang="en-US" dirty="0" smtClean="0"/>
                            <a:t>     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4594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0                  1</a:t>
                          </a:r>
                          <a:r>
                            <a:rPr lang="en-US" baseline="0" dirty="0" smtClean="0"/>
                            <a:t>                  0                   0</a:t>
                          </a:r>
                        </a:p>
                        <a:p>
                          <a:r>
                            <a:rPr lang="en-US" baseline="0" dirty="0" smtClean="0"/>
                            <a:t>0                  1                  0                   1</a:t>
                          </a:r>
                        </a:p>
                        <a:p>
                          <a:r>
                            <a:rPr lang="en-US" baseline="0" dirty="0" smtClean="0"/>
                            <a:t>0                  1                  1                   0</a:t>
                          </a:r>
                        </a:p>
                        <a:p>
                          <a:r>
                            <a:rPr lang="en-US" baseline="0" dirty="0" smtClean="0"/>
                            <a:t>0                  1                  1                   1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77" t="-164103" r="-709" b="-23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5360017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pPr marL="342900" indent="-342900">
                            <a:buAutoNum type="arabicPlain"/>
                          </a:pPr>
                          <a:r>
                            <a:rPr lang="en-US" dirty="0" smtClean="0"/>
                            <a:t>             0                  0                   0 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baseline="0" dirty="0" smtClean="0"/>
                            <a:t>1                  0                  0                   1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dirty="0" smtClean="0"/>
                            <a:t> 1</a:t>
                          </a:r>
                          <a:r>
                            <a:rPr lang="en-US" baseline="0" dirty="0" smtClean="0"/>
                            <a:t>                 0                  1                    0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baseline="0" dirty="0" smtClean="0"/>
                            <a:t> 1                 0                  1                    1</a:t>
                          </a:r>
                          <a:r>
                            <a:rPr lang="en-US" dirty="0" smtClean="0"/>
                            <a:t>  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dirty="0" smtClean="0"/>
                            <a:t>1                  1</a:t>
                          </a:r>
                          <a:r>
                            <a:rPr lang="en-US" baseline="0" dirty="0" smtClean="0"/>
                            <a:t>                   0                   0              1              </a:t>
                          </a:r>
                          <a:r>
                            <a:rPr lang="en-US" dirty="0" smtClean="0"/>
                            <a:t>    1                   0                   1</a:t>
                          </a:r>
                          <a:r>
                            <a:rPr lang="en-US" baseline="0" dirty="0" smtClean="0"/>
                            <a:t>                1                  1                   1                   0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baseline="0" dirty="0" smtClean="0"/>
                            <a:t>1                  1                   1                   1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0       </a:t>
                          </a:r>
                        </a:p>
                        <a:p>
                          <a:r>
                            <a:rPr lang="en-US" dirty="0" smtClean="0"/>
                            <a:t>      0                       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AB=10 </a:t>
                          </a:r>
                          <a:r>
                            <a:rPr lang="en-US" dirty="0" smtClean="0"/>
                            <a:t>  </a:t>
                          </a:r>
                        </a:p>
                        <a:p>
                          <a:r>
                            <a:rPr lang="en-US" baseline="0" dirty="0" smtClean="0"/>
                            <a:t>      0                       F=CD</a:t>
                          </a:r>
                        </a:p>
                        <a:p>
                          <a:r>
                            <a:rPr lang="en-US" baseline="0" dirty="0" smtClean="0"/>
                            <a:t>      1</a:t>
                          </a:r>
                        </a:p>
                        <a:p>
                          <a:r>
                            <a:rPr lang="en-US" baseline="0" dirty="0" smtClean="0"/>
                            <a:t>      1                       </a:t>
                          </a:r>
                        </a:p>
                        <a:p>
                          <a:r>
                            <a:rPr lang="en-US" baseline="0" dirty="0" smtClean="0"/>
                            <a:t>      1                        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AB=11</a:t>
                          </a:r>
                        </a:p>
                        <a:p>
                          <a:r>
                            <a:rPr lang="en-US" baseline="0" dirty="0" smtClean="0"/>
                            <a:t>      1                        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F=1</a:t>
                          </a:r>
                        </a:p>
                        <a:p>
                          <a:r>
                            <a:rPr lang="en-US" baseline="0" dirty="0" smtClean="0"/>
                            <a:t>     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449144"/>
                      </a:ext>
                    </a:extLst>
                  </a:tr>
                  <a:tr h="5205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54042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8" name="Straight Connector 57"/>
          <p:cNvCxnSpPr/>
          <p:nvPr/>
        </p:nvCxnSpPr>
        <p:spPr>
          <a:xfrm>
            <a:off x="2177143" y="4963886"/>
            <a:ext cx="6871064" cy="87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4" idx="2"/>
          </p:cNvCxnSpPr>
          <p:nvPr/>
        </p:nvCxnSpPr>
        <p:spPr>
          <a:xfrm flipH="1">
            <a:off x="5612675" y="731520"/>
            <a:ext cx="4354" cy="587569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183" y="355896"/>
            <a:ext cx="9875520" cy="73152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434" y="1341119"/>
            <a:ext cx="10371437" cy="5199017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      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marL="45720" indent="0">
              <a:buNone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buNone/>
            </a:pP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buNone/>
            </a:pPr>
            <a:r>
              <a:rPr lang="en-US" dirty="0" smtClean="0"/>
              <a:t>          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                                                                                                                                                      F</a:t>
            </a:r>
            <a:endParaRPr lang="en-US" dirty="0" smtClean="0"/>
          </a:p>
          <a:p>
            <a:pPr marL="45720" indent="0">
              <a:buNone/>
            </a:pP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buNone/>
            </a:pP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D</a:t>
            </a:r>
          </a:p>
          <a:p>
            <a:pPr marL="45720" indent="0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98469" y="1991513"/>
            <a:ext cx="4223657" cy="2612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98469" y="2444359"/>
            <a:ext cx="4223657" cy="3483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46365" y="3901440"/>
            <a:ext cx="2612571" cy="2612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968431" y="5408023"/>
            <a:ext cx="2281645" cy="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738079"/>
            <a:ext cx="1611086" cy="868755"/>
          </a:xfrm>
          <a:prstGeom prst="rect">
            <a:avLst/>
          </a:prstGeom>
          <a:ln>
            <a:noFill/>
          </a:ln>
        </p:spPr>
      </p:pic>
      <p:cxnSp>
        <p:nvCxnSpPr>
          <p:cNvPr id="18" name="Straight Connector 17"/>
          <p:cNvCxnSpPr/>
          <p:nvPr/>
        </p:nvCxnSpPr>
        <p:spPr>
          <a:xfrm>
            <a:off x="3109253" y="3500846"/>
            <a:ext cx="0" cy="190717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48" y="4755875"/>
            <a:ext cx="1901644" cy="816618"/>
          </a:xfrm>
          <a:prstGeom prst="rect">
            <a:avLst/>
          </a:prstGeom>
          <a:ln>
            <a:noFill/>
          </a:ln>
        </p:spPr>
      </p:pic>
      <p:cxnSp>
        <p:nvCxnSpPr>
          <p:cNvPr id="25" name="Straight Connector 24"/>
          <p:cNvCxnSpPr/>
          <p:nvPr/>
        </p:nvCxnSpPr>
        <p:spPr>
          <a:xfrm flipH="1">
            <a:off x="2516777" y="3901440"/>
            <a:ext cx="9002" cy="106244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03714" y="4940071"/>
            <a:ext cx="1753598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96043" y="4432663"/>
            <a:ext cx="146289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96043" y="3500846"/>
            <a:ext cx="3020549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968431" y="5974080"/>
            <a:ext cx="4145512" cy="1537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16592" y="1730255"/>
            <a:ext cx="2043691" cy="4432663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39840" y="1837509"/>
            <a:ext cx="426720" cy="3222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322423" y="2303647"/>
            <a:ext cx="444137" cy="3162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299325" y="3360019"/>
            <a:ext cx="426720" cy="2816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99325" y="4058194"/>
            <a:ext cx="444577" cy="3235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235631" y="5007659"/>
            <a:ext cx="444137" cy="3162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235630" y="5715345"/>
            <a:ext cx="444137" cy="3162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537269" y="3756374"/>
            <a:ext cx="444137" cy="3162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47" name="Straight Connector 46"/>
          <p:cNvCxnSpPr>
            <a:stCxn id="36" idx="3"/>
          </p:cNvCxnSpPr>
          <p:nvPr/>
        </p:nvCxnSpPr>
        <p:spPr>
          <a:xfrm flipV="1">
            <a:off x="8160283" y="3927566"/>
            <a:ext cx="1654277" cy="1902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472883" y="3819759"/>
            <a:ext cx="95501" cy="16336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70002" y="4388346"/>
            <a:ext cx="87000" cy="10527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61501" y="5347501"/>
            <a:ext cx="95501" cy="14804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313" y="2019772"/>
            <a:ext cx="9478990" cy="3196661"/>
          </a:xfrm>
        </p:spPr>
        <p:txBody>
          <a:bodyPr>
            <a:noAutofit/>
          </a:bodyPr>
          <a:lstStyle/>
          <a:p>
            <a:pPr algn="ctr"/>
            <a:r>
              <a:rPr lang="en-US" sz="10000" b="1" dirty="0" smtClean="0">
                <a:solidFill>
                  <a:srgbClr val="00B050"/>
                </a:solidFill>
                <a:latin typeface="Edwardian Script ITC" panose="030303020407070D0804" pitchFamily="66" charset="0"/>
              </a:rPr>
              <a:t>Thank You</a:t>
            </a:r>
            <a:endParaRPr lang="en-US" sz="10000" b="1" dirty="0">
              <a:solidFill>
                <a:srgbClr val="00B050"/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3181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  <a:r>
              <a:rPr lang="en-US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920" y="2551610"/>
            <a:ext cx="7845951" cy="3544389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rgbClr val="002060"/>
                </a:solidFill>
                <a:latin typeface="Times New Roman"/>
                <a:cs typeface="Times New Roman"/>
              </a:rPr>
              <a:t>Presented By: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Name :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Tushar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Sarkar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Student ID: 18CSE035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Second Year First Semester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557348"/>
            <a:ext cx="9875520" cy="86868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Outline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68136"/>
            <a:ext cx="10284352" cy="41278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338" y="348342"/>
            <a:ext cx="9875520" cy="103414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Question is 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0229" y="2673531"/>
                <a:ext cx="10275643" cy="3422468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Implementation  of the following Boolean function with one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x1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multiplexer and external gates.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 algn="just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F(A,B,C,D)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1,3,4,11,12,13,14,15)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229" y="2673531"/>
                <a:ext cx="10275643" cy="3422468"/>
              </a:xfrm>
              <a:blipFill>
                <a:blip r:embed="rId2"/>
                <a:stretch>
                  <a:fillRect t="-2496" r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5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074" y="426720"/>
            <a:ext cx="9825445" cy="98406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09" y="2508068"/>
            <a:ext cx="10859587" cy="373597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inputs A and B to the selection lines.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requirements for the four data lines will be a function of variables C and 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are obtained by expressing F as a function of C and D for each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four cases when AB = 00, 01, 10, and 11.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may have to be implemented with external gates. </a:t>
            </a:r>
            <a:endPara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789" y="452846"/>
            <a:ext cx="9947366" cy="65967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105933"/>
              </p:ext>
            </p:extLst>
          </p:nvPr>
        </p:nvGraphicFramePr>
        <p:xfrm>
          <a:off x="2029096" y="1968137"/>
          <a:ext cx="7341327" cy="356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518">
                  <a:extLst>
                    <a:ext uri="{9D8B030D-6E8A-4147-A177-3AD203B41FA5}">
                      <a16:colId xmlns:a16="http://schemas.microsoft.com/office/drawing/2014/main" val="3490872201"/>
                    </a:ext>
                  </a:extLst>
                </a:gridCol>
                <a:gridCol w="1250518">
                  <a:extLst>
                    <a:ext uri="{9D8B030D-6E8A-4147-A177-3AD203B41FA5}">
                      <a16:colId xmlns:a16="http://schemas.microsoft.com/office/drawing/2014/main" val="1656255203"/>
                    </a:ext>
                  </a:extLst>
                </a:gridCol>
                <a:gridCol w="1250518">
                  <a:extLst>
                    <a:ext uri="{9D8B030D-6E8A-4147-A177-3AD203B41FA5}">
                      <a16:colId xmlns:a16="http://schemas.microsoft.com/office/drawing/2014/main" val="937009879"/>
                    </a:ext>
                  </a:extLst>
                </a:gridCol>
                <a:gridCol w="1250518">
                  <a:extLst>
                    <a:ext uri="{9D8B030D-6E8A-4147-A177-3AD203B41FA5}">
                      <a16:colId xmlns:a16="http://schemas.microsoft.com/office/drawing/2014/main" val="128926894"/>
                    </a:ext>
                  </a:extLst>
                </a:gridCol>
                <a:gridCol w="2339255">
                  <a:extLst>
                    <a:ext uri="{9D8B030D-6E8A-4147-A177-3AD203B41FA5}">
                      <a16:colId xmlns:a16="http://schemas.microsoft.com/office/drawing/2014/main" val="283560027"/>
                    </a:ext>
                  </a:extLst>
                </a:gridCol>
              </a:tblGrid>
              <a:tr h="59363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7906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82518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343083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85980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43395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1453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741919" y="3161211"/>
            <a:ext cx="1628503" cy="2368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AB=00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9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789" y="452846"/>
            <a:ext cx="9947366" cy="65967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409834"/>
              </p:ext>
            </p:extLst>
          </p:nvPr>
        </p:nvGraphicFramePr>
        <p:xfrm>
          <a:off x="2029096" y="1968137"/>
          <a:ext cx="7341327" cy="356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518">
                  <a:extLst>
                    <a:ext uri="{9D8B030D-6E8A-4147-A177-3AD203B41FA5}">
                      <a16:colId xmlns:a16="http://schemas.microsoft.com/office/drawing/2014/main" val="3490872201"/>
                    </a:ext>
                  </a:extLst>
                </a:gridCol>
                <a:gridCol w="1250518">
                  <a:extLst>
                    <a:ext uri="{9D8B030D-6E8A-4147-A177-3AD203B41FA5}">
                      <a16:colId xmlns:a16="http://schemas.microsoft.com/office/drawing/2014/main" val="1656255203"/>
                    </a:ext>
                  </a:extLst>
                </a:gridCol>
                <a:gridCol w="1250518">
                  <a:extLst>
                    <a:ext uri="{9D8B030D-6E8A-4147-A177-3AD203B41FA5}">
                      <a16:colId xmlns:a16="http://schemas.microsoft.com/office/drawing/2014/main" val="937009879"/>
                    </a:ext>
                  </a:extLst>
                </a:gridCol>
                <a:gridCol w="1250518">
                  <a:extLst>
                    <a:ext uri="{9D8B030D-6E8A-4147-A177-3AD203B41FA5}">
                      <a16:colId xmlns:a16="http://schemas.microsoft.com/office/drawing/2014/main" val="128926894"/>
                    </a:ext>
                  </a:extLst>
                </a:gridCol>
                <a:gridCol w="2339255">
                  <a:extLst>
                    <a:ext uri="{9D8B030D-6E8A-4147-A177-3AD203B41FA5}">
                      <a16:colId xmlns:a16="http://schemas.microsoft.com/office/drawing/2014/main" val="283560027"/>
                    </a:ext>
                  </a:extLst>
                </a:gridCol>
              </a:tblGrid>
              <a:tr h="59363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7906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82518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343083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85980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43395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145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85463" y="3161211"/>
                <a:ext cx="1584960" cy="23687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AB=01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63" y="3161211"/>
                <a:ext cx="1584960" cy="23687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7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789" y="452846"/>
            <a:ext cx="9947366" cy="65967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656256"/>
              </p:ext>
            </p:extLst>
          </p:nvPr>
        </p:nvGraphicFramePr>
        <p:xfrm>
          <a:off x="2029096" y="1968137"/>
          <a:ext cx="7341327" cy="356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518">
                  <a:extLst>
                    <a:ext uri="{9D8B030D-6E8A-4147-A177-3AD203B41FA5}">
                      <a16:colId xmlns:a16="http://schemas.microsoft.com/office/drawing/2014/main" val="3490872201"/>
                    </a:ext>
                  </a:extLst>
                </a:gridCol>
                <a:gridCol w="1250518">
                  <a:extLst>
                    <a:ext uri="{9D8B030D-6E8A-4147-A177-3AD203B41FA5}">
                      <a16:colId xmlns:a16="http://schemas.microsoft.com/office/drawing/2014/main" val="1656255203"/>
                    </a:ext>
                  </a:extLst>
                </a:gridCol>
                <a:gridCol w="1250518">
                  <a:extLst>
                    <a:ext uri="{9D8B030D-6E8A-4147-A177-3AD203B41FA5}">
                      <a16:colId xmlns:a16="http://schemas.microsoft.com/office/drawing/2014/main" val="937009879"/>
                    </a:ext>
                  </a:extLst>
                </a:gridCol>
                <a:gridCol w="1250518">
                  <a:extLst>
                    <a:ext uri="{9D8B030D-6E8A-4147-A177-3AD203B41FA5}">
                      <a16:colId xmlns:a16="http://schemas.microsoft.com/office/drawing/2014/main" val="128926894"/>
                    </a:ext>
                  </a:extLst>
                </a:gridCol>
                <a:gridCol w="2339255">
                  <a:extLst>
                    <a:ext uri="{9D8B030D-6E8A-4147-A177-3AD203B41FA5}">
                      <a16:colId xmlns:a16="http://schemas.microsoft.com/office/drawing/2014/main" val="283560027"/>
                    </a:ext>
                  </a:extLst>
                </a:gridCol>
              </a:tblGrid>
              <a:tr h="59363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7906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82518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343083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85980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43395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1453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89967" y="3152503"/>
            <a:ext cx="1480456" cy="2377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AB=10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F=CD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789" y="452846"/>
            <a:ext cx="9947366" cy="65967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531377"/>
              </p:ext>
            </p:extLst>
          </p:nvPr>
        </p:nvGraphicFramePr>
        <p:xfrm>
          <a:off x="2029096" y="1968137"/>
          <a:ext cx="7341327" cy="356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518">
                  <a:extLst>
                    <a:ext uri="{9D8B030D-6E8A-4147-A177-3AD203B41FA5}">
                      <a16:colId xmlns:a16="http://schemas.microsoft.com/office/drawing/2014/main" val="3490872201"/>
                    </a:ext>
                  </a:extLst>
                </a:gridCol>
                <a:gridCol w="1250518">
                  <a:extLst>
                    <a:ext uri="{9D8B030D-6E8A-4147-A177-3AD203B41FA5}">
                      <a16:colId xmlns:a16="http://schemas.microsoft.com/office/drawing/2014/main" val="1656255203"/>
                    </a:ext>
                  </a:extLst>
                </a:gridCol>
                <a:gridCol w="1250518">
                  <a:extLst>
                    <a:ext uri="{9D8B030D-6E8A-4147-A177-3AD203B41FA5}">
                      <a16:colId xmlns:a16="http://schemas.microsoft.com/office/drawing/2014/main" val="937009879"/>
                    </a:ext>
                  </a:extLst>
                </a:gridCol>
                <a:gridCol w="1250518">
                  <a:extLst>
                    <a:ext uri="{9D8B030D-6E8A-4147-A177-3AD203B41FA5}">
                      <a16:colId xmlns:a16="http://schemas.microsoft.com/office/drawing/2014/main" val="128926894"/>
                    </a:ext>
                  </a:extLst>
                </a:gridCol>
                <a:gridCol w="2339255">
                  <a:extLst>
                    <a:ext uri="{9D8B030D-6E8A-4147-A177-3AD203B41FA5}">
                      <a16:colId xmlns:a16="http://schemas.microsoft.com/office/drawing/2014/main" val="283560027"/>
                    </a:ext>
                  </a:extLst>
                </a:gridCol>
              </a:tblGrid>
              <a:tr h="59363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7906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82518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343083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85980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43395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1453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24799" y="3161211"/>
            <a:ext cx="1445623" cy="2368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AB=11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457</TotalTime>
  <Words>450</Words>
  <Application>Microsoft Office PowerPoint</Application>
  <PresentationFormat>Widescreen</PresentationFormat>
  <Paragraphs>202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Cambria Math</vt:lpstr>
      <vt:lpstr>Corbel</vt:lpstr>
      <vt:lpstr>Edwardian Script ITC</vt:lpstr>
      <vt:lpstr>Times New Roman</vt:lpstr>
      <vt:lpstr>Wingdings</vt:lpstr>
      <vt:lpstr>Basis</vt:lpstr>
      <vt:lpstr>Welcome to my Presentation</vt:lpstr>
      <vt:lpstr>Presentation on Digital Logic Design</vt:lpstr>
      <vt:lpstr>Outline</vt:lpstr>
      <vt:lpstr>My Question is 3</vt:lpstr>
      <vt:lpstr>Explanation</vt:lpstr>
      <vt:lpstr>Table 1</vt:lpstr>
      <vt:lpstr>Table 1</vt:lpstr>
      <vt:lpstr>Table 1</vt:lpstr>
      <vt:lpstr>Table 1</vt:lpstr>
      <vt:lpstr>Final Table</vt:lpstr>
      <vt:lpstr>Circuit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                   Question-3</dc:title>
  <dc:creator>MD Imran Hosan</dc:creator>
  <cp:lastModifiedBy>Hp</cp:lastModifiedBy>
  <cp:revision>24</cp:revision>
  <dcterms:created xsi:type="dcterms:W3CDTF">2021-07-09T08:23:33Z</dcterms:created>
  <dcterms:modified xsi:type="dcterms:W3CDTF">2021-07-11T18:34:39Z</dcterms:modified>
</cp:coreProperties>
</file>