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notesMasterIdLst>
    <p:notesMasterId r:id="rId11"/>
  </p:notesMasterIdLst>
  <p:sldIdLst>
    <p:sldId id="272" r:id="rId2"/>
    <p:sldId id="273" r:id="rId3"/>
    <p:sldId id="274" r:id="rId4"/>
    <p:sldId id="266" r:id="rId5"/>
    <p:sldId id="267" r:id="rId6"/>
    <p:sldId id="268" r:id="rId7"/>
    <p:sldId id="270" r:id="rId8"/>
    <p:sldId id="264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72"/>
            <p14:sldId id="273"/>
            <p14:sldId id="274"/>
            <p14:sldId id="266"/>
            <p14:sldId id="267"/>
            <p14:sldId id="268"/>
            <p14:sldId id="270"/>
            <p14:sldId id="264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0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0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609600"/>
            <a:ext cx="10264376" cy="5046482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580" y="414778"/>
            <a:ext cx="9953291" cy="110812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r>
              <a:rPr lang="en-US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Logic Design</a:t>
            </a:r>
            <a:endParaRPr lang="en-US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309" y="2450969"/>
            <a:ext cx="8093562" cy="364503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/>
                <a:cs typeface="Times New Roman"/>
              </a:rPr>
              <a:t>Presented 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Name :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Second Year First Semester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68" y="254523"/>
            <a:ext cx="10311510" cy="106098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2168" y="2394408"/>
                <a:ext cx="10393704" cy="370159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1   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 Program Table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 Diagram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168" y="2394408"/>
                <a:ext cx="10393704" cy="3701592"/>
              </a:xfrm>
              <a:blipFill>
                <a:blip r:embed="rId2"/>
                <a:stretch>
                  <a:fillRect l="-176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15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04" y="395925"/>
            <a:ext cx="9811889" cy="91958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Question is 5 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6948" y="2422688"/>
                <a:ext cx="9978923" cy="3673311"/>
              </a:xfrm>
            </p:spPr>
            <p:txBody>
              <a:bodyPr>
                <a:normAutofit/>
              </a:bodyPr>
              <a:lstStyle/>
              <a:p>
                <a:pPr marL="45720" indent="0" algn="just"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Implementation of a circuit with a PLA having three inputs, four products terms and two outputs for the following functions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 algn="just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(0,1,2,4)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 algn="just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(0,5,6,7)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948" y="2422688"/>
                <a:ext cx="9978923" cy="3673311"/>
              </a:xfrm>
              <a:blipFill>
                <a:blip r:embed="rId2"/>
                <a:stretch>
                  <a:fillRect l="-1038" t="-3648" r="-1588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5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99242" y="458496"/>
                <a:ext cx="9943864" cy="102328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Determination</a:t>
                </a:r>
                <a:endPara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9242" y="458496"/>
                <a:ext cx="9943864" cy="1023280"/>
              </a:xfrm>
              <a:blipFill>
                <a:blip r:embed="rId2"/>
                <a:stretch>
                  <a:fillRect t="-1786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2264" y="1941922"/>
                <a:ext cx="5769204" cy="4487157"/>
              </a:xfrm>
            </p:spPr>
            <p:txBody>
              <a:bodyPr/>
              <a:lstStyle/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AC + BC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2264" y="1941922"/>
                <a:ext cx="5769204" cy="44871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0940" y="2187019"/>
                <a:ext cx="5530234" cy="4242060"/>
              </a:xfrm>
            </p:spPr>
            <p:txBody>
              <a:bodyPr/>
              <a:lstStyle/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0940" y="2187019"/>
                <a:ext cx="5530234" cy="424206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0952"/>
              </p:ext>
            </p:extLst>
          </p:nvPr>
        </p:nvGraphicFramePr>
        <p:xfrm>
          <a:off x="999240" y="2722636"/>
          <a:ext cx="4110085" cy="246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17">
                  <a:extLst>
                    <a:ext uri="{9D8B030D-6E8A-4147-A177-3AD203B41FA5}">
                      <a16:colId xmlns:a16="http://schemas.microsoft.com/office/drawing/2014/main" val="2931794214"/>
                    </a:ext>
                  </a:extLst>
                </a:gridCol>
                <a:gridCol w="822017">
                  <a:extLst>
                    <a:ext uri="{9D8B030D-6E8A-4147-A177-3AD203B41FA5}">
                      <a16:colId xmlns:a16="http://schemas.microsoft.com/office/drawing/2014/main" val="3138381568"/>
                    </a:ext>
                  </a:extLst>
                </a:gridCol>
                <a:gridCol w="822017">
                  <a:extLst>
                    <a:ext uri="{9D8B030D-6E8A-4147-A177-3AD203B41FA5}">
                      <a16:colId xmlns:a16="http://schemas.microsoft.com/office/drawing/2014/main" val="3112201436"/>
                    </a:ext>
                  </a:extLst>
                </a:gridCol>
                <a:gridCol w="822017">
                  <a:extLst>
                    <a:ext uri="{9D8B030D-6E8A-4147-A177-3AD203B41FA5}">
                      <a16:colId xmlns:a16="http://schemas.microsoft.com/office/drawing/2014/main" val="393406203"/>
                    </a:ext>
                  </a:extLst>
                </a:gridCol>
                <a:gridCol w="822017">
                  <a:extLst>
                    <a:ext uri="{9D8B030D-6E8A-4147-A177-3AD203B41FA5}">
                      <a16:colId xmlns:a16="http://schemas.microsoft.com/office/drawing/2014/main" val="3093523357"/>
                    </a:ext>
                  </a:extLst>
                </a:gridCol>
              </a:tblGrid>
              <a:tr h="8201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77650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46771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4583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93506"/>
              </p:ext>
            </p:extLst>
          </p:nvPr>
        </p:nvGraphicFramePr>
        <p:xfrm>
          <a:off x="6947555" y="2799760"/>
          <a:ext cx="4411745" cy="246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49">
                  <a:extLst>
                    <a:ext uri="{9D8B030D-6E8A-4147-A177-3AD203B41FA5}">
                      <a16:colId xmlns:a16="http://schemas.microsoft.com/office/drawing/2014/main" val="761552687"/>
                    </a:ext>
                  </a:extLst>
                </a:gridCol>
                <a:gridCol w="882349">
                  <a:extLst>
                    <a:ext uri="{9D8B030D-6E8A-4147-A177-3AD203B41FA5}">
                      <a16:colId xmlns:a16="http://schemas.microsoft.com/office/drawing/2014/main" val="207736936"/>
                    </a:ext>
                  </a:extLst>
                </a:gridCol>
                <a:gridCol w="882349">
                  <a:extLst>
                    <a:ext uri="{9D8B030D-6E8A-4147-A177-3AD203B41FA5}">
                      <a16:colId xmlns:a16="http://schemas.microsoft.com/office/drawing/2014/main" val="3142866879"/>
                    </a:ext>
                  </a:extLst>
                </a:gridCol>
                <a:gridCol w="882349">
                  <a:extLst>
                    <a:ext uri="{9D8B030D-6E8A-4147-A177-3AD203B41FA5}">
                      <a16:colId xmlns:a16="http://schemas.microsoft.com/office/drawing/2014/main" val="985974598"/>
                    </a:ext>
                  </a:extLst>
                </a:gridCol>
                <a:gridCol w="882349">
                  <a:extLst>
                    <a:ext uri="{9D8B030D-6E8A-4147-A177-3AD203B41FA5}">
                      <a16:colId xmlns:a16="http://schemas.microsoft.com/office/drawing/2014/main" val="835175004"/>
                    </a:ext>
                  </a:extLst>
                </a:gridCol>
              </a:tblGrid>
              <a:tr h="82013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BC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29714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73566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6889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999240" y="2722636"/>
            <a:ext cx="791853" cy="784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47555" y="2799760"/>
            <a:ext cx="838985" cy="782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84342" y="3638745"/>
            <a:ext cx="1437588" cy="54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80647" y="3582186"/>
            <a:ext cx="542039" cy="14422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383464" y="4185500"/>
            <a:ext cx="8201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3464" y="3654180"/>
            <a:ext cx="820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83464" y="3654180"/>
            <a:ext cx="0" cy="531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15678" y="3695308"/>
            <a:ext cx="80127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16957" y="3695308"/>
            <a:ext cx="0" cy="40535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15678" y="4081806"/>
            <a:ext cx="801279" cy="94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782905" y="4454167"/>
            <a:ext cx="1226897" cy="49961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850834" y="4508371"/>
            <a:ext cx="1310326" cy="5467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8203" y="3674743"/>
            <a:ext cx="529196" cy="55618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99242" y="458496"/>
                <a:ext cx="9943864" cy="102328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Determination</a:t>
                </a:r>
                <a:endPara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9242" y="458496"/>
                <a:ext cx="9943864" cy="1023280"/>
              </a:xfrm>
              <a:blipFill>
                <a:blip r:embed="rId2"/>
                <a:stretch>
                  <a:fillRect t="-238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2264" y="1941922"/>
                <a:ext cx="5769204" cy="4487157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</a:p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2264" y="1941922"/>
                <a:ext cx="5769204" cy="4487157"/>
              </a:xfrm>
              <a:blipFill>
                <a:blip r:embed="rId3"/>
                <a:stretch>
                  <a:fillRect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16667" y="2187019"/>
                <a:ext cx="5530234" cy="424206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(AB + AC + BC)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6667" y="2187019"/>
                <a:ext cx="5530234" cy="4242060"/>
              </a:xfrm>
              <a:blipFill>
                <a:blip r:embed="rId4"/>
                <a:stretch>
                  <a:fillRect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65918"/>
              </p:ext>
            </p:extLst>
          </p:nvPr>
        </p:nvGraphicFramePr>
        <p:xfrm>
          <a:off x="999241" y="2420979"/>
          <a:ext cx="4110085" cy="246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17">
                  <a:extLst>
                    <a:ext uri="{9D8B030D-6E8A-4147-A177-3AD203B41FA5}">
                      <a16:colId xmlns:a16="http://schemas.microsoft.com/office/drawing/2014/main" val="2931794214"/>
                    </a:ext>
                  </a:extLst>
                </a:gridCol>
                <a:gridCol w="822017">
                  <a:extLst>
                    <a:ext uri="{9D8B030D-6E8A-4147-A177-3AD203B41FA5}">
                      <a16:colId xmlns:a16="http://schemas.microsoft.com/office/drawing/2014/main" val="3138381568"/>
                    </a:ext>
                  </a:extLst>
                </a:gridCol>
                <a:gridCol w="822017">
                  <a:extLst>
                    <a:ext uri="{9D8B030D-6E8A-4147-A177-3AD203B41FA5}">
                      <a16:colId xmlns:a16="http://schemas.microsoft.com/office/drawing/2014/main" val="3112201436"/>
                    </a:ext>
                  </a:extLst>
                </a:gridCol>
                <a:gridCol w="822017">
                  <a:extLst>
                    <a:ext uri="{9D8B030D-6E8A-4147-A177-3AD203B41FA5}">
                      <a16:colId xmlns:a16="http://schemas.microsoft.com/office/drawing/2014/main" val="393406203"/>
                    </a:ext>
                  </a:extLst>
                </a:gridCol>
                <a:gridCol w="822017">
                  <a:extLst>
                    <a:ext uri="{9D8B030D-6E8A-4147-A177-3AD203B41FA5}">
                      <a16:colId xmlns:a16="http://schemas.microsoft.com/office/drawing/2014/main" val="3093523357"/>
                    </a:ext>
                  </a:extLst>
                </a:gridCol>
              </a:tblGrid>
              <a:tr h="8201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77650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46771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4583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51033"/>
              </p:ext>
            </p:extLst>
          </p:nvPr>
        </p:nvGraphicFramePr>
        <p:xfrm>
          <a:off x="6947555" y="2420979"/>
          <a:ext cx="4411745" cy="246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49">
                  <a:extLst>
                    <a:ext uri="{9D8B030D-6E8A-4147-A177-3AD203B41FA5}">
                      <a16:colId xmlns:a16="http://schemas.microsoft.com/office/drawing/2014/main" val="761552687"/>
                    </a:ext>
                  </a:extLst>
                </a:gridCol>
                <a:gridCol w="882349">
                  <a:extLst>
                    <a:ext uri="{9D8B030D-6E8A-4147-A177-3AD203B41FA5}">
                      <a16:colId xmlns:a16="http://schemas.microsoft.com/office/drawing/2014/main" val="207736936"/>
                    </a:ext>
                  </a:extLst>
                </a:gridCol>
                <a:gridCol w="882349">
                  <a:extLst>
                    <a:ext uri="{9D8B030D-6E8A-4147-A177-3AD203B41FA5}">
                      <a16:colId xmlns:a16="http://schemas.microsoft.com/office/drawing/2014/main" val="3142866879"/>
                    </a:ext>
                  </a:extLst>
                </a:gridCol>
                <a:gridCol w="882349">
                  <a:extLst>
                    <a:ext uri="{9D8B030D-6E8A-4147-A177-3AD203B41FA5}">
                      <a16:colId xmlns:a16="http://schemas.microsoft.com/office/drawing/2014/main" val="985974598"/>
                    </a:ext>
                  </a:extLst>
                </a:gridCol>
                <a:gridCol w="882349">
                  <a:extLst>
                    <a:ext uri="{9D8B030D-6E8A-4147-A177-3AD203B41FA5}">
                      <a16:colId xmlns:a16="http://schemas.microsoft.com/office/drawing/2014/main" val="835175004"/>
                    </a:ext>
                  </a:extLst>
                </a:gridCol>
              </a:tblGrid>
              <a:tr h="82013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BC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29714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73566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6889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999241" y="2493388"/>
            <a:ext cx="801279" cy="7258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47555" y="2436827"/>
            <a:ext cx="876692" cy="782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44478" y="3327662"/>
            <a:ext cx="565608" cy="124433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2493" y="4142226"/>
            <a:ext cx="1282752" cy="5334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41849" y="4072381"/>
            <a:ext cx="1254357" cy="7335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5463" y="3275814"/>
            <a:ext cx="1348034" cy="53261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51013" y="3327662"/>
            <a:ext cx="1357459" cy="5600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664" y="4098730"/>
            <a:ext cx="518474" cy="62046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11" y="509047"/>
            <a:ext cx="9962718" cy="815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 Program Table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81427" y="249810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5396415"/>
                  </p:ext>
                </p:extLst>
              </p:nvPr>
            </p:nvGraphicFramePr>
            <p:xfrm>
              <a:off x="1399879" y="1894788"/>
              <a:ext cx="8191896" cy="36570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7398">
                      <a:extLst>
                        <a:ext uri="{9D8B030D-6E8A-4147-A177-3AD203B41FA5}">
                          <a16:colId xmlns:a16="http://schemas.microsoft.com/office/drawing/2014/main" val="3771046967"/>
                        </a:ext>
                      </a:extLst>
                    </a:gridCol>
                    <a:gridCol w="1338606">
                      <a:extLst>
                        <a:ext uri="{9D8B030D-6E8A-4147-A177-3AD203B41FA5}">
                          <a16:colId xmlns:a16="http://schemas.microsoft.com/office/drawing/2014/main" val="2475378534"/>
                        </a:ext>
                      </a:extLst>
                    </a:gridCol>
                    <a:gridCol w="1338607">
                      <a:extLst>
                        <a:ext uri="{9D8B030D-6E8A-4147-A177-3AD203B41FA5}">
                          <a16:colId xmlns:a16="http://schemas.microsoft.com/office/drawing/2014/main" val="1680140671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476907496"/>
                        </a:ext>
                      </a:extLst>
                    </a:gridCol>
                    <a:gridCol w="1282045">
                      <a:extLst>
                        <a:ext uri="{9D8B030D-6E8A-4147-A177-3AD203B41FA5}">
                          <a16:colId xmlns:a16="http://schemas.microsoft.com/office/drawing/2014/main" val="2881961154"/>
                        </a:ext>
                      </a:extLst>
                    </a:gridCol>
                    <a:gridCol w="1150073">
                      <a:extLst>
                        <a:ext uri="{9D8B030D-6E8A-4147-A177-3AD203B41FA5}">
                          <a16:colId xmlns:a16="http://schemas.microsoft.com/office/drawing/2014/main" val="342230105"/>
                        </a:ext>
                      </a:extLst>
                    </a:gridCol>
                  </a:tblGrid>
                  <a:tr h="957657"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Product Terms</a:t>
                          </a:r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              INPUT</a:t>
                          </a:r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A                 </a:t>
                          </a:r>
                          <a:r>
                            <a:rPr lang="en-US" baseline="0" dirty="0" smtClean="0"/>
                            <a:t>      </a:t>
                          </a:r>
                          <a:r>
                            <a:rPr lang="en-US" dirty="0" smtClean="0"/>
                            <a:t>B                        C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endParaRPr lang="en-US" i="0" dirty="0" smtClean="0">
                            <a:latin typeface="+mn-lt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1171782"/>
                      </a:ext>
                    </a:extLst>
                  </a:tr>
                  <a:tr h="674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082366"/>
                      </a:ext>
                    </a:extLst>
                  </a:tr>
                  <a:tr h="674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197124"/>
                      </a:ext>
                    </a:extLst>
                  </a:tr>
                  <a:tr h="674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BC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717026"/>
                      </a:ext>
                    </a:extLst>
                  </a:tr>
                  <a:tr h="6748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86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5396415"/>
                  </p:ext>
                </p:extLst>
              </p:nvPr>
            </p:nvGraphicFramePr>
            <p:xfrm>
              <a:off x="1399879" y="1894788"/>
              <a:ext cx="8191896" cy="36570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7398">
                      <a:extLst>
                        <a:ext uri="{9D8B030D-6E8A-4147-A177-3AD203B41FA5}">
                          <a16:colId xmlns:a16="http://schemas.microsoft.com/office/drawing/2014/main" val="3771046967"/>
                        </a:ext>
                      </a:extLst>
                    </a:gridCol>
                    <a:gridCol w="1338606">
                      <a:extLst>
                        <a:ext uri="{9D8B030D-6E8A-4147-A177-3AD203B41FA5}">
                          <a16:colId xmlns:a16="http://schemas.microsoft.com/office/drawing/2014/main" val="2475378534"/>
                        </a:ext>
                      </a:extLst>
                    </a:gridCol>
                    <a:gridCol w="1338607">
                      <a:extLst>
                        <a:ext uri="{9D8B030D-6E8A-4147-A177-3AD203B41FA5}">
                          <a16:colId xmlns:a16="http://schemas.microsoft.com/office/drawing/2014/main" val="1680140671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476907496"/>
                        </a:ext>
                      </a:extLst>
                    </a:gridCol>
                    <a:gridCol w="1282045">
                      <a:extLst>
                        <a:ext uri="{9D8B030D-6E8A-4147-A177-3AD203B41FA5}">
                          <a16:colId xmlns:a16="http://schemas.microsoft.com/office/drawing/2014/main" val="2881961154"/>
                        </a:ext>
                      </a:extLst>
                    </a:gridCol>
                    <a:gridCol w="1150073">
                      <a:extLst>
                        <a:ext uri="{9D8B030D-6E8A-4147-A177-3AD203B41FA5}">
                          <a16:colId xmlns:a16="http://schemas.microsoft.com/office/drawing/2014/main" val="342230105"/>
                        </a:ext>
                      </a:extLst>
                    </a:gridCol>
                  </a:tblGrid>
                  <a:tr h="957657"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Product Terms</a:t>
                          </a:r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              INPUT</a:t>
                          </a:r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A                 </a:t>
                          </a:r>
                          <a:r>
                            <a:rPr lang="en-US" baseline="0" dirty="0" smtClean="0"/>
                            <a:t>      </a:t>
                          </a:r>
                          <a:r>
                            <a:rPr lang="en-US" dirty="0" smtClean="0"/>
                            <a:t>B                        C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343" t="-3185" r="-1003" b="-2840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1171782"/>
                      </a:ext>
                    </a:extLst>
                  </a:tr>
                  <a:tr h="674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082366"/>
                      </a:ext>
                    </a:extLst>
                  </a:tr>
                  <a:tr h="674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197124"/>
                      </a:ext>
                    </a:extLst>
                  </a:tr>
                  <a:tr h="674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BC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717026"/>
                      </a:ext>
                    </a:extLst>
                  </a:tr>
                  <a:tr h="674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445946" r="-387004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8605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Connector 9"/>
          <p:cNvCxnSpPr/>
          <p:nvPr/>
        </p:nvCxnSpPr>
        <p:spPr>
          <a:xfrm>
            <a:off x="3082565" y="2337847"/>
            <a:ext cx="40818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759777" y="2337848"/>
            <a:ext cx="9427" cy="527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21171" y="2337847"/>
            <a:ext cx="0" cy="5279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4371" y="2337847"/>
            <a:ext cx="2422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989" y="2337847"/>
            <a:ext cx="0" cy="527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56625"/>
              </p:ext>
            </p:extLst>
          </p:nvPr>
        </p:nvGraphicFramePr>
        <p:xfrm>
          <a:off x="7164371" y="5551865"/>
          <a:ext cx="3664932" cy="51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045">
                  <a:extLst>
                    <a:ext uri="{9D8B030D-6E8A-4147-A177-3AD203B41FA5}">
                      <a16:colId xmlns:a16="http://schemas.microsoft.com/office/drawing/2014/main" val="434061780"/>
                    </a:ext>
                  </a:extLst>
                </a:gridCol>
                <a:gridCol w="1161243">
                  <a:extLst>
                    <a:ext uri="{9D8B030D-6E8A-4147-A177-3AD203B41FA5}">
                      <a16:colId xmlns:a16="http://schemas.microsoft.com/office/drawing/2014/main" val="2255203416"/>
                    </a:ext>
                  </a:extLst>
                </a:gridCol>
                <a:gridCol w="1221644">
                  <a:extLst>
                    <a:ext uri="{9D8B030D-6E8A-4147-A177-3AD203B41FA5}">
                      <a16:colId xmlns:a16="http://schemas.microsoft.com/office/drawing/2014/main" val="1417888886"/>
                    </a:ext>
                  </a:extLst>
                </a:gridCol>
              </a:tblGrid>
              <a:tr h="515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T/C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8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8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254" y="367191"/>
            <a:ext cx="10045020" cy="69545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470582" y="1442301"/>
            <a:ext cx="9780387" cy="4817098"/>
            <a:chOff x="745084" y="229780"/>
            <a:chExt cx="11057275" cy="6231511"/>
          </a:xfrm>
        </p:grpSpPr>
        <p:grpSp>
          <p:nvGrpSpPr>
            <p:cNvPr id="80" name="Group 79"/>
            <p:cNvGrpSpPr/>
            <p:nvPr/>
          </p:nvGrpSpPr>
          <p:grpSpPr>
            <a:xfrm>
              <a:off x="1132788" y="1781666"/>
              <a:ext cx="6988621" cy="664591"/>
              <a:chOff x="386499" y="970961"/>
              <a:chExt cx="6988621" cy="664591"/>
            </a:xfrm>
          </p:grpSpPr>
          <p:sp>
            <p:nvSpPr>
              <p:cNvPr id="147" name="Isosceles Triangle 146"/>
              <p:cNvSpPr/>
              <p:nvPr/>
            </p:nvSpPr>
            <p:spPr>
              <a:xfrm rot="5400000">
                <a:off x="1885361" y="1300900"/>
                <a:ext cx="348792" cy="32051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>
                <a:endCxn id="147" idx="3"/>
              </p:cNvCxnSpPr>
              <p:nvPr/>
            </p:nvCxnSpPr>
            <p:spPr>
              <a:xfrm>
                <a:off x="386499" y="1461154"/>
                <a:ext cx="1513003" cy="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/>
              <p:nvPr/>
            </p:nvSpPr>
            <p:spPr>
              <a:xfrm>
                <a:off x="2142242" y="1373956"/>
                <a:ext cx="155542" cy="174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886120" y="970961"/>
                <a:ext cx="0" cy="4901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886120" y="970961"/>
                <a:ext cx="6489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297784" y="1472939"/>
                <a:ext cx="5077336" cy="754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1057373" y="3296238"/>
              <a:ext cx="6995600" cy="664591"/>
              <a:chOff x="386499" y="970961"/>
              <a:chExt cx="6995600" cy="664591"/>
            </a:xfrm>
          </p:grpSpPr>
          <p:sp>
            <p:nvSpPr>
              <p:cNvPr id="141" name="Isosceles Triangle 140"/>
              <p:cNvSpPr/>
              <p:nvPr/>
            </p:nvSpPr>
            <p:spPr>
              <a:xfrm rot="5400000">
                <a:off x="1885361" y="1300900"/>
                <a:ext cx="348792" cy="32051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>
                <a:endCxn id="141" idx="3"/>
              </p:cNvCxnSpPr>
              <p:nvPr/>
            </p:nvCxnSpPr>
            <p:spPr>
              <a:xfrm>
                <a:off x="386499" y="1461154"/>
                <a:ext cx="1513003" cy="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Oval 142"/>
              <p:cNvSpPr/>
              <p:nvPr/>
            </p:nvSpPr>
            <p:spPr>
              <a:xfrm>
                <a:off x="2142242" y="1373956"/>
                <a:ext cx="155542" cy="174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886120" y="970961"/>
                <a:ext cx="0" cy="4901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86120" y="970961"/>
                <a:ext cx="64959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2297784" y="1461154"/>
                <a:ext cx="5084315" cy="117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1316613" y="326010"/>
              <a:ext cx="6736359" cy="727828"/>
              <a:chOff x="570324" y="970961"/>
              <a:chExt cx="6736359" cy="727828"/>
            </a:xfrm>
          </p:grpSpPr>
          <p:sp>
            <p:nvSpPr>
              <p:cNvPr id="135" name="Isosceles Triangle 134"/>
              <p:cNvSpPr/>
              <p:nvPr/>
            </p:nvSpPr>
            <p:spPr>
              <a:xfrm rot="5400000">
                <a:off x="1866015" y="1364137"/>
                <a:ext cx="348792" cy="32051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/>
              <p:cNvCxnSpPr>
                <a:endCxn id="135" idx="3"/>
              </p:cNvCxnSpPr>
              <p:nvPr/>
            </p:nvCxnSpPr>
            <p:spPr>
              <a:xfrm flipV="1">
                <a:off x="570324" y="1524394"/>
                <a:ext cx="1309832" cy="329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2131639" y="1455520"/>
                <a:ext cx="173217" cy="170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886120" y="970961"/>
                <a:ext cx="0" cy="5864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86120" y="970961"/>
                <a:ext cx="6420563" cy="164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37" idx="6"/>
              </p:cNvCxnSpPr>
              <p:nvPr/>
            </p:nvCxnSpPr>
            <p:spPr>
              <a:xfrm>
                <a:off x="2304856" y="1540627"/>
                <a:ext cx="5001827" cy="167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Flowchart: Delay 82"/>
            <p:cNvSpPr/>
            <p:nvPr/>
          </p:nvSpPr>
          <p:spPr>
            <a:xfrm rot="5400000">
              <a:off x="3299380" y="3835925"/>
              <a:ext cx="656735" cy="110293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602610" y="342507"/>
              <a:ext cx="0" cy="3748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3"/>
            </p:cNvCxnSpPr>
            <p:nvPr/>
          </p:nvCxnSpPr>
          <p:spPr>
            <a:xfrm flipH="1">
              <a:off x="3627747" y="4715761"/>
              <a:ext cx="1" cy="14831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084190" y="342507"/>
              <a:ext cx="0" cy="3748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386660" y="326010"/>
              <a:ext cx="0" cy="3748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717411" y="342507"/>
              <a:ext cx="0" cy="3748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Flowchart: Delay 88"/>
            <p:cNvSpPr/>
            <p:nvPr/>
          </p:nvSpPr>
          <p:spPr>
            <a:xfrm rot="5400000">
              <a:off x="4704366" y="3868133"/>
              <a:ext cx="656735" cy="110293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Delay 89"/>
            <p:cNvSpPr/>
            <p:nvPr/>
          </p:nvSpPr>
          <p:spPr>
            <a:xfrm rot="5400000">
              <a:off x="6109354" y="3838281"/>
              <a:ext cx="656735" cy="110293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Delay 90"/>
            <p:cNvSpPr/>
            <p:nvPr/>
          </p:nvSpPr>
          <p:spPr>
            <a:xfrm rot="5400000">
              <a:off x="7389043" y="3850065"/>
              <a:ext cx="656735" cy="110293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endCxn id="112" idx="0"/>
            </p:cNvCxnSpPr>
            <p:nvPr/>
          </p:nvCxnSpPr>
          <p:spPr>
            <a:xfrm flipH="1">
              <a:off x="5074170" y="4747969"/>
              <a:ext cx="10022" cy="11995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3"/>
              <a:endCxn id="110" idx="4"/>
            </p:cNvCxnSpPr>
            <p:nvPr/>
          </p:nvCxnSpPr>
          <p:spPr>
            <a:xfrm flipH="1">
              <a:off x="6434572" y="4718116"/>
              <a:ext cx="3150" cy="6334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113" idx="4"/>
            </p:cNvCxnSpPr>
            <p:nvPr/>
          </p:nvCxnSpPr>
          <p:spPr>
            <a:xfrm flipH="1">
              <a:off x="7717409" y="4747968"/>
              <a:ext cx="3" cy="14509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3479275" y="238813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479274" y="3187046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960854" y="229780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953783" y="1655977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291605" y="3177616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291606" y="1672474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00359" y="3709451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4075" y="2193308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4075" y="744722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Stored Data 60"/>
            <p:cNvSpPr/>
            <p:nvPr/>
          </p:nvSpPr>
          <p:spPr>
            <a:xfrm rot="10800000">
              <a:off x="8363120" y="4842237"/>
              <a:ext cx="1046404" cy="73529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005 w 12338"/>
                <a:gd name="connsiteY0" fmla="*/ 0 h 10000"/>
                <a:gd name="connsiteX1" fmla="*/ 12338 w 12338"/>
                <a:gd name="connsiteY1" fmla="*/ 0 h 10000"/>
                <a:gd name="connsiteX2" fmla="*/ 10671 w 12338"/>
                <a:gd name="connsiteY2" fmla="*/ 5000 h 10000"/>
                <a:gd name="connsiteX3" fmla="*/ 12338 w 12338"/>
                <a:gd name="connsiteY3" fmla="*/ 10000 h 10000"/>
                <a:gd name="connsiteX4" fmla="*/ 4005 w 12338"/>
                <a:gd name="connsiteY4" fmla="*/ 10000 h 10000"/>
                <a:gd name="connsiteX5" fmla="*/ 0 w 12338"/>
                <a:gd name="connsiteY5" fmla="*/ 5328 h 10000"/>
                <a:gd name="connsiteX6" fmla="*/ 4005 w 12338"/>
                <a:gd name="connsiteY6" fmla="*/ 0 h 10000"/>
                <a:gd name="connsiteX0" fmla="*/ 4005 w 12338"/>
                <a:gd name="connsiteY0" fmla="*/ 0 h 10000"/>
                <a:gd name="connsiteX1" fmla="*/ 12338 w 12338"/>
                <a:gd name="connsiteY1" fmla="*/ 0 h 10000"/>
                <a:gd name="connsiteX2" fmla="*/ 9113 w 12338"/>
                <a:gd name="connsiteY2" fmla="*/ 4836 h 10000"/>
                <a:gd name="connsiteX3" fmla="*/ 12338 w 12338"/>
                <a:gd name="connsiteY3" fmla="*/ 10000 h 10000"/>
                <a:gd name="connsiteX4" fmla="*/ 4005 w 12338"/>
                <a:gd name="connsiteY4" fmla="*/ 10000 h 10000"/>
                <a:gd name="connsiteX5" fmla="*/ 0 w 12338"/>
                <a:gd name="connsiteY5" fmla="*/ 5328 h 10000"/>
                <a:gd name="connsiteX6" fmla="*/ 4005 w 12338"/>
                <a:gd name="connsiteY6" fmla="*/ 0 h 10000"/>
                <a:gd name="connsiteX0" fmla="*/ 4005 w 12338"/>
                <a:gd name="connsiteY0" fmla="*/ 0 h 10000"/>
                <a:gd name="connsiteX1" fmla="*/ 12338 w 12338"/>
                <a:gd name="connsiteY1" fmla="*/ 0 h 10000"/>
                <a:gd name="connsiteX2" fmla="*/ 7684 w 12338"/>
                <a:gd name="connsiteY2" fmla="*/ 4836 h 10000"/>
                <a:gd name="connsiteX3" fmla="*/ 12338 w 12338"/>
                <a:gd name="connsiteY3" fmla="*/ 10000 h 10000"/>
                <a:gd name="connsiteX4" fmla="*/ 4005 w 12338"/>
                <a:gd name="connsiteY4" fmla="*/ 10000 h 10000"/>
                <a:gd name="connsiteX5" fmla="*/ 0 w 12338"/>
                <a:gd name="connsiteY5" fmla="*/ 5328 h 10000"/>
                <a:gd name="connsiteX6" fmla="*/ 4005 w 12338"/>
                <a:gd name="connsiteY6" fmla="*/ 0 h 10000"/>
                <a:gd name="connsiteX0" fmla="*/ 6083 w 14416"/>
                <a:gd name="connsiteY0" fmla="*/ 0 h 10000"/>
                <a:gd name="connsiteX1" fmla="*/ 14416 w 14416"/>
                <a:gd name="connsiteY1" fmla="*/ 0 h 10000"/>
                <a:gd name="connsiteX2" fmla="*/ 9762 w 14416"/>
                <a:gd name="connsiteY2" fmla="*/ 4836 h 10000"/>
                <a:gd name="connsiteX3" fmla="*/ 14416 w 14416"/>
                <a:gd name="connsiteY3" fmla="*/ 10000 h 10000"/>
                <a:gd name="connsiteX4" fmla="*/ 6083 w 14416"/>
                <a:gd name="connsiteY4" fmla="*/ 10000 h 10000"/>
                <a:gd name="connsiteX5" fmla="*/ 0 w 14416"/>
                <a:gd name="connsiteY5" fmla="*/ 5072 h 10000"/>
                <a:gd name="connsiteX6" fmla="*/ 6083 w 14416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" h="10000">
                  <a:moveTo>
                    <a:pt x="6083" y="0"/>
                  </a:moveTo>
                  <a:lnTo>
                    <a:pt x="14416" y="0"/>
                  </a:lnTo>
                  <a:cubicBezTo>
                    <a:pt x="13495" y="0"/>
                    <a:pt x="9762" y="2075"/>
                    <a:pt x="9762" y="4836"/>
                  </a:cubicBezTo>
                  <a:cubicBezTo>
                    <a:pt x="9762" y="7597"/>
                    <a:pt x="13495" y="10000"/>
                    <a:pt x="14416" y="10000"/>
                  </a:cubicBezTo>
                  <a:lnTo>
                    <a:pt x="6083" y="10000"/>
                  </a:lnTo>
                  <a:cubicBezTo>
                    <a:pt x="5162" y="10000"/>
                    <a:pt x="0" y="7833"/>
                    <a:pt x="0" y="5072"/>
                  </a:cubicBezTo>
                  <a:cubicBezTo>
                    <a:pt x="0" y="2311"/>
                    <a:pt x="5162" y="0"/>
                    <a:pt x="608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Stored Data 60"/>
            <p:cNvSpPr/>
            <p:nvPr/>
          </p:nvSpPr>
          <p:spPr>
            <a:xfrm rot="10800000">
              <a:off x="8363120" y="5726000"/>
              <a:ext cx="1046404" cy="73529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005 w 12338"/>
                <a:gd name="connsiteY0" fmla="*/ 0 h 10000"/>
                <a:gd name="connsiteX1" fmla="*/ 12338 w 12338"/>
                <a:gd name="connsiteY1" fmla="*/ 0 h 10000"/>
                <a:gd name="connsiteX2" fmla="*/ 10671 w 12338"/>
                <a:gd name="connsiteY2" fmla="*/ 5000 h 10000"/>
                <a:gd name="connsiteX3" fmla="*/ 12338 w 12338"/>
                <a:gd name="connsiteY3" fmla="*/ 10000 h 10000"/>
                <a:gd name="connsiteX4" fmla="*/ 4005 w 12338"/>
                <a:gd name="connsiteY4" fmla="*/ 10000 h 10000"/>
                <a:gd name="connsiteX5" fmla="*/ 0 w 12338"/>
                <a:gd name="connsiteY5" fmla="*/ 5328 h 10000"/>
                <a:gd name="connsiteX6" fmla="*/ 4005 w 12338"/>
                <a:gd name="connsiteY6" fmla="*/ 0 h 10000"/>
                <a:gd name="connsiteX0" fmla="*/ 4005 w 12338"/>
                <a:gd name="connsiteY0" fmla="*/ 0 h 10000"/>
                <a:gd name="connsiteX1" fmla="*/ 12338 w 12338"/>
                <a:gd name="connsiteY1" fmla="*/ 0 h 10000"/>
                <a:gd name="connsiteX2" fmla="*/ 9113 w 12338"/>
                <a:gd name="connsiteY2" fmla="*/ 4836 h 10000"/>
                <a:gd name="connsiteX3" fmla="*/ 12338 w 12338"/>
                <a:gd name="connsiteY3" fmla="*/ 10000 h 10000"/>
                <a:gd name="connsiteX4" fmla="*/ 4005 w 12338"/>
                <a:gd name="connsiteY4" fmla="*/ 10000 h 10000"/>
                <a:gd name="connsiteX5" fmla="*/ 0 w 12338"/>
                <a:gd name="connsiteY5" fmla="*/ 5328 h 10000"/>
                <a:gd name="connsiteX6" fmla="*/ 4005 w 12338"/>
                <a:gd name="connsiteY6" fmla="*/ 0 h 10000"/>
                <a:gd name="connsiteX0" fmla="*/ 4005 w 12338"/>
                <a:gd name="connsiteY0" fmla="*/ 0 h 10000"/>
                <a:gd name="connsiteX1" fmla="*/ 12338 w 12338"/>
                <a:gd name="connsiteY1" fmla="*/ 0 h 10000"/>
                <a:gd name="connsiteX2" fmla="*/ 7684 w 12338"/>
                <a:gd name="connsiteY2" fmla="*/ 4836 h 10000"/>
                <a:gd name="connsiteX3" fmla="*/ 12338 w 12338"/>
                <a:gd name="connsiteY3" fmla="*/ 10000 h 10000"/>
                <a:gd name="connsiteX4" fmla="*/ 4005 w 12338"/>
                <a:gd name="connsiteY4" fmla="*/ 10000 h 10000"/>
                <a:gd name="connsiteX5" fmla="*/ 0 w 12338"/>
                <a:gd name="connsiteY5" fmla="*/ 5328 h 10000"/>
                <a:gd name="connsiteX6" fmla="*/ 4005 w 12338"/>
                <a:gd name="connsiteY6" fmla="*/ 0 h 10000"/>
                <a:gd name="connsiteX0" fmla="*/ 6083 w 14416"/>
                <a:gd name="connsiteY0" fmla="*/ 0 h 10000"/>
                <a:gd name="connsiteX1" fmla="*/ 14416 w 14416"/>
                <a:gd name="connsiteY1" fmla="*/ 0 h 10000"/>
                <a:gd name="connsiteX2" fmla="*/ 9762 w 14416"/>
                <a:gd name="connsiteY2" fmla="*/ 4836 h 10000"/>
                <a:gd name="connsiteX3" fmla="*/ 14416 w 14416"/>
                <a:gd name="connsiteY3" fmla="*/ 10000 h 10000"/>
                <a:gd name="connsiteX4" fmla="*/ 6083 w 14416"/>
                <a:gd name="connsiteY4" fmla="*/ 10000 h 10000"/>
                <a:gd name="connsiteX5" fmla="*/ 0 w 14416"/>
                <a:gd name="connsiteY5" fmla="*/ 5072 h 10000"/>
                <a:gd name="connsiteX6" fmla="*/ 6083 w 14416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" h="10000">
                  <a:moveTo>
                    <a:pt x="6083" y="0"/>
                  </a:moveTo>
                  <a:lnTo>
                    <a:pt x="14416" y="0"/>
                  </a:lnTo>
                  <a:cubicBezTo>
                    <a:pt x="13495" y="0"/>
                    <a:pt x="9762" y="2075"/>
                    <a:pt x="9762" y="4836"/>
                  </a:cubicBezTo>
                  <a:cubicBezTo>
                    <a:pt x="9762" y="7597"/>
                    <a:pt x="13495" y="10000"/>
                    <a:pt x="14416" y="10000"/>
                  </a:cubicBezTo>
                  <a:lnTo>
                    <a:pt x="6083" y="10000"/>
                  </a:lnTo>
                  <a:cubicBezTo>
                    <a:pt x="5162" y="10000"/>
                    <a:pt x="0" y="7833"/>
                    <a:pt x="0" y="5072"/>
                  </a:cubicBezTo>
                  <a:cubicBezTo>
                    <a:pt x="0" y="2311"/>
                    <a:pt x="5162" y="0"/>
                    <a:pt x="608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endCxn id="104" idx="2"/>
            </p:cNvCxnSpPr>
            <p:nvPr/>
          </p:nvCxnSpPr>
          <p:spPr>
            <a:xfrm>
              <a:off x="3627747" y="5209883"/>
              <a:ext cx="5073190" cy="120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27747" y="6078194"/>
              <a:ext cx="5073190" cy="120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3504411" y="5090737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990702" y="5100163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1237" y="5100163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483974" y="5947532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950834" y="5947532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594074" y="5947532"/>
              <a:ext cx="246669" cy="251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104" idx="5"/>
              <a:endCxn id="133" idx="0"/>
            </p:cNvCxnSpPr>
            <p:nvPr/>
          </p:nvCxnSpPr>
          <p:spPr>
            <a:xfrm flipV="1">
              <a:off x="9409524" y="5200183"/>
              <a:ext cx="669301" cy="44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10078825" y="4993579"/>
              <a:ext cx="1065883" cy="497532"/>
              <a:chOff x="10078825" y="4992010"/>
              <a:chExt cx="1065883" cy="497532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0078825" y="4992010"/>
                <a:ext cx="395011" cy="497532"/>
                <a:chOff x="10078825" y="4992010"/>
                <a:chExt cx="395011" cy="497532"/>
              </a:xfrm>
            </p:grpSpPr>
            <p:sp>
              <p:nvSpPr>
                <p:cNvPr id="133" name="Flowchart: Merge 132"/>
                <p:cNvSpPr/>
                <p:nvPr/>
              </p:nvSpPr>
              <p:spPr>
                <a:xfrm rot="16200000">
                  <a:off x="10069726" y="5001109"/>
                  <a:ext cx="413209" cy="395011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0165892" y="5250733"/>
                  <a:ext cx="220876" cy="2388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1" name="Straight Connector 130"/>
              <p:cNvCxnSpPr/>
              <p:nvPr/>
            </p:nvCxnSpPr>
            <p:spPr>
              <a:xfrm flipV="1">
                <a:off x="10475407" y="5189756"/>
                <a:ext cx="669301" cy="5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0386768" y="5393476"/>
                <a:ext cx="756368" cy="117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10078825" y="5891008"/>
              <a:ext cx="1065883" cy="497532"/>
              <a:chOff x="10078825" y="4992010"/>
              <a:chExt cx="1065883" cy="49753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078825" y="4992010"/>
                <a:ext cx="395011" cy="497532"/>
                <a:chOff x="10078825" y="4992010"/>
                <a:chExt cx="395011" cy="497532"/>
              </a:xfrm>
            </p:grpSpPr>
            <p:sp>
              <p:nvSpPr>
                <p:cNvPr id="128" name="Flowchart: Merge 127"/>
                <p:cNvSpPr/>
                <p:nvPr/>
              </p:nvSpPr>
              <p:spPr>
                <a:xfrm rot="16200000">
                  <a:off x="10069726" y="5001109"/>
                  <a:ext cx="413209" cy="395011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10165892" y="5250733"/>
                  <a:ext cx="220876" cy="2388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 flipV="1">
                <a:off x="10475407" y="5189756"/>
                <a:ext cx="669301" cy="5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0386768" y="5393476"/>
                <a:ext cx="756368" cy="117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/>
            <p:cNvCxnSpPr/>
            <p:nvPr/>
          </p:nvCxnSpPr>
          <p:spPr>
            <a:xfrm flipV="1">
              <a:off x="9397277" y="6085767"/>
              <a:ext cx="669301" cy="59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05" y="723677"/>
              <a:ext cx="372161" cy="350697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84" y="2097464"/>
              <a:ext cx="399782" cy="347222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84" y="3580416"/>
              <a:ext cx="359423" cy="380414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136" y="5287391"/>
              <a:ext cx="659223" cy="309805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20" y="5342115"/>
              <a:ext cx="183177" cy="183177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926" y="5891008"/>
              <a:ext cx="643433" cy="307902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20" y="5947532"/>
              <a:ext cx="119240" cy="187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3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472" y="609599"/>
            <a:ext cx="9727048" cy="4914507"/>
          </a:xfrm>
        </p:spPr>
        <p:txBody>
          <a:bodyPr>
            <a:normAutofit/>
          </a:bodyPr>
          <a:lstStyle/>
          <a:p>
            <a:pPr algn="ctr"/>
            <a:r>
              <a:rPr lang="en-US" sz="15000" b="1" dirty="0" smtClean="0">
                <a:solidFill>
                  <a:srgbClr val="0070C0"/>
                </a:solidFill>
                <a:latin typeface="Palace Script MT" panose="030303020206070C0B05" pitchFamily="66" charset="0"/>
              </a:rPr>
              <a:t>Thank You</a:t>
            </a:r>
            <a:endParaRPr lang="en-US" sz="15000" b="1" dirty="0">
              <a:solidFill>
                <a:srgbClr val="0070C0"/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549</Words>
  <Application>Microsoft Office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Corbel</vt:lpstr>
      <vt:lpstr>Palace Script MT</vt:lpstr>
      <vt:lpstr>Times New Roman</vt:lpstr>
      <vt:lpstr>Wingdings</vt:lpstr>
      <vt:lpstr>Basis</vt:lpstr>
      <vt:lpstr>Welcome to my Presentation</vt:lpstr>
      <vt:lpstr>Presentation on Digital Logic Design</vt:lpstr>
      <vt:lpstr>Outline</vt:lpstr>
      <vt:lpstr>My Question is 5 </vt:lpstr>
      <vt:lpstr>F_1 and F_2 Determination</vt:lpstr>
      <vt:lpstr>F_1^′ and F_2^′ Determination</vt:lpstr>
      <vt:lpstr>PLA Program Table</vt:lpstr>
      <vt:lpstr>Logic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Roni Hossain</dc:creator>
  <cp:lastModifiedBy>Hp</cp:lastModifiedBy>
  <cp:revision>40</cp:revision>
  <dcterms:created xsi:type="dcterms:W3CDTF">2014-04-17T23:07:25Z</dcterms:created>
  <dcterms:modified xsi:type="dcterms:W3CDTF">2021-07-11T18:08:50Z</dcterms:modified>
</cp:coreProperties>
</file>