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5" r:id="rId1"/>
  </p:sldMasterIdLst>
  <p:notesMasterIdLst>
    <p:notesMasterId r:id="rId15"/>
  </p:notesMasterIdLst>
  <p:sldIdLst>
    <p:sldId id="257" r:id="rId2"/>
    <p:sldId id="304" r:id="rId3"/>
    <p:sldId id="258" r:id="rId4"/>
    <p:sldId id="313" r:id="rId5"/>
    <p:sldId id="314" r:id="rId6"/>
    <p:sldId id="306" r:id="rId7"/>
    <p:sldId id="307" r:id="rId8"/>
    <p:sldId id="308" r:id="rId9"/>
    <p:sldId id="309" r:id="rId10"/>
    <p:sldId id="311" r:id="rId11"/>
    <p:sldId id="312" r:id="rId12"/>
    <p:sldId id="315" r:id="rId13"/>
    <p:sldId id="30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304"/>
            <p14:sldId id="258"/>
            <p14:sldId id="313"/>
            <p14:sldId id="314"/>
            <p14:sldId id="306"/>
            <p14:sldId id="307"/>
            <p14:sldId id="308"/>
            <p14:sldId id="309"/>
            <p14:sldId id="311"/>
            <p14:sldId id="312"/>
            <p14:sldId id="315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i Hossain" initials="RH" lastIdx="1" clrIdx="0">
    <p:extLst>
      <p:ext uri="{19B8F6BF-5375-455C-9EA6-DF929625EA0E}">
        <p15:presenceInfo xmlns:p15="http://schemas.microsoft.com/office/powerpoint/2012/main" userId="5be11ab15598ec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81" d="100"/>
          <a:sy n="81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/>
          </a:p>
          <a:p>
            <a:r>
              <a:rPr lang="en-US" dirty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1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0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0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861462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360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2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5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0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7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6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3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42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352" y="1772238"/>
            <a:ext cx="10378911" cy="3214541"/>
          </a:xfrm>
        </p:spPr>
        <p:txBody>
          <a:bodyPr/>
          <a:lstStyle/>
          <a:p>
            <a:pPr algn="ctr"/>
            <a:r>
              <a:rPr lang="en-US" sz="10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en-US" sz="10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7908" y="5418873"/>
            <a:ext cx="7749801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663">
        <p:fade/>
      </p:transition>
    </mc:Choice>
    <mc:Fallback xmlns="">
      <p:transition spd="med" advTm="196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717" y="132207"/>
            <a:ext cx="9400385" cy="857608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Solve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804" y="1065229"/>
            <a:ext cx="10708850" cy="5448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378791" y="1338607"/>
                <a:ext cx="886119" cy="69758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791" y="1338607"/>
                <a:ext cx="886119" cy="69758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97431" y="5053639"/>
                <a:ext cx="886119" cy="69758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431" y="5053639"/>
                <a:ext cx="886119" cy="69758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330651" y="3183890"/>
                <a:ext cx="886119" cy="69758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651" y="3183890"/>
                <a:ext cx="886119" cy="69758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336700" y="1358209"/>
                <a:ext cx="886119" cy="69758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700" y="1358209"/>
                <a:ext cx="886119" cy="69758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7192755" y="1431687"/>
                <a:ext cx="886119" cy="69758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755" y="1431687"/>
                <a:ext cx="886119" cy="69758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6"/>
          </p:cNvCxnSpPr>
          <p:nvPr/>
        </p:nvCxnSpPr>
        <p:spPr>
          <a:xfrm>
            <a:off x="2264910" y="1687399"/>
            <a:ext cx="2071790" cy="379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0"/>
            <a:endCxn id="8" idx="0"/>
          </p:cNvCxnSpPr>
          <p:nvPr/>
        </p:nvCxnSpPr>
        <p:spPr>
          <a:xfrm rot="16200000" flipH="1">
            <a:off x="6171048" y="-33079"/>
            <a:ext cx="73478" cy="2856055"/>
          </a:xfrm>
          <a:prstGeom prst="curvedConnector3">
            <a:avLst>
              <a:gd name="adj1" fmla="val -3111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4"/>
            <a:endCxn id="7" idx="4"/>
          </p:cNvCxnSpPr>
          <p:nvPr/>
        </p:nvCxnSpPr>
        <p:spPr>
          <a:xfrm rot="5400000" flipH="1">
            <a:off x="6171049" y="664504"/>
            <a:ext cx="73478" cy="2856055"/>
          </a:xfrm>
          <a:prstGeom prst="curvedConnector3">
            <a:avLst>
              <a:gd name="adj1" fmla="val -3111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6" idx="0"/>
          </p:cNvCxnSpPr>
          <p:nvPr/>
        </p:nvCxnSpPr>
        <p:spPr>
          <a:xfrm>
            <a:off x="1773710" y="1998482"/>
            <a:ext cx="1" cy="118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6" idx="2"/>
            <a:endCxn id="5" idx="2"/>
          </p:cNvCxnSpPr>
          <p:nvPr/>
        </p:nvCxnSpPr>
        <p:spPr>
          <a:xfrm rot="10800000" flipV="1">
            <a:off x="1197431" y="3532681"/>
            <a:ext cx="133220" cy="1869749"/>
          </a:xfrm>
          <a:prstGeom prst="curvedConnector3">
            <a:avLst>
              <a:gd name="adj1" fmla="val 2715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5" idx="6"/>
            <a:endCxn id="6" idx="6"/>
          </p:cNvCxnSpPr>
          <p:nvPr/>
        </p:nvCxnSpPr>
        <p:spPr>
          <a:xfrm flipV="1">
            <a:off x="2083550" y="3532682"/>
            <a:ext cx="133220" cy="1869749"/>
          </a:xfrm>
          <a:prstGeom prst="curvedConnector3">
            <a:avLst>
              <a:gd name="adj1" fmla="val 2715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rot="16200000" flipH="1">
            <a:off x="4706956" y="1266949"/>
            <a:ext cx="360540" cy="700316"/>
          </a:xfrm>
          <a:prstGeom prst="curvedConnector4">
            <a:avLst>
              <a:gd name="adj1" fmla="val -138803"/>
              <a:gd name="adj2" fmla="val 12920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1"/>
            <a:endCxn id="8" idx="6"/>
          </p:cNvCxnSpPr>
          <p:nvPr/>
        </p:nvCxnSpPr>
        <p:spPr>
          <a:xfrm rot="16200000" flipH="1">
            <a:off x="7577382" y="1278987"/>
            <a:ext cx="246633" cy="756350"/>
          </a:xfrm>
          <a:prstGeom prst="curvedConnector4">
            <a:avLst>
              <a:gd name="adj1" fmla="val -134110"/>
              <a:gd name="adj2" fmla="val 1302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6" idx="1"/>
            <a:endCxn id="6" idx="3"/>
          </p:cNvCxnSpPr>
          <p:nvPr/>
        </p:nvCxnSpPr>
        <p:spPr>
          <a:xfrm rot="16200000" flipH="1">
            <a:off x="1213787" y="3532681"/>
            <a:ext cx="493265" cy="12700"/>
          </a:xfrm>
          <a:prstGeom prst="curvedConnector5">
            <a:avLst>
              <a:gd name="adj1" fmla="val -46344"/>
              <a:gd name="adj2" fmla="val -5417386"/>
              <a:gd name="adj3" fmla="val 1463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rot="16200000" flipH="1">
            <a:off x="1086918" y="5348073"/>
            <a:ext cx="493265" cy="12700"/>
          </a:xfrm>
          <a:prstGeom prst="curvedConnector5">
            <a:avLst>
              <a:gd name="adj1" fmla="val -46344"/>
              <a:gd name="adj2" fmla="val -5491614"/>
              <a:gd name="adj3" fmla="val 14634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267240" y="1489918"/>
            <a:ext cx="737151" cy="59542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276627" y="5107790"/>
            <a:ext cx="727725" cy="59542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909847" y="1574276"/>
            <a:ext cx="1150071" cy="424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675308" y="1207006"/>
            <a:ext cx="1018246" cy="47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40369" y="923608"/>
            <a:ext cx="1018246" cy="47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827486" y="2286791"/>
            <a:ext cx="1018246" cy="522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647782" y="989815"/>
            <a:ext cx="1018246" cy="47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8" name="Rectangle 87"/>
          <p:cNvSpPr/>
          <p:nvPr/>
        </p:nvSpPr>
        <p:spPr>
          <a:xfrm>
            <a:off x="98973" y="3183890"/>
            <a:ext cx="1018246" cy="47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73554" y="4253741"/>
            <a:ext cx="914060" cy="394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0" name="Rectangle 89"/>
          <p:cNvSpPr/>
          <p:nvPr/>
        </p:nvSpPr>
        <p:spPr>
          <a:xfrm>
            <a:off x="-89607" y="5166760"/>
            <a:ext cx="1018246" cy="47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519447" y="742396"/>
            <a:ext cx="1018246" cy="47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022951" y="2312214"/>
            <a:ext cx="1018246" cy="47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83866" y="4252043"/>
            <a:ext cx="1018246" cy="471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Table 5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110833"/>
                  </p:ext>
                </p:extLst>
              </p:nvPr>
            </p:nvGraphicFramePr>
            <p:xfrm>
              <a:off x="4042405" y="3982823"/>
              <a:ext cx="6957321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9107">
                      <a:extLst>
                        <a:ext uri="{9D8B030D-6E8A-4147-A177-3AD203B41FA5}">
                          <a16:colId xmlns:a16="http://schemas.microsoft.com/office/drawing/2014/main" val="3714611940"/>
                        </a:ext>
                      </a:extLst>
                    </a:gridCol>
                    <a:gridCol w="2319107">
                      <a:extLst>
                        <a:ext uri="{9D8B030D-6E8A-4147-A177-3AD203B41FA5}">
                          <a16:colId xmlns:a16="http://schemas.microsoft.com/office/drawing/2014/main" val="2061386838"/>
                        </a:ext>
                      </a:extLst>
                    </a:gridCol>
                    <a:gridCol w="2319107">
                      <a:extLst>
                        <a:ext uri="{9D8B030D-6E8A-4147-A177-3AD203B41FA5}">
                          <a16:colId xmlns:a16="http://schemas.microsoft.com/office/drawing/2014/main" val="1212101590"/>
                        </a:ext>
                      </a:extLst>
                    </a:gridCol>
                  </a:tblGrid>
                  <a:tr h="3717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5797928"/>
                      </a:ext>
                    </a:extLst>
                  </a:tr>
                  <a:tr h="3717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0277156"/>
                      </a:ext>
                    </a:extLst>
                  </a:tr>
                  <a:tr h="3717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893549"/>
                      </a:ext>
                    </a:extLst>
                  </a:tr>
                  <a:tr h="3717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2340153"/>
                      </a:ext>
                    </a:extLst>
                  </a:tr>
                  <a:tr h="3717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0098671"/>
                      </a:ext>
                    </a:extLst>
                  </a:tr>
                  <a:tr h="3717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5273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Table 5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110833"/>
                  </p:ext>
                </p:extLst>
              </p:nvPr>
            </p:nvGraphicFramePr>
            <p:xfrm>
              <a:off x="4042405" y="3982823"/>
              <a:ext cx="6957321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9107">
                      <a:extLst>
                        <a:ext uri="{9D8B030D-6E8A-4147-A177-3AD203B41FA5}">
                          <a16:colId xmlns:a16="http://schemas.microsoft.com/office/drawing/2014/main" val="3714611940"/>
                        </a:ext>
                      </a:extLst>
                    </a:gridCol>
                    <a:gridCol w="2319107">
                      <a:extLst>
                        <a:ext uri="{9D8B030D-6E8A-4147-A177-3AD203B41FA5}">
                          <a16:colId xmlns:a16="http://schemas.microsoft.com/office/drawing/2014/main" val="2061386838"/>
                        </a:ext>
                      </a:extLst>
                    </a:gridCol>
                    <a:gridCol w="2319107">
                      <a:extLst>
                        <a:ext uri="{9D8B030D-6E8A-4147-A177-3AD203B41FA5}">
                          <a16:colId xmlns:a16="http://schemas.microsoft.com/office/drawing/2014/main" val="121210159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62" t="-10667" r="-200787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579792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62" t="-110667" r="-200787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526" t="-110667" r="-101316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10667" r="-1050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27715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62" t="-207895" r="-200787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526" t="-207895" r="-101316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207895" r="-1050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8935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62" t="-312000" r="-200787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526" t="-312000" r="-101316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312000" r="-1050" b="-2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34015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62" t="-412000" r="-200787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526" t="-412000" r="-101316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412000" r="-1050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00986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62" t="-512000" r="-200787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526" t="-512000" r="-10131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512000" r="-1050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2738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6" name="Rectangle 55"/>
          <p:cNvSpPr/>
          <p:nvPr/>
        </p:nvSpPr>
        <p:spPr>
          <a:xfrm>
            <a:off x="3582185" y="3002535"/>
            <a:ext cx="7409470" cy="5684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Table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349602" y="3590000"/>
            <a:ext cx="4650124" cy="38395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 rot="16200000">
            <a:off x="2659671" y="5362540"/>
            <a:ext cx="2285998" cy="44096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/>
          <p:cNvCxnSpPr>
            <a:endCxn id="4" idx="2"/>
          </p:cNvCxnSpPr>
          <p:nvPr/>
        </p:nvCxnSpPr>
        <p:spPr>
          <a:xfrm>
            <a:off x="650449" y="1678346"/>
            <a:ext cx="728342" cy="90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62783" y="1292345"/>
            <a:ext cx="1028993" cy="374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2185" y="3626639"/>
            <a:ext cx="2760137" cy="34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74113" y="3958628"/>
            <a:ext cx="449041" cy="48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8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243" y="292462"/>
            <a:ext cx="9560640" cy="83875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Result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7777" y="2592371"/>
                <a:ext cx="8862076" cy="3656028"/>
              </a:xfrm>
            </p:spPr>
            <p:txBody>
              <a:bodyPr/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DFA “Five-tuple” notion is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({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{a, b},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})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777" y="2592371"/>
                <a:ext cx="8862076" cy="3656028"/>
              </a:xfrm>
              <a:blipFill>
                <a:blip r:embed="rId2"/>
                <a:stretch>
                  <a:fillRect l="-89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26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291" y="452718"/>
            <a:ext cx="9315543" cy="933022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DFA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120" y="2762053"/>
            <a:ext cx="9446538" cy="462698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uses include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analysis, text parsing, video game character behavior, security analysis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CPU control units, natural language processing, and speech recognition.</a:t>
            </a:r>
          </a:p>
        </p:txBody>
      </p:sp>
    </p:spTree>
    <p:extLst>
      <p:ext uri="{BB962C8B-B14F-4D97-AF65-F5344CB8AC3E}">
        <p14:creationId xmlns:p14="http://schemas.microsoft.com/office/powerpoint/2010/main" val="328502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179" y="2196444"/>
            <a:ext cx="9117581" cy="2309568"/>
          </a:xfrm>
        </p:spPr>
        <p:txBody>
          <a:bodyPr/>
          <a:lstStyle/>
          <a:p>
            <a:pPr algn="ctr"/>
            <a:r>
              <a:rPr lang="en-US" sz="1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1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0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79">
        <p:fade/>
      </p:transition>
    </mc:Choice>
    <mc:Fallback xmlns="">
      <p:transition spd="med" advTm="867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291" y="216816"/>
            <a:ext cx="9267427" cy="300703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Presentation Topics is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 for the language of all those strings starting and ending with </a:t>
            </a:r>
            <a:r>
              <a:rPr lang="en-US" sz="4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letters</a:t>
            </a:r>
            <a:r>
              <a:rPr lang="en-US" sz="4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4400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0651" y="4053526"/>
            <a:ext cx="7382067" cy="264893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Sarkar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18CSE035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Year Second Semester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BSMRSTU.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046" y="0"/>
            <a:ext cx="1762812" cy="17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77">
        <p:fade/>
      </p:transition>
    </mc:Choice>
    <mc:Fallback xmlns="">
      <p:transition spd="med" advTm="407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668" y="75646"/>
            <a:ext cx="9306116" cy="989583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832" y="1611983"/>
            <a:ext cx="9305135" cy="42743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Symbol, Alphabet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Strings, Languages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DFA?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Definition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an DFA?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DFA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863">
        <p:fade/>
      </p:transition>
    </mc:Choice>
    <mc:Fallback xmlns="">
      <p:transition spd="med" advTm="108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A4B6-57A0-49F5-9916-3F0C0CC8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-66155"/>
            <a:ext cx="9898111" cy="80144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Symbol, 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Alphabet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CB0D-74E3-4C67-9937-421BB704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4" y="735290"/>
            <a:ext cx="11624286" cy="58777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Alphabet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2239" y="1084082"/>
            <a:ext cx="9162854" cy="221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is the basic building block of Theory of computation.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a, b, c, d, ……, z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0, 1, 2, 3, 4, 5, …, 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letter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digits, etc.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2239" y="3742608"/>
            <a:ext cx="9719035" cy="2205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alphabet is a finite, non-empty set of symbols which denote by ∑ (sigma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Examples :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Binary: ∑ = {0,1}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All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case letters: ∑ = {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a,b,c,..z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Alphanumeric: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 = {a-z, A-Z, 0-9}</a:t>
            </a:r>
          </a:p>
        </p:txBody>
      </p:sp>
    </p:spTree>
    <p:extLst>
      <p:ext uri="{BB962C8B-B14F-4D97-AF65-F5344CB8AC3E}">
        <p14:creationId xmlns:p14="http://schemas.microsoft.com/office/powerpoint/2010/main" val="218398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F713-0474-46F5-B705-D2193B0C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1182848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Strings, 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4053-EBF9-4474-A6B8-8973BFBB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9" y="675314"/>
            <a:ext cx="11871142" cy="57900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 :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7407" y="1179652"/>
            <a:ext cx="9975666" cy="2159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 or word is a finite sequence of symbols chosen from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string w, denoted by “|w|”, is equal to the number of (non-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8" charset="2"/>
              </a:rPr>
              <a:t> 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characters in the string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Example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w=0001,1010,101010.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1413" y="3779521"/>
            <a:ext cx="10127477" cy="2840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is the collections of strings which can be finite and infinite.</a:t>
            </a:r>
          </a:p>
          <a:p>
            <a:pPr>
              <a:lnSpc>
                <a:spcPct val="90000"/>
              </a:lnSpc>
              <a:defRPr/>
            </a:pP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be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of all strings consisting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0’s followed by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1’s: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8" charset="2"/>
              </a:rPr>
              <a:t>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01, 0011, 000111,…}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be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of all strings of with equal number of 0’s and 1’s: </a:t>
            </a:r>
          </a:p>
          <a:p>
            <a:pPr marL="914400" lvl="1" indent="-457200"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L = {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8" charset="2"/>
              </a:rPr>
              <a:t>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01, 10, 0011, 1100, 0101, 1010, 1001,…}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3226" y="4025657"/>
            <a:ext cx="9804041" cy="118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0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is a said to be a language over alphabet ∑, only if L </a:t>
            </a:r>
            <a:r>
              <a:rPr lang="en-US" sz="20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 </a:t>
            </a:r>
            <a:r>
              <a:rPr lang="en-US" sz="20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∑*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because ∑* is the set of all strings (of all possible length including 0) over the given   alphabet ∑</a:t>
            </a:r>
          </a:p>
        </p:txBody>
      </p:sp>
    </p:spTree>
    <p:extLst>
      <p:ext uri="{BB962C8B-B14F-4D97-AF65-F5344CB8AC3E}">
        <p14:creationId xmlns:p14="http://schemas.microsoft.com/office/powerpoint/2010/main" val="354506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437" y="113122"/>
            <a:ext cx="9456945" cy="967128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DFA?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609" y="1734533"/>
            <a:ext cx="10227593" cy="487365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refers 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utomata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Deterministic refers to the uniqueness of the computation. The finite automata are called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 if the machine is read an input string one symbol at a time.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DFA, there is only one path for specific input from the current state to the next state.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does not accept the null move, i.e., the DFA cannot change state without any input character.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can contain multiple final states. It is used in Lexical Analysis in Compiler.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737" y="264182"/>
            <a:ext cx="9306116" cy="706779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 Definition of 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742" y="1498862"/>
                <a:ext cx="9437112" cy="47495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DFA is defined by the 5-tuple: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 ∑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baseline="-250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F, </a:t>
                </a:r>
                <a:r>
                  <a:rPr lang="el-GR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2" y="1498862"/>
                <a:ext cx="9437112" cy="4749538"/>
              </a:xfrm>
              <a:blipFill>
                <a:blip r:embed="rId3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89056" y="4044099"/>
                <a:ext cx="5844618" cy="18099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Q: finite set of states  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∑: finite set of the input symbol  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initial state   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 final state  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δ: Transition function</a:t>
                </a:r>
                <a:r>
                  <a:rPr lang="en-US" dirty="0"/>
                  <a:t>  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056" y="4044099"/>
                <a:ext cx="5844618" cy="1809946"/>
              </a:xfrm>
              <a:prstGeom prst="rect">
                <a:avLst/>
              </a:prstGeom>
              <a:blipFill>
                <a:blip r:embed="rId4"/>
                <a:stretch>
                  <a:fillRect l="-1356" t="-5724" b="-10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111" y="0"/>
            <a:ext cx="8814942" cy="1536568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an DFA?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1715680"/>
            <a:ext cx="9295709" cy="450444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word w in ∑*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 acceptable by the DFA?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5229" y="3535052"/>
            <a:ext cx="9907571" cy="2576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at the “start state”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input symbol in the sequence 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all symbols in w are consumed, the current state is one of the accepting states (F) 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w;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 w.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0124" y="4232635"/>
            <a:ext cx="8832915" cy="772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next state from the current state, given the current input symbol in w and the transition function</a:t>
            </a:r>
          </a:p>
        </p:txBody>
      </p:sp>
    </p:spTree>
    <p:extLst>
      <p:ext uri="{BB962C8B-B14F-4D97-AF65-F5344CB8AC3E}">
        <p14:creationId xmlns:p14="http://schemas.microsoft.com/office/powerpoint/2010/main" val="13554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717" y="132207"/>
            <a:ext cx="9400385" cy="857608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Solve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32" y="1348034"/>
            <a:ext cx="10840825" cy="5165888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: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: 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909847" y="1574276"/>
            <a:ext cx="1150071" cy="424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1611983" y="4147793"/>
                <a:ext cx="7635711" cy="2149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finite set of states, Q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 set of input symbols,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 state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of accepting states, F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Language, L={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a, b, aa, bb, aba,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bab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,……}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983" y="4147793"/>
                <a:ext cx="7635711" cy="2149312"/>
              </a:xfrm>
              <a:prstGeom prst="rect">
                <a:avLst/>
              </a:prstGeom>
              <a:blipFill>
                <a:blip r:embed="rId2"/>
                <a:stretch>
                  <a:fillRect l="-1038" t="-5382" b="-11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41922" y="2290712"/>
            <a:ext cx="8041063" cy="78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DFA for the language of all those strings starting and ending with same  letters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3956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2019</TotalTime>
  <Words>1115</Words>
  <Application>Microsoft Office PowerPoint</Application>
  <PresentationFormat>Widescreen</PresentationFormat>
  <Paragraphs>161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Georgia</vt:lpstr>
      <vt:lpstr>Symbol</vt:lpstr>
      <vt:lpstr>Times New Roman</vt:lpstr>
      <vt:lpstr>Wingdings</vt:lpstr>
      <vt:lpstr>Wingdings 3</vt:lpstr>
      <vt:lpstr>Ion</vt:lpstr>
      <vt:lpstr>Welcome To My Presentation</vt:lpstr>
      <vt:lpstr>My Presentation Topics is “DFA for the language of all those strings starting and ending with same letters”</vt:lpstr>
      <vt:lpstr>Content</vt:lpstr>
      <vt:lpstr>Symbol, Alphabet</vt:lpstr>
      <vt:lpstr>Strings, Languages</vt:lpstr>
      <vt:lpstr>What is DFA?</vt:lpstr>
      <vt:lpstr>Formal Definition of DFA</vt:lpstr>
      <vt:lpstr>How to use an DFA?</vt:lpstr>
      <vt:lpstr>Problem Solve</vt:lpstr>
      <vt:lpstr>Problem Solve</vt:lpstr>
      <vt:lpstr>Final Result</vt:lpstr>
      <vt:lpstr>Application of DFA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Roni Hossain</dc:creator>
  <cp:lastModifiedBy>Hp</cp:lastModifiedBy>
  <cp:revision>84</cp:revision>
  <dcterms:created xsi:type="dcterms:W3CDTF">2014-04-17T23:07:25Z</dcterms:created>
  <dcterms:modified xsi:type="dcterms:W3CDTF">2021-08-05T01:58:07Z</dcterms:modified>
</cp:coreProperties>
</file>