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72" r:id="rId2"/>
    <p:sldId id="273" r:id="rId3"/>
    <p:sldId id="268" r:id="rId4"/>
    <p:sldId id="269" r:id="rId5"/>
    <p:sldId id="265" r:id="rId6"/>
    <p:sldId id="267" r:id="rId7"/>
    <p:sldId id="275" r:id="rId8"/>
    <p:sldId id="276" r:id="rId9"/>
    <p:sldId id="259" r:id="rId10"/>
    <p:sldId id="277" r:id="rId11"/>
    <p:sldId id="27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48FFE-C131-47F4-8BC3-372228D0E36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A6A7A-0684-41F8-A16D-C07D531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6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4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3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16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761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9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34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36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5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1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0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0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8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9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95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179" y="1762813"/>
            <a:ext cx="9372104" cy="863434"/>
          </a:xfrm>
        </p:spPr>
        <p:txBody>
          <a:bodyPr/>
          <a:lstStyle/>
          <a:p>
            <a:pPr algn="ctr"/>
            <a:r>
              <a:rPr 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10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9435" y="5872899"/>
            <a:ext cx="8560418" cy="375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081E-C985-4AF6-A7C0-14C06959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15" y="110973"/>
            <a:ext cx="9522338" cy="862150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0A53-A0C6-4069-B6AE-D8409E8F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35" y="973123"/>
            <a:ext cx="9252899" cy="4755159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03E7DF6-8D5D-49E0-BD16-1FD3346F945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5482" y="3663184"/>
              <a:ext cx="10288101" cy="26193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9367">
                      <a:extLst>
                        <a:ext uri="{9D8B030D-6E8A-4147-A177-3AD203B41FA5}">
                          <a16:colId xmlns:a16="http://schemas.microsoft.com/office/drawing/2014/main" val="3633888390"/>
                        </a:ext>
                      </a:extLst>
                    </a:gridCol>
                    <a:gridCol w="3429367">
                      <a:extLst>
                        <a:ext uri="{9D8B030D-6E8A-4147-A177-3AD203B41FA5}">
                          <a16:colId xmlns:a16="http://schemas.microsoft.com/office/drawing/2014/main" val="72285051"/>
                        </a:ext>
                      </a:extLst>
                    </a:gridCol>
                    <a:gridCol w="3429367">
                      <a:extLst>
                        <a:ext uri="{9D8B030D-6E8A-4147-A177-3AD203B41FA5}">
                          <a16:colId xmlns:a16="http://schemas.microsoft.com/office/drawing/2014/main" val="1482670197"/>
                        </a:ext>
                      </a:extLst>
                    </a:gridCol>
                  </a:tblGrid>
                  <a:tr h="685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tates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 × ∑ → </a:t>
                          </a:r>
                          <a:r>
                            <a:rPr lang="en-US" sz="1800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800" b="0" i="0" baseline="300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n-US" sz="1800" b="0" i="0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800" b="0" i="0" baseline="0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b="0" i="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 × ∑ → 2</a:t>
                          </a:r>
                          <a:r>
                            <a:rPr lang="en-US" sz="1800" b="0" i="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1800" b="0" i="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539402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010751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988537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944464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5575221"/>
                      </a:ext>
                    </a:extLst>
                  </a:tr>
                  <a:tr h="341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4647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03E7DF6-8D5D-49E0-BD16-1FD3346F945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5482" y="3663184"/>
              <a:ext cx="10288101" cy="26193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9367">
                      <a:extLst>
                        <a:ext uri="{9D8B030D-6E8A-4147-A177-3AD203B41FA5}">
                          <a16:colId xmlns:a16="http://schemas.microsoft.com/office/drawing/2014/main" val="3633888390"/>
                        </a:ext>
                      </a:extLst>
                    </a:gridCol>
                    <a:gridCol w="3429367">
                      <a:extLst>
                        <a:ext uri="{9D8B030D-6E8A-4147-A177-3AD203B41FA5}">
                          <a16:colId xmlns:a16="http://schemas.microsoft.com/office/drawing/2014/main" val="72285051"/>
                        </a:ext>
                      </a:extLst>
                    </a:gridCol>
                    <a:gridCol w="3429367">
                      <a:extLst>
                        <a:ext uri="{9D8B030D-6E8A-4147-A177-3AD203B41FA5}">
                          <a16:colId xmlns:a16="http://schemas.microsoft.com/office/drawing/2014/main" val="1482670197"/>
                        </a:ext>
                      </a:extLst>
                    </a:gridCol>
                  </a:tblGrid>
                  <a:tr h="685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tates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 × ∑ → </a:t>
                          </a:r>
                          <a:r>
                            <a:rPr lang="en-US" sz="1800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800" b="0" i="0" baseline="300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n-US" sz="1800" b="0" i="0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800" b="0" i="0" baseline="0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b="0" i="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 × ∑ → 2</a:t>
                          </a:r>
                          <a:r>
                            <a:rPr lang="en-US" sz="1800" b="0" i="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1800" b="0" i="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539402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" t="-184375" r="-200710" b="-4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78" t="-184375" r="-100710" b="-4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178" t="-184375" r="-710" b="-4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4010751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" t="-280000" r="-200710" b="-3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178" t="-280000" r="-710" b="-3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988537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" t="-385938" r="-200710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78" t="-385938" r="-100710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944464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" t="-478462" r="-200710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78" t="-478462" r="-100710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5575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" t="-626667" r="-20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78" t="-626667" r="-10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178" t="-626667" r="-71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4647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955482" y="1702392"/>
                <a:ext cx="836023" cy="71410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2" y="1702392"/>
                <a:ext cx="836023" cy="71410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213137" y="1702391"/>
                <a:ext cx="836023" cy="71410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137" y="1702391"/>
                <a:ext cx="836023" cy="71410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470792" y="1702526"/>
                <a:ext cx="836023" cy="71410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92" y="1702526"/>
                <a:ext cx="836023" cy="71410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7781523" y="1676702"/>
                <a:ext cx="836023" cy="71410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523" y="1676702"/>
                <a:ext cx="836023" cy="71410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10050834" y="1658981"/>
                <a:ext cx="836023" cy="71410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834" y="1658981"/>
                <a:ext cx="836023" cy="71410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 flipV="1">
            <a:off x="1791505" y="2059443"/>
            <a:ext cx="142163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2"/>
          </p:cNvCxnSpPr>
          <p:nvPr/>
        </p:nvCxnSpPr>
        <p:spPr>
          <a:xfrm flipV="1">
            <a:off x="6306815" y="2033754"/>
            <a:ext cx="1474708" cy="25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</p:cNvCxnSpPr>
          <p:nvPr/>
        </p:nvCxnSpPr>
        <p:spPr>
          <a:xfrm>
            <a:off x="4049160" y="2059443"/>
            <a:ext cx="14539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 flipV="1">
            <a:off x="8617546" y="2016033"/>
            <a:ext cx="1433288" cy="17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1"/>
            <a:endCxn id="6" idx="6"/>
          </p:cNvCxnSpPr>
          <p:nvPr/>
        </p:nvCxnSpPr>
        <p:spPr>
          <a:xfrm rot="16200000" flipH="1">
            <a:off x="1308473" y="1576412"/>
            <a:ext cx="252474" cy="713590"/>
          </a:xfrm>
          <a:prstGeom prst="curvedConnector4">
            <a:avLst>
              <a:gd name="adj1" fmla="val -228545"/>
              <a:gd name="adj2" fmla="val 1320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2"/>
            <a:endCxn id="10" idx="7"/>
          </p:cNvCxnSpPr>
          <p:nvPr/>
        </p:nvCxnSpPr>
        <p:spPr>
          <a:xfrm rot="10800000" flipH="1">
            <a:off x="10050834" y="1763559"/>
            <a:ext cx="713590" cy="252474"/>
          </a:xfrm>
          <a:prstGeom prst="curvedConnector4">
            <a:avLst>
              <a:gd name="adj1" fmla="val -32035"/>
              <a:gd name="adj2" fmla="val 3112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2"/>
          </p:cNvCxnSpPr>
          <p:nvPr/>
        </p:nvCxnSpPr>
        <p:spPr>
          <a:xfrm>
            <a:off x="348343" y="2059443"/>
            <a:ext cx="60713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14778" y="1658981"/>
            <a:ext cx="1245000" cy="444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434710" y="829801"/>
            <a:ext cx="826988" cy="455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52443" y="1578671"/>
            <a:ext cx="826988" cy="455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890140" y="1536017"/>
            <a:ext cx="826988" cy="455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27469" y="1555782"/>
            <a:ext cx="826988" cy="455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68909" y="1559641"/>
            <a:ext cx="826988" cy="455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673438" y="831481"/>
            <a:ext cx="826988" cy="455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0092255" y="1698171"/>
            <a:ext cx="762236" cy="61313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176240"/>
                  </p:ext>
                </p:extLst>
              </p:nvPr>
            </p:nvGraphicFramePr>
            <p:xfrm>
              <a:off x="955481" y="3204755"/>
              <a:ext cx="1028810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8101">
                      <a:extLst>
                        <a:ext uri="{9D8B030D-6E8A-4147-A177-3AD203B41FA5}">
                          <a16:colId xmlns:a16="http://schemas.microsoft.com/office/drawing/2014/main" val="2882333734"/>
                        </a:ext>
                      </a:extLst>
                    </a:gridCol>
                  </a:tblGrid>
                  <a:tr h="47615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800" dirty="0" smtClean="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</m:oMath>
                          </a14:m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Transition Table</a:t>
                          </a:r>
                          <a:endPara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7609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176240"/>
                  </p:ext>
                </p:extLst>
              </p:nvPr>
            </p:nvGraphicFramePr>
            <p:xfrm>
              <a:off x="955481" y="3204755"/>
              <a:ext cx="1028810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8101">
                      <a:extLst>
                        <a:ext uri="{9D8B030D-6E8A-4147-A177-3AD203B41FA5}">
                          <a16:colId xmlns:a16="http://schemas.microsoft.com/office/drawing/2014/main" val="288233373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9" t="-10465" r="-237" b="-33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37609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31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0727-A1C1-4317-AB42-4246DD09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77" y="95794"/>
            <a:ext cx="10303383" cy="70395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NFA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CAFE-04AD-4A35-A648-C506A7AC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2" y="1628502"/>
            <a:ext cx="9292046" cy="455893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It is important because NFAs</a:t>
            </a:r>
            <a:r>
              <a:rPr lang="en-US" i="0" dirty="0">
                <a:effectLst/>
                <a:latin typeface="arial" panose="020B0604020202020204" pitchFamily="34" charset="0"/>
              </a:rPr>
              <a:t> can be used to reduce the complexity of the mathematical work required to establish many important properties in the theory of computation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endParaRPr lang="en-US" b="0" i="0" dirty="0" smtClean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b="0" i="0" dirty="0" smtClean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 smtClean="0">
                <a:effectLst/>
                <a:latin typeface="arial" panose="020B0604020202020204" pitchFamily="34" charset="0"/>
              </a:rPr>
              <a:t>For </a:t>
            </a:r>
            <a:r>
              <a:rPr lang="en-US" b="0" i="0" dirty="0">
                <a:effectLst/>
                <a:latin typeface="arial" panose="020B0604020202020204" pitchFamily="34" charset="0"/>
              </a:rPr>
              <a:t>example, it is much easier to prove closure properties of regular languages using NFAs than DFAs.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5C92-E703-45B8-BE9A-06595502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9152-BEEC-4775-AF1D-833C62A0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291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" y="0"/>
            <a:ext cx="10128069" cy="2899954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 Presentation Topic is </a:t>
            </a:r>
            <a:b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 NFA in which all the string contain a substring 1100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249" y="3817856"/>
            <a:ext cx="8579272" cy="27793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 18CSE035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Second Semester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BSMRSTU.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6" y="0"/>
            <a:ext cx="1762812" cy="17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C0A0-B819-40D8-970B-17E55372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1" y="65988"/>
            <a:ext cx="9447519" cy="87286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40ED-68D6-4CB2-9C8F-92F8AFDC0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04" y="2055043"/>
            <a:ext cx="9850207" cy="37361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Symbol, Alphabet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NFA?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an NFA?</a:t>
            </a:r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NFA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A4B6-57A0-49F5-9916-3F0C0CC8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-66155"/>
            <a:ext cx="9898111" cy="80144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Symbol,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CB0D-74E3-4C67-9937-421BB704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735290"/>
            <a:ext cx="11624286" cy="58777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2239" y="1084082"/>
            <a:ext cx="9162854" cy="221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is the basic building block of Theory of computation.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a, b, c, d, ……, z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0, 1, 2, 3, 4, 5, …, 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letter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digits, etc.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2239" y="3742608"/>
            <a:ext cx="9719035" cy="2205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alphabet is a finite, non-empty set of symbols which denote by ∑ (sigma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Examples :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Binary: ∑ = {0,1}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All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case letters: ∑ = {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a,b,c,..z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Alphanumeric: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 = {a-z, A-Z, 0-9}</a:t>
            </a:r>
          </a:p>
        </p:txBody>
      </p:sp>
    </p:spTree>
    <p:extLst>
      <p:ext uri="{BB962C8B-B14F-4D97-AF65-F5344CB8AC3E}">
        <p14:creationId xmlns:p14="http://schemas.microsoft.com/office/powerpoint/2010/main" val="31336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F713-0474-46F5-B705-D2193B0C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118284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Strings,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4053-EBF9-4474-A6B8-8973BFBB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9" y="675314"/>
            <a:ext cx="11871142" cy="57900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 :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7407" y="1179652"/>
            <a:ext cx="9975666" cy="2159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or word is a finite sequence of symbols chosen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string w, denoted by “|w|”, is equal to the number of (non-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8" charset="2"/>
              </a:rPr>
              <a:t> 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characters in the string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Example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w=0001,1010,101010.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1413" y="3779521"/>
            <a:ext cx="10127477" cy="2840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is the collections of strings which can be finite and infinite.</a:t>
            </a:r>
          </a:p>
          <a:p>
            <a:pPr>
              <a:lnSpc>
                <a:spcPct val="90000"/>
              </a:lnSpc>
              <a:defRPr/>
            </a:pP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be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of all strings consisting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0’s followed by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1’s: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8" charset="2"/>
              </a:rPr>
              <a:t>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01, 0011, 000111,…}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be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of all strings of with equal number of 0’s and 1’s: 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L = 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8" charset="2"/>
              </a:rPr>
              <a:t>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01, 10, 0011, 1100, 0101, 1010, 1001,…}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3226" y="4025657"/>
            <a:ext cx="9804041" cy="118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is a said to be a language over alphabet ∑, only if L </a:t>
            </a: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 </a:t>
            </a: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∑*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because ∑* is the set of all strings (of all possible length including 0) over the given   alphabet ∑</a:t>
            </a:r>
          </a:p>
        </p:txBody>
      </p:sp>
    </p:spTree>
    <p:extLst>
      <p:ext uri="{BB962C8B-B14F-4D97-AF65-F5344CB8AC3E}">
        <p14:creationId xmlns:p14="http://schemas.microsoft.com/office/powerpoint/2010/main" val="11756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68F9-3765-4904-BEE9-3321CC6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1670"/>
            <a:ext cx="9905998" cy="115768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NFA?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2796-1D58-4532-80C3-FCCA7F2C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77" y="1872343"/>
            <a:ext cx="10359434" cy="48891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 stands for non-deterministic finite automata. It is easy to construct an NFA than DFA for a given regular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finite automata are called NFA when there exist many paths for specific input from the current state to the next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NFA is not DFA, but each NFA can be translated into DFA.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 is defined in the same way as DFA but with the following two exceptions, it contains multiple next states, and it contains ε transition.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37" y="264182"/>
            <a:ext cx="9306116" cy="706779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 of N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742" y="1498862"/>
                <a:ext cx="9437112" cy="47495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NFA is defined by the 5-tuple: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∑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baseline="-250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 , </a:t>
                </a:r>
                <a:r>
                  <a:rPr lang="el-GR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2" y="1498862"/>
                <a:ext cx="9437112" cy="4749538"/>
              </a:xfrm>
              <a:blipFill>
                <a:blip r:embed="rId3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89055" y="4044098"/>
                <a:ext cx="9967813" cy="22043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: finite set of states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∑ :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finite set of the input symbol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initial state 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 :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final state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 :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transition function, which is a mapping between Q x ∑ ==&gt;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55" y="4044098"/>
                <a:ext cx="9967813" cy="2204302"/>
              </a:xfrm>
              <a:prstGeom prst="rect">
                <a:avLst/>
              </a:prstGeom>
              <a:blipFill>
                <a:blip r:embed="rId4"/>
                <a:stretch>
                  <a:fillRect l="-795" t="-3867" r="-5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39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097" y="179112"/>
            <a:ext cx="8814942" cy="153656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an N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1715680"/>
            <a:ext cx="9295709" cy="450444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word w in ∑*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 acceptable by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229" y="3535052"/>
            <a:ext cx="9907571" cy="257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at the “start state”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input symbol in the sequence 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 symbols in w are consumed, the current state is one of the accepting states (F)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w;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w.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0124" y="4232635"/>
            <a:ext cx="8832915" cy="77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Determine </a:t>
            </a:r>
            <a:r>
              <a:rPr lang="en-US" sz="2000" dirty="0">
                <a:solidFill>
                  <a:srgbClr val="00B0F0"/>
                </a:solidFill>
              </a:rPr>
              <a:t>all possible next states from all current </a:t>
            </a:r>
            <a:r>
              <a:rPr lang="en-US" sz="2000" dirty="0" smtClean="0">
                <a:solidFill>
                  <a:srgbClr val="00B0F0"/>
                </a:solidFill>
              </a:rPr>
              <a:t>states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current input symbol in w and the transition function</a:t>
            </a:r>
          </a:p>
        </p:txBody>
      </p:sp>
    </p:spTree>
    <p:extLst>
      <p:ext uri="{BB962C8B-B14F-4D97-AF65-F5344CB8AC3E}">
        <p14:creationId xmlns:p14="http://schemas.microsoft.com/office/powerpoint/2010/main" val="291528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B425-9011-4C70-833F-415F6837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7821"/>
            <a:ext cx="9905998" cy="86406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AD32-0CD0-425A-8CA6-2D2A0423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2" y="940526"/>
            <a:ext cx="11721737" cy="57999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Here,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7029" y="1251597"/>
            <a:ext cx="9039496" cy="93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NFA in which all the string contain a substring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37509" y="3569593"/>
                <a:ext cx="8978536" cy="335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L(M)={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w|w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double ‘1’ is followed by double’0’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}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 {1100,  0001100,11001100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……..}.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set of states, Q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set of input symbols,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state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of accepting states, F =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the transition function where δ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Q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∑ → 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09" y="3569593"/>
                <a:ext cx="8978536" cy="3352800"/>
              </a:xfrm>
              <a:prstGeom prst="rect">
                <a:avLst/>
              </a:prstGeom>
              <a:blipFill>
                <a:blip r:embed="rId3"/>
                <a:stretch>
                  <a:fillRect l="-1018" t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2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</TotalTime>
  <Words>950</Words>
  <Application>Microsoft Office PowerPoint</Application>
  <PresentationFormat>Widescreen</PresentationFormat>
  <Paragraphs>148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Wingdings 3</vt:lpstr>
      <vt:lpstr>Ion</vt:lpstr>
      <vt:lpstr>Welcome To My Presentation</vt:lpstr>
      <vt:lpstr> My Presentation Topic is  Design an NFA in which all the string contain a substring 1100</vt:lpstr>
      <vt:lpstr>Outline </vt:lpstr>
      <vt:lpstr>Symbol, Alphabet</vt:lpstr>
      <vt:lpstr>Strings, Languages</vt:lpstr>
      <vt:lpstr>What is NFA?</vt:lpstr>
      <vt:lpstr>Formal Definition of NFA</vt:lpstr>
      <vt:lpstr>How to use an NFA?</vt:lpstr>
      <vt:lpstr>Problem Solve</vt:lpstr>
      <vt:lpstr>Problem Solve</vt:lpstr>
      <vt:lpstr>Application of NFA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Rijoy Mridha</dc:creator>
  <cp:lastModifiedBy>Hp</cp:lastModifiedBy>
  <cp:revision>18</cp:revision>
  <dcterms:created xsi:type="dcterms:W3CDTF">2021-07-27T03:18:23Z</dcterms:created>
  <dcterms:modified xsi:type="dcterms:W3CDTF">2021-08-05T03:12:59Z</dcterms:modified>
</cp:coreProperties>
</file>