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73" r:id="rId2"/>
    <p:sldId id="256" r:id="rId3"/>
    <p:sldId id="257" r:id="rId4"/>
    <p:sldId id="263" r:id="rId5"/>
    <p:sldId id="264" r:id="rId6"/>
    <p:sldId id="258" r:id="rId7"/>
    <p:sldId id="260" r:id="rId8"/>
    <p:sldId id="261" r:id="rId9"/>
    <p:sldId id="262" r:id="rId10"/>
    <p:sldId id="25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2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0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4418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60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24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62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1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8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3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3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7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3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6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057" y="452718"/>
            <a:ext cx="9484777" cy="60101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789625" cy="33376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10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sz="10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0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1851" y="452718"/>
            <a:ext cx="9388983" cy="827442"/>
          </a:xfrm>
        </p:spPr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Object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altLang="en-US" dirty="0" smtClean="0"/>
              <a:t>   </a:t>
            </a:r>
            <a:r>
              <a:rPr lang="en-GB" altLang="en-US" sz="2400" dirty="0" smtClean="0"/>
              <a:t>public </a:t>
            </a:r>
            <a:r>
              <a:rPr lang="en-GB" altLang="en-US" sz="2400" dirty="0"/>
              <a:t>class </a:t>
            </a:r>
            <a:r>
              <a:rPr lang="en-US" altLang="en-GB" sz="2400" dirty="0"/>
              <a:t>Main</a:t>
            </a:r>
            <a:r>
              <a:rPr lang="en-GB" altLang="en-US" sz="2400" dirty="0"/>
              <a:t>{</a:t>
            </a:r>
          </a:p>
          <a:p>
            <a:pPr marL="0" indent="0">
              <a:buNone/>
            </a:pPr>
            <a:r>
              <a:rPr lang="en-GB" altLang="en-US" sz="2400" dirty="0"/>
              <a:t>    </a:t>
            </a:r>
            <a:r>
              <a:rPr lang="en-GB" altLang="en-US" sz="2400" dirty="0" smtClean="0"/>
              <a:t>           public </a:t>
            </a:r>
            <a:r>
              <a:rPr lang="en-GB" altLang="en-US" sz="2400" dirty="0"/>
              <a:t>static void main(String[] </a:t>
            </a:r>
            <a:r>
              <a:rPr lang="en-GB" altLang="en-US" sz="2400" dirty="0" err="1"/>
              <a:t>args</a:t>
            </a:r>
            <a:r>
              <a:rPr lang="en-GB" altLang="en-US" sz="2400" dirty="0"/>
              <a:t>) {</a:t>
            </a:r>
          </a:p>
          <a:p>
            <a:pPr marL="0" indent="0">
              <a:buNone/>
            </a:pPr>
            <a:r>
              <a:rPr lang="en-GB" altLang="en-US" sz="2400" dirty="0"/>
              <a:t>        </a:t>
            </a:r>
            <a:r>
              <a:rPr lang="en-GB" altLang="en-US" sz="2400" dirty="0" smtClean="0"/>
              <a:t>                  value </a:t>
            </a:r>
            <a:r>
              <a:rPr lang="en-GB" altLang="en-US" sz="2400" dirty="0"/>
              <a:t>f = new Value();</a:t>
            </a:r>
            <a:r>
              <a:rPr lang="en-US" altLang="en-GB" sz="2400" dirty="0"/>
              <a:t> </a:t>
            </a:r>
            <a:r>
              <a:rPr lang="en-US" altLang="en-GB" sz="2400" dirty="0" smtClean="0"/>
              <a:t>   //</a:t>
            </a:r>
            <a:r>
              <a:rPr lang="en-US" altLang="en-GB" sz="2400" dirty="0"/>
              <a:t>create an Value object</a:t>
            </a: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/>
              <a:t>        </a:t>
            </a:r>
            <a:r>
              <a:rPr lang="en-GB" altLang="en-US" sz="2400" dirty="0" smtClean="0"/>
              <a:t>                  </a:t>
            </a:r>
            <a:r>
              <a:rPr lang="en-GB" altLang="en-US" sz="2400" dirty="0" err="1" smtClean="0"/>
              <a:t>System.out.println</a:t>
            </a:r>
            <a:r>
              <a:rPr lang="en-GB" altLang="en-US" sz="2400" dirty="0" smtClean="0"/>
              <a:t>(</a:t>
            </a:r>
            <a:r>
              <a:rPr lang="en-GB" altLang="en-US" sz="2400" dirty="0" err="1" smtClean="0"/>
              <a:t>f.x</a:t>
            </a:r>
            <a:r>
              <a:rPr lang="en-GB" altLang="en-US" sz="2400" dirty="0"/>
              <a:t>);</a:t>
            </a:r>
          </a:p>
          <a:p>
            <a:pPr marL="0" indent="0">
              <a:buNone/>
            </a:pPr>
            <a:r>
              <a:rPr lang="en-GB" altLang="en-US" sz="2400" dirty="0"/>
              <a:t>   </a:t>
            </a:r>
            <a:r>
              <a:rPr lang="en-GB" altLang="en-US" sz="2400" dirty="0" smtClean="0"/>
              <a:t>            }</a:t>
            </a: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 smtClean="0"/>
              <a:t>   }</a:t>
            </a:r>
            <a:endParaRPr lang="en-GB" altLang="en-US" sz="2400" dirty="0"/>
          </a:p>
          <a:p>
            <a:pPr marL="0" indent="0">
              <a:buNone/>
            </a:pPr>
            <a:r>
              <a:rPr lang="en-GB" altLang="en-US" sz="2400" dirty="0" smtClean="0"/>
              <a:t>   class </a:t>
            </a:r>
            <a:r>
              <a:rPr lang="en-GB" altLang="en-US" sz="2400" dirty="0"/>
              <a:t>Value{</a:t>
            </a:r>
          </a:p>
          <a:p>
            <a:pPr marL="0" indent="0">
              <a:buNone/>
            </a:pPr>
            <a:r>
              <a:rPr lang="en-GB" altLang="en-US" sz="2400" dirty="0"/>
              <a:t>    </a:t>
            </a:r>
            <a:r>
              <a:rPr lang="en-GB" altLang="en-US" sz="2400" dirty="0" smtClean="0"/>
              <a:t>           </a:t>
            </a:r>
            <a:r>
              <a:rPr lang="en-GB" altLang="en-US" sz="2400" dirty="0" err="1" smtClean="0"/>
              <a:t>int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x = 10;</a:t>
            </a:r>
          </a:p>
          <a:p>
            <a:pPr marL="0" indent="0">
              <a:buNone/>
            </a:pPr>
            <a:r>
              <a:rPr lang="en-GB" altLang="en-US" sz="2400" dirty="0" smtClean="0"/>
              <a:t>   }</a:t>
            </a:r>
            <a:endParaRPr lang="en-GB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75" y="452718"/>
            <a:ext cx="9467360" cy="740356"/>
          </a:xfrm>
        </p:spPr>
        <p:txBody>
          <a:bodyPr/>
          <a:lstStyle/>
          <a:p>
            <a:pPr algn="ctr"/>
            <a:r>
              <a:rPr lang="en-US" altLang="en-GB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4" y="2055223"/>
            <a:ext cx="10293532" cy="4193176"/>
          </a:xfrm>
        </p:spPr>
        <p:txBody>
          <a:bodyPr/>
          <a:lstStyle/>
          <a:p>
            <a:r>
              <a:rPr lang="en-GB" altLang="en-US" sz="2400" dirty="0"/>
              <a:t>An interface in Java is a blueprint of a class</a:t>
            </a:r>
            <a:r>
              <a:rPr lang="en-GB" altLang="en-US" sz="2400" dirty="0" smtClean="0"/>
              <a:t>.</a:t>
            </a:r>
          </a:p>
          <a:p>
            <a:r>
              <a:rPr lang="en-GB" altLang="en-US" sz="2400" dirty="0" smtClean="0"/>
              <a:t>It </a:t>
            </a:r>
            <a:r>
              <a:rPr lang="en-GB" altLang="en-US" sz="2400" dirty="0"/>
              <a:t>has static constants and abstract methods</a:t>
            </a:r>
            <a:r>
              <a:rPr lang="en-GB" altLang="en-US" sz="2400" dirty="0" smtClean="0"/>
              <a:t>.</a:t>
            </a:r>
          </a:p>
          <a:p>
            <a:pPr marL="0" indent="0">
              <a:buNone/>
            </a:pPr>
            <a:endParaRPr lang="en-GB" altLang="en-US" sz="2400" dirty="0"/>
          </a:p>
          <a:p>
            <a:r>
              <a:rPr lang="en-GB" altLang="en-US" sz="2400" dirty="0"/>
              <a:t>There are mainly three reasons to use 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/>
              <a:t>It is used to achieve abstraction.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/>
              <a:t>By interface, we can support the functionality of multiple inheritance.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/>
              <a:t>It can be used to achieve loose </a:t>
            </a:r>
            <a:r>
              <a:rPr lang="en-GB" altLang="en-US" sz="2000" dirty="0"/>
              <a:t>coupling</a:t>
            </a:r>
            <a:r>
              <a:rPr lang="en-GB" alt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67" y="452718"/>
            <a:ext cx="9476068" cy="757773"/>
          </a:xfrm>
        </p:spPr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declare an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altLang="en-US" sz="2800" dirty="0"/>
              <a:t>Syntax</a:t>
            </a:r>
            <a:r>
              <a:rPr lang="en-US" altLang="en-GB" sz="2800" dirty="0"/>
              <a:t>:</a:t>
            </a:r>
          </a:p>
          <a:p>
            <a:pPr marL="0" indent="0">
              <a:buNone/>
            </a:pPr>
            <a:r>
              <a:rPr lang="en-US" altLang="en-GB" sz="2000" dirty="0" smtClean="0"/>
              <a:t>                   interface </a:t>
            </a:r>
            <a:r>
              <a:rPr lang="en-US" altLang="en-GB" sz="2000" dirty="0"/>
              <a:t>&lt;</a:t>
            </a:r>
            <a:r>
              <a:rPr lang="en-US" altLang="en-GB" sz="2000" dirty="0" err="1"/>
              <a:t>interface_name</a:t>
            </a:r>
            <a:r>
              <a:rPr lang="en-US" altLang="en-GB" sz="2000" dirty="0"/>
              <a:t>&gt;{  </a:t>
            </a:r>
          </a:p>
          <a:p>
            <a:pPr marL="0" indent="0">
              <a:buNone/>
            </a:pPr>
            <a:r>
              <a:rPr lang="en-US" altLang="en-GB" sz="2000" dirty="0"/>
              <a:t>      </a:t>
            </a:r>
          </a:p>
          <a:p>
            <a:pPr marL="0" indent="0">
              <a:buNone/>
            </a:pPr>
            <a:r>
              <a:rPr lang="en-US" altLang="en-GB" sz="2000" dirty="0"/>
              <a:t>    </a:t>
            </a:r>
            <a:r>
              <a:rPr lang="en-US" altLang="en-GB" sz="2000" dirty="0" smtClean="0"/>
              <a:t>                                // </a:t>
            </a:r>
            <a:r>
              <a:rPr lang="en-US" altLang="en-GB" sz="2000" dirty="0"/>
              <a:t>declare constant fields  </a:t>
            </a:r>
          </a:p>
          <a:p>
            <a:pPr marL="0" indent="0">
              <a:buNone/>
            </a:pPr>
            <a:r>
              <a:rPr lang="en-US" altLang="en-GB" sz="2000" dirty="0"/>
              <a:t>    </a:t>
            </a:r>
            <a:r>
              <a:rPr lang="en-US" altLang="en-GB" sz="2000" dirty="0" smtClean="0"/>
              <a:t>                                // </a:t>
            </a:r>
            <a:r>
              <a:rPr lang="en-US" altLang="en-GB" sz="2000" dirty="0"/>
              <a:t>declare methods that abstract   </a:t>
            </a:r>
          </a:p>
          <a:p>
            <a:pPr marL="0" indent="0">
              <a:buNone/>
            </a:pPr>
            <a:r>
              <a:rPr lang="en-US" altLang="en-GB" sz="2000" dirty="0"/>
              <a:t>    </a:t>
            </a:r>
            <a:r>
              <a:rPr lang="en-US" altLang="en-GB" sz="2000" dirty="0" smtClean="0"/>
              <a:t>                                // </a:t>
            </a:r>
            <a:r>
              <a:rPr lang="en-US" altLang="en-GB" sz="2000" dirty="0"/>
              <a:t>by default.  </a:t>
            </a:r>
          </a:p>
          <a:p>
            <a:pPr marL="0" indent="0">
              <a:buNone/>
            </a:pPr>
            <a:r>
              <a:rPr lang="en-US" altLang="en-GB" sz="2000" dirty="0" smtClean="0"/>
              <a:t>                   }  </a:t>
            </a:r>
            <a:endParaRPr lang="en-US" alt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1132114"/>
            <a:ext cx="11538857" cy="1428205"/>
          </a:xfrm>
        </p:spPr>
        <p:txBody>
          <a:bodyPr>
            <a:normAutofit/>
          </a:bodyPr>
          <a:lstStyle/>
          <a:p>
            <a:r>
              <a:rPr lang="en-GB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classes and interfaces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347" y="2560319"/>
            <a:ext cx="7411085" cy="3788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203" y="95667"/>
            <a:ext cx="9458651" cy="870985"/>
          </a:xfrm>
        </p:spPr>
        <p:txBody>
          <a:bodyPr/>
          <a:lstStyle/>
          <a:p>
            <a:pPr algn="ctr"/>
            <a:r>
              <a:rPr lang="en-US" altLang="en-GB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code for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184" y="1323704"/>
            <a:ext cx="9457670" cy="4924696"/>
          </a:xfrm>
        </p:spPr>
        <p:txBody>
          <a:bodyPr>
            <a:normAutofit fontScale="95000"/>
          </a:bodyPr>
          <a:lstStyle/>
          <a:p>
            <a:pPr marL="0" indent="0">
              <a:lnSpc>
                <a:spcPct val="50000"/>
              </a:lnSpc>
              <a:buNone/>
            </a:pPr>
            <a:endParaRPr lang="en-GB" altLang="en-US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GB" altLang="en-US" dirty="0"/>
              <a:t> </a:t>
            </a:r>
            <a:r>
              <a:rPr lang="en-GB" altLang="en-US" dirty="0" smtClean="0"/>
              <a:t>                </a:t>
            </a:r>
            <a:r>
              <a:rPr lang="en-GB" altLang="en-US" sz="2100" dirty="0" smtClean="0"/>
              <a:t>public </a:t>
            </a:r>
            <a:r>
              <a:rPr lang="en-GB" altLang="en-US" sz="2100" dirty="0"/>
              <a:t>class </a:t>
            </a:r>
            <a:r>
              <a:rPr lang="en-GB" altLang="en-US" sz="2100" dirty="0" smtClean="0"/>
              <a:t>A {</a:t>
            </a:r>
            <a:endParaRPr lang="en-GB" altLang="en-US" sz="2100" dirty="0"/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/>
              <a:t>    </a:t>
            </a:r>
            <a:r>
              <a:rPr lang="en-GB" altLang="en-US" sz="2100" dirty="0" smtClean="0"/>
              <a:t>                           public </a:t>
            </a:r>
            <a:r>
              <a:rPr lang="en-GB" altLang="en-US" sz="2100" dirty="0"/>
              <a:t>static void main(String[] </a:t>
            </a:r>
            <a:r>
              <a:rPr lang="en-GB" altLang="en-US" sz="2100" dirty="0" err="1"/>
              <a:t>args</a:t>
            </a:r>
            <a:r>
              <a:rPr lang="en-GB" altLang="en-US" sz="2100" dirty="0"/>
              <a:t>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/>
              <a:t>        </a:t>
            </a:r>
            <a:r>
              <a:rPr lang="en-GB" altLang="en-US" sz="2100" dirty="0" smtClean="0"/>
              <a:t>                                      demo </a:t>
            </a:r>
            <a:r>
              <a:rPr lang="en-GB" altLang="en-US" sz="2100" dirty="0"/>
              <a:t>f = new demo();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/>
              <a:t>        </a:t>
            </a:r>
            <a:r>
              <a:rPr lang="en-GB" altLang="en-US" sz="2100" dirty="0" smtClean="0"/>
              <a:t>                                      </a:t>
            </a:r>
            <a:r>
              <a:rPr lang="en-GB" altLang="en-US" sz="2100" dirty="0" err="1" smtClean="0"/>
              <a:t>f.print</a:t>
            </a:r>
            <a:r>
              <a:rPr lang="en-GB" altLang="en-US" sz="2100" dirty="0"/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/>
              <a:t>    </a:t>
            </a:r>
            <a:r>
              <a:rPr lang="en-GB" altLang="en-US" sz="2100" dirty="0" smtClean="0"/>
              <a:t>                           }</a:t>
            </a:r>
            <a:endParaRPr lang="en-GB" altLang="en-US" sz="2100" dirty="0"/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}</a:t>
            </a:r>
          </a:p>
          <a:p>
            <a:pPr marL="0" indent="0">
              <a:lnSpc>
                <a:spcPct val="50000"/>
              </a:lnSpc>
              <a:buNone/>
            </a:pPr>
            <a:endParaRPr lang="en-GB" altLang="en-US" sz="2100" dirty="0"/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interface printable {</a:t>
            </a:r>
            <a:endParaRPr lang="en-GB" altLang="en-US" sz="2100" dirty="0"/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/>
              <a:t>    </a:t>
            </a:r>
            <a:r>
              <a:rPr lang="en-GB" altLang="en-US" sz="2100" dirty="0" smtClean="0"/>
              <a:t>                           void </a:t>
            </a:r>
            <a:r>
              <a:rPr lang="en-GB" altLang="en-US" sz="2100" dirty="0"/>
              <a:t>print();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}</a:t>
            </a:r>
          </a:p>
          <a:p>
            <a:pPr marL="0" indent="0">
              <a:lnSpc>
                <a:spcPct val="50000"/>
              </a:lnSpc>
              <a:buNone/>
            </a:pPr>
            <a:endParaRPr lang="en-GB" altLang="en-US" sz="2100" dirty="0"/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class </a:t>
            </a:r>
            <a:r>
              <a:rPr lang="en-GB" altLang="en-US" sz="2100" dirty="0"/>
              <a:t>demo implements printable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/>
              <a:t>    </a:t>
            </a:r>
            <a:r>
              <a:rPr lang="en-GB" altLang="en-US" sz="2100" dirty="0" smtClean="0"/>
              <a:t>                           public </a:t>
            </a:r>
            <a:r>
              <a:rPr lang="en-GB" altLang="en-US" sz="2100" dirty="0"/>
              <a:t>void print()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/>
              <a:t>        </a:t>
            </a:r>
            <a:r>
              <a:rPr lang="en-GB" altLang="en-US" sz="2100" dirty="0" smtClean="0"/>
              <a:t>                                     </a:t>
            </a:r>
            <a:r>
              <a:rPr lang="en-GB" altLang="en-US" sz="2100" dirty="0" err="1" smtClean="0"/>
              <a:t>System.out.println</a:t>
            </a:r>
            <a:r>
              <a:rPr lang="en-GB" altLang="en-US" sz="2100" dirty="0"/>
              <a:t>("Hello");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/>
              <a:t>   </a:t>
            </a:r>
            <a:r>
              <a:rPr lang="en-GB" altLang="en-US" sz="2100" dirty="0" smtClean="0"/>
              <a:t>                            </a:t>
            </a:r>
            <a:r>
              <a:rPr lang="en-GB" altLang="en-US" sz="2100" dirty="0"/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}</a:t>
            </a:r>
            <a:endParaRPr lang="en-GB" alt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82" y="470135"/>
            <a:ext cx="10910163" cy="1262871"/>
          </a:xfrm>
        </p:spPr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 in Java by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753" y="2656113"/>
            <a:ext cx="8362891" cy="3326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0"/>
            <a:ext cx="9510903" cy="966779"/>
          </a:xfrm>
        </p:spPr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Multiple inheritance</a:t>
            </a:r>
            <a:r>
              <a:rPr lang="en-US" altLang="en-GB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91" y="896983"/>
            <a:ext cx="10572205" cy="5677989"/>
          </a:xfrm>
        </p:spPr>
        <p:txBody>
          <a:bodyPr>
            <a:normAutofit fontScale="95000"/>
          </a:bodyPr>
          <a:lstStyle/>
          <a:p>
            <a:pPr marL="0" indent="0">
              <a:lnSpc>
                <a:spcPct val="50000"/>
              </a:lnSpc>
              <a:buNone/>
            </a:pPr>
            <a:endParaRPr lang="en-GB" altLang="en-US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GB" altLang="en-US" dirty="0"/>
              <a:t> </a:t>
            </a:r>
            <a:r>
              <a:rPr lang="en-GB" altLang="en-US" dirty="0" smtClean="0"/>
              <a:t>                 </a:t>
            </a:r>
            <a:r>
              <a:rPr lang="en-GB" altLang="en-US" sz="2100" dirty="0" smtClean="0"/>
              <a:t>public class A{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               public static void main(String[] </a:t>
            </a:r>
            <a:r>
              <a:rPr lang="en-GB" altLang="en-US" sz="2100" dirty="0" err="1" smtClean="0"/>
              <a:t>args</a:t>
            </a:r>
            <a:r>
              <a:rPr lang="en-GB" altLang="en-US" sz="2100" dirty="0" smtClean="0"/>
              <a:t>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                            demo f = new demo();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                            </a:t>
            </a:r>
            <a:r>
              <a:rPr lang="en-GB" altLang="en-US" sz="2100" dirty="0" err="1" smtClean="0"/>
              <a:t>f.print</a:t>
            </a:r>
            <a:r>
              <a:rPr lang="en-GB" altLang="en-US" sz="2100" dirty="0" smtClean="0"/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                            </a:t>
            </a:r>
            <a:r>
              <a:rPr lang="en-GB" altLang="en-US" sz="2100" dirty="0" err="1" smtClean="0"/>
              <a:t>f.show</a:t>
            </a:r>
            <a:r>
              <a:rPr lang="en-GB" altLang="en-US" sz="2100" dirty="0" smtClean="0"/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        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  interface printable{ void print();}</a:t>
            </a:r>
            <a:r>
              <a:rPr lang="en-US" altLang="en-GB" sz="2100" dirty="0" smtClean="0"/>
              <a:t> //1st interface</a:t>
            </a:r>
            <a:endParaRPr lang="en-GB" altLang="en-US" sz="21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  interface showable{ void show();}</a:t>
            </a:r>
            <a:r>
              <a:rPr lang="en-US" altLang="en-GB" sz="2100" dirty="0" smtClean="0"/>
              <a:t> // 2nd interface</a:t>
            </a:r>
            <a:endParaRPr lang="en-GB" altLang="en-US" sz="2100" dirty="0" smtClean="0"/>
          </a:p>
          <a:p>
            <a:pPr marL="0" indent="0">
              <a:lnSpc>
                <a:spcPct val="50000"/>
              </a:lnSpc>
              <a:buNone/>
            </a:pPr>
            <a:endParaRPr lang="en-GB" altLang="en-US" sz="21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  class demo implements printable, showable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               public void print() {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                           </a:t>
            </a:r>
            <a:r>
              <a:rPr lang="en-GB" altLang="en-US" sz="2100" dirty="0" err="1" smtClean="0"/>
              <a:t>System.out.println</a:t>
            </a:r>
            <a:r>
              <a:rPr lang="en-GB" altLang="en-US" sz="2100" dirty="0" smtClean="0"/>
              <a:t>("Hello");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         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               public void show(){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                           </a:t>
            </a:r>
            <a:r>
              <a:rPr lang="en-GB" altLang="en-US" sz="2100" dirty="0" err="1" smtClean="0"/>
              <a:t>System.out.println</a:t>
            </a:r>
            <a:r>
              <a:rPr lang="en-GB" altLang="en-US" sz="2100" dirty="0" smtClean="0"/>
              <a:t>("Welcome");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        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altLang="en-US" sz="2100" dirty="0" smtClean="0"/>
              <a:t>                  }</a:t>
            </a:r>
            <a:endParaRPr lang="en-GB" alt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83" y="0"/>
            <a:ext cx="9406400" cy="775191"/>
          </a:xfrm>
        </p:spPr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79863"/>
            <a:ext cx="11930743" cy="5778137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A class implements an interface, but one interface extends another interface.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34594506"/>
              </p:ext>
            </p:extLst>
          </p:nvPr>
        </p:nvGraphicFramePr>
        <p:xfrm>
          <a:off x="705394" y="2386149"/>
          <a:ext cx="11138262" cy="3805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9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56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GB" sz="2400" dirty="0" smtClean="0">
                          <a:solidFill>
                            <a:srgbClr val="7030A0"/>
                          </a:solidFill>
                        </a:rPr>
                        <a:t>General </a:t>
                      </a:r>
                      <a:r>
                        <a:rPr lang="en-US" altLang="en-GB" sz="2400" dirty="0">
                          <a:solidFill>
                            <a:srgbClr val="7030A0"/>
                          </a:solidFill>
                        </a:rPr>
                        <a:t>code:</a:t>
                      </a:r>
                      <a:endParaRPr lang="en-US" altLang="en-GB" dirty="0">
                        <a:solidFill>
                          <a:srgbClr val="7030A0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GB" altLang="en-US" dirty="0">
                          <a:solidFill>
                            <a:schemeClr val="tx1"/>
                          </a:solidFill>
                        </a:rPr>
                        <a:t>interface printable{ void print();}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>
                          <a:solidFill>
                            <a:schemeClr val="tx1"/>
                          </a:solidFill>
                        </a:rPr>
                        <a:t>interface showable{ void show();}</a:t>
                      </a:r>
                    </a:p>
                    <a:p>
                      <a:pPr>
                        <a:buNone/>
                      </a:pPr>
                      <a:endParaRPr lang="en-GB" alt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GB" altLang="en-US" dirty="0">
                          <a:solidFill>
                            <a:schemeClr val="tx1"/>
                          </a:solidFill>
                        </a:rPr>
                        <a:t>class demo implements </a:t>
                      </a:r>
                      <a:r>
                        <a:rPr lang="en-GB" altLang="en-US" dirty="0" err="1">
                          <a:solidFill>
                            <a:schemeClr val="tx1"/>
                          </a:solidFill>
                        </a:rPr>
                        <a:t>showable,printable</a:t>
                      </a:r>
                      <a:r>
                        <a:rPr lang="en-GB" altLang="en-US" dirty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>
                          <a:solidFill>
                            <a:schemeClr val="tx1"/>
                          </a:solidFill>
                        </a:rPr>
                        <a:t>    public void print() { </a:t>
                      </a:r>
                      <a:r>
                        <a:rPr lang="en-GB" altLang="en-US" dirty="0" err="1">
                          <a:solidFill>
                            <a:schemeClr val="tx1"/>
                          </a:solidFill>
                        </a:rPr>
                        <a:t>System.out.println</a:t>
                      </a:r>
                      <a:r>
                        <a:rPr lang="en-GB" altLang="en-US" dirty="0">
                          <a:solidFill>
                            <a:schemeClr val="tx1"/>
                          </a:solidFill>
                        </a:rPr>
                        <a:t>("Hello"); }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>
                          <a:solidFill>
                            <a:schemeClr val="tx1"/>
                          </a:solidFill>
                        </a:rPr>
                        <a:t>    public void show(){ </a:t>
                      </a:r>
                      <a:r>
                        <a:rPr lang="en-GB" altLang="en-US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GB" altLang="en-US" dirty="0" err="1" smtClean="0">
                          <a:solidFill>
                            <a:schemeClr val="tx1"/>
                          </a:solidFill>
                        </a:rPr>
                        <a:t>System.out.println</a:t>
                      </a:r>
                      <a:r>
                        <a:rPr lang="en-GB" altLang="en-US" dirty="0">
                          <a:solidFill>
                            <a:schemeClr val="tx1"/>
                          </a:solidFill>
                        </a:rPr>
                        <a:t>("Welcome"); }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2400" dirty="0">
                          <a:solidFill>
                            <a:srgbClr val="7030A0"/>
                          </a:solidFill>
                        </a:rPr>
                        <a:t>I</a:t>
                      </a:r>
                      <a:r>
                        <a:rPr lang="en-US" altLang="en-GB" sz="2400" dirty="0" smtClean="0">
                          <a:solidFill>
                            <a:srgbClr val="7030A0"/>
                          </a:solidFill>
                        </a:rPr>
                        <a:t>nterface </a:t>
                      </a:r>
                      <a:r>
                        <a:rPr lang="en-US" altLang="en-GB" sz="2400" dirty="0">
                          <a:solidFill>
                            <a:srgbClr val="7030A0"/>
                          </a:solidFill>
                        </a:rPr>
                        <a:t>extend another interface</a:t>
                      </a:r>
                    </a:p>
                    <a:p>
                      <a:pPr>
                        <a:buNone/>
                      </a:pPr>
                      <a:endParaRPr lang="en-GB" alt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GB" altLang="en-US" dirty="0">
                          <a:solidFill>
                            <a:schemeClr val="tx1"/>
                          </a:solidFill>
                        </a:rPr>
                        <a:t>interface printable{ void print();}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>
                          <a:solidFill>
                            <a:schemeClr val="tx1"/>
                          </a:solidFill>
                        </a:rPr>
                        <a:t>interface showable extends printable{ void show();}</a:t>
                      </a:r>
                    </a:p>
                    <a:p>
                      <a:pPr>
                        <a:buNone/>
                      </a:pPr>
                      <a:endParaRPr lang="en-GB" alt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GB" altLang="en-US" dirty="0">
                          <a:solidFill>
                            <a:schemeClr val="tx1"/>
                          </a:solidFill>
                        </a:rPr>
                        <a:t>class demo implements showable {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>
                          <a:solidFill>
                            <a:schemeClr val="tx1"/>
                          </a:solidFill>
                        </a:rPr>
                        <a:t>    public void print() { </a:t>
                      </a:r>
                      <a:r>
                        <a:rPr lang="en-GB" altLang="en-US" dirty="0" err="1">
                          <a:solidFill>
                            <a:schemeClr val="tx1"/>
                          </a:solidFill>
                        </a:rPr>
                        <a:t>System.out.println</a:t>
                      </a:r>
                      <a:r>
                        <a:rPr lang="en-GB" altLang="en-US" dirty="0">
                          <a:solidFill>
                            <a:schemeClr val="tx1"/>
                          </a:solidFill>
                        </a:rPr>
                        <a:t>("Hello"); }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>
                          <a:solidFill>
                            <a:schemeClr val="tx1"/>
                          </a:solidFill>
                        </a:rPr>
                        <a:t>    public void show(){ </a:t>
                      </a:r>
                      <a:r>
                        <a:rPr lang="en-GB" altLang="en-US" dirty="0" err="1">
                          <a:solidFill>
                            <a:schemeClr val="tx1"/>
                          </a:solidFill>
                        </a:rPr>
                        <a:t>System.out.println</a:t>
                      </a:r>
                      <a:r>
                        <a:rPr lang="en-GB" altLang="en-US" dirty="0">
                          <a:solidFill>
                            <a:schemeClr val="tx1"/>
                          </a:solidFill>
                        </a:rPr>
                        <a:t>("Welcome"); }</a:t>
                      </a:r>
                    </a:p>
                    <a:p>
                      <a:pPr>
                        <a:buNone/>
                      </a:pPr>
                      <a:r>
                        <a:rPr lang="en-GB" altLang="en-US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05394" y="2891246"/>
            <a:ext cx="11146972" cy="26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 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78" y="2151017"/>
            <a:ext cx="9527176" cy="22119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GB" sz="10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7" y="487679"/>
            <a:ext cx="9518468" cy="178525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rgbClr val="00B050"/>
                </a:solidFill>
              </a:rPr>
              <a:t>My Presentation Topic is 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6000" b="1" u="sng" dirty="0" smtClean="0">
                <a:solidFill>
                  <a:srgbClr val="00B0F0"/>
                </a:solidFill>
              </a:rPr>
              <a:t>Class </a:t>
            </a:r>
            <a:r>
              <a:rPr lang="en-US" sz="6000" b="1" u="sng" dirty="0">
                <a:solidFill>
                  <a:srgbClr val="00B0F0"/>
                </a:solidFill>
              </a:rPr>
              <a:t>O</a:t>
            </a:r>
            <a:r>
              <a:rPr lang="en-US" sz="6000" b="1" u="sng" dirty="0" smtClean="0">
                <a:solidFill>
                  <a:srgbClr val="00B0F0"/>
                </a:solidFill>
              </a:rPr>
              <a:t>bject </a:t>
            </a:r>
            <a:r>
              <a:rPr lang="en-US" sz="6000" b="1" u="sng" dirty="0">
                <a:solidFill>
                  <a:srgbClr val="00B0F0"/>
                </a:solidFill>
              </a:rPr>
              <a:t>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8662" y="3535679"/>
            <a:ext cx="7698377" cy="3030583"/>
          </a:xfrm>
        </p:spPr>
        <p:txBody>
          <a:bodyPr/>
          <a:lstStyle/>
          <a:p>
            <a:r>
              <a:rPr lang="en-US" sz="3600" b="1" dirty="0">
                <a:solidFill>
                  <a:srgbClr val="92D050"/>
                </a:solidFill>
                <a:latin typeface="Times New Roman"/>
                <a:cs typeface="Times New Roman"/>
              </a:rPr>
              <a:t>Presented By:</a:t>
            </a:r>
          </a:p>
          <a:p>
            <a:r>
              <a:rPr lang="en-US" sz="2400" dirty="0">
                <a:latin typeface="Times New Roman"/>
                <a:cs typeface="Times New Roman"/>
              </a:rPr>
              <a:t>Name : </a:t>
            </a:r>
            <a:r>
              <a:rPr lang="en-US" sz="2400" dirty="0" err="1">
                <a:latin typeface="Times New Roman"/>
                <a:cs typeface="Times New Roman"/>
              </a:rPr>
              <a:t>Tushar</a:t>
            </a:r>
            <a:r>
              <a:rPr lang="en-US" sz="2400" dirty="0">
                <a:latin typeface="Times New Roman"/>
                <a:cs typeface="Times New Roman"/>
              </a:rPr>
              <a:t> Sarkar</a:t>
            </a:r>
          </a:p>
          <a:p>
            <a:r>
              <a:rPr lang="en-US" dirty="0">
                <a:latin typeface="Times New Roman"/>
                <a:cs typeface="Times New Roman"/>
              </a:rPr>
              <a:t>Student ID: 18CSE035</a:t>
            </a:r>
          </a:p>
          <a:p>
            <a:r>
              <a:rPr lang="en-US" dirty="0">
                <a:latin typeface="Times New Roman"/>
                <a:cs typeface="Times New Roman"/>
              </a:rPr>
              <a:t>Second Year First Semester</a:t>
            </a:r>
          </a:p>
          <a:p>
            <a:r>
              <a:rPr lang="en-US" dirty="0">
                <a:latin typeface="Times New Roman"/>
                <a:cs typeface="Times New Roman"/>
              </a:rPr>
              <a:t>Department of CSE,BSMRSTU,</a:t>
            </a:r>
          </a:p>
          <a:p>
            <a:r>
              <a:rPr lang="en-US" dirty="0">
                <a:latin typeface="Times New Roman"/>
                <a:cs typeface="Times New Roman"/>
              </a:rPr>
              <a:t>Gopalganj-8100.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6665" y="164347"/>
            <a:ext cx="9293188" cy="912722"/>
          </a:xfrm>
        </p:spPr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en-GB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</a:t>
            </a:r>
            <a:r>
              <a:rPr lang="en-GB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Classes and Objects?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6665" y="1759131"/>
            <a:ext cx="10372889" cy="4955177"/>
          </a:xfrm>
        </p:spPr>
        <p:txBody>
          <a:bodyPr/>
          <a:lstStyle/>
          <a:p>
            <a:r>
              <a:rPr lang="en-GB" altLang="en-US" sz="2400" dirty="0"/>
              <a:t>Classes and objects are the two main aspects of object-oriented programming.</a:t>
            </a:r>
          </a:p>
          <a:p>
            <a:pPr marL="0" indent="0">
              <a:buNone/>
            </a:pPr>
            <a:endParaRPr lang="en-GB" altLang="en-US" dirty="0"/>
          </a:p>
        </p:txBody>
      </p:sp>
      <p:graphicFrame>
        <p:nvGraphicFramePr>
          <p:cNvPr id="9" name="Table 8"/>
          <p:cNvGraphicFramePr/>
          <p:nvPr>
            <p:extLst>
              <p:ext uri="{D42A27DB-BD31-4B8C-83A1-F6EECF244321}">
                <p14:modId xmlns:p14="http://schemas.microsoft.com/office/powerpoint/2010/main" val="1305151432"/>
              </p:ext>
            </p:extLst>
          </p:nvPr>
        </p:nvGraphicFramePr>
        <p:xfrm>
          <a:off x="1645920" y="3383280"/>
          <a:ext cx="847217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9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sz="32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3200" dirty="0"/>
                        <a:t>O</a:t>
                      </a:r>
                      <a:r>
                        <a:rPr lang="en-GB" altLang="en-US" sz="3200" dirty="0" smtClean="0"/>
                        <a:t>bjects</a:t>
                      </a:r>
                      <a:endParaRPr lang="en-GB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dirty="0"/>
                        <a:t>Fruit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dirty="0" smtClean="0"/>
                        <a:t>Orange</a:t>
                      </a:r>
                      <a:endParaRPr lang="en-GB" altLang="en-US" dirty="0"/>
                    </a:p>
                    <a:p>
                      <a:pPr algn="ctr">
                        <a:buNone/>
                      </a:pPr>
                      <a:r>
                        <a:rPr lang="en-GB" altLang="en-US" dirty="0" smtClean="0"/>
                        <a:t>Apple</a:t>
                      </a:r>
                      <a:r>
                        <a:rPr lang="en-GB" altLang="en-US" baseline="0" dirty="0" smtClean="0"/>
                        <a:t> </a:t>
                      </a:r>
                      <a:endParaRPr lang="en-GB" altLang="en-US" dirty="0"/>
                    </a:p>
                    <a:p>
                      <a:pPr algn="ctr">
                        <a:buNone/>
                      </a:pPr>
                      <a:r>
                        <a:rPr lang="en-GB" altLang="en-US" dirty="0"/>
                        <a:t>Mango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07" y="339634"/>
            <a:ext cx="9449943" cy="912722"/>
          </a:xfrm>
        </p:spPr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class</a:t>
            </a:r>
            <a:r>
              <a:rPr lang="en-US" altLang="en-GB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58380" cy="4351655"/>
          </a:xfrm>
        </p:spPr>
        <p:txBody>
          <a:bodyPr>
            <a:normAutofit fontScale="92500" lnSpcReduction="20000"/>
          </a:bodyPr>
          <a:lstStyle/>
          <a:p>
            <a:r>
              <a:rPr lang="en-GB" altLang="en-US" sz="2400" dirty="0"/>
              <a:t>A class is a group of objects which have common properties</a:t>
            </a:r>
            <a:r>
              <a:rPr lang="en-GB" altLang="en-US" sz="2400" dirty="0" smtClean="0"/>
              <a:t>.</a:t>
            </a:r>
          </a:p>
          <a:p>
            <a:r>
              <a:rPr lang="en-GB" altLang="en-US" sz="2400" dirty="0" smtClean="0"/>
              <a:t> </a:t>
            </a:r>
            <a:r>
              <a:rPr lang="en-GB" altLang="en-US" sz="2400" dirty="0"/>
              <a:t>It is a template or blueprint from which objects are created</a:t>
            </a:r>
            <a:r>
              <a:rPr lang="en-GB" altLang="en-US" sz="2400" dirty="0" smtClean="0"/>
              <a:t>.</a:t>
            </a:r>
          </a:p>
          <a:p>
            <a:r>
              <a:rPr lang="en-GB" altLang="en-US" sz="2400" dirty="0" smtClean="0"/>
              <a:t> </a:t>
            </a:r>
            <a:r>
              <a:rPr lang="en-GB" altLang="en-US" sz="2400" dirty="0"/>
              <a:t>It is a logical entity. It can't be physical.</a:t>
            </a:r>
          </a:p>
          <a:p>
            <a:endParaRPr lang="en-GB" altLang="en-US" sz="2400" dirty="0" smtClean="0"/>
          </a:p>
          <a:p>
            <a:pPr marL="0" indent="0">
              <a:buNone/>
            </a:pPr>
            <a:r>
              <a:rPr lang="en-GB" altLang="en-US" sz="2400" dirty="0" smtClean="0"/>
              <a:t>   A class in Java can contain: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 smtClean="0"/>
              <a:t>Fields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 smtClean="0"/>
              <a:t>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 smtClean="0"/>
              <a:t>Constructors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 smtClean="0"/>
              <a:t>Blocks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 smtClean="0"/>
              <a:t>Nested class and interface</a:t>
            </a:r>
            <a:endParaRPr lang="en-GB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77944" y="2493377"/>
            <a:ext cx="2279468" cy="4165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851" y="452718"/>
            <a:ext cx="9388983" cy="862276"/>
          </a:xfrm>
        </p:spPr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to declare a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74" y="1811383"/>
            <a:ext cx="11146972" cy="4437016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 smtClean="0"/>
              <a:t>                          class </a:t>
            </a:r>
            <a:r>
              <a:rPr lang="en-GB" altLang="en-US" sz="2400" dirty="0"/>
              <a:t>&lt;</a:t>
            </a:r>
            <a:r>
              <a:rPr lang="en-GB" altLang="en-US" sz="2400" dirty="0" err="1"/>
              <a:t>class_name</a:t>
            </a:r>
            <a:r>
              <a:rPr lang="en-GB" altLang="en-US" sz="2400" dirty="0"/>
              <a:t>&gt;{  </a:t>
            </a:r>
          </a:p>
          <a:p>
            <a:pPr marL="0" indent="0">
              <a:buNone/>
            </a:pPr>
            <a:r>
              <a:rPr lang="en-GB" altLang="en-US" sz="2400" dirty="0"/>
              <a:t>    </a:t>
            </a:r>
            <a:r>
              <a:rPr lang="en-GB" altLang="en-US" sz="2400" dirty="0" smtClean="0"/>
              <a:t>                                    field</a:t>
            </a:r>
            <a:r>
              <a:rPr lang="en-GB" altLang="en-US" sz="2400" dirty="0"/>
              <a:t>;  </a:t>
            </a:r>
          </a:p>
          <a:p>
            <a:pPr marL="0" indent="0">
              <a:buNone/>
            </a:pPr>
            <a:r>
              <a:rPr lang="en-GB" altLang="en-US" sz="2400" dirty="0"/>
              <a:t>    </a:t>
            </a:r>
            <a:r>
              <a:rPr lang="en-GB" altLang="en-US" sz="2400" dirty="0" smtClean="0"/>
              <a:t>                                    method</a:t>
            </a:r>
            <a:r>
              <a:rPr lang="en-GB" altLang="en-US" sz="2400" dirty="0"/>
              <a:t>;  </a:t>
            </a:r>
          </a:p>
          <a:p>
            <a:pPr marL="0" indent="0">
              <a:buNone/>
            </a:pPr>
            <a:r>
              <a:rPr lang="en-GB" altLang="en-US" sz="2400" dirty="0" smtClean="0"/>
              <a:t>                           }  </a:t>
            </a:r>
            <a:endParaRPr lang="en-GB" altLang="en-US" sz="2400" dirty="0"/>
          </a:p>
          <a:p>
            <a:r>
              <a:rPr lang="en-GB" altLang="en-US" sz="2400" dirty="0"/>
              <a:t>Method in Java</a:t>
            </a:r>
            <a:r>
              <a:rPr lang="en-US" altLang="en-GB" sz="2400" dirty="0"/>
              <a:t> is like a function which is used to expose the behavior of an object.</a:t>
            </a:r>
          </a:p>
          <a:p>
            <a:r>
              <a:rPr lang="en-US" altLang="en-GB" sz="2400" dirty="0"/>
              <a:t>Advantage of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GB" sz="2000" dirty="0"/>
              <a:t>Code Reusability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GB" sz="2000" dirty="0"/>
              <a:t>Code Optimization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7017" y="452718"/>
            <a:ext cx="9423817" cy="888402"/>
          </a:xfrm>
        </p:spPr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/>
              <a:t>Main.java</a:t>
            </a:r>
          </a:p>
          <a:p>
            <a:pPr marL="0" indent="0">
              <a:buNone/>
            </a:pPr>
            <a:r>
              <a:rPr lang="en-GB" altLang="en-US" sz="2000" dirty="0" smtClean="0"/>
              <a:t>                 public </a:t>
            </a:r>
            <a:r>
              <a:rPr lang="en-GB" altLang="en-US" sz="2000" dirty="0"/>
              <a:t>class Main {</a:t>
            </a:r>
          </a:p>
          <a:p>
            <a:pPr marL="0" indent="0">
              <a:buNone/>
            </a:pPr>
            <a:r>
              <a:rPr lang="en-GB" altLang="en-US" sz="2000" dirty="0"/>
              <a:t> </a:t>
            </a:r>
            <a:r>
              <a:rPr lang="en-US" altLang="en-GB" sz="2000" dirty="0"/>
              <a:t>      </a:t>
            </a:r>
            <a:r>
              <a:rPr lang="en-GB" altLang="en-US" sz="2000" dirty="0"/>
              <a:t> </a:t>
            </a:r>
            <a:r>
              <a:rPr lang="en-GB" altLang="en-US" sz="2000" dirty="0" smtClean="0"/>
              <a:t>                    </a:t>
            </a:r>
            <a:r>
              <a:rPr lang="en-GB" altLang="en-US" sz="2000" dirty="0" err="1" smtClean="0"/>
              <a:t>int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x = 5;</a:t>
            </a:r>
          </a:p>
          <a:p>
            <a:pPr marL="0" indent="0">
              <a:buNone/>
            </a:pPr>
            <a:r>
              <a:rPr lang="en-GB" altLang="en-US" sz="2000" dirty="0" smtClean="0"/>
              <a:t>                 }</a:t>
            </a:r>
            <a:endParaRPr lang="en-GB" altLang="en-US" sz="2000" dirty="0"/>
          </a:p>
          <a:p>
            <a:pPr marL="0" indent="0">
              <a:buNone/>
            </a:pPr>
            <a:r>
              <a:rPr lang="en-GB" altLang="en-US" sz="2400" dirty="0" smtClean="0"/>
              <a:t>    Create </a:t>
            </a:r>
            <a:r>
              <a:rPr lang="en-GB" altLang="en-US" sz="2400" dirty="0"/>
              <a:t>a class named "Main" with a variable x</a:t>
            </a:r>
            <a:r>
              <a:rPr lang="en-US" altLang="en-GB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217714"/>
            <a:ext cx="9510903" cy="851762"/>
          </a:xfrm>
        </p:spPr>
        <p:txBody>
          <a:bodyPr/>
          <a:lstStyle/>
          <a:p>
            <a:pPr algn="ctr"/>
            <a:r>
              <a:rPr lang="en-US" altLang="en-GB" b="1" dirty="0">
                <a:solidFill>
                  <a:srgbClr val="00B050"/>
                </a:solidFill>
              </a:rPr>
              <a:t>Real world examples of objects</a:t>
            </a:r>
          </a:p>
        </p:txBody>
      </p:sp>
      <p:pic>
        <p:nvPicPr>
          <p:cNvPr id="1028" name="Picture 4" descr="Object Oriented Programming With A Real-World Scenari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36" y="2394858"/>
            <a:ext cx="9250988" cy="373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452718"/>
            <a:ext cx="9432525" cy="853568"/>
          </a:xfrm>
        </p:spPr>
        <p:txBody>
          <a:bodyPr/>
          <a:lstStyle/>
          <a:p>
            <a:pPr algn="ctr"/>
            <a:r>
              <a:rPr lang="en-US" altLang="en-GB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sz="2400" dirty="0"/>
              <a:t>An object has three characteristics:</a:t>
            </a:r>
          </a:p>
          <a:p>
            <a:pPr lvl="1"/>
            <a:r>
              <a:rPr lang="en-GB" altLang="en-US" sz="2000" b="1" dirty="0"/>
              <a:t>State</a:t>
            </a:r>
            <a:r>
              <a:rPr lang="en-GB" altLang="en-US" sz="2000" dirty="0"/>
              <a:t>: represents the data (value) of an object.</a:t>
            </a:r>
          </a:p>
          <a:p>
            <a:pPr lvl="1"/>
            <a:r>
              <a:rPr lang="en-GB" altLang="en-US" sz="2000" b="1" dirty="0" err="1"/>
              <a:t>Behavior</a:t>
            </a:r>
            <a:r>
              <a:rPr lang="en-GB" altLang="en-US" sz="2000" dirty="0"/>
              <a:t>: represents the </a:t>
            </a:r>
            <a:r>
              <a:rPr lang="en-GB" altLang="en-US" sz="2000" dirty="0" err="1"/>
              <a:t>behavior</a:t>
            </a:r>
            <a:r>
              <a:rPr lang="en-GB" altLang="en-US" sz="2000" dirty="0"/>
              <a:t> (functionality) of an object such as deposit, withdraw, etc.</a:t>
            </a:r>
          </a:p>
          <a:p>
            <a:pPr lvl="1"/>
            <a:r>
              <a:rPr lang="en-GB" altLang="en-US" sz="2000" b="1" dirty="0"/>
              <a:t>Identity</a:t>
            </a:r>
            <a:r>
              <a:rPr lang="en-GB" altLang="en-US" sz="2000" dirty="0"/>
              <a:t>: An object identity is typically implemented via a unique ID. The value of the ID is not visible to the external user. However, it is used internally by the JVM to identify each object uniquely.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057" y="452718"/>
            <a:ext cx="9484777" cy="853568"/>
          </a:xfrm>
        </p:spPr>
        <p:txBody>
          <a:bodyPr/>
          <a:lstStyle/>
          <a:p>
            <a:pPr algn="ctr"/>
            <a:r>
              <a:rPr lang="en-US" altLang="en-GB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2638697"/>
            <a:ext cx="9387840" cy="2473234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An object is an instance of a class. </a:t>
            </a:r>
            <a:endParaRPr lang="en-GB" altLang="en-US" sz="2400" dirty="0" smtClean="0"/>
          </a:p>
          <a:p>
            <a:r>
              <a:rPr lang="en-GB" altLang="en-US" sz="2400" dirty="0" smtClean="0"/>
              <a:t>A </a:t>
            </a:r>
            <a:r>
              <a:rPr lang="en-GB" altLang="en-US" sz="2400" dirty="0"/>
              <a:t>class is a template or blueprint from which objects are created. </a:t>
            </a:r>
            <a:endParaRPr lang="en-GB" altLang="en-US" sz="2400" dirty="0" smtClean="0"/>
          </a:p>
          <a:p>
            <a:r>
              <a:rPr lang="en-GB" altLang="en-US" sz="2400" dirty="0" smtClean="0"/>
              <a:t>So</a:t>
            </a:r>
            <a:r>
              <a:rPr lang="en-GB" altLang="en-US" sz="2400" dirty="0"/>
              <a:t>, an object is the instance(result) of a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723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Century Gothic</vt:lpstr>
      <vt:lpstr>Times New Roman</vt:lpstr>
      <vt:lpstr>Wingdings</vt:lpstr>
      <vt:lpstr>Wingdings 3</vt:lpstr>
      <vt:lpstr>Ion</vt:lpstr>
      <vt:lpstr> </vt:lpstr>
      <vt:lpstr>My Presentation Topic is  Class Object Interface</vt:lpstr>
      <vt:lpstr>What is an Classes and Objects?</vt:lpstr>
      <vt:lpstr>What is a class in java</vt:lpstr>
      <vt:lpstr>Syntax to declare a class:</vt:lpstr>
      <vt:lpstr>Create a Class</vt:lpstr>
      <vt:lpstr>Real world examples of objects</vt:lpstr>
      <vt:lpstr>Characteristics of Object</vt:lpstr>
      <vt:lpstr>Object definitions</vt:lpstr>
      <vt:lpstr>Create an Object</vt:lpstr>
      <vt:lpstr>Interface in Java</vt:lpstr>
      <vt:lpstr>How to declare an interface?</vt:lpstr>
      <vt:lpstr>The relationship between classes and interfaces</vt:lpstr>
      <vt:lpstr>Simple code for interface</vt:lpstr>
      <vt:lpstr>Multiple inheritance in Java by interface</vt:lpstr>
      <vt:lpstr>Multiple inheritance Code</vt:lpstr>
      <vt:lpstr>Interface inheritance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object Interface</dc:title>
  <dc:creator>Tushar Sarkar</dc:creator>
  <cp:lastModifiedBy>Hp</cp:lastModifiedBy>
  <cp:revision>9</cp:revision>
  <dcterms:created xsi:type="dcterms:W3CDTF">2021-07-13T12:12:06Z</dcterms:created>
  <dcterms:modified xsi:type="dcterms:W3CDTF">2021-07-13T14:54:25Z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2057-11.2.0.10200</vt:lpwstr>
  </property>
</Properties>
</file>