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sldIdLst>
    <p:sldId id="273" r:id="rId2"/>
    <p:sldId id="274" r:id="rId3"/>
    <p:sldId id="275" r:id="rId4"/>
    <p:sldId id="257" r:id="rId5"/>
    <p:sldId id="258" r:id="rId6"/>
    <p:sldId id="276" r:id="rId7"/>
    <p:sldId id="279" r:id="rId8"/>
    <p:sldId id="261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rat biswas" initials="Sb" lastIdx="1" clrIdx="0">
    <p:extLst>
      <p:ext uri="{19B8F6BF-5375-455C-9EA6-DF929625EA0E}">
        <p15:presenceInfo xmlns:p15="http://schemas.microsoft.com/office/powerpoint/2012/main" userId="60292b68d882df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88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66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9217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460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965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247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86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1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0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7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6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5" y="609599"/>
            <a:ext cx="10511245" cy="5312230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2" y="269966"/>
            <a:ext cx="9875520" cy="868680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Example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189" y="1297577"/>
            <a:ext cx="10214683" cy="52686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dirty="0" smtClean="0"/>
              <a:t>                     </a:t>
            </a:r>
          </a:p>
          <a:p>
            <a:pPr marL="4572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Note: Relational operators are used in decision making and loops </a:t>
            </a:r>
          </a:p>
          <a:p>
            <a:pPr marL="4572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39" y="1297577"/>
            <a:ext cx="5599611" cy="44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68" y="339633"/>
            <a:ext cx="10086703" cy="694509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" y="1471752"/>
            <a:ext cx="11059885" cy="5190305"/>
          </a:xfrm>
        </p:spPr>
        <p:txBody>
          <a:bodyPr/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Logical operators are used to check whether 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 expression is 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true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 or 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They are used in decision making</a:t>
            </a:r>
            <a:r>
              <a:rPr lang="en-US" alt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51307"/>
              </p:ext>
            </p:extLst>
          </p:nvPr>
        </p:nvGraphicFramePr>
        <p:xfrm>
          <a:off x="929168" y="2943495"/>
          <a:ext cx="10600980" cy="341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09">
                  <a:extLst>
                    <a:ext uri="{9D8B030D-6E8A-4147-A177-3AD203B41FA5}">
                      <a16:colId xmlns:a16="http://schemas.microsoft.com/office/drawing/2014/main" val="3663144251"/>
                    </a:ext>
                  </a:extLst>
                </a:gridCol>
                <a:gridCol w="3013166">
                  <a:extLst>
                    <a:ext uri="{9D8B030D-6E8A-4147-A177-3AD203B41FA5}">
                      <a16:colId xmlns:a16="http://schemas.microsoft.com/office/drawing/2014/main" val="2060249211"/>
                    </a:ext>
                  </a:extLst>
                </a:gridCol>
                <a:gridCol w="5390605">
                  <a:extLst>
                    <a:ext uri="{9D8B030D-6E8A-4147-A177-3AD203B41FA5}">
                      <a16:colId xmlns:a16="http://schemas.microsoft.com/office/drawing/2014/main" val="386029951"/>
                    </a:ext>
                  </a:extLst>
                </a:gridCol>
              </a:tblGrid>
              <a:tr h="6705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92603"/>
                  </a:ext>
                </a:extLst>
              </a:tr>
              <a:tr h="914401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(Logical AND)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Expression2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if both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94568"/>
                  </a:ext>
                </a:extLst>
              </a:tr>
              <a:tr h="914401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 (Logical OR)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Expression2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either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8949"/>
                  </a:ext>
                </a:extLst>
              </a:tr>
              <a:tr h="914401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(Logical NOT)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vice versa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8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93" y="182878"/>
            <a:ext cx="9982200" cy="729343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SG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Example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7" y="912221"/>
            <a:ext cx="11216639" cy="5715002"/>
          </a:xfrm>
        </p:spPr>
        <p:txBody>
          <a:bodyPr/>
          <a:lstStyle/>
          <a:p>
            <a:pPr marL="45720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Working of Program </a:t>
            </a:r>
            <a:r>
              <a:rPr lang="en-US" sz="28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(5&gt;3) &amp;&amp; (8&gt;5) returns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because (5&gt;3) and (8&gt;5) are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(5&gt;3)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&amp;&amp;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(8&lt;5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) returns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because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(8&lt;5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) are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(5&lt;3 ||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8&gt;5) returns 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because 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(8&gt;5)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are true.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(5&lt;3 || 8&lt;5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) returns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because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(5&lt;3)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8&lt;5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) are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!(5==3) returns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because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is not equal to 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D12C3BE-F35B-4EE0-BAD1-5320DA29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291" y="3750050"/>
            <a:ext cx="4372620" cy="28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214" y="278673"/>
            <a:ext cx="9938657" cy="616131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140823"/>
            <a:ext cx="10684945" cy="5286103"/>
          </a:xfrm>
        </p:spPr>
        <p:txBody>
          <a:bodyPr/>
          <a:lstStyle/>
          <a:p>
            <a:pPr marL="800100" lvl="1" indent="-34290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Unary operators are used with only one operand.</a:t>
            </a:r>
          </a:p>
          <a:p>
            <a:pPr marL="800100" lvl="1" indent="-34290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For example, ++ is a unary operator that increases the value of a variable by </a:t>
            </a:r>
            <a:r>
              <a:rPr lang="en-US" alt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</a:p>
          <a:p>
            <a:pPr marL="800100" lvl="1" indent="-34290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That is, ++5 will return </a:t>
            </a:r>
            <a:r>
              <a:rPr lang="en-US" alt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6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lvl="1" indent="0">
              <a:lnSpc>
                <a:spcPct val="100000"/>
              </a:lnSpc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 indent="0">
              <a:lnSpc>
                <a:spcPct val="100000"/>
              </a:lnSpc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Different 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types of unary operators are: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02616"/>
              </p:ext>
            </p:extLst>
          </p:nvPr>
        </p:nvGraphicFramePr>
        <p:xfrm>
          <a:off x="1349827" y="3211064"/>
          <a:ext cx="9222378" cy="321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1">
                  <a:extLst>
                    <a:ext uri="{9D8B030D-6E8A-4147-A177-3AD203B41FA5}">
                      <a16:colId xmlns:a16="http://schemas.microsoft.com/office/drawing/2014/main" val="1482371655"/>
                    </a:ext>
                  </a:extLst>
                </a:gridCol>
                <a:gridCol w="7637417">
                  <a:extLst>
                    <a:ext uri="{9D8B030D-6E8A-4147-A177-3AD203B41FA5}">
                      <a16:colId xmlns:a16="http://schemas.microsoft.com/office/drawing/2014/main" val="319073656"/>
                    </a:ext>
                  </a:extLst>
                </a:gridCol>
              </a:tblGrid>
              <a:tr h="5359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72026"/>
                  </a:ext>
                </a:extLst>
              </a:tr>
              <a:tr h="53597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 plus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not necessary to use since numbers are positive without using 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80408"/>
                  </a:ext>
                </a:extLst>
              </a:tr>
              <a:tr h="53597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 minus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inverts the sign of an expression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48413"/>
                  </a:ext>
                </a:extLst>
              </a:tr>
              <a:tr h="53597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 operator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increments value by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32426"/>
                  </a:ext>
                </a:extLst>
              </a:tr>
              <a:tr h="53597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decrements value by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6664"/>
                  </a:ext>
                </a:extLst>
              </a:tr>
              <a:tr h="53597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complement operator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inverts the value of a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6" y="557349"/>
            <a:ext cx="10615748" cy="1001485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26" y="2420982"/>
            <a:ext cx="10380145" cy="3675017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Java also provides increment and decrement operators : </a:t>
            </a:r>
            <a:r>
              <a:rPr 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--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respectively.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increase the value of the operand by 1, while </a:t>
            </a:r>
            <a:r>
              <a:rPr 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--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decrease it by 1.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Example, 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num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= 5;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                           // increase </a:t>
            </a:r>
            <a:r>
              <a:rPr lang="en-US" sz="2400" dirty="0" err="1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num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by 1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                           ++</a:t>
            </a:r>
            <a:r>
              <a:rPr lang="en-US" sz="2400" dirty="0" err="1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num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Here, the value of </a:t>
            </a:r>
            <a:r>
              <a:rPr lang="en-US" sz="2400" dirty="0" err="1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num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gets increased to </a:t>
            </a:r>
            <a:r>
              <a:rPr 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from its initial value of </a:t>
            </a:r>
            <a:r>
              <a:rPr 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5" y="217716"/>
            <a:ext cx="11416937" cy="757646"/>
          </a:xfrm>
        </p:spPr>
        <p:txBody>
          <a:bodyPr/>
          <a:lstStyle/>
          <a:p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</a:t>
            </a:r>
            <a:r>
              <a:rPr lang="en-SG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5" y="1114697"/>
            <a:ext cx="11120845" cy="5468983"/>
          </a:xfrm>
        </p:spPr>
        <p:txBody>
          <a:bodyPr/>
          <a:lstStyle/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above program, we have used the ++ and -- operator as 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prefixes (++a, --b)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 We can also use these operators as 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postfix (a++, b++)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There is a slight difference when these operators are used as prefix versus when they are used as a postfix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DB5E6-268B-4563-9F10-F52261F7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99" y="1262813"/>
            <a:ext cx="4145281" cy="3311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BB975-81D5-45AD-85B8-68AC8D3C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04" y="1837810"/>
            <a:ext cx="2631909" cy="20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1" y="269966"/>
            <a:ext cx="9956074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053736"/>
            <a:ext cx="11338560" cy="5181601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Bitwise </a:t>
            </a:r>
            <a:r>
              <a:rPr lang="en-US" sz="31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operators in Java are used to perform operations on individual bits.</a:t>
            </a:r>
          </a:p>
          <a:p>
            <a:r>
              <a:rPr lang="en-US" sz="31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For example,</a:t>
            </a:r>
            <a:endParaRPr lang="en-SG" sz="31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+mn-lt"/>
              </a:rPr>
              <a:t>                        </a:t>
            </a:r>
          </a:p>
          <a:p>
            <a:pPr marL="45720" indent="0">
              <a:buNone/>
            </a:pPr>
            <a:endParaRPr lang="en-US" dirty="0" smtClean="0">
              <a:latin typeface="+mn-lt"/>
            </a:endParaRPr>
          </a:p>
          <a:p>
            <a:pPr marL="45720" indent="0">
              <a:buNone/>
            </a:pPr>
            <a:endParaRPr lang="en-US" altLang="en-US" dirty="0" smtClean="0">
              <a:solidFill>
                <a:schemeClr val="tx1"/>
              </a:solidFill>
              <a:latin typeface="+mn-lt"/>
            </a:endParaRPr>
          </a:p>
          <a:p>
            <a:pPr marL="45720" indent="0"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45720" indent="0">
              <a:buNone/>
            </a:pPr>
            <a:endParaRPr lang="en-US" altLang="en-US" dirty="0" smtClean="0">
              <a:solidFill>
                <a:schemeClr val="tx1"/>
              </a:solidFill>
              <a:latin typeface="+mn-lt"/>
            </a:endParaRPr>
          </a:p>
          <a:p>
            <a:pPr marL="4572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       </a:t>
            </a:r>
          </a:p>
          <a:p>
            <a:pPr marL="4572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Here</a:t>
            </a:r>
            <a:r>
              <a:rPr lang="en-US" altLang="en-US" sz="29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 ~ is a bitwise operator. </a:t>
            </a:r>
            <a:endParaRPr lang="en-US" altLang="en-US" sz="29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</a:t>
            </a:r>
            <a:r>
              <a:rPr lang="en-US" altLang="en-US" sz="29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inverts the value of each bit (</a:t>
            </a:r>
            <a:r>
              <a:rPr lang="en-US" altLang="en-US" sz="29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en-US" sz="29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 to </a:t>
            </a:r>
            <a:r>
              <a:rPr lang="en-US" altLang="en-US" sz="29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9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 and </a:t>
            </a:r>
            <a:r>
              <a:rPr lang="en-US" altLang="en-US" sz="29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9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 to </a:t>
            </a:r>
            <a:r>
              <a:rPr lang="en-US" altLang="en-US" sz="29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en-US" sz="29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).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6F672-9267-4612-9A46-833F249D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11" y="2677870"/>
            <a:ext cx="7067559" cy="18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0" y="418010"/>
            <a:ext cx="9868989" cy="1103811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Bitwise </a:t>
            </a:r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40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59175"/>
              </p:ext>
            </p:extLst>
          </p:nvPr>
        </p:nvGraphicFramePr>
        <p:xfrm>
          <a:off x="1010192" y="2246812"/>
          <a:ext cx="10197738" cy="371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05">
                  <a:extLst>
                    <a:ext uri="{9D8B030D-6E8A-4147-A177-3AD203B41FA5}">
                      <a16:colId xmlns:a16="http://schemas.microsoft.com/office/drawing/2014/main" val="1788631647"/>
                    </a:ext>
                  </a:extLst>
                </a:gridCol>
                <a:gridCol w="6130833">
                  <a:extLst>
                    <a:ext uri="{9D8B030D-6E8A-4147-A177-3AD203B41FA5}">
                      <a16:colId xmlns:a16="http://schemas.microsoft.com/office/drawing/2014/main" val="3227086269"/>
                    </a:ext>
                  </a:extLst>
                </a:gridCol>
              </a:tblGrid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39700"/>
                  </a:ext>
                </a:extLst>
              </a:tr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Complement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23737"/>
                  </a:ext>
                </a:extLst>
              </a:tr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10860"/>
                  </a:ext>
                </a:extLst>
              </a:tr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131"/>
                  </a:ext>
                </a:extLst>
              </a:tr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Right Shift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46408"/>
                  </a:ext>
                </a:extLst>
              </a:tr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0973"/>
                  </a:ext>
                </a:extLst>
              </a:tr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</a:t>
                      </a:r>
                      <a:r>
                        <a:rPr lang="en-US" dirty="0" err="1" smtClean="0"/>
                        <a:t>Exclusdive</a:t>
                      </a:r>
                      <a:r>
                        <a:rPr lang="en-US" dirty="0" smtClean="0"/>
                        <a:t>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2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2" y="174172"/>
            <a:ext cx="10232100" cy="661852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00B050"/>
                </a:solidFill>
                <a:latin typeface="euclid_circular_a"/>
              </a:rPr>
              <a:t>Ternary </a:t>
            </a:r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940525"/>
            <a:ext cx="11199222" cy="5503817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ternary operator (conditional operator) is shorthand for the if-then-else statement. </a:t>
            </a:r>
            <a:endParaRPr lang="en-US" altLang="en-US" sz="2400" dirty="0" smtClean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example,</a:t>
            </a:r>
            <a:endParaRPr lang="en-US" altLang="en-US" sz="2400" dirty="0">
              <a:solidFill>
                <a:srgbClr val="D5D5D5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             variable 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= Expression ? expression1 : </a:t>
            </a:r>
            <a:r>
              <a:rPr lang="en-US" altLang="en-US" sz="2400" dirty="0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expression2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Here's how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the Expression is 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true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 expression1 is assigned to the variable.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the Expression is 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 expression2 is assigned to the variable</a:t>
            </a:r>
            <a:r>
              <a:rPr lang="en-US" alt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Let's see an example of a ternary operator.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E1083-1271-45D3-B2A0-CFDDE26B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86" y="4670891"/>
            <a:ext cx="5637198" cy="2187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8F336-A214-4951-A19C-4AB8DBA6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52" y="5231045"/>
            <a:ext cx="1476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F54E-8863-442D-A34D-26E1C0F6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159726"/>
            <a:ext cx="10807337" cy="3526972"/>
          </a:xfrm>
        </p:spPr>
        <p:txBody>
          <a:bodyPr>
            <a:normAutofit/>
          </a:bodyPr>
          <a:lstStyle/>
          <a:p>
            <a:pPr algn="ctr"/>
            <a:r>
              <a:rPr lang="en-SG" sz="13000" b="1" dirty="0">
                <a:solidFill>
                  <a:srgbClr val="00B050"/>
                </a:solidFill>
                <a:latin typeface="Vivaldi" panose="0302060205050609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68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11" y="235131"/>
            <a:ext cx="10043160" cy="203780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 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Operator</a:t>
            </a:r>
            <a:endParaRPr lang="en-US" sz="6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023" y="3361509"/>
            <a:ext cx="5198545" cy="3056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72" y="426720"/>
            <a:ext cx="9875520" cy="10167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3" y="1332411"/>
            <a:ext cx="9448329" cy="517289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Java Operator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Arithmetic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Arithmetic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 Example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Assignment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Assignment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 Example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Relational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Relational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 Example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Logical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Unary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Increment </a:t>
            </a: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and Decrement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Increment and Decrement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 Example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Bitwise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SG" sz="19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Ternary </a:t>
            </a:r>
            <a:r>
              <a:rPr lang="en-SG" sz="19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SG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b="1" dirty="0" smtClean="0">
              <a:solidFill>
                <a:srgbClr val="00B050"/>
              </a:solidFill>
              <a:latin typeface="euclid_circular_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346432-26ED-48FC-ACEE-BE4FD2CC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14" y="637559"/>
            <a:ext cx="9603275" cy="554343"/>
          </a:xfrm>
        </p:spPr>
        <p:txBody>
          <a:bodyPr>
            <a:noAutofit/>
          </a:bodyPr>
          <a:lstStyle/>
          <a:p>
            <a:pPr algn="ctr"/>
            <a:r>
              <a:rPr lang="en-SG" sz="4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SG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SG" sz="4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Operator?</a:t>
            </a:r>
            <a:endParaRPr lang="en-SG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103" y="1524000"/>
            <a:ext cx="10301769" cy="4572000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 are symbols that perform operations on variables and values.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example, + is an operator used for addition, while * is also an operator used for multiplication.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Operators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 Java can be classified into 6 types: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Arithmetic Operators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Assignment Operators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Relational Operators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Logical Operators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Unary Operators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Bitwise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C8CA-C71B-4377-8267-B140BBB5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104" y="505784"/>
            <a:ext cx="9692640" cy="592438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SG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S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58536"/>
            <a:ext cx="10467232" cy="5094515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Arithmetic operators are used to perform arithmetic operations on variables and data. </a:t>
            </a:r>
            <a:endParaRPr lang="en-US" altLang="en-US" dirty="0" smtClean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example,</a:t>
            </a:r>
            <a:endParaRPr lang="en-US" altLang="en-US" dirty="0">
              <a:solidFill>
                <a:srgbClr val="D3D3D3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B05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+ b;</a:t>
            </a: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Here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 + operator is used to add two variables a and b. </a:t>
            </a:r>
            <a:endParaRPr lang="en-US" altLang="en-US" dirty="0" smtClean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Similarly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there </a:t>
            </a: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are 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various other arithmetic operators in Java</a:t>
            </a: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euclid_circular_a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18319"/>
              </p:ext>
            </p:extLst>
          </p:nvPr>
        </p:nvGraphicFramePr>
        <p:xfrm>
          <a:off x="1718256" y="397400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8797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5184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9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1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0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Modulo 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0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326" y="496390"/>
            <a:ext cx="9947366" cy="905690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Example</a:t>
            </a:r>
            <a:r>
              <a:rPr lang="en-SG" b="1" dirty="0">
                <a:solidFill>
                  <a:srgbClr val="25265E"/>
                </a:solidFill>
                <a:latin typeface="euclid_circular_a"/>
              </a:rPr>
              <a:t/>
            </a:r>
            <a:br>
              <a:rPr lang="en-SG" b="1" dirty="0">
                <a:solidFill>
                  <a:srgbClr val="25265E"/>
                </a:solidFill>
                <a:latin typeface="euclid_circular_a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4424" y="1281953"/>
            <a:ext cx="10936941" cy="511884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the above we have  use </a:t>
            </a:r>
            <a:r>
              <a:rPr 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+ - */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and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%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operators  to compute addition, subtraction, multiplication, division and modulo operations.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4CADF94-F5A9-4417-BB1F-6A279FE2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19498"/>
            <a:ext cx="3496237" cy="3876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A6A3E-4E1C-4748-B0EE-4FA7FD8D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9" y="2116255"/>
            <a:ext cx="1552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5" y="165463"/>
            <a:ext cx="9875520" cy="711926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2" y="1018902"/>
            <a:ext cx="11556274" cy="5573487"/>
          </a:xfrm>
        </p:spPr>
        <p:txBody>
          <a:bodyPr/>
          <a:lstStyle/>
          <a:p>
            <a:pPr lvl="1" indent="0" algn="just">
              <a:lnSpc>
                <a:spcPct val="100000"/>
              </a:lnSpc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Assignment operators are used in Java to assign values to variables. </a:t>
            </a:r>
            <a:endParaRPr lang="en-US" alt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 indent="0" algn="just">
              <a:lnSpc>
                <a:spcPct val="100000"/>
              </a:lnSpc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 example</a:t>
            </a: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  </a:t>
            </a:r>
            <a:r>
              <a:rPr lang="en-US" altLang="en-US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age; age = 5;</a:t>
            </a:r>
          </a:p>
          <a:p>
            <a:pPr marL="800100" lvl="1" indent="-342900" algn="just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Here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, = is the assignment operator. </a:t>
            </a:r>
            <a:endParaRPr lang="en-US" alt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800100" lvl="1" indent="-342900" algn="just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assigns the value on its right to the variable on its left.</a:t>
            </a:r>
          </a:p>
          <a:p>
            <a:pPr marL="800100" lvl="1" indent="-342900" algn="just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That is, </a:t>
            </a:r>
            <a:r>
              <a:rPr lang="en-US" alt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5</a:t>
            </a: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 is assigned to the variable age</a:t>
            </a: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lvl="1" indent="0" algn="just">
              <a:lnSpc>
                <a:spcPct val="100000"/>
              </a:lnSpc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 indent="0">
              <a:lnSpc>
                <a:spcPct val="100000"/>
              </a:lnSpc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Let's see some more assignment operators available in Java</a:t>
            </a:r>
            <a:r>
              <a:rPr lang="en-US" alt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lvl="1" indent="0">
              <a:lnSpc>
                <a:spcPct val="100000"/>
              </a:lnSpc>
              <a:buClrTx/>
              <a:buSzTx/>
              <a:buNone/>
            </a:pPr>
            <a:endParaRPr lang="en-US" dirty="0"/>
          </a:p>
          <a:p>
            <a:pPr lvl="1" indent="0">
              <a:lnSpc>
                <a:spcPct val="100000"/>
              </a:lnSpc>
              <a:buClrTx/>
              <a:buSzTx/>
              <a:buNone/>
            </a:pPr>
            <a:endParaRPr lang="en-US" dirty="0"/>
          </a:p>
          <a:p>
            <a:pPr lvl="1" indent="0">
              <a:lnSpc>
                <a:spcPct val="100000"/>
              </a:lnSpc>
              <a:buClrTx/>
              <a:buSzTx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1394"/>
              </p:ext>
            </p:extLst>
          </p:nvPr>
        </p:nvGraphicFramePr>
        <p:xfrm>
          <a:off x="2465977" y="3868780"/>
          <a:ext cx="69813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123">
                  <a:extLst>
                    <a:ext uri="{9D8B030D-6E8A-4147-A177-3AD203B41FA5}">
                      <a16:colId xmlns:a16="http://schemas.microsoft.com/office/drawing/2014/main" val="64874371"/>
                    </a:ext>
                  </a:extLst>
                </a:gridCol>
                <a:gridCol w="2327123">
                  <a:extLst>
                    <a:ext uri="{9D8B030D-6E8A-4147-A177-3AD203B41FA5}">
                      <a16:colId xmlns:a16="http://schemas.microsoft.com/office/drawing/2014/main" val="3272284357"/>
                    </a:ext>
                  </a:extLst>
                </a:gridCol>
                <a:gridCol w="2327123">
                  <a:extLst>
                    <a:ext uri="{9D8B030D-6E8A-4147-A177-3AD203B41FA5}">
                      <a16:colId xmlns:a16="http://schemas.microsoft.com/office/drawing/2014/main" val="2864535424"/>
                    </a:ext>
                  </a:extLst>
                </a:gridCol>
              </a:tblGrid>
              <a:tr h="344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1171"/>
                  </a:ext>
                </a:extLst>
              </a:tr>
              <a:tr h="3442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23296"/>
                  </a:ext>
                </a:extLst>
              </a:tr>
              <a:tr h="3442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+= 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+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44983"/>
                  </a:ext>
                </a:extLst>
              </a:tr>
              <a:tr h="3442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-=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-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25219"/>
                  </a:ext>
                </a:extLst>
              </a:tr>
              <a:tr h="3442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*=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14074"/>
                  </a:ext>
                </a:extLst>
              </a:tr>
              <a:tr h="3442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/=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/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34560"/>
                  </a:ext>
                </a:extLst>
              </a:tr>
              <a:tr h="3442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%=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% b;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0996-59C8-4B25-A7C5-50A0EE68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1" y="322218"/>
            <a:ext cx="9722443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 Example</a:t>
            </a:r>
            <a:r>
              <a:rPr lang="en-SG" b="1" i="0" dirty="0">
                <a:solidFill>
                  <a:srgbClr val="25265E"/>
                </a:solidFill>
                <a:effectLst/>
                <a:latin typeface="euclid_circular_a"/>
              </a:rPr>
              <a:t/>
            </a:r>
            <a:br>
              <a:rPr lang="en-SG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B8CF1-1126-40D2-A554-F1ECC1F7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1" y="1886183"/>
            <a:ext cx="4333874" cy="4079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AE0D1-D54D-46BD-81C5-F60A1821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51" y="2617703"/>
            <a:ext cx="2673283" cy="21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02" y="296091"/>
            <a:ext cx="9875520" cy="711926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158239"/>
            <a:ext cx="11512731" cy="5477691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Relational operators are used to check the relationship between two operands. </a:t>
            </a:r>
            <a:endParaRPr lang="en-US" altLang="en-US" sz="2400" dirty="0" smtClean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example,</a:t>
            </a:r>
            <a:endParaRPr lang="en-US" altLang="en-US" sz="2400" b="1" dirty="0">
              <a:solidFill>
                <a:srgbClr val="FFDDBE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altLang="en-US" sz="2400" dirty="0" smtClean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&lt; b;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Here, &gt; operator is the relational operator. </a:t>
            </a:r>
            <a:endParaRPr lang="en-US" altLang="en-US" sz="2400" dirty="0" smtClean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It 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checks if a is less than b or not.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It returns either 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true</a:t>
            </a:r>
            <a:r>
              <a:rPr lang="en-US" alt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 or </a:t>
            </a:r>
            <a:r>
              <a:rPr lang="en-US" altLang="en-US" sz="2400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false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94833"/>
              </p:ext>
            </p:extLst>
          </p:nvPr>
        </p:nvGraphicFramePr>
        <p:xfrm>
          <a:off x="1980001" y="3870336"/>
          <a:ext cx="8148321" cy="29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107">
                  <a:extLst>
                    <a:ext uri="{9D8B030D-6E8A-4147-A177-3AD203B41FA5}">
                      <a16:colId xmlns:a16="http://schemas.microsoft.com/office/drawing/2014/main" val="3913621338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514689050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3711264566"/>
                    </a:ext>
                  </a:extLst>
                </a:gridCol>
              </a:tblGrid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73537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Equal To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== 5     return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01080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!= 5      return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79037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&gt; 5       return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5351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&lt; 5       return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36847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&gt;= 5    return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35963"/>
                  </a:ext>
                </a:extLst>
              </a:tr>
              <a:tr h="421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&lt;= 5    return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5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1068</Words>
  <Application>Microsoft Office PowerPoint</Application>
  <PresentationFormat>Widescreen</PresentationFormat>
  <Paragraphs>238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Century Gothic</vt:lpstr>
      <vt:lpstr>euclid_circular_a</vt:lpstr>
      <vt:lpstr>Times New Roman</vt:lpstr>
      <vt:lpstr>Vivaldi</vt:lpstr>
      <vt:lpstr>Wingdings</vt:lpstr>
      <vt:lpstr>Wingdings 3</vt:lpstr>
      <vt:lpstr>Ion</vt:lpstr>
      <vt:lpstr>Welcome to My Presentation</vt:lpstr>
      <vt:lpstr>My Presentation Topic is  Java Operator</vt:lpstr>
      <vt:lpstr>Content</vt:lpstr>
      <vt:lpstr>What is Java Operator?</vt:lpstr>
      <vt:lpstr>Arithmetic Operators</vt:lpstr>
      <vt:lpstr>Arithmetic Operators Example </vt:lpstr>
      <vt:lpstr>Assignment Operators</vt:lpstr>
      <vt:lpstr>Assignment Operators Example </vt:lpstr>
      <vt:lpstr>Relational Operators</vt:lpstr>
      <vt:lpstr>Relational Operators Example</vt:lpstr>
      <vt:lpstr>Logical Operators</vt:lpstr>
      <vt:lpstr>Logical Operators Example</vt:lpstr>
      <vt:lpstr>Unary Operators</vt:lpstr>
      <vt:lpstr>Increment and Decrement Operators</vt:lpstr>
      <vt:lpstr>Increment and Decrement Operators Example</vt:lpstr>
      <vt:lpstr>Bitwise Operators</vt:lpstr>
      <vt:lpstr>Various Bitwise Operators</vt:lpstr>
      <vt:lpstr>Ternary Operator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</dc:title>
  <dc:creator>Samrat biswas</dc:creator>
  <cp:lastModifiedBy>Hp</cp:lastModifiedBy>
  <cp:revision>36</cp:revision>
  <dcterms:created xsi:type="dcterms:W3CDTF">2021-07-08T17:06:21Z</dcterms:created>
  <dcterms:modified xsi:type="dcterms:W3CDTF">2021-07-13T14:52:39Z</dcterms:modified>
</cp:coreProperties>
</file>