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7" r:id="rId4"/>
  </p:sldMasterIdLst>
  <p:notesMasterIdLst>
    <p:notesMasterId r:id="rId23"/>
  </p:notesMasterIdLst>
  <p:handoutMasterIdLst>
    <p:handoutMasterId r:id="rId24"/>
  </p:handoutMasterIdLst>
  <p:sldIdLst>
    <p:sldId id="282" r:id="rId5"/>
    <p:sldId id="256" r:id="rId6"/>
    <p:sldId id="258" r:id="rId7"/>
    <p:sldId id="264" r:id="rId8"/>
    <p:sldId id="265" r:id="rId9"/>
    <p:sldId id="267" r:id="rId10"/>
    <p:sldId id="266" r:id="rId11"/>
    <p:sldId id="268" r:id="rId12"/>
    <p:sldId id="269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9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67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39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01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31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80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3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4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4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6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0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8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4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9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57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trings-in-java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rrays-in-java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937" y="60961"/>
            <a:ext cx="9415108" cy="364082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731" y="1698171"/>
            <a:ext cx="9797143" cy="4868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9835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491" y="226633"/>
            <a:ext cx="10054634" cy="7226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data type</a:t>
            </a:r>
            <a:endParaRPr lang="en-US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46" y="1654629"/>
            <a:ext cx="11112137" cy="43150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Java has two categories of </a:t>
            </a:r>
            <a:r>
              <a:rPr lang="en-US" sz="2800" dirty="0" smtClean="0"/>
              <a:t>data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Primitive Data Type: such as </a:t>
            </a:r>
            <a:r>
              <a:rPr lang="en-US" sz="2400" dirty="0" err="1"/>
              <a:t>boolean</a:t>
            </a:r>
            <a:r>
              <a:rPr lang="en-US" sz="2400" dirty="0"/>
              <a:t>, char, </a:t>
            </a:r>
            <a:r>
              <a:rPr lang="en-US" sz="2400" dirty="0" err="1"/>
              <a:t>int</a:t>
            </a:r>
            <a:r>
              <a:rPr lang="en-US" sz="2400" dirty="0"/>
              <a:t>, short, byte, long, float, and </a:t>
            </a:r>
            <a:r>
              <a:rPr lang="en-US" sz="2400" dirty="0" smtClean="0"/>
              <a:t>double.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Non-Primitive Data Type or Object Data type: such as String, Array, etc.</a:t>
            </a:r>
          </a:p>
        </p:txBody>
      </p:sp>
    </p:spTree>
    <p:extLst>
      <p:ext uri="{BB962C8B-B14F-4D97-AF65-F5344CB8AC3E}">
        <p14:creationId xmlns:p14="http://schemas.microsoft.com/office/powerpoint/2010/main" val="29552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00296"/>
            <a:ext cx="10045925" cy="851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rimitive </a:t>
            </a:r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76" y="1436914"/>
            <a:ext cx="11112137" cy="42933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: </a:t>
            </a:r>
            <a:r>
              <a:rPr lang="en-US" sz="2400" dirty="0" smtClean="0"/>
              <a:t>Boolean </a:t>
            </a:r>
            <a:r>
              <a:rPr lang="en-US" sz="2400" dirty="0"/>
              <a:t>data type represents only one bit of information </a:t>
            </a:r>
            <a:r>
              <a:rPr lang="en-US" sz="2400" b="1" dirty="0"/>
              <a:t>either true or false</a:t>
            </a:r>
            <a:r>
              <a:rPr lang="en-US" sz="2400" dirty="0"/>
              <a:t>, but the size of the </a:t>
            </a:r>
            <a:r>
              <a:rPr lang="en-US" sz="2400" dirty="0" err="1"/>
              <a:t>boolean</a:t>
            </a:r>
            <a:r>
              <a:rPr lang="en-US" sz="2400" dirty="0"/>
              <a:t> data type is </a:t>
            </a:r>
            <a:r>
              <a:rPr lang="en-US" sz="2400" b="1" dirty="0"/>
              <a:t>virtual machine-dependent</a:t>
            </a:r>
            <a:r>
              <a:rPr lang="en-US" sz="2400" dirty="0"/>
              <a:t>. Values of type </a:t>
            </a:r>
            <a:r>
              <a:rPr lang="en-US" sz="2400" dirty="0" err="1"/>
              <a:t>boolean</a:t>
            </a:r>
            <a:r>
              <a:rPr lang="en-US" sz="2400" dirty="0"/>
              <a:t> are not converted implicitly or explicitly (with casts) to any other type. But the programmer can easily write conversion code</a:t>
            </a:r>
            <a:r>
              <a:rPr lang="en-US" sz="2400" dirty="0" smtClean="0"/>
              <a:t>.</a:t>
            </a:r>
          </a:p>
          <a:p>
            <a:pPr lvl="1"/>
            <a:r>
              <a:rPr lang="en-US" b="1" dirty="0" smtClean="0"/>
              <a:t>Syntax</a:t>
            </a:r>
            <a:r>
              <a:rPr lang="en-US" b="1" dirty="0"/>
              <a:t>: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booleanVar</a:t>
            </a:r>
            <a:r>
              <a:rPr lang="en-US" dirty="0" smtClean="0"/>
              <a:t>;</a:t>
            </a:r>
          </a:p>
          <a:p>
            <a:pPr lvl="1"/>
            <a:r>
              <a:rPr lang="en-US" b="1" dirty="0"/>
              <a:t>Size:</a:t>
            </a:r>
            <a:r>
              <a:rPr lang="en-US" dirty="0"/>
              <a:t> virtual machine </a:t>
            </a:r>
            <a:r>
              <a:rPr lang="en-US" dirty="0" smtClean="0"/>
              <a:t>dependent</a:t>
            </a:r>
          </a:p>
          <a:p>
            <a:pPr lvl="1"/>
            <a:r>
              <a:rPr lang="en-US" b="1" dirty="0"/>
              <a:t>Values</a:t>
            </a:r>
            <a:r>
              <a:rPr lang="en-US" dirty="0" smtClean="0"/>
              <a:t>: true</a:t>
            </a:r>
            <a:r>
              <a:rPr lang="en-US" dirty="0"/>
              <a:t>, </a:t>
            </a:r>
            <a:r>
              <a:rPr lang="en-US" dirty="0" smtClean="0"/>
              <a:t>false</a:t>
            </a:r>
          </a:p>
          <a:p>
            <a:pPr lvl="1"/>
            <a:r>
              <a:rPr lang="en-US" b="1" dirty="0"/>
              <a:t>Default Value</a:t>
            </a:r>
            <a:r>
              <a:rPr lang="en-US" b="1" dirty="0" smtClean="0"/>
              <a:t>: </a:t>
            </a:r>
            <a:r>
              <a:rPr lang="en-US" dirty="0" smtClean="0"/>
              <a:t>false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76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903" y="0"/>
            <a:ext cx="10133011" cy="80097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rimitive </a:t>
            </a:r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2" y="862150"/>
            <a:ext cx="11329852" cy="5791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/>
              <a:t>The </a:t>
            </a:r>
            <a:r>
              <a:rPr lang="en-US" sz="2400" dirty="0"/>
              <a:t>byte data type is an 8-bit signed two’s complement integer. The byte data type is useful      for saving memory in large arrays.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pPr lvl="1"/>
            <a:r>
              <a:rPr lang="en-US" b="1" dirty="0" smtClean="0"/>
              <a:t>Syntax</a:t>
            </a:r>
            <a:r>
              <a:rPr lang="en-US" b="1" dirty="0"/>
              <a:t>: </a:t>
            </a:r>
            <a:r>
              <a:rPr lang="en-US" dirty="0"/>
              <a:t>byte </a:t>
            </a:r>
            <a:r>
              <a:rPr lang="en-US" dirty="0" err="1"/>
              <a:t>byteVar</a:t>
            </a:r>
            <a:r>
              <a:rPr lang="en-US" dirty="0"/>
              <a:t>;</a:t>
            </a:r>
          </a:p>
          <a:p>
            <a:pPr lvl="1"/>
            <a:r>
              <a:rPr lang="en-US" b="1" dirty="0" smtClean="0"/>
              <a:t>Size</a:t>
            </a:r>
            <a:r>
              <a:rPr lang="en-US" b="1" dirty="0"/>
              <a:t>:</a:t>
            </a:r>
            <a:r>
              <a:rPr lang="en-US" dirty="0"/>
              <a:t> 1 byte ( 8 bits )</a:t>
            </a:r>
          </a:p>
          <a:p>
            <a:pPr lvl="1"/>
            <a:r>
              <a:rPr lang="en-US" b="1" dirty="0" smtClean="0"/>
              <a:t>Values</a:t>
            </a:r>
            <a:r>
              <a:rPr lang="en-US" dirty="0"/>
              <a:t>: -128 to 127</a:t>
            </a:r>
            <a:endParaRPr lang="en-US" dirty="0" smtClean="0"/>
          </a:p>
          <a:p>
            <a:pPr lvl="1"/>
            <a:r>
              <a:rPr lang="en-US" b="1" dirty="0" smtClean="0"/>
              <a:t>Default </a:t>
            </a:r>
            <a:r>
              <a:rPr lang="en-US" b="1" dirty="0"/>
              <a:t>Value</a:t>
            </a:r>
            <a:r>
              <a:rPr lang="en-US" b="1" dirty="0" smtClean="0"/>
              <a:t>: </a:t>
            </a:r>
            <a:r>
              <a:rPr lang="bn-IN" dirty="0" smtClean="0"/>
              <a:t>0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bn-IN" sz="3000" dirty="0">
                <a:solidFill>
                  <a:srgbClr val="00B0F0"/>
                </a:solidFill>
                <a:latin typeface="Times New Roman" panose="02020603050405020304" pitchFamily="18" charset="0"/>
              </a:rPr>
              <a:t>3</a:t>
            </a:r>
            <a:r>
              <a:rPr lang="en-US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hort : </a:t>
            </a:r>
            <a:r>
              <a:rPr lang="en-US" dirty="0"/>
              <a:t> </a:t>
            </a:r>
            <a:r>
              <a:rPr lang="en-US" sz="2400" dirty="0"/>
              <a:t>The short data type is a 16-bit signed two’s complement integer. Similar to byte, use a short to save memory in large arrays, in situations where the memory savings actually matters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bn-IN" sz="2400" dirty="0" smtClean="0"/>
          </a:p>
          <a:p>
            <a:pPr lvl="1"/>
            <a:r>
              <a:rPr lang="en-US" b="1" dirty="0"/>
              <a:t>Syntax</a:t>
            </a:r>
            <a:r>
              <a:rPr lang="en-US" b="1" dirty="0" smtClean="0"/>
              <a:t>:</a:t>
            </a:r>
            <a:r>
              <a:rPr lang="bn-IN" b="1" dirty="0" smtClean="0"/>
              <a:t> </a:t>
            </a:r>
            <a:r>
              <a:rPr lang="en-US" b="1" dirty="0" smtClean="0"/>
              <a:t>short </a:t>
            </a:r>
            <a:r>
              <a:rPr lang="en-US" b="1" dirty="0" err="1"/>
              <a:t>shortVar</a:t>
            </a:r>
            <a:r>
              <a:rPr lang="en-US" b="1" dirty="0" smtClean="0"/>
              <a:t>;</a:t>
            </a:r>
            <a:endParaRPr lang="bn-IN" b="1" dirty="0" smtClean="0"/>
          </a:p>
          <a:p>
            <a:pPr lvl="1"/>
            <a:r>
              <a:rPr lang="en-US" b="1" dirty="0" smtClean="0"/>
              <a:t> </a:t>
            </a:r>
            <a:r>
              <a:rPr lang="en-US" b="1" dirty="0"/>
              <a:t>Size:</a:t>
            </a:r>
            <a:r>
              <a:rPr lang="en-US" dirty="0"/>
              <a:t> </a:t>
            </a:r>
            <a:r>
              <a:rPr lang="bn-IN" dirty="0" smtClean="0"/>
              <a:t>2</a:t>
            </a:r>
            <a:r>
              <a:rPr lang="en-US" dirty="0" smtClean="0"/>
              <a:t> </a:t>
            </a:r>
            <a:r>
              <a:rPr lang="en-US" dirty="0"/>
              <a:t>byte ( </a:t>
            </a:r>
            <a:r>
              <a:rPr lang="bn-IN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bits )</a:t>
            </a:r>
          </a:p>
          <a:p>
            <a:pPr lvl="1"/>
            <a:r>
              <a:rPr lang="en-US" b="1" dirty="0"/>
              <a:t>Values</a:t>
            </a:r>
            <a:r>
              <a:rPr lang="en-US" dirty="0"/>
              <a:t>:-32, 768 to 32, 767 (inclusive) </a:t>
            </a:r>
            <a:endParaRPr lang="bn-IN" dirty="0"/>
          </a:p>
          <a:p>
            <a:pPr lvl="1"/>
            <a:r>
              <a:rPr lang="en-US" b="1" dirty="0" smtClean="0"/>
              <a:t>Default </a:t>
            </a:r>
            <a:r>
              <a:rPr lang="en-US" b="1" dirty="0"/>
              <a:t>Value: </a:t>
            </a:r>
            <a:r>
              <a:rPr lang="bn-IN" dirty="0"/>
              <a:t>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45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77" y="226633"/>
            <a:ext cx="10158548" cy="86193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rimitive </a:t>
            </a:r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66" y="1219200"/>
            <a:ext cx="11295017" cy="54341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600" dirty="0">
                <a:latin typeface="+mn-lt"/>
              </a:rPr>
              <a:t> It is a 32-bit signed two’s complement integer.</a:t>
            </a:r>
            <a:endParaRPr lang="bn-IN" sz="2600" dirty="0" smtClean="0">
              <a:latin typeface="+mn-lt"/>
            </a:endParaRPr>
          </a:p>
          <a:p>
            <a:pPr lvl="1"/>
            <a:r>
              <a:rPr lang="en-US" b="1" dirty="0"/>
              <a:t>Syntax</a:t>
            </a:r>
            <a:r>
              <a:rPr lang="en-US" b="1" dirty="0" smtClean="0"/>
              <a:t>:</a:t>
            </a:r>
            <a:r>
              <a:rPr lang="bn-IN" b="1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intVar</a:t>
            </a:r>
            <a:r>
              <a:rPr lang="en-US" b="1" dirty="0"/>
              <a:t>;</a:t>
            </a:r>
            <a:endParaRPr lang="bn-IN" b="1" dirty="0" smtClean="0"/>
          </a:p>
          <a:p>
            <a:pPr lvl="1"/>
            <a:r>
              <a:rPr lang="en-US" b="1" dirty="0" smtClean="0"/>
              <a:t> </a:t>
            </a:r>
            <a:r>
              <a:rPr lang="en-US" b="1" dirty="0"/>
              <a:t>Size:</a:t>
            </a:r>
            <a:r>
              <a:rPr lang="en-US" dirty="0"/>
              <a:t> 4</a:t>
            </a:r>
            <a:r>
              <a:rPr lang="en-US" dirty="0" smtClean="0"/>
              <a:t> </a:t>
            </a:r>
            <a:r>
              <a:rPr lang="en-US" dirty="0"/>
              <a:t>byte ( </a:t>
            </a:r>
            <a:r>
              <a:rPr lang="en-US" dirty="0" smtClean="0"/>
              <a:t>32 </a:t>
            </a:r>
            <a:r>
              <a:rPr lang="en-US" dirty="0"/>
              <a:t>bits )</a:t>
            </a:r>
          </a:p>
          <a:p>
            <a:pPr lvl="1"/>
            <a:r>
              <a:rPr lang="en-US" b="1" dirty="0"/>
              <a:t>Values</a:t>
            </a:r>
            <a:r>
              <a:rPr lang="en-US" dirty="0"/>
              <a:t>:--2, 147, 483, 648 to 2, 147, 483, 647 (inclusive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Default Value: </a:t>
            </a:r>
            <a:r>
              <a:rPr lang="bn-IN" dirty="0" smtClean="0"/>
              <a:t>0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33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33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 </a:t>
            </a:r>
            <a:r>
              <a:rPr lang="en-US" sz="33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/>
              <a:t> </a:t>
            </a:r>
            <a:r>
              <a:rPr lang="en-US" sz="2600" dirty="0">
                <a:latin typeface="+mn-lt"/>
              </a:rPr>
              <a:t>The long data type is a 64-bit two’s complement integer</a:t>
            </a:r>
            <a:r>
              <a:rPr lang="en-US" sz="2600" dirty="0" smtClean="0">
                <a:latin typeface="+mn-lt"/>
              </a:rPr>
              <a:t>.</a:t>
            </a:r>
            <a:endParaRPr lang="en-US" sz="2600" dirty="0">
              <a:latin typeface="+mn-lt"/>
            </a:endParaRPr>
          </a:p>
          <a:p>
            <a:pPr lvl="1"/>
            <a:r>
              <a:rPr lang="en-US" b="1" dirty="0" smtClean="0"/>
              <a:t>Syntax</a:t>
            </a:r>
            <a:r>
              <a:rPr lang="en-US" b="1" dirty="0"/>
              <a:t>:</a:t>
            </a:r>
            <a:r>
              <a:rPr lang="bn-IN" b="1" dirty="0"/>
              <a:t> </a:t>
            </a:r>
            <a:r>
              <a:rPr lang="en-US" dirty="0" smtClean="0"/>
              <a:t>long </a:t>
            </a:r>
            <a:r>
              <a:rPr lang="en-US" dirty="0" err="1" smtClean="0"/>
              <a:t>longVar</a:t>
            </a:r>
            <a:r>
              <a:rPr lang="en-US" b="1" dirty="0"/>
              <a:t>;</a:t>
            </a:r>
            <a:endParaRPr lang="bn-IN" b="1" dirty="0"/>
          </a:p>
          <a:p>
            <a:pPr lvl="1"/>
            <a:r>
              <a:rPr lang="en-US" b="1" dirty="0" smtClean="0"/>
              <a:t>Size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smtClean="0"/>
              <a:t>8 </a:t>
            </a:r>
            <a:r>
              <a:rPr lang="en-US" dirty="0"/>
              <a:t>byte ( </a:t>
            </a:r>
            <a:r>
              <a:rPr lang="en-US" dirty="0" smtClean="0"/>
              <a:t>64 </a:t>
            </a:r>
            <a:r>
              <a:rPr lang="en-US" dirty="0"/>
              <a:t>bits )</a:t>
            </a:r>
          </a:p>
          <a:p>
            <a:pPr lvl="1"/>
            <a:r>
              <a:rPr lang="en-US" b="1" dirty="0"/>
              <a:t>Values</a:t>
            </a:r>
            <a:r>
              <a:rPr lang="en-US" dirty="0" smtClean="0"/>
              <a:t>:-</a:t>
            </a:r>
            <a:r>
              <a:rPr lang="en-US" dirty="0"/>
              <a:t>9, 223, 372, 036, 854, 775, 808 </a:t>
            </a:r>
          </a:p>
          <a:p>
            <a:pPr marL="457200" lvl="1" indent="0">
              <a:buNone/>
            </a:pPr>
            <a:r>
              <a:rPr lang="en-US" dirty="0"/>
              <a:t>          to </a:t>
            </a:r>
            <a:r>
              <a:rPr lang="en-US" dirty="0" smtClean="0"/>
              <a:t>9</a:t>
            </a:r>
            <a:r>
              <a:rPr lang="en-US" dirty="0"/>
              <a:t>, 223, 372, 036, 854, 775, 807</a:t>
            </a:r>
          </a:p>
          <a:p>
            <a:pPr lvl="1"/>
            <a:r>
              <a:rPr lang="en-US" b="1" dirty="0" smtClean="0"/>
              <a:t>Default </a:t>
            </a:r>
            <a:r>
              <a:rPr lang="en-US" b="1" dirty="0"/>
              <a:t>Value: </a:t>
            </a:r>
            <a:r>
              <a:rPr lang="bn-IN" dirty="0"/>
              <a:t>0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583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869" y="226633"/>
            <a:ext cx="9976256" cy="70518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rimitive </a:t>
            </a:r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7" y="992778"/>
            <a:ext cx="11242766" cy="56605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/>
              <a:t> </a:t>
            </a:r>
            <a:r>
              <a:rPr lang="en-US" sz="2600" dirty="0"/>
              <a:t>The float data type is a single-precision 32-bit </a:t>
            </a:r>
            <a:r>
              <a:rPr lang="en-US" sz="2600" u="sng" dirty="0"/>
              <a:t>IEEE 754</a:t>
            </a:r>
            <a:r>
              <a:rPr lang="en-US" sz="2600" dirty="0"/>
              <a:t> floating-point. Use a float (instead of double) if you need to save memory in large arrays of floating-point numbers.</a:t>
            </a:r>
            <a:br>
              <a:rPr lang="en-US" sz="2600" dirty="0"/>
            </a:br>
            <a:r>
              <a:rPr lang="en-US" dirty="0"/>
              <a:t> </a:t>
            </a:r>
            <a:endParaRPr lang="bn-IN" sz="2000" dirty="0" smtClean="0"/>
          </a:p>
          <a:p>
            <a:pPr lvl="1"/>
            <a:r>
              <a:rPr lang="en-US" b="1" dirty="0"/>
              <a:t>Syntax</a:t>
            </a:r>
            <a:r>
              <a:rPr lang="en-US" b="1" dirty="0" smtClean="0"/>
              <a:t>:</a:t>
            </a:r>
            <a:r>
              <a:rPr lang="bn-IN" b="1" dirty="0" smtClean="0"/>
              <a:t> </a:t>
            </a:r>
            <a:r>
              <a:rPr lang="en-US" dirty="0" smtClean="0"/>
              <a:t>float </a:t>
            </a:r>
            <a:r>
              <a:rPr lang="en-US" dirty="0" err="1"/>
              <a:t>floatVar</a:t>
            </a:r>
            <a:r>
              <a:rPr lang="en-US" dirty="0"/>
              <a:t>;</a:t>
            </a:r>
            <a:endParaRPr lang="bn-IN" dirty="0" smtClean="0"/>
          </a:p>
          <a:p>
            <a:pPr lvl="1"/>
            <a:r>
              <a:rPr lang="en-US" b="1" dirty="0" smtClean="0"/>
              <a:t> Size:</a:t>
            </a:r>
            <a:r>
              <a:rPr lang="en-US" dirty="0" smtClean="0"/>
              <a:t> 4 byte ( 32 bits )</a:t>
            </a:r>
          </a:p>
          <a:p>
            <a:pPr lvl="1"/>
            <a:r>
              <a:rPr lang="en-US" b="1" dirty="0" smtClean="0"/>
              <a:t>Values</a:t>
            </a:r>
            <a:r>
              <a:rPr lang="en-US" dirty="0" smtClean="0"/>
              <a:t>: </a:t>
            </a:r>
            <a:r>
              <a:rPr lang="en-US" dirty="0" err="1" smtClean="0"/>
              <a:t>upto</a:t>
            </a:r>
            <a:r>
              <a:rPr lang="en-US" dirty="0" smtClean="0"/>
              <a:t> </a:t>
            </a:r>
            <a:r>
              <a:rPr lang="en-US" dirty="0"/>
              <a:t>7 decimal digits</a:t>
            </a:r>
            <a:endParaRPr lang="en-US" dirty="0" smtClean="0"/>
          </a:p>
          <a:p>
            <a:pPr lvl="1"/>
            <a:r>
              <a:rPr lang="en-US" b="1" dirty="0" smtClean="0"/>
              <a:t>Default Value: </a:t>
            </a:r>
            <a:r>
              <a:rPr lang="bn-IN" dirty="0" smtClean="0"/>
              <a:t>0</a:t>
            </a:r>
            <a:r>
              <a:rPr lang="en-US" dirty="0" smtClean="0"/>
              <a:t>.0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b="1" dirty="0" smtClean="0"/>
              <a:t>: </a:t>
            </a:r>
            <a:r>
              <a:rPr lang="en-US" dirty="0"/>
              <a:t> </a:t>
            </a:r>
            <a:r>
              <a:rPr lang="en-US" sz="2400" dirty="0"/>
              <a:t>The double data type is a double-precision 64-bit IEEE 754 floating-point. For decimal values, this data type is generally the default choice.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Syntax</a:t>
            </a:r>
            <a:r>
              <a:rPr lang="en-US" b="1" dirty="0"/>
              <a:t>:</a:t>
            </a:r>
            <a:r>
              <a:rPr lang="bn-IN" b="1" dirty="0"/>
              <a:t> </a:t>
            </a:r>
            <a:r>
              <a:rPr lang="en-US" dirty="0"/>
              <a:t>double </a:t>
            </a:r>
            <a:r>
              <a:rPr lang="en-US" dirty="0" err="1"/>
              <a:t>doubleVar</a:t>
            </a:r>
            <a:r>
              <a:rPr lang="en-US" dirty="0" smtClean="0"/>
              <a:t>;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/>
              <a:t>Size:</a:t>
            </a:r>
            <a:r>
              <a:rPr lang="en-US" dirty="0"/>
              <a:t> </a:t>
            </a:r>
            <a:r>
              <a:rPr lang="en-US" dirty="0" smtClean="0"/>
              <a:t>8 </a:t>
            </a:r>
            <a:r>
              <a:rPr lang="en-US" dirty="0"/>
              <a:t>byte ( </a:t>
            </a:r>
            <a:r>
              <a:rPr lang="en-US" dirty="0" smtClean="0"/>
              <a:t>64 </a:t>
            </a:r>
            <a:r>
              <a:rPr lang="en-US" dirty="0"/>
              <a:t>bits )</a:t>
            </a:r>
          </a:p>
          <a:p>
            <a:pPr lvl="1"/>
            <a:r>
              <a:rPr lang="en-US" b="1" dirty="0" err="1" smtClean="0"/>
              <a:t>Values</a:t>
            </a:r>
            <a:r>
              <a:rPr lang="en-US" dirty="0" err="1" smtClean="0"/>
              <a:t>:upto</a:t>
            </a:r>
            <a:r>
              <a:rPr lang="en-US" dirty="0" smtClean="0"/>
              <a:t> </a:t>
            </a:r>
            <a:r>
              <a:rPr lang="en-US" dirty="0"/>
              <a:t>16 decimal digits</a:t>
            </a:r>
          </a:p>
          <a:p>
            <a:pPr lvl="1"/>
            <a:r>
              <a:rPr lang="en-US" b="1" dirty="0" smtClean="0"/>
              <a:t>Default </a:t>
            </a:r>
            <a:r>
              <a:rPr lang="en-US" b="1" dirty="0"/>
              <a:t>Value: </a:t>
            </a:r>
            <a:r>
              <a:rPr lang="bn-IN" dirty="0" smtClean="0"/>
              <a:t>0</a:t>
            </a:r>
            <a:r>
              <a:rPr lang="en-US" dirty="0" smtClean="0"/>
              <a:t>.0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6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280" y="278885"/>
            <a:ext cx="10019799" cy="93160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rimitive </a:t>
            </a:r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06" y="1811383"/>
            <a:ext cx="11051177" cy="4841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/>
              <a:t>The char data type is a single 16-bit Unicode character</a:t>
            </a:r>
            <a:r>
              <a:rPr lang="en-US" sz="2400" dirty="0" smtClean="0"/>
              <a:t>.</a:t>
            </a:r>
          </a:p>
          <a:p>
            <a:pPr lvl="1"/>
            <a:r>
              <a:rPr lang="en-US" b="1" dirty="0"/>
              <a:t> </a:t>
            </a:r>
            <a:r>
              <a:rPr lang="en-US" b="1" dirty="0" smtClean="0"/>
              <a:t> Syntax:</a:t>
            </a:r>
            <a:r>
              <a:rPr lang="bn-IN" b="1" dirty="0" smtClean="0"/>
              <a:t> </a:t>
            </a:r>
            <a:r>
              <a:rPr lang="en-US" dirty="0"/>
              <a:t>char </a:t>
            </a:r>
            <a:r>
              <a:rPr lang="en-US" dirty="0" err="1"/>
              <a:t>charVar</a:t>
            </a:r>
            <a:r>
              <a:rPr lang="en-US" dirty="0" smtClean="0"/>
              <a:t>;</a:t>
            </a:r>
          </a:p>
          <a:p>
            <a:pPr lvl="1"/>
            <a:r>
              <a:rPr lang="en-US" b="1" dirty="0" smtClean="0"/>
              <a:t> Size:</a:t>
            </a:r>
            <a:r>
              <a:rPr lang="en-US" dirty="0" smtClean="0"/>
              <a:t> 2 byte ( 16 bits )</a:t>
            </a:r>
          </a:p>
          <a:p>
            <a:pPr lvl="1"/>
            <a:r>
              <a:rPr lang="en-US" b="1" dirty="0" smtClean="0"/>
              <a:t>Values</a:t>
            </a:r>
            <a:r>
              <a:rPr lang="en-US" dirty="0" smtClean="0"/>
              <a:t>: </a:t>
            </a:r>
            <a:r>
              <a:rPr lang="pl-PL" dirty="0" smtClean="0"/>
              <a:t>'\</a:t>
            </a:r>
            <a:r>
              <a:rPr lang="pl-PL" dirty="0"/>
              <a:t>u0000' (0) to '\uffff' (65535)</a:t>
            </a:r>
            <a:endParaRPr lang="en-US" dirty="0" smtClean="0"/>
          </a:p>
          <a:p>
            <a:pPr lvl="1"/>
            <a:r>
              <a:rPr lang="en-US" b="1" dirty="0" smtClean="0"/>
              <a:t>Default Value: </a:t>
            </a:r>
            <a:r>
              <a:rPr lang="en-US" dirty="0"/>
              <a:t>'\u0000'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215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278674"/>
            <a:ext cx="11234057" cy="73152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Data Type or Reference Data Types</a:t>
            </a:r>
            <a:endParaRPr lang="en-US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66" y="1367246"/>
            <a:ext cx="11295017" cy="528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 </a:t>
            </a:r>
            <a:r>
              <a:rPr lang="en-US" sz="2400" b="1" dirty="0"/>
              <a:t>Reference Data Types</a:t>
            </a:r>
            <a:r>
              <a:rPr lang="en-US" sz="2400" dirty="0"/>
              <a:t> will contain a memory address of variable value because the reference types won’t store the variable value directly in memory. They are </a:t>
            </a:r>
            <a:r>
              <a:rPr lang="en-US" sz="2400" b="1" u="sng" dirty="0"/>
              <a:t>strings</a:t>
            </a:r>
            <a:r>
              <a:rPr lang="en-US" sz="2400" dirty="0"/>
              <a:t>, </a:t>
            </a:r>
            <a:r>
              <a:rPr lang="en-US" sz="2400" b="1" u="sng" dirty="0"/>
              <a:t>objects</a:t>
            </a:r>
            <a:r>
              <a:rPr lang="en-US" sz="2400" dirty="0"/>
              <a:t>, </a:t>
            </a:r>
            <a:r>
              <a:rPr lang="en-US" sz="2400" u="sng" dirty="0"/>
              <a:t>arrays</a:t>
            </a:r>
            <a:r>
              <a:rPr lang="en-US" sz="2400" dirty="0"/>
              <a:t>, etc.</a:t>
            </a:r>
            <a:r>
              <a:rPr lang="en-US" sz="2000" dirty="0"/>
              <a:t> 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fontAlgn="base"/>
            <a:r>
              <a:rPr lang="en-US" sz="2000" b="1" u="sng" dirty="0">
                <a:hlinkClick r:id="rId2"/>
              </a:rPr>
              <a:t>String</a:t>
            </a:r>
            <a:r>
              <a:rPr lang="en-US" sz="2000" dirty="0"/>
              <a:t>: Strings are defined as an array of characters. The difference between a character array and a string in Java is, the string is designed to hold a sequence of characters in a single variable whereas, a character array is a collection of separate char type entities.</a:t>
            </a:r>
          </a:p>
          <a:p>
            <a:pPr fontAlgn="base"/>
            <a:r>
              <a:rPr lang="en-US" sz="2000" dirty="0"/>
              <a:t>Unlike C/C++, Java strings are not terminated with a null character.</a:t>
            </a:r>
            <a:br>
              <a:rPr lang="en-US" sz="2000" dirty="0"/>
            </a:br>
            <a:r>
              <a:rPr lang="en-US" sz="2000" dirty="0"/>
              <a:t>Below is the basic syntax for declaring a string in Java programming language.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/>
              <a:t>Syntax</a:t>
            </a:r>
            <a:r>
              <a:rPr lang="en-US" b="1" dirty="0" smtClean="0"/>
              <a:t>: </a:t>
            </a:r>
            <a:r>
              <a:rPr lang="en-US" sz="2000" b="1" dirty="0" smtClean="0"/>
              <a:t>&lt;</a:t>
            </a:r>
            <a:r>
              <a:rPr lang="en-US" sz="2000" b="1" dirty="0" err="1"/>
              <a:t>String_Type</a:t>
            </a:r>
            <a:r>
              <a:rPr lang="en-US" sz="2000" b="1" dirty="0"/>
              <a:t>&gt; &lt;</a:t>
            </a:r>
            <a:r>
              <a:rPr lang="en-US" sz="2000" b="1" dirty="0" err="1"/>
              <a:t>string_variable</a:t>
            </a:r>
            <a:r>
              <a:rPr lang="en-US" sz="2000" b="1" dirty="0"/>
              <a:t>&gt; = “&lt;</a:t>
            </a:r>
            <a:r>
              <a:rPr lang="en-US" sz="2000" b="1" dirty="0" err="1"/>
              <a:t>sequence_of_string</a:t>
            </a:r>
            <a:r>
              <a:rPr lang="en-US" sz="2000" b="1" dirty="0"/>
              <a:t>&gt;”;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02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63" y="243840"/>
            <a:ext cx="11573690" cy="84473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Data Type or Reference Data Types</a:t>
            </a:r>
            <a:endParaRPr lang="en-US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280160"/>
            <a:ext cx="11207931" cy="53818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The </a:t>
            </a:r>
            <a:r>
              <a:rPr lang="en-US" sz="2600" b="1" dirty="0"/>
              <a:t>Reference Data Types</a:t>
            </a:r>
            <a:r>
              <a:rPr lang="en-US" sz="2600" dirty="0"/>
              <a:t> will contain a memory address of variable value because the reference types won’t store the variable value directly in memory. They are </a:t>
            </a:r>
            <a:r>
              <a:rPr lang="en-US" sz="2600" b="1" u="sng" dirty="0"/>
              <a:t>strings</a:t>
            </a:r>
            <a:r>
              <a:rPr lang="en-US" sz="2600" dirty="0"/>
              <a:t>, </a:t>
            </a:r>
            <a:r>
              <a:rPr lang="en-US" sz="2600" b="1" u="sng" dirty="0"/>
              <a:t>objects</a:t>
            </a:r>
            <a:r>
              <a:rPr lang="en-US" sz="2600" dirty="0"/>
              <a:t>, </a:t>
            </a:r>
            <a:r>
              <a:rPr lang="en-US" sz="2600" u="sng" dirty="0"/>
              <a:t>arrays</a:t>
            </a:r>
            <a:r>
              <a:rPr lang="en-US" sz="2600" dirty="0"/>
              <a:t>, etc. </a:t>
            </a:r>
            <a:endParaRPr lang="en-US" sz="2600" dirty="0" smtClean="0"/>
          </a:p>
          <a:p>
            <a:pPr fontAlgn="base"/>
            <a:r>
              <a:rPr lang="en-US" sz="2000" b="1" u="sng" dirty="0">
                <a:hlinkClick r:id="rId2"/>
              </a:rPr>
              <a:t>Array</a:t>
            </a:r>
            <a:r>
              <a:rPr lang="en-US" sz="2000" b="1" dirty="0"/>
              <a:t>:</a:t>
            </a:r>
            <a:r>
              <a:rPr lang="en-US" sz="2000" dirty="0"/>
              <a:t> An array is a group of like-typed variables that are referred to by a common name. Arrays in Java work differently than they do in C/C++. The following are some important points about Java arrays. </a:t>
            </a:r>
            <a:endParaRPr lang="en-US" sz="2000" dirty="0" smtClean="0"/>
          </a:p>
          <a:p>
            <a:pPr fontAlgn="base"/>
            <a:r>
              <a:rPr lang="en-US" sz="2200" dirty="0"/>
              <a:t>In Java, all arrays are dynamically allocated. (discussed below) </a:t>
            </a:r>
          </a:p>
          <a:p>
            <a:pPr fontAlgn="base"/>
            <a:r>
              <a:rPr lang="en-US" sz="2200" dirty="0" smtClean="0"/>
              <a:t>Since </a:t>
            </a:r>
            <a:r>
              <a:rPr lang="en-US" sz="2200" dirty="0"/>
              <a:t>arrays are objects in Java, we can find their length using member length. This is different from C/C++ where we find length using size.</a:t>
            </a:r>
          </a:p>
          <a:p>
            <a:pPr fontAlgn="base"/>
            <a:r>
              <a:rPr lang="en-US" sz="2200" dirty="0"/>
              <a:t>A Java array variable can also be declared like other variables with [] after the data type.</a:t>
            </a:r>
          </a:p>
          <a:p>
            <a:pPr fontAlgn="base"/>
            <a:r>
              <a:rPr lang="en-US" sz="2200" dirty="0"/>
              <a:t>The variables in the array are ordered and each has an index beginning from 0.</a:t>
            </a:r>
          </a:p>
          <a:p>
            <a:pPr fontAlgn="base"/>
            <a:r>
              <a:rPr lang="en-US" sz="2200" dirty="0"/>
              <a:t>Java array can be also be used as a static field, a local variable or a method parameter.</a:t>
            </a:r>
          </a:p>
          <a:p>
            <a:pPr fontAlgn="base"/>
            <a:r>
              <a:rPr lang="en-US" sz="2200" dirty="0"/>
              <a:t>The </a:t>
            </a:r>
            <a:r>
              <a:rPr lang="en-US" sz="2200" b="1" dirty="0"/>
              <a:t>size</a:t>
            </a:r>
            <a:r>
              <a:rPr lang="en-US" sz="2200" dirty="0"/>
              <a:t> of an array must be specified by an </a:t>
            </a:r>
            <a:r>
              <a:rPr lang="en-US" sz="2200" dirty="0" err="1"/>
              <a:t>int</a:t>
            </a:r>
            <a:r>
              <a:rPr lang="en-US" sz="2200" dirty="0"/>
              <a:t> value and not long or short</a:t>
            </a:r>
          </a:p>
          <a:p>
            <a:pPr fontAlgn="base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24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023" y="-322218"/>
            <a:ext cx="9301898" cy="433751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445" y="1863634"/>
            <a:ext cx="9718765" cy="35705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10000" b="1" dirty="0">
                <a:solidFill>
                  <a:srgbClr val="00B050"/>
                </a:solidFill>
                <a:latin typeface="Vivaldi" panose="03020602050506090804" pitchFamily="66" charset="0"/>
              </a:rPr>
              <a:t>Thank you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5408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48342"/>
            <a:ext cx="10284823" cy="187234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Presentation Topic is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and Data type</a:t>
            </a:r>
            <a:endParaRPr lang="en-US" sz="66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2433" y="3596640"/>
            <a:ext cx="7271657" cy="2830286"/>
          </a:xfrm>
        </p:spPr>
        <p:txBody>
          <a:bodyPr>
            <a:normAutofit fontScale="92500" lnSpcReduction="20000"/>
          </a:bodyPr>
          <a:lstStyle/>
          <a:p>
            <a:r>
              <a:rPr lang="en-US" sz="4300" b="1" cap="none" dirty="0" smtClean="0">
                <a:solidFill>
                  <a:srgbClr val="FFC000"/>
                </a:solidFill>
                <a:latin typeface="Times New Roman"/>
                <a:cs typeface="Times New Roman"/>
              </a:rPr>
              <a:t>Presented By:</a:t>
            </a:r>
          </a:p>
          <a:p>
            <a:r>
              <a:rPr lang="en-US" sz="2800" cap="none" dirty="0" smtClean="0">
                <a:solidFill>
                  <a:schemeClr val="tx1"/>
                </a:solidFill>
                <a:latin typeface="Times New Roman"/>
                <a:cs typeface="Times New Roman"/>
              </a:rPr>
              <a:t>Name : </a:t>
            </a:r>
            <a:r>
              <a:rPr lang="en-US" sz="2800" cap="none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Tushar</a:t>
            </a:r>
            <a:r>
              <a:rPr lang="en-US" sz="2800" cap="none" dirty="0" smtClean="0">
                <a:solidFill>
                  <a:schemeClr val="tx1"/>
                </a:solidFill>
                <a:latin typeface="Times New Roman"/>
                <a:cs typeface="Times New Roman"/>
              </a:rPr>
              <a:t> Sarkar</a:t>
            </a:r>
          </a:p>
          <a:p>
            <a:r>
              <a:rPr lang="en-US" sz="2400" cap="none" dirty="0" smtClean="0">
                <a:solidFill>
                  <a:schemeClr val="tx1"/>
                </a:solidFill>
                <a:latin typeface="Times New Roman"/>
                <a:cs typeface="Times New Roman"/>
              </a:rPr>
              <a:t>Student ID: 18CSE035</a:t>
            </a:r>
          </a:p>
          <a:p>
            <a:r>
              <a:rPr lang="en-US" sz="2400" cap="none" dirty="0" smtClean="0">
                <a:solidFill>
                  <a:schemeClr val="tx1"/>
                </a:solidFill>
                <a:latin typeface="Times New Roman"/>
                <a:cs typeface="Times New Roman"/>
              </a:rPr>
              <a:t>Second Year First Semester</a:t>
            </a:r>
          </a:p>
          <a:p>
            <a:r>
              <a:rPr lang="en-US" sz="2400" cap="none" dirty="0" smtClean="0">
                <a:solidFill>
                  <a:schemeClr val="tx1"/>
                </a:solidFill>
                <a:latin typeface="Times New Roman"/>
                <a:cs typeface="Times New Roman"/>
              </a:rPr>
              <a:t>Department Of CSE,BSMRSTU,</a:t>
            </a:r>
          </a:p>
          <a:p>
            <a:r>
              <a:rPr lang="en-US" sz="2400" cap="none" dirty="0" smtClean="0">
                <a:solidFill>
                  <a:schemeClr val="tx1"/>
                </a:solidFill>
                <a:latin typeface="Times New Roman"/>
                <a:cs typeface="Times New Roman"/>
              </a:rPr>
              <a:t>Gopalganj-8100.</a:t>
            </a:r>
            <a:endParaRPr lang="en-US" sz="2400" cap="none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452718"/>
            <a:ext cx="9502194" cy="95807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java keyword </a:t>
            </a:r>
            <a:endParaRPr lang="en-US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99819" cy="425208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+mn-lt"/>
              </a:rPr>
              <a:t>A </a:t>
            </a:r>
            <a:r>
              <a:rPr lang="en-US" sz="2400" dirty="0">
                <a:latin typeface="+mn-lt"/>
              </a:rPr>
              <a:t>Java keyword is one of 50 reserved terms that have a special function </a:t>
            </a:r>
            <a:r>
              <a:rPr lang="en-US" sz="2400" dirty="0" smtClean="0">
                <a:latin typeface="+mn-lt"/>
              </a:rPr>
              <a:t>and </a:t>
            </a:r>
            <a:r>
              <a:rPr lang="en-US" sz="2400" dirty="0">
                <a:latin typeface="+mn-lt"/>
              </a:rPr>
              <a:t>a set definition in the Java programming language</a:t>
            </a:r>
            <a:r>
              <a:rPr lang="en-US" sz="2400" dirty="0" smtClean="0">
                <a:latin typeface="+mn-lt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fact that the terms are reserved means that they cannot be used as identifiers for any other program elements, including classes, subclasses, variables, methods and objects.</a:t>
            </a:r>
            <a:endParaRPr lang="en-US" sz="2400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75" y="452718"/>
            <a:ext cx="9467360" cy="9493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java keyword </a:t>
            </a:r>
            <a:endParaRPr lang="en-US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18378"/>
              </p:ext>
            </p:extLst>
          </p:nvPr>
        </p:nvGraphicFramePr>
        <p:xfrm>
          <a:off x="1419497" y="1994266"/>
          <a:ext cx="9292046" cy="4214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6023">
                  <a:extLst>
                    <a:ext uri="{9D8B030D-6E8A-4147-A177-3AD203B41FA5}">
                      <a16:colId xmlns:a16="http://schemas.microsoft.com/office/drawing/2014/main" val="952360427"/>
                    </a:ext>
                  </a:extLst>
                </a:gridCol>
                <a:gridCol w="4646023">
                  <a:extLst>
                    <a:ext uri="{9D8B030D-6E8A-4147-A177-3AD203B41FA5}">
                      <a16:colId xmlns:a16="http://schemas.microsoft.com/office/drawing/2014/main" val="3121125430"/>
                    </a:ext>
                  </a:extLst>
                </a:gridCol>
              </a:tblGrid>
              <a:tr h="52686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rgbClr val="002060"/>
                          </a:solidFill>
                        </a:rPr>
                        <a:t>boolean</a:t>
                      </a:r>
                      <a:endParaRPr lang="en-US" sz="2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double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22896"/>
                  </a:ext>
                </a:extLst>
              </a:tr>
              <a:tr h="5268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break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else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39899"/>
                  </a:ext>
                </a:extLst>
              </a:tr>
              <a:tr h="5268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case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extends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24636"/>
                  </a:ext>
                </a:extLst>
              </a:tr>
              <a:tr h="5268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char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final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84531"/>
                  </a:ext>
                </a:extLst>
              </a:tr>
              <a:tr h="5268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continue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float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40021"/>
                  </a:ext>
                </a:extLst>
              </a:tr>
              <a:tr h="5268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default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for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90650"/>
                  </a:ext>
                </a:extLst>
              </a:tr>
              <a:tr h="5268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class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if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178898"/>
                  </a:ext>
                </a:extLst>
              </a:tr>
              <a:tr h="5268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do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import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29390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61851" y="2255520"/>
            <a:ext cx="531223" cy="44413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30" y="0"/>
            <a:ext cx="9810793" cy="6688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B</a:t>
            </a:r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oolean </a:t>
            </a:r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770965"/>
            <a:ext cx="10858564" cy="59896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 </a:t>
            </a:r>
            <a:r>
              <a:rPr lang="en-US" sz="2400" dirty="0"/>
              <a:t>Java, the </a:t>
            </a:r>
            <a:r>
              <a:rPr lang="en-US" sz="2400" dirty="0" err="1"/>
              <a:t>boolean</a:t>
            </a:r>
            <a:r>
              <a:rPr lang="en-US" sz="2400" dirty="0"/>
              <a:t> keyword is a primitive data type.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It </a:t>
            </a:r>
            <a:r>
              <a:rPr lang="en-US" sz="2400" dirty="0"/>
              <a:t>is used to store only two possible values, either true or false.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It </a:t>
            </a:r>
            <a:r>
              <a:rPr lang="en-US" sz="2400" dirty="0"/>
              <a:t>specifies 1-bit of information and its "size" can't be defined </a:t>
            </a:r>
            <a:r>
              <a:rPr lang="en-US" sz="2400" dirty="0" smtClean="0"/>
              <a:t>precisely.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84961" y="2987041"/>
            <a:ext cx="8090262" cy="33789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</a:rPr>
              <a:t>                </a:t>
            </a:r>
            <a:r>
              <a:rPr lang="en-US" dirty="0" smtClean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BooleanExample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public static void main(String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[]){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b1=true;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b2=false;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b3=(b1==b2);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(b1);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(b2);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(b3);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                 }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19962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99" y="0"/>
            <a:ext cx="10158548" cy="6964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82" y="696476"/>
            <a:ext cx="10868297" cy="60467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When a break statement is encountered inside a loop, the loop is immediately terminated and the program control resumes at the next statement following the loop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Java </a:t>
            </a:r>
            <a:r>
              <a:rPr lang="en-US" sz="2400" i="1" dirty="0"/>
              <a:t>break</a:t>
            </a:r>
            <a:r>
              <a:rPr lang="en-US" sz="2400" dirty="0"/>
              <a:t> statement is used to break loop or switch statement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                            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28199" y="2882538"/>
            <a:ext cx="8342811" cy="359228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</a:rPr>
              <a:t>                           </a:t>
            </a:r>
            <a:r>
              <a:rPr lang="en-US" dirty="0" smtClean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BreakExample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public static void main(String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[]){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// using for loop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for(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=1;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&lt;=10;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 If(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==5){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// breaking the loop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break;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 }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}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}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22923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77" y="-104292"/>
            <a:ext cx="10158548" cy="71389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 </a:t>
            </a:r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06" y="783770"/>
            <a:ext cx="11678194" cy="6074230"/>
          </a:xfrm>
        </p:spPr>
        <p:txBody>
          <a:bodyPr/>
          <a:lstStyle/>
          <a:p>
            <a:pPr algn="just"/>
            <a:r>
              <a:rPr lang="en-US" sz="2400" dirty="0" smtClean="0"/>
              <a:t>The Java case keyword is a conditional label which is used with the switch statement.</a:t>
            </a:r>
          </a:p>
          <a:p>
            <a:pPr algn="just"/>
            <a:r>
              <a:rPr lang="en-US" sz="2400" dirty="0" smtClean="0"/>
              <a:t>It contains a block of code which is executed only when the switch value matches with the case.</a:t>
            </a:r>
          </a:p>
          <a:p>
            <a:pPr algn="just"/>
            <a:r>
              <a:rPr lang="en-US" sz="2400" dirty="0"/>
              <a:t>A switch statement can contain multiple case </a:t>
            </a:r>
            <a:r>
              <a:rPr lang="en-US" sz="2400" dirty="0" smtClean="0"/>
              <a:t>labels.</a:t>
            </a:r>
          </a:p>
          <a:p>
            <a:pPr algn="just"/>
            <a:r>
              <a:rPr lang="en-US" sz="2400" dirty="0" smtClean="0"/>
              <a:t>Each </a:t>
            </a:r>
            <a:r>
              <a:rPr lang="en-US" sz="2400" dirty="0"/>
              <a:t>case label must hold a different value.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case label can contain the break statement that terminates the flow of the </a:t>
            </a:r>
            <a:r>
              <a:rPr lang="en-US" sz="2400" dirty="0" smtClean="0"/>
              <a:t>execution;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3884023" y="4049486"/>
            <a:ext cx="7898673" cy="280851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switch(expression){</a:t>
            </a:r>
          </a:p>
          <a:p>
            <a:r>
              <a:rPr lang="en-US" dirty="0" smtClean="0"/>
              <a:t>               </a:t>
            </a:r>
            <a:r>
              <a:rPr lang="en-US" dirty="0"/>
              <a:t>c</a:t>
            </a:r>
            <a:r>
              <a:rPr lang="en-US" dirty="0" smtClean="0"/>
              <a:t>ase value 1:</a:t>
            </a:r>
          </a:p>
          <a:p>
            <a:r>
              <a:rPr lang="en-US" dirty="0" smtClean="0"/>
              <a:t>                    //code to be </a:t>
            </a:r>
            <a:r>
              <a:rPr lang="en-US" dirty="0" err="1" smtClean="0"/>
              <a:t>excuted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   break; // optional</a:t>
            </a:r>
          </a:p>
          <a:p>
            <a:r>
              <a:rPr lang="en-US" dirty="0" smtClean="0"/>
              <a:t>               case value 2 :</a:t>
            </a:r>
          </a:p>
          <a:p>
            <a:r>
              <a:rPr lang="en-US" dirty="0" smtClean="0"/>
              <a:t>                    //code to be </a:t>
            </a:r>
            <a:r>
              <a:rPr lang="en-US" dirty="0" err="1" smtClean="0"/>
              <a:t>excuted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   break; // optional</a:t>
            </a:r>
          </a:p>
          <a:p>
            <a:r>
              <a:rPr lang="en-US" dirty="0" smtClean="0"/>
              <a:t>               </a:t>
            </a:r>
            <a:r>
              <a:rPr lang="en-US" dirty="0" err="1"/>
              <a:t>d</a:t>
            </a:r>
            <a:r>
              <a:rPr lang="en-US" dirty="0" err="1" smtClean="0"/>
              <a:t>efulat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        // code to be </a:t>
            </a:r>
            <a:r>
              <a:rPr lang="en-US" dirty="0" err="1" smtClean="0"/>
              <a:t>excuted</a:t>
            </a:r>
            <a:r>
              <a:rPr lang="en-US" dirty="0" smtClean="0"/>
              <a:t> if all </a:t>
            </a:r>
            <a:r>
              <a:rPr lang="en-US" dirty="0" err="1" smtClean="0"/>
              <a:t>acses</a:t>
            </a:r>
            <a:r>
              <a:rPr lang="en-US" dirty="0" smtClean="0"/>
              <a:t> are not matched;</a:t>
            </a:r>
          </a:p>
          <a:p>
            <a:r>
              <a:rPr lang="en-US" dirty="0" smtClean="0"/>
              <a:t>     }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4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0"/>
            <a:ext cx="10193971" cy="7593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 </a:t>
            </a:r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8" y="759330"/>
            <a:ext cx="11991702" cy="6098670"/>
          </a:xfrm>
        </p:spPr>
        <p:txBody>
          <a:bodyPr>
            <a:normAutofit/>
          </a:bodyPr>
          <a:lstStyle/>
          <a:p>
            <a:r>
              <a:rPr lang="en-US" sz="2400" dirty="0"/>
              <a:t>The continue statement is used in loop control structure when you need to jump to the next iteration of the loop immediately.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can be used with for loop or while loop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The Java </a:t>
            </a:r>
            <a:r>
              <a:rPr lang="en-US" sz="2400" i="1" dirty="0"/>
              <a:t>continue statement</a:t>
            </a:r>
            <a:r>
              <a:rPr lang="en-US" sz="2400" dirty="0"/>
              <a:t> is used to continue the loop.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continues the current flow of the program and skips the remaining code at the specified condition</a:t>
            </a:r>
            <a:endParaRPr lang="en-US" sz="24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3457304" y="3587931"/>
            <a:ext cx="7807822" cy="327006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public class </a:t>
            </a:r>
            <a:r>
              <a:rPr lang="en-US" dirty="0" err="1" smtClean="0"/>
              <a:t>continueExample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       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r>
              <a:rPr lang="en-US" dirty="0" smtClean="0"/>
              <a:t>                                  // for loop</a:t>
            </a:r>
          </a:p>
          <a:p>
            <a:r>
              <a:rPr lang="en-US" dirty="0" smtClean="0"/>
              <a:t>                          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&lt;=10;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                                          If(</a:t>
            </a:r>
            <a:r>
              <a:rPr lang="en-US" dirty="0" err="1" smtClean="0"/>
              <a:t>i</a:t>
            </a:r>
            <a:r>
              <a:rPr lang="en-US" dirty="0" smtClean="0"/>
              <a:t>==5){</a:t>
            </a:r>
          </a:p>
          <a:p>
            <a:r>
              <a:rPr lang="en-US" dirty="0" smtClean="0"/>
              <a:t>                                                      // using continue statement</a:t>
            </a:r>
          </a:p>
          <a:p>
            <a:r>
              <a:rPr lang="en-US" dirty="0" smtClean="0"/>
              <a:t>                                                      continue;</a:t>
            </a:r>
          </a:p>
          <a:p>
            <a:r>
              <a:rPr lang="en-US" dirty="0" smtClean="0"/>
              <a:t>                                            }</a:t>
            </a:r>
          </a:p>
          <a:p>
            <a:r>
              <a:rPr lang="en-US" dirty="0" smtClean="0"/>
              <a:t>                        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                     }</a:t>
            </a:r>
          </a:p>
          <a:p>
            <a:r>
              <a:rPr lang="en-US" dirty="0" smtClean="0"/>
              <a:t>                      }</a:t>
            </a:r>
          </a:p>
          <a:p>
            <a:r>
              <a:rPr lang="en-US" dirty="0" smtClean="0"/>
              <a:t>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783" y="226633"/>
            <a:ext cx="10063342" cy="85270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 If-else </a:t>
            </a:r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1306286"/>
            <a:ext cx="11530149" cy="5551714"/>
          </a:xfrm>
        </p:spPr>
        <p:txBody>
          <a:bodyPr>
            <a:normAutofit/>
          </a:bodyPr>
          <a:lstStyle/>
          <a:p>
            <a:r>
              <a:rPr lang="en-US" sz="2400" dirty="0"/>
              <a:t>The Java if-else statement also tests the condition.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executes the </a:t>
            </a:r>
            <a:r>
              <a:rPr lang="en-US" sz="2400" i="1" dirty="0"/>
              <a:t>if block</a:t>
            </a:r>
            <a:r>
              <a:rPr lang="en-US" sz="2400" dirty="0"/>
              <a:t> if condition is true otherwise </a:t>
            </a:r>
            <a:r>
              <a:rPr lang="en-US" sz="2400" i="1" dirty="0"/>
              <a:t>else block</a:t>
            </a:r>
            <a:r>
              <a:rPr lang="en-US" sz="2400" dirty="0"/>
              <a:t> is executed.</a:t>
            </a:r>
            <a:endParaRPr lang="en-US" sz="24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203267" y="2874982"/>
            <a:ext cx="7315201" cy="384803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</a:t>
            </a:r>
            <a:r>
              <a:rPr lang="en-US" dirty="0" smtClean="0"/>
              <a:t>ublic class </a:t>
            </a:r>
            <a:r>
              <a:rPr lang="en-US" dirty="0" err="1" smtClean="0"/>
              <a:t>IfElseExample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r>
              <a:rPr lang="en-US" dirty="0" smtClean="0"/>
              <a:t>                            //define a variable</a:t>
            </a:r>
          </a:p>
          <a:p>
            <a:r>
              <a:rPr lang="en-US" dirty="0" smtClean="0"/>
              <a:t>                            </a:t>
            </a:r>
            <a:r>
              <a:rPr lang="en-US" dirty="0" err="1" smtClean="0"/>
              <a:t>int</a:t>
            </a:r>
            <a:r>
              <a:rPr lang="en-US" dirty="0" smtClean="0"/>
              <a:t> number=13;</a:t>
            </a:r>
          </a:p>
          <a:p>
            <a:r>
              <a:rPr lang="en-US" dirty="0" smtClean="0"/>
              <a:t>                            //check if the number is </a:t>
            </a:r>
            <a:r>
              <a:rPr lang="en-US" dirty="0" err="1" smtClean="0"/>
              <a:t>devisible</a:t>
            </a:r>
            <a:r>
              <a:rPr lang="en-US" dirty="0" smtClean="0"/>
              <a:t> by 2 or not</a:t>
            </a:r>
          </a:p>
          <a:p>
            <a:r>
              <a:rPr lang="en-US" dirty="0" smtClean="0"/>
              <a:t>                            if(number%2==0){</a:t>
            </a:r>
          </a:p>
          <a:p>
            <a:r>
              <a:rPr lang="en-US" dirty="0" smtClean="0"/>
              <a:t>                      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Eveb</a:t>
            </a:r>
            <a:r>
              <a:rPr lang="en-US" dirty="0" smtClean="0"/>
              <a:t> Number”);</a:t>
            </a:r>
          </a:p>
          <a:p>
            <a:r>
              <a:rPr lang="en-US" dirty="0" smtClean="0"/>
              <a:t>                            }</a:t>
            </a:r>
          </a:p>
          <a:p>
            <a:r>
              <a:rPr lang="en-US" dirty="0" smtClean="0"/>
              <a:t>                            else{</a:t>
            </a:r>
          </a:p>
          <a:p>
            <a:r>
              <a:rPr lang="en-US" dirty="0" smtClean="0"/>
              <a:t>                                          </a:t>
            </a:r>
            <a:r>
              <a:rPr lang="en-US" dirty="0" err="1" smtClean="0"/>
              <a:t>System.out.prinrtln</a:t>
            </a:r>
            <a:r>
              <a:rPr lang="en-US" dirty="0" smtClean="0"/>
              <a:t>(“Odd Number”);</a:t>
            </a:r>
          </a:p>
          <a:p>
            <a:r>
              <a:rPr lang="en-US" dirty="0" smtClean="0"/>
              <a:t>                            }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16c05727-aa75-4e4a-9b5f-8a80a1165891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1563</Words>
  <Application>Microsoft Office PowerPoint</Application>
  <PresentationFormat>Widescreen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Century Gothic</vt:lpstr>
      <vt:lpstr>Tahoma</vt:lpstr>
      <vt:lpstr>Times New Roman</vt:lpstr>
      <vt:lpstr>Vivaldi</vt:lpstr>
      <vt:lpstr>Vrinda</vt:lpstr>
      <vt:lpstr>Wingdings</vt:lpstr>
      <vt:lpstr>Wingdings 3</vt:lpstr>
      <vt:lpstr>Ion</vt:lpstr>
      <vt:lpstr>  </vt:lpstr>
      <vt:lpstr>My Presentation Topic is  Keyword and Data type</vt:lpstr>
      <vt:lpstr>What is java keyword </vt:lpstr>
      <vt:lpstr>List of java keyword </vt:lpstr>
      <vt:lpstr>Java Boolean Keyword</vt:lpstr>
      <vt:lpstr>Java Break Keyword</vt:lpstr>
      <vt:lpstr>Java  case Keyword</vt:lpstr>
      <vt:lpstr>Java  Continue Keyword</vt:lpstr>
      <vt:lpstr>Java  If-else  Keyword</vt:lpstr>
      <vt:lpstr>Java data type</vt:lpstr>
      <vt:lpstr>Primitive data types</vt:lpstr>
      <vt:lpstr>Primitive data types</vt:lpstr>
      <vt:lpstr>Primitive data types</vt:lpstr>
      <vt:lpstr>Primitive data types</vt:lpstr>
      <vt:lpstr>Primitive data types</vt:lpstr>
      <vt:lpstr>Non-Primitive Data Type or Reference Data Types</vt:lpstr>
      <vt:lpstr>Non-Primitive Data Type or Reference Data Types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2021-07-08T15:44:40Z</dcterms:created>
  <dcterms:modified xsi:type="dcterms:W3CDTF">2021-07-13T18:30:03Z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