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08" r:id="rId1"/>
  </p:sldMasterIdLst>
  <p:sldIdLst>
    <p:sldId id="273" r:id="rId2"/>
    <p:sldId id="274" r:id="rId3"/>
    <p:sldId id="275" r:id="rId4"/>
    <p:sldId id="257" r:id="rId5"/>
    <p:sldId id="258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6" r:id="rId22"/>
    <p:sldId id="303" r:id="rId23"/>
    <p:sldId id="304" r:id="rId24"/>
    <p:sldId id="305" r:id="rId25"/>
    <p:sldId id="27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rat biswas" initials="Sb" lastIdx="1" clrIdx="0">
    <p:extLst>
      <p:ext uri="{19B8F6BF-5375-455C-9EA6-DF929625EA0E}">
        <p15:presenceInfo xmlns:p15="http://schemas.microsoft.com/office/powerpoint/2012/main" userId="60292b68d882df0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35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6143-E03C-4CFD-AFDC-14E5BDEA754C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183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65825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789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845613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848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73231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66643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69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18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62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60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643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6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41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897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493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951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969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09" r:id="rId1"/>
    <p:sldLayoutId id="2147484110" r:id="rId2"/>
    <p:sldLayoutId id="2147484111" r:id="rId3"/>
    <p:sldLayoutId id="2147484112" r:id="rId4"/>
    <p:sldLayoutId id="2147484113" r:id="rId5"/>
    <p:sldLayoutId id="2147484114" r:id="rId6"/>
    <p:sldLayoutId id="2147484115" r:id="rId7"/>
    <p:sldLayoutId id="2147484116" r:id="rId8"/>
    <p:sldLayoutId id="2147484117" r:id="rId9"/>
    <p:sldLayoutId id="2147484118" r:id="rId10"/>
    <p:sldLayoutId id="2147484119" r:id="rId11"/>
    <p:sldLayoutId id="2147484120" r:id="rId12"/>
    <p:sldLayoutId id="2147484121" r:id="rId13"/>
    <p:sldLayoutId id="2147484122" r:id="rId14"/>
    <p:sldLayoutId id="2147484123" r:id="rId15"/>
    <p:sldLayoutId id="2147484124" r:id="rId16"/>
    <p:sldLayoutId id="214748412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1" y="1184365"/>
            <a:ext cx="10598330" cy="4737463"/>
          </a:xfrm>
        </p:spPr>
        <p:txBody>
          <a:bodyPr>
            <a:normAutofit/>
          </a:bodyPr>
          <a:lstStyle/>
          <a:p>
            <a:pPr algn="ctr"/>
            <a:r>
              <a:rPr lang="en-US" sz="10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Welcome to My Presentation</a:t>
            </a:r>
            <a:endParaRPr lang="en-US" sz="10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05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351" y="226422"/>
            <a:ext cx="9875520" cy="82513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Multilevel Inheritance</a:t>
            </a:r>
            <a:endParaRPr lang="en-US" sz="4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" y="1184366"/>
            <a:ext cx="11277600" cy="524256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3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US" sz="33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US" dirty="0" smtClean="0"/>
              <a:t> </a:t>
            </a:r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class A {</a:t>
            </a:r>
            <a:r>
              <a:rPr lang="en-US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endParaRPr lang="en-US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// statements;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}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class B extends A{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//</a:t>
            </a:r>
            <a:r>
              <a:rPr lang="en-US" dirty="0" err="1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statemets</a:t>
            </a:r>
            <a:r>
              <a:rPr lang="en-US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}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class C extends B{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//statements;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</a:t>
            </a:r>
            <a:r>
              <a:rPr lang="en-US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</a:t>
            </a:r>
            <a:r>
              <a:rPr lang="en-US" dirty="0" err="1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uiblic</a:t>
            </a:r>
            <a:r>
              <a:rPr lang="en-US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static void main (String </a:t>
            </a:r>
            <a:r>
              <a:rPr lang="en-US" dirty="0" err="1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args</a:t>
            </a:r>
            <a:r>
              <a:rPr lang="en-US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[]){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          </a:t>
            </a:r>
            <a:r>
              <a:rPr lang="en-US" dirty="0" err="1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System.out.println</a:t>
            </a:r>
            <a:r>
              <a:rPr lang="en-US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(“This is Multilevel Inheritance”);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}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}</a:t>
            </a:r>
            <a:endParaRPr lang="en-US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271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3838" y="240630"/>
            <a:ext cx="9751194" cy="84301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Hierarchal Inheritance</a:t>
            </a:r>
            <a:endParaRPr lang="en-US" sz="4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842" y="1083643"/>
            <a:ext cx="11293642" cy="544549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US" dirty="0" smtClean="0"/>
              <a:t> </a:t>
            </a:r>
          </a:p>
          <a:p>
            <a:pPr marL="45720" indent="0">
              <a:buNone/>
            </a:pP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</a:t>
            </a: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class A{</a:t>
            </a:r>
          </a:p>
          <a:p>
            <a:pPr marL="45720" indent="0">
              <a:buNone/>
            </a:pPr>
            <a:r>
              <a:rPr lang="en-US" sz="20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//statements;</a:t>
            </a:r>
          </a:p>
          <a:p>
            <a:pPr marL="4572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}</a:t>
            </a:r>
          </a:p>
          <a:p>
            <a:pPr marL="4572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</a:t>
            </a:r>
            <a:r>
              <a:rPr lang="en-US" sz="20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</a:t>
            </a: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lass B extends A{</a:t>
            </a:r>
          </a:p>
          <a:p>
            <a:pPr marL="4572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//statements;</a:t>
            </a:r>
          </a:p>
          <a:p>
            <a:pPr marL="4572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}</a:t>
            </a:r>
          </a:p>
          <a:p>
            <a:pPr marL="4572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class C extends A{</a:t>
            </a:r>
          </a:p>
          <a:p>
            <a:pPr marL="4572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public static void main (String </a:t>
            </a:r>
            <a:r>
              <a:rPr lang="en-US" sz="2000" dirty="0" err="1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args</a:t>
            </a: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[]){</a:t>
            </a:r>
          </a:p>
          <a:p>
            <a:pPr marL="4572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            //statements;</a:t>
            </a:r>
          </a:p>
          <a:p>
            <a:pPr marL="4572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}</a:t>
            </a:r>
          </a:p>
          <a:p>
            <a:pPr marL="4572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}</a:t>
            </a:r>
            <a:endParaRPr lang="en-US" sz="20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310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703" y="400593"/>
            <a:ext cx="9875520" cy="51162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an Abstraction?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1" y="1553390"/>
            <a:ext cx="11164388" cy="496606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Abstraction</a:t>
            </a:r>
            <a:r>
              <a:rPr lang="en-US" sz="2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is the process of abstraction in Java is used to 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hide certain </a:t>
            </a:r>
            <a:r>
              <a:rPr lang="en-US" sz="2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details and only show the essential features of the 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object.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In </a:t>
            </a:r>
            <a:r>
              <a:rPr lang="en-US" sz="2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other words, it deals with the outside view of an 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object (interface).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Abstract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class cannot be instantiated; the class does not 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have much </a:t>
            </a:r>
            <a:r>
              <a:rPr lang="en-US" sz="2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use unless it is subclass. </a:t>
            </a:r>
            <a:endParaRPr lang="en-US" sz="2400" dirty="0" smtClean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This </a:t>
            </a:r>
            <a:r>
              <a:rPr lang="en-US" sz="2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is typically how 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abstract classes </a:t>
            </a:r>
            <a:r>
              <a:rPr lang="en-US" sz="2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come about during the design phase. </a:t>
            </a:r>
            <a:endParaRPr lang="en-US" sz="2400" dirty="0" smtClean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A </a:t>
            </a:r>
            <a:r>
              <a:rPr lang="en-US" sz="2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parent 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class contains </a:t>
            </a:r>
            <a:r>
              <a:rPr lang="en-US" sz="2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the common functionality of a collection of 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child classes</a:t>
            </a:r>
            <a:r>
              <a:rPr lang="en-US" sz="2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, but the parent class itself is too abstract to be used 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on its own.</a:t>
            </a:r>
            <a:r>
              <a:rPr lang="en-US" sz="2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</a:br>
            <a:endParaRPr lang="en-US" sz="24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1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4926" y="385011"/>
            <a:ext cx="9872871" cy="57751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  <a:endParaRPr lang="en-US" sz="4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674" y="1114697"/>
            <a:ext cx="11432063" cy="537318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abstract </a:t>
            </a:r>
            <a:r>
              <a:rPr lang="en-US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class A{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public abstract void sum(</a:t>
            </a:r>
            <a:r>
              <a:rPr lang="en-US" dirty="0" err="1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x, </a:t>
            </a:r>
            <a:r>
              <a:rPr lang="en-US" dirty="0" err="1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y);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}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class B extends A{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public void sum(</a:t>
            </a:r>
            <a:r>
              <a:rPr lang="en-US" dirty="0" err="1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x, </a:t>
            </a:r>
            <a:r>
              <a:rPr lang="en-US" dirty="0" err="1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y){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              </a:t>
            </a:r>
            <a:r>
              <a:rPr lang="en-US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</a:t>
            </a:r>
            <a:r>
              <a:rPr lang="en-US" dirty="0" err="1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ublic.out.println</a:t>
            </a:r>
            <a:r>
              <a:rPr lang="en-US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x+y</a:t>
            </a:r>
            <a:r>
              <a:rPr lang="en-US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);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}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public static void main(String </a:t>
            </a:r>
            <a:r>
              <a:rPr lang="en-US" dirty="0" err="1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args</a:t>
            </a:r>
            <a:r>
              <a:rPr lang="en-US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[]){</a:t>
            </a:r>
          </a:p>
          <a:p>
            <a:pPr marL="45720" indent="0">
              <a:buNone/>
            </a:pPr>
            <a:r>
              <a:rPr lang="en-US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             B </a:t>
            </a:r>
            <a:r>
              <a:rPr lang="en-US" dirty="0" err="1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obj</a:t>
            </a:r>
            <a:r>
              <a:rPr lang="en-US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=new B();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              </a:t>
            </a:r>
            <a:r>
              <a:rPr lang="en-US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</a:t>
            </a:r>
            <a:r>
              <a:rPr lang="en-US" dirty="0" err="1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bj.sum</a:t>
            </a:r>
            <a:r>
              <a:rPr lang="en-US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(2,5);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}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}</a:t>
            </a:r>
            <a:endParaRPr lang="en-US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674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880" y="322216"/>
            <a:ext cx="9875520" cy="69450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Interface?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349" y="1367245"/>
            <a:ext cx="11391899" cy="4598125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An interface is a collection of abstract methods (it means 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all methods </a:t>
            </a:r>
            <a:r>
              <a:rPr lang="en-US" sz="2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are only declared in an Interface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).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A </a:t>
            </a:r>
            <a:r>
              <a:rPr lang="en-US" sz="2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class implements 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an interface</a:t>
            </a:r>
            <a:r>
              <a:rPr lang="en-US" sz="2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, thereby inheriting the abstract methods of the 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interface.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And </a:t>
            </a:r>
            <a:r>
              <a:rPr lang="en-US" sz="2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that class implements interface then you need to defined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allabstract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function which is present in an 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Interface.</a:t>
            </a:r>
            <a:endParaRPr lang="en-US" sz="24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An </a:t>
            </a:r>
            <a:r>
              <a:rPr lang="en-US" sz="2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interface is not a class. </a:t>
            </a:r>
            <a:endParaRPr lang="en-US" sz="2400" dirty="0" smtClean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Writing </a:t>
            </a:r>
            <a:r>
              <a:rPr lang="en-US" sz="2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an interface is similar to 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writing a </a:t>
            </a:r>
            <a:r>
              <a:rPr lang="en-US" sz="2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class, but they are two different concepts. </a:t>
            </a:r>
            <a:endParaRPr lang="en-US" sz="2400" dirty="0" smtClean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A </a:t>
            </a:r>
            <a:r>
              <a:rPr lang="en-US" sz="2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class describes 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the attributes </a:t>
            </a:r>
            <a:r>
              <a:rPr lang="en-US" sz="2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and behaviors of an object. </a:t>
            </a:r>
            <a:endParaRPr lang="en-US" sz="2400" dirty="0" smtClean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An </a:t>
            </a:r>
            <a:r>
              <a:rPr lang="en-US" sz="2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interface 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contains behaviors </a:t>
            </a:r>
            <a:r>
              <a:rPr lang="en-US" sz="2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that a class implements.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76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296090"/>
            <a:ext cx="9773194" cy="69450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017" y="1097280"/>
            <a:ext cx="11025051" cy="536448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US" dirty="0" smtClean="0"/>
              <a:t> </a:t>
            </a:r>
          </a:p>
          <a:p>
            <a:pPr marL="45720" indent="0">
              <a:buNone/>
            </a:pPr>
            <a:r>
              <a:rPr lang="en-US" dirty="0" smtClean="0"/>
              <a:t>           </a:t>
            </a:r>
            <a:r>
              <a:rPr lang="en-US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interface </a:t>
            </a:r>
            <a:r>
              <a:rPr lang="en-US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A{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public void </a:t>
            </a:r>
            <a:r>
              <a:rPr lang="en-US" dirty="0" err="1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sumData</a:t>
            </a:r>
            <a:r>
              <a:rPr lang="en-US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x, </a:t>
            </a:r>
            <a:r>
              <a:rPr lang="en-US" dirty="0" err="1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y);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}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class Demo implements A{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public void </a:t>
            </a:r>
            <a:r>
              <a:rPr lang="en-US" dirty="0" err="1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sumData</a:t>
            </a:r>
            <a:r>
              <a:rPr lang="en-US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x, </a:t>
            </a:r>
            <a:r>
              <a:rPr lang="en-US" dirty="0" err="1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y){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             </a:t>
            </a:r>
            <a:r>
              <a:rPr lang="en-US" dirty="0" err="1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System.out.println</a:t>
            </a:r>
            <a:r>
              <a:rPr lang="en-US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(“Total is ” +(</a:t>
            </a:r>
            <a:r>
              <a:rPr lang="en-US" dirty="0" err="1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x+y</a:t>
            </a:r>
            <a:r>
              <a:rPr lang="en-US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));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}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public static void main (String </a:t>
            </a:r>
            <a:r>
              <a:rPr lang="en-US" dirty="0" err="1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args</a:t>
            </a:r>
            <a:r>
              <a:rPr lang="en-US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[]){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             Demo d = new Demo();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             </a:t>
            </a:r>
            <a:r>
              <a:rPr lang="en-US" dirty="0" err="1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d.sumData</a:t>
            </a:r>
            <a:r>
              <a:rPr lang="en-US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(10,20);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}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}</a:t>
            </a:r>
          </a:p>
        </p:txBody>
      </p:sp>
    </p:spTree>
    <p:extLst>
      <p:ext uri="{BB962C8B-B14F-4D97-AF65-F5344CB8AC3E}">
        <p14:creationId xmlns:p14="http://schemas.microsoft.com/office/powerpoint/2010/main" val="64163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4257" y="365760"/>
            <a:ext cx="9875520" cy="62484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An Encapsulation?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766" y="1959429"/>
            <a:ext cx="11164388" cy="454587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Encapsulation is one of the four fundamental OOP 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concepts.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other three are inheritance, polymorphism, 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and abstraction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Encapsulation </a:t>
            </a:r>
            <a:r>
              <a:rPr lang="en-US" sz="2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is the technique of making the fields in a 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class private </a:t>
            </a:r>
            <a:r>
              <a:rPr lang="en-US" sz="2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and providing access to the fields via public 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methods.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If </a:t>
            </a:r>
            <a:r>
              <a:rPr lang="en-US" sz="2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a field is declared private, it cannot be accessed by 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anyone outside </a:t>
            </a:r>
            <a:r>
              <a:rPr lang="en-US" sz="2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the class, thereby hiding the fields within the 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class.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For </a:t>
            </a:r>
            <a:r>
              <a:rPr lang="en-US" sz="2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this reason, encapsulation is also referred to as 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data hiding.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19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52548"/>
            <a:ext cx="9816737" cy="58129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594" y="923108"/>
            <a:ext cx="11373395" cy="5634445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3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US" sz="33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 </a:t>
            </a:r>
            <a:r>
              <a:rPr 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public </a:t>
            </a:r>
            <a:r>
              <a:rPr lang="en-US" sz="2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class </a:t>
            </a:r>
            <a:r>
              <a:rPr lang="en-US" sz="2400" dirty="0" err="1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EncapTest</a:t>
            </a:r>
            <a:r>
              <a:rPr lang="en-US" sz="2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</a:t>
            </a:r>
            <a:endParaRPr lang="en-US" sz="24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           private </a:t>
            </a:r>
            <a:r>
              <a:rPr lang="en-US" sz="2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String </a:t>
            </a:r>
            <a:r>
              <a:rPr 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name;</a:t>
            </a:r>
            <a:endParaRPr lang="en-US" sz="24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           private </a:t>
            </a:r>
            <a:r>
              <a:rPr lang="en-US" sz="2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String </a:t>
            </a:r>
            <a:r>
              <a:rPr lang="en-US" sz="2400" dirty="0" err="1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idNum</a:t>
            </a:r>
            <a:r>
              <a:rPr 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  <a:endParaRPr lang="en-US" sz="24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           private </a:t>
            </a:r>
            <a:r>
              <a:rPr lang="en-US" sz="24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age;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           public </a:t>
            </a:r>
            <a:r>
              <a:rPr lang="en-US" sz="24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getAge</a:t>
            </a:r>
            <a:r>
              <a:rPr 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 {</a:t>
            </a:r>
            <a:endParaRPr lang="en-US" sz="24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                         return </a:t>
            </a:r>
            <a:r>
              <a:rPr lang="en-US" sz="2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age;</a:t>
            </a:r>
            <a:br>
              <a:rPr lang="en-US" sz="2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            }</a:t>
            </a:r>
            <a:endParaRPr lang="en-US" sz="24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           public </a:t>
            </a:r>
            <a:r>
              <a:rPr lang="en-US" sz="2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String </a:t>
            </a:r>
            <a:r>
              <a:rPr lang="en-US" sz="24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getName</a:t>
            </a:r>
            <a:r>
              <a:rPr 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 {</a:t>
            </a:r>
            <a:endParaRPr lang="en-US" sz="24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                         return </a:t>
            </a:r>
            <a:r>
              <a:rPr lang="en-US" sz="2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name;</a:t>
            </a:r>
            <a:br>
              <a:rPr lang="en-US" sz="2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            }</a:t>
            </a:r>
            <a:endParaRPr lang="en-US" sz="24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           public </a:t>
            </a:r>
            <a:r>
              <a:rPr lang="en-US" sz="2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String </a:t>
            </a:r>
            <a:r>
              <a:rPr lang="en-US" sz="24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getIdNum</a:t>
            </a:r>
            <a:r>
              <a:rPr 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 {</a:t>
            </a:r>
            <a:endParaRPr lang="en-US" sz="24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                         return </a:t>
            </a:r>
            <a:r>
              <a:rPr lang="en-US" sz="24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idNum</a:t>
            </a:r>
            <a:r>
              <a:rPr lang="en-US" sz="2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  <a:br>
              <a:rPr lang="en-US" sz="2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            } </a:t>
            </a:r>
            <a:r>
              <a:rPr lang="en-US" sz="2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endParaRPr lang="en-US" sz="24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405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351" y="0"/>
            <a:ext cx="9875520" cy="32004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51" y="975360"/>
            <a:ext cx="11425646" cy="5425440"/>
          </a:xfrm>
        </p:spPr>
        <p:txBody>
          <a:bodyPr/>
          <a:lstStyle/>
          <a:p>
            <a:pPr marL="45720" indent="0">
              <a:buNone/>
            </a:pPr>
            <a:r>
              <a:rPr lang="en-US" dirty="0" smtClean="0"/>
              <a:t>                                             </a:t>
            </a: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public void </a:t>
            </a:r>
            <a:r>
              <a:rPr lang="en-US" sz="20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setAge</a:t>
            </a:r>
            <a:r>
              <a:rPr lang="en-US" sz="20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 </a:t>
            </a:r>
            <a:r>
              <a:rPr lang="en-US" sz="20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newAge</a:t>
            </a: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){</a:t>
            </a:r>
          </a:p>
          <a:p>
            <a:pPr marL="4572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                          age </a:t>
            </a:r>
            <a:r>
              <a:rPr lang="en-US" sz="20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= </a:t>
            </a:r>
            <a:r>
              <a:rPr lang="en-US" sz="20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newAge</a:t>
            </a: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</a:p>
          <a:p>
            <a:pPr marL="4572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            }</a:t>
            </a:r>
          </a:p>
          <a:p>
            <a:pPr marL="4572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            public </a:t>
            </a: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void </a:t>
            </a:r>
            <a:r>
              <a:rPr lang="en-US" sz="2000" dirty="0" err="1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setName</a:t>
            </a: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(String </a:t>
            </a:r>
            <a:r>
              <a:rPr lang="en-US" sz="2000" dirty="0" err="1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newName</a:t>
            </a: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){</a:t>
            </a:r>
            <a:endParaRPr lang="en-US" sz="20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                           name </a:t>
            </a:r>
            <a:r>
              <a:rPr lang="en-US" sz="20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= </a:t>
            </a:r>
            <a:r>
              <a:rPr lang="en-US" sz="20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newName</a:t>
            </a: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</a:p>
          <a:p>
            <a:pPr marL="4572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            }</a:t>
            </a:r>
            <a:endParaRPr lang="en-US" sz="20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            public </a:t>
            </a:r>
            <a:r>
              <a:rPr lang="en-US" sz="20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void </a:t>
            </a:r>
            <a:r>
              <a:rPr lang="en-US" sz="20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setIdNum</a:t>
            </a:r>
            <a:r>
              <a:rPr lang="en-US" sz="20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 String </a:t>
            </a:r>
            <a:r>
              <a:rPr lang="en-US" sz="20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newId</a:t>
            </a: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){</a:t>
            </a:r>
          </a:p>
          <a:p>
            <a:pPr marL="4572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                          </a:t>
            </a:r>
            <a:r>
              <a:rPr lang="en-US" sz="2000" dirty="0" err="1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idNum</a:t>
            </a: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= </a:t>
            </a:r>
            <a:r>
              <a:rPr lang="en-US" sz="2000" dirty="0" err="1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newId</a:t>
            </a: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</a:p>
          <a:p>
            <a:pPr marL="4572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            }</a:t>
            </a:r>
            <a:endParaRPr lang="en-US" sz="20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}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28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5177" y="-104504"/>
            <a:ext cx="9875520" cy="485503"/>
          </a:xfrm>
        </p:spPr>
        <p:txBody>
          <a:bodyPr>
            <a:normAutofit fontScale="90000"/>
          </a:bodyPr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932" y="766354"/>
            <a:ext cx="11199222" cy="566928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0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public </a:t>
            </a:r>
            <a:r>
              <a:rPr lang="en-US" sz="20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class </a:t>
            </a:r>
            <a:r>
              <a:rPr lang="en-US" sz="2000" dirty="0" err="1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RunEncap</a:t>
            </a: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</a:t>
            </a:r>
            <a:endParaRPr lang="en-US" sz="20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          public </a:t>
            </a:r>
            <a:r>
              <a:rPr lang="en-US" sz="20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static void main(String </a:t>
            </a:r>
            <a:r>
              <a:rPr lang="en-US" sz="20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args</a:t>
            </a: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[]){</a:t>
            </a:r>
            <a:endParaRPr lang="en-US" sz="20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                       </a:t>
            </a:r>
            <a:r>
              <a:rPr lang="en-US" sz="2000" dirty="0" err="1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EncapTest</a:t>
            </a: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encap</a:t>
            </a:r>
            <a:r>
              <a:rPr lang="en-US" sz="20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= new </a:t>
            </a:r>
            <a:r>
              <a:rPr lang="en-US" sz="20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EncapTest</a:t>
            </a: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();</a:t>
            </a:r>
          </a:p>
          <a:p>
            <a:pPr marL="4572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                       </a:t>
            </a:r>
            <a:r>
              <a:rPr lang="en-US" sz="2000" dirty="0" err="1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encap.setName</a:t>
            </a:r>
            <a:r>
              <a:rPr lang="en-US" sz="20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("James</a:t>
            </a: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");</a:t>
            </a:r>
          </a:p>
          <a:p>
            <a:pPr marL="4572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                       </a:t>
            </a:r>
            <a:r>
              <a:rPr lang="en-US" sz="2000" dirty="0" err="1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encap.setAge</a:t>
            </a: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(20);</a:t>
            </a:r>
          </a:p>
          <a:p>
            <a:pPr marL="4572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                       </a:t>
            </a:r>
            <a:r>
              <a:rPr lang="en-US" sz="2000" dirty="0" err="1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encap.setIdNum</a:t>
            </a:r>
            <a:r>
              <a:rPr lang="en-US" sz="20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("12343ms</a:t>
            </a: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");</a:t>
            </a:r>
          </a:p>
          <a:p>
            <a:pPr marL="4572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                       </a:t>
            </a:r>
            <a:r>
              <a:rPr lang="en-US" sz="2000" dirty="0" err="1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System.out.print</a:t>
            </a:r>
            <a:r>
              <a:rPr lang="en-US" sz="20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("Name : " + </a:t>
            </a:r>
            <a:r>
              <a:rPr lang="en-US" sz="20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encap.getName</a:t>
            </a: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()" </a:t>
            </a: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Age                                                                                :"+</a:t>
            </a:r>
            <a:r>
              <a:rPr lang="en-US" sz="20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encap.getAge</a:t>
            </a: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 “Id Name : “+</a:t>
            </a:r>
            <a:r>
              <a:rPr lang="en-US" sz="2000" dirty="0" err="1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encap.getidNum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));</a:t>
            </a:r>
            <a:r>
              <a:rPr lang="en-US" sz="20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US" sz="20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         }</a:t>
            </a:r>
            <a:r>
              <a:rPr lang="en-US" sz="20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US" sz="20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} </a:t>
            </a:r>
            <a:r>
              <a:rPr lang="en-US" sz="20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US" sz="20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endParaRPr lang="en-US" sz="20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450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711" y="235131"/>
            <a:ext cx="10043160" cy="2037806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Presentation Topic is </a:t>
            </a:r>
            <a:b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OOP &amp; Java Language Basic</a:t>
            </a:r>
            <a:endParaRPr lang="en-US" sz="6000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011" y="3169919"/>
            <a:ext cx="7140557" cy="32482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Presented By: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Name :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cs typeface="Times New Roman"/>
              </a:rPr>
              <a:t>Tushar</a:t>
            </a:r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 Sarkar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Student ID: 18CSE035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Second Year First Semester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Department of CSE,BSMRSTU,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Gopalganj-8100.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77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351" y="365761"/>
            <a:ext cx="9875520" cy="65967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Polymorphism?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595" y="1802674"/>
            <a:ext cx="11286308" cy="474617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Method overloading and method overriding uses concept of Polymorphism in Java where method name remains same in two classes but actual method called by JVM depends upon</a:t>
            </a:r>
            <a:r>
              <a:rPr lang="en-US" sz="2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object at run time and done by dynamic binding in Java. </a:t>
            </a:r>
            <a:endParaRPr lang="en-US" sz="2400" dirty="0" smtClean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Java supports </a:t>
            </a:r>
            <a:r>
              <a:rPr lang="en-US" sz="2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both overloading 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and overriding </a:t>
            </a:r>
            <a:r>
              <a:rPr lang="en-US" sz="2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of methods. </a:t>
            </a:r>
            <a:endParaRPr lang="en-US" sz="2400" dirty="0" smtClean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In case of </a:t>
            </a:r>
            <a:r>
              <a:rPr lang="en-US" sz="2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overloading method signature changes while in case 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of overriding </a:t>
            </a:r>
            <a:r>
              <a:rPr lang="en-US" sz="2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method signature remains same and binding 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and invocation </a:t>
            </a:r>
            <a:r>
              <a:rPr lang="en-US" sz="2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of method is decided on runtime based on 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actual object.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29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0169"/>
            <a:ext cx="9319314" cy="801316"/>
          </a:xfrm>
        </p:spPr>
        <p:txBody>
          <a:bodyPr/>
          <a:lstStyle/>
          <a:p>
            <a:pPr algn="ctr"/>
            <a:r>
              <a:rPr lang="en-US" sz="4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Polymorphism Example</a:t>
            </a:r>
            <a:endParaRPr lang="en-US" sz="4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01485"/>
            <a:ext cx="11408229" cy="55996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         class A{</a:t>
            </a:r>
          </a:p>
          <a:p>
            <a:pPr marL="0" indent="0">
              <a:buNone/>
            </a:pPr>
            <a:r>
              <a:rPr lang="en-US" dirty="0" smtClean="0"/>
              <a:t>                   public void animal(){</a:t>
            </a:r>
          </a:p>
          <a:p>
            <a:pPr marL="0" indent="0">
              <a:buNone/>
            </a:pPr>
            <a:r>
              <a:rPr lang="en-US" dirty="0" smtClean="0"/>
              <a:t>                    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(“The animal”);</a:t>
            </a:r>
          </a:p>
          <a:p>
            <a:pPr marL="0" indent="0">
              <a:buNone/>
            </a:pPr>
            <a:r>
              <a:rPr lang="en-US" dirty="0" smtClean="0"/>
              <a:t>                   }</a:t>
            </a:r>
          </a:p>
          <a:p>
            <a:pPr marL="0" indent="0">
              <a:buNone/>
            </a:pPr>
            <a:r>
              <a:rPr lang="en-US" dirty="0" smtClean="0"/>
              <a:t>         }</a:t>
            </a:r>
          </a:p>
          <a:p>
            <a:pPr marL="0" indent="0">
              <a:buNone/>
            </a:pPr>
            <a:r>
              <a:rPr lang="en-US" dirty="0" smtClean="0"/>
              <a:t>         class B extends A{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public void animal(){</a:t>
            </a:r>
          </a:p>
          <a:p>
            <a:pPr marL="0" indent="0">
              <a:buNone/>
            </a:pPr>
            <a:r>
              <a:rPr lang="en-US" dirty="0" smtClean="0"/>
              <a:t>                     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(“The B say”);</a:t>
            </a:r>
          </a:p>
          <a:p>
            <a:pPr marL="0" indent="0">
              <a:buNone/>
            </a:pPr>
            <a:r>
              <a:rPr lang="en-US" dirty="0" smtClean="0"/>
              <a:t>                    }</a:t>
            </a:r>
          </a:p>
          <a:p>
            <a:pPr marL="0" indent="0">
              <a:buNone/>
            </a:pPr>
            <a:r>
              <a:rPr lang="en-US" dirty="0" smtClean="0"/>
              <a:t>         }</a:t>
            </a:r>
          </a:p>
          <a:p>
            <a:pPr marL="0" indent="0">
              <a:buNone/>
            </a:pPr>
            <a:r>
              <a:rPr lang="en-US" dirty="0" smtClean="0"/>
              <a:t>         class C </a:t>
            </a:r>
            <a:r>
              <a:rPr lang="en-US" dirty="0" err="1" smtClean="0"/>
              <a:t>exrtends</a:t>
            </a:r>
            <a:r>
              <a:rPr lang="en-US" dirty="0" smtClean="0"/>
              <a:t> A{</a:t>
            </a:r>
          </a:p>
          <a:p>
            <a:pPr marL="0" indent="0">
              <a:buNone/>
            </a:pPr>
            <a:r>
              <a:rPr lang="en-US" dirty="0" smtClean="0"/>
              <a:t>                     public void animal(){</a:t>
            </a:r>
          </a:p>
          <a:p>
            <a:pPr marL="0" indent="0">
              <a:buNone/>
            </a:pPr>
            <a:r>
              <a:rPr lang="en-US" dirty="0" smtClean="0"/>
              <a:t>                     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(“The C Say”);</a:t>
            </a:r>
          </a:p>
          <a:p>
            <a:pPr marL="0" indent="0">
              <a:buNone/>
            </a:pPr>
            <a:r>
              <a:rPr lang="en-US" dirty="0" smtClean="0"/>
              <a:t>                     }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569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987552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overloading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19" y="1193073"/>
            <a:ext cx="11504023" cy="5373189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400" dirty="0">
                <a:solidFill>
                  <a:schemeClr val="tx1"/>
                </a:solidFill>
              </a:rPr>
              <a:t>In Method overloading we have two or more functions </a:t>
            </a:r>
            <a:r>
              <a:rPr lang="en-US" sz="3400" dirty="0" smtClean="0">
                <a:solidFill>
                  <a:schemeClr val="tx1"/>
                </a:solidFill>
              </a:rPr>
              <a:t>with the </a:t>
            </a:r>
            <a:r>
              <a:rPr lang="en-US" sz="3400" dirty="0">
                <a:solidFill>
                  <a:schemeClr val="tx1"/>
                </a:solidFill>
              </a:rPr>
              <a:t>same name but different arguments</a:t>
            </a:r>
            <a:r>
              <a:rPr lang="en-US" sz="3400" dirty="0" smtClean="0">
                <a:solidFill>
                  <a:schemeClr val="tx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400" dirty="0" smtClean="0">
                <a:solidFill>
                  <a:schemeClr val="tx1"/>
                </a:solidFill>
              </a:rPr>
              <a:t> </a:t>
            </a:r>
            <a:r>
              <a:rPr lang="en-US" sz="3400" dirty="0">
                <a:solidFill>
                  <a:schemeClr val="tx1"/>
                </a:solidFill>
              </a:rPr>
              <a:t>Arguments </a:t>
            </a:r>
            <a:r>
              <a:rPr lang="en-US" sz="3400" dirty="0" smtClean="0">
                <a:solidFill>
                  <a:schemeClr val="tx1"/>
                </a:solidFill>
              </a:rPr>
              <a:t>must be </a:t>
            </a:r>
            <a:r>
              <a:rPr lang="en-US" sz="3400" dirty="0">
                <a:solidFill>
                  <a:schemeClr val="tx1"/>
                </a:solidFill>
              </a:rPr>
              <a:t>changed on the bases of Number, orders and Data types. </a:t>
            </a:r>
            <a:endParaRPr lang="en-US" sz="34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class A{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      public 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void f1(</a:t>
            </a:r>
            <a:r>
              <a:rPr lang="en-US" sz="26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x){</a:t>
            </a:r>
          </a:p>
          <a:p>
            <a:pPr marL="45720" indent="0">
              <a:buNone/>
            </a:pPr>
            <a: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                    </a:t>
            </a:r>
            <a:r>
              <a:rPr lang="en-US" sz="2600" dirty="0" err="1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System.out.println</a:t>
            </a:r>
            <a: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(x*x);</a:t>
            </a:r>
          </a:p>
          <a:p>
            <a:pPr marL="45720" indent="0">
              <a:buNone/>
            </a:pPr>
            <a: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    }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    public 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void f1(</a:t>
            </a:r>
            <a:r>
              <a:rPr lang="en-US" sz="26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x,int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y</a:t>
            </a:r>
            <a: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){</a:t>
            </a:r>
            <a:endParaRPr lang="en-US" sz="26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" indent="0">
              <a:buNone/>
            </a:pPr>
            <a: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                     </a:t>
            </a:r>
            <a:r>
              <a:rPr lang="en-US" sz="2600" dirty="0" err="1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System.out.println</a:t>
            </a:r>
            <a: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(x*y);</a:t>
            </a:r>
          </a:p>
          <a:p>
            <a:pPr marL="45720" indent="0">
              <a:buNone/>
            </a:pPr>
            <a: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    }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    public 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static void main(String </a:t>
            </a:r>
            <a:r>
              <a:rPr lang="en-US" sz="26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</a:t>
            </a:r>
            <a: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[]){</a:t>
            </a:r>
            <a:endParaRPr lang="en-US" sz="26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" indent="0">
              <a:buNone/>
            </a:pPr>
            <a: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                     A 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a=new A</a:t>
            </a:r>
            <a: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();</a:t>
            </a:r>
          </a:p>
          <a:p>
            <a:pPr marL="45720" indent="0">
              <a:buNone/>
            </a:pPr>
            <a: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                     a.f1(5);</a:t>
            </a:r>
          </a:p>
          <a:p>
            <a:pPr marL="45720" indent="0">
              <a:buNone/>
            </a:pPr>
            <a: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                     a.f1(2,3);</a:t>
            </a:r>
          </a:p>
          <a:p>
            <a:pPr marL="45720" indent="0">
              <a:buNone/>
            </a:pPr>
            <a: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    }</a:t>
            </a:r>
            <a:endParaRPr lang="en-US" sz="26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" indent="0">
              <a:buNone/>
            </a:pPr>
            <a: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} 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15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351" y="330925"/>
            <a:ext cx="9875520" cy="64225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Overriding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434" y="1210491"/>
            <a:ext cx="11059886" cy="52338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We have two classes and both classes have a function with 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the same </a:t>
            </a:r>
            <a:r>
              <a:rPr lang="en-US" sz="2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name and same Parameters inheritance is necessary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.</a:t>
            </a:r>
          </a:p>
          <a:p>
            <a:pPr marL="4572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  <a:p>
            <a:pPr marL="45720" indent="0"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class B{</a:t>
            </a:r>
            <a:endParaRPr lang="en-US" sz="20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               public </a:t>
            </a:r>
            <a:r>
              <a:rPr lang="en-US" sz="20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void f1(</a:t>
            </a:r>
            <a:r>
              <a:rPr lang="en-US" sz="20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x,int</a:t>
            </a:r>
            <a:r>
              <a:rPr lang="en-US" sz="20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y</a:t>
            </a: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){</a:t>
            </a:r>
            <a:endParaRPr lang="en-US" sz="20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                              </a:t>
            </a:r>
            <a:r>
              <a:rPr lang="en-US" sz="2000" dirty="0" err="1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System.out.println</a:t>
            </a: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sz="2000" dirty="0" err="1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x+y</a:t>
            </a: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);</a:t>
            </a:r>
          </a:p>
          <a:p>
            <a:pPr marL="4572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               }</a:t>
            </a:r>
            <a:endParaRPr lang="en-US" sz="20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  } </a:t>
            </a:r>
            <a:r>
              <a:rPr lang="en-US" sz="20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US" sz="20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77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2337" y="191588"/>
            <a:ext cx="9875520" cy="5551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137" y="905691"/>
            <a:ext cx="11373393" cy="5660572"/>
          </a:xfrm>
        </p:spPr>
        <p:txBody>
          <a:bodyPr/>
          <a:lstStyle/>
          <a:p>
            <a:pPr marL="45720" indent="0">
              <a:buNone/>
            </a:pPr>
            <a:r>
              <a:rPr lang="en-US" dirty="0" smtClean="0"/>
              <a:t>                      </a:t>
            </a: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class </a:t>
            </a:r>
            <a:r>
              <a:rPr lang="en-US" sz="20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extends </a:t>
            </a: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B{</a:t>
            </a:r>
            <a:endParaRPr lang="en-US" sz="20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              public </a:t>
            </a:r>
            <a:r>
              <a:rPr lang="en-US" sz="20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void f1(</a:t>
            </a:r>
            <a:r>
              <a:rPr lang="en-US" sz="20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x,int</a:t>
            </a:r>
            <a:r>
              <a:rPr lang="en-US" sz="20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y</a:t>
            </a: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){</a:t>
            </a:r>
            <a:endParaRPr lang="en-US" sz="20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                                 </a:t>
            </a:r>
            <a:r>
              <a:rPr lang="en-US" sz="2000" dirty="0" err="1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System.out.println</a:t>
            </a: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(x*y);</a:t>
            </a:r>
          </a:p>
          <a:p>
            <a:pPr marL="4572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              }</a:t>
            </a:r>
            <a:r>
              <a:rPr lang="en-US" sz="20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US" sz="20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              public </a:t>
            </a:r>
            <a:r>
              <a:rPr lang="en-US" sz="20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static void main(String </a:t>
            </a:r>
            <a:r>
              <a:rPr lang="en-US" sz="20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</a:t>
            </a: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[]){</a:t>
            </a:r>
            <a:endParaRPr lang="en-US" sz="20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                                  A </a:t>
            </a:r>
            <a:r>
              <a:rPr lang="en-US" sz="20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a=new A</a:t>
            </a: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();</a:t>
            </a:r>
          </a:p>
          <a:p>
            <a:pPr marL="4572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                                  a.f1(5,5);</a:t>
            </a:r>
          </a:p>
          <a:p>
            <a:pPr marL="4572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                                  B </a:t>
            </a:r>
            <a:r>
              <a:rPr lang="en-US" sz="20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b=new B</a:t>
            </a: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();</a:t>
            </a:r>
          </a:p>
          <a:p>
            <a:pPr marL="4572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                                  b.f1(2,3);</a:t>
            </a:r>
          </a:p>
          <a:p>
            <a:pPr marL="4572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               }</a:t>
            </a:r>
            <a:endParaRPr lang="en-US" sz="20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} </a:t>
            </a:r>
            <a:r>
              <a:rPr lang="en-US" sz="20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US" sz="20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endParaRPr lang="en-US" sz="20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690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FF54E-8863-442D-A34D-26E1C0F62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390" y="2264228"/>
            <a:ext cx="10833462" cy="3422469"/>
          </a:xfrm>
        </p:spPr>
        <p:txBody>
          <a:bodyPr>
            <a:normAutofit/>
          </a:bodyPr>
          <a:lstStyle/>
          <a:p>
            <a:pPr algn="ctr"/>
            <a:r>
              <a:rPr lang="en-SG" sz="13000" b="1" dirty="0">
                <a:solidFill>
                  <a:srgbClr val="00B050"/>
                </a:solidFill>
                <a:latin typeface="Vivaldi" panose="03020602050506090804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1688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372" y="426720"/>
            <a:ext cx="9875520" cy="1016725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6583" y="1332411"/>
            <a:ext cx="9509289" cy="484196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SG" sz="1900" b="1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Object Oriented Programming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SG" sz="1900" b="1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What is a Class?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SG" sz="1900" b="1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What is an Object?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SG" sz="1900" b="1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What is a Package?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SG" sz="1900" b="1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What is Inheritance?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SG" sz="1900" b="1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What is an Abstraction?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SG" sz="1900" b="1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What is an Interface?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SG" sz="1900" b="1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What is an Encapsulation?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SG" sz="1900" b="1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What is Polymorphism?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SG" sz="1900" b="1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Method Overloading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SG" sz="1900" b="1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Method Overriding</a:t>
            </a:r>
            <a:endParaRPr lang="en-SG" sz="1900" b="1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endParaRPr lang="en-SG" b="1" dirty="0" smtClean="0">
              <a:solidFill>
                <a:srgbClr val="00B050"/>
              </a:solidFill>
              <a:latin typeface="euclid_circular_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81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346432-26ED-48FC-ACEE-BE4FD2CC6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2514" y="637559"/>
            <a:ext cx="9603275" cy="554343"/>
          </a:xfrm>
        </p:spPr>
        <p:txBody>
          <a:bodyPr>
            <a:noAutofit/>
          </a:bodyPr>
          <a:lstStyle/>
          <a:p>
            <a:pPr algn="ctr"/>
            <a:r>
              <a:rPr lang="en-SG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 Programming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53143" y="2299063"/>
            <a:ext cx="10322647" cy="3910147"/>
          </a:xfrm>
        </p:spPr>
        <p:txBody>
          <a:bodyPr>
            <a:normAutofit/>
          </a:bodyPr>
          <a:lstStyle/>
          <a:p>
            <a:pPr marL="342900" indent="-3429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If you've never used an object-oriented 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programming language </a:t>
            </a:r>
            <a:r>
              <a:rPr lang="en-US" sz="2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before, you'll need to learn a few basic 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concepts before </a:t>
            </a:r>
            <a:r>
              <a:rPr lang="en-US" sz="2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you can begin writing any code. </a:t>
            </a:r>
            <a:endParaRPr lang="en-US" sz="2400" dirty="0" smtClean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 marL="342900" indent="-3429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sz="2400" dirty="0" smtClean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 marL="342900" indent="-3429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4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This </a:t>
            </a:r>
            <a:r>
              <a:rPr lang="en-US" sz="2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lesson 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will introduce </a:t>
            </a:r>
            <a:r>
              <a:rPr lang="en-US" sz="2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you to objects, classes, inheritance, interfaces, 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and packages.</a:t>
            </a:r>
          </a:p>
          <a:p>
            <a:pPr marL="342900" indent="-3429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sz="2400" dirty="0" smtClean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 marL="342900" indent="-3429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4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Each </a:t>
            </a:r>
            <a:r>
              <a:rPr lang="en-US" sz="2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discussion focuses on how these 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concepts relate </a:t>
            </a:r>
            <a:r>
              <a:rPr lang="en-US" sz="2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to the real 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world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57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1C8CA-C71B-4377-8267-B140BBB50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104" y="103073"/>
            <a:ext cx="9692640" cy="592438"/>
          </a:xfrm>
        </p:spPr>
        <p:txBody>
          <a:bodyPr>
            <a:normAutofit fontScale="90000"/>
          </a:bodyPr>
          <a:lstStyle/>
          <a:p>
            <a:pPr algn="ctr"/>
            <a:r>
              <a:rPr lang="en-SG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a Class?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091" y="775064"/>
            <a:ext cx="11800115" cy="6082936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A class is a blueprint (It is user defined data types it could be anything) 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or prototype </a:t>
            </a:r>
            <a:r>
              <a:rPr lang="en-US" sz="2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from which objects are created. </a:t>
            </a:r>
            <a:endParaRPr lang="en-US" sz="2400" dirty="0" smtClean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This </a:t>
            </a:r>
            <a:r>
              <a:rPr lang="en-US" sz="2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section defines a class 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that models </a:t>
            </a:r>
            <a:r>
              <a:rPr lang="en-US" sz="2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the state and behavior of a real-world object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It intentionally focuses </a:t>
            </a:r>
            <a:r>
              <a:rPr lang="en-US" sz="2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on the basics, showing how even simple classes can cleanly 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model state </a:t>
            </a:r>
            <a:r>
              <a:rPr lang="en-US" sz="2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and behavior. </a:t>
            </a:r>
            <a:br>
              <a:rPr lang="en-US" sz="2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</a:br>
            <a:endParaRPr lang="en-US" sz="2400" dirty="0" smtClean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Example :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 </a:t>
            </a:r>
          </a:p>
          <a:p>
            <a:pPr marL="4572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class Demo{</a:t>
            </a:r>
          </a:p>
          <a:p>
            <a:pPr marL="4572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public static void main(String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[]){</a:t>
            </a:r>
          </a:p>
          <a:p>
            <a:pPr marL="4572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(“Welcome to java”);</a:t>
            </a:r>
          </a:p>
          <a:p>
            <a:pPr marL="4572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}</a:t>
            </a:r>
          </a:p>
          <a:p>
            <a:pPr marL="4572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}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091" y="3530198"/>
            <a:ext cx="3524025" cy="262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97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185" y="296093"/>
            <a:ext cx="9875520" cy="1088572"/>
          </a:xfrm>
        </p:spPr>
        <p:txBody>
          <a:bodyPr>
            <a:normAutofit fontScale="90000"/>
          </a:bodyPr>
          <a:lstStyle/>
          <a:p>
            <a:pPr algn="ctr"/>
            <a:r>
              <a:rPr lang="en-SG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an Object?</a:t>
            </a:r>
            <a:br>
              <a:rPr lang="en-SG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138" y="1297576"/>
            <a:ext cx="11251002" cy="5330603"/>
          </a:xfrm>
        </p:spPr>
        <p:txBody>
          <a:bodyPr/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An object is a software bundle of related state and behavior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Software </a:t>
            </a:r>
            <a:r>
              <a:rPr lang="en-US" sz="2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objects are often used to model the 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real-world objects </a:t>
            </a:r>
            <a:r>
              <a:rPr lang="en-US" sz="2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that you find in everyday life (Object is real 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world Entity </a:t>
            </a:r>
            <a:r>
              <a:rPr lang="en-US" sz="2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to represent a physical instance of a Class). </a:t>
            </a:r>
            <a:endParaRPr lang="en-US" sz="2400" dirty="0" smtClean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A software object </a:t>
            </a:r>
            <a:r>
              <a:rPr lang="en-US" sz="2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maintains its state in variables and implements 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its behavior </a:t>
            </a:r>
            <a:r>
              <a:rPr lang="en-US" sz="2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with methods.</a:t>
            </a:r>
            <a:r>
              <a:rPr lang="en-US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br>
              <a:rPr lang="en-US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</a:br>
            <a:endParaRPr lang="en-US" dirty="0" smtClean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US" b="1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Example :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103" y="4004985"/>
            <a:ext cx="8429897" cy="285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04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160" y="243839"/>
            <a:ext cx="9875520" cy="703217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a Package</a:t>
            </a:r>
            <a:endParaRPr lang="en-US" sz="4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635" y="1129936"/>
            <a:ext cx="11486606" cy="5523413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A Java package is a mechanism for organizing Java classes </a:t>
            </a:r>
            <a:r>
              <a:rPr lang="en-US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into namespaces </a:t>
            </a:r>
            <a:r>
              <a:rPr lang="en-US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similar to the modules of Modula. </a:t>
            </a:r>
            <a:r>
              <a:rPr lang="en-US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Java packages can </a:t>
            </a:r>
            <a:r>
              <a:rPr lang="en-US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be stored in compressed files called JAR files, </a:t>
            </a:r>
            <a:r>
              <a:rPr lang="en-US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allowing classes </a:t>
            </a:r>
            <a:r>
              <a:rPr lang="en-US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to download faster as a group rather than one at a </a:t>
            </a:r>
            <a:r>
              <a:rPr lang="en-US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time. Programmers </a:t>
            </a:r>
            <a:r>
              <a:rPr lang="en-US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also typically use packages to organize </a:t>
            </a:r>
            <a:r>
              <a:rPr lang="en-US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classes belonging </a:t>
            </a:r>
            <a:r>
              <a:rPr lang="en-US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to the same category or providing </a:t>
            </a:r>
            <a:r>
              <a:rPr lang="en-US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similar functionality</a:t>
            </a:r>
            <a:r>
              <a:rPr lang="en-US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. </a:t>
            </a:r>
            <a:br>
              <a:rPr lang="en-US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</a:br>
            <a:endParaRPr lang="en-US" dirty="0" smtClean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A package provides a unique namespace for the types </a:t>
            </a:r>
            <a:r>
              <a:rPr lang="en-US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it contains.</a:t>
            </a:r>
            <a:endParaRPr lang="en-US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Classes </a:t>
            </a:r>
            <a:r>
              <a:rPr lang="en-US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in the same package can access each </a:t>
            </a:r>
            <a:r>
              <a:rPr lang="en-US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other's package-access </a:t>
            </a:r>
            <a:r>
              <a:rPr lang="en-US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members </a:t>
            </a:r>
            <a:endParaRPr lang="en-US" dirty="0" smtClean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US" sz="2400" b="1" dirty="0" err="1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E.g</a:t>
            </a:r>
            <a:r>
              <a:rPr lang="en-US" sz="2400" b="1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: -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     import </a:t>
            </a:r>
            <a:r>
              <a:rPr lang="en-US" dirty="0" err="1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java.lang</a:t>
            </a:r>
            <a:r>
              <a:rPr lang="en-US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.*;</a:t>
            </a:r>
            <a:br>
              <a:rPr lang="en-US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     import </a:t>
            </a:r>
            <a:r>
              <a:rPr lang="en-US" dirty="0" err="1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java.util</a:t>
            </a:r>
            <a:r>
              <a:rPr lang="en-US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.*;</a:t>
            </a:r>
            <a:br>
              <a:rPr lang="en-US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     import java.io.*;</a:t>
            </a:r>
            <a:br>
              <a:rPr lang="en-US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     import </a:t>
            </a:r>
            <a:r>
              <a:rPr lang="en-US" dirty="0" err="1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java.awt</a:t>
            </a:r>
            <a:r>
              <a:rPr lang="en-US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.*;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+mn-lt"/>
              </a:rPr>
              <a:t/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/>
            </a:r>
            <a:br>
              <a:rPr lang="en-US" sz="2400" dirty="0" smtClean="0">
                <a:latin typeface="+mn-lt"/>
              </a:rPr>
            </a:br>
            <a:endParaRPr lang="en-US" sz="24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96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1088" y="121921"/>
            <a:ext cx="9982200" cy="853440"/>
          </a:xfrm>
        </p:spPr>
        <p:txBody>
          <a:bodyPr/>
          <a:lstStyle/>
          <a:p>
            <a:pPr algn="ctr"/>
            <a:r>
              <a:rPr lang="en-US" sz="4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Inheritance?</a:t>
            </a:r>
            <a:endParaRPr lang="en-US" sz="4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469" y="1297577"/>
            <a:ext cx="11339738" cy="501196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Inheritance provides a powerful and natural mechanism 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for organizing </a:t>
            </a:r>
            <a:r>
              <a:rPr lang="en-US" sz="2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and structuring your software. </a:t>
            </a:r>
            <a:endParaRPr lang="en-US" sz="2400" dirty="0" smtClean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Now </a:t>
            </a:r>
            <a:r>
              <a:rPr lang="en-US" sz="2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we 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will explain </a:t>
            </a:r>
            <a:r>
              <a:rPr lang="en-US" sz="2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how classes inherit state and behavior from 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their super </a:t>
            </a:r>
            <a:r>
              <a:rPr lang="en-US" sz="2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classes, and explains how to derive one class 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from another </a:t>
            </a:r>
            <a:r>
              <a:rPr lang="en-US" sz="2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using the simple syntax provided by the 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Java programming </a:t>
            </a:r>
            <a:r>
              <a:rPr lang="en-US" sz="2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language.</a:t>
            </a:r>
            <a:r>
              <a:rPr lang="en-US" dirty="0">
                <a:latin typeface="+mn-lt"/>
              </a:rPr>
              <a:t> </a:t>
            </a:r>
            <a:br>
              <a:rPr lang="en-US" dirty="0">
                <a:latin typeface="+mn-lt"/>
              </a:rPr>
            </a:br>
            <a:endParaRPr lang="en-US" dirty="0" smtClean="0">
              <a:latin typeface="+mn-lt"/>
            </a:endParaRPr>
          </a:p>
          <a:p>
            <a:pPr marL="45720" indent="0" algn="just">
              <a:buNone/>
            </a:pPr>
            <a:endParaRPr lang="en-US" dirty="0"/>
          </a:p>
        </p:txBody>
      </p:sp>
      <p:pic>
        <p:nvPicPr>
          <p:cNvPr id="1026" name="Picture 2" descr="Inheritance in Java - Javat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245" y="3493324"/>
            <a:ext cx="5602333" cy="297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919" y="304800"/>
            <a:ext cx="10039952" cy="77884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Inheritance</a:t>
            </a:r>
            <a:endParaRPr lang="en-US" sz="4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" y="949234"/>
            <a:ext cx="11300058" cy="56083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US" sz="3000" b="1" dirty="0" smtClean="0">
                <a:solidFill>
                  <a:schemeClr val="tx1"/>
                </a:solidFill>
              </a:rPr>
              <a:t> :</a:t>
            </a:r>
            <a:r>
              <a:rPr lang="en-US" sz="3000" dirty="0" smtClean="0"/>
              <a:t> </a:t>
            </a:r>
          </a:p>
          <a:p>
            <a:pPr marL="45720" indent="0">
              <a:buNone/>
            </a:pP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</a:t>
            </a: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class A</a:t>
            </a:r>
          </a:p>
          <a:p>
            <a:pPr marL="4572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{</a:t>
            </a:r>
          </a:p>
          <a:p>
            <a:pPr marL="4572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//statements;</a:t>
            </a:r>
          </a:p>
          <a:p>
            <a:pPr marL="4572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}</a:t>
            </a:r>
            <a:endParaRPr lang="en-US" sz="20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class B extends A</a:t>
            </a:r>
          </a:p>
          <a:p>
            <a:pPr marL="4572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{</a:t>
            </a:r>
          </a:p>
          <a:p>
            <a:pPr marL="4572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public static void main (String </a:t>
            </a:r>
            <a:r>
              <a:rPr lang="en-US" sz="2000" dirty="0" err="1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args</a:t>
            </a: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[])</a:t>
            </a:r>
          </a:p>
          <a:p>
            <a:pPr marL="4572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{</a:t>
            </a:r>
          </a:p>
          <a:p>
            <a:pPr marL="4572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            </a:t>
            </a:r>
            <a:r>
              <a:rPr lang="en-US" sz="2000" dirty="0" err="1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System.out.println</a:t>
            </a: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(“Welcome to Java Programming”);</a:t>
            </a:r>
          </a:p>
          <a:p>
            <a:pPr marL="4572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}</a:t>
            </a:r>
          </a:p>
          <a:p>
            <a:pPr marL="4572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}</a:t>
            </a:r>
            <a:endParaRPr lang="en-US" sz="20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218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650</TotalTime>
  <Words>1553</Words>
  <Application>Microsoft Office PowerPoint</Application>
  <PresentationFormat>Widescreen</PresentationFormat>
  <Paragraphs>224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 Unicode MS</vt:lpstr>
      <vt:lpstr>Arial</vt:lpstr>
      <vt:lpstr>Century Gothic</vt:lpstr>
      <vt:lpstr>euclid_circular_a</vt:lpstr>
      <vt:lpstr>Times New Roman</vt:lpstr>
      <vt:lpstr>Vivaldi</vt:lpstr>
      <vt:lpstr>Wingdings</vt:lpstr>
      <vt:lpstr>Wingdings 3</vt:lpstr>
      <vt:lpstr>Ion</vt:lpstr>
      <vt:lpstr>Welcome to My Presentation</vt:lpstr>
      <vt:lpstr>My Presentation Topic is  OOP &amp; Java Language Basic</vt:lpstr>
      <vt:lpstr>Content</vt:lpstr>
      <vt:lpstr>Object Oriented Programming</vt:lpstr>
      <vt:lpstr>What is a Class?</vt:lpstr>
      <vt:lpstr>What is an Object? </vt:lpstr>
      <vt:lpstr>What is a Package</vt:lpstr>
      <vt:lpstr>What is Inheritance?</vt:lpstr>
      <vt:lpstr>Single Inheritance</vt:lpstr>
      <vt:lpstr>Multilevel Inheritance</vt:lpstr>
      <vt:lpstr>Hierarchal Inheritance</vt:lpstr>
      <vt:lpstr>What is an Abstraction?  </vt:lpstr>
      <vt:lpstr>Abstraction</vt:lpstr>
      <vt:lpstr>What is an Interface? </vt:lpstr>
      <vt:lpstr>Interface</vt:lpstr>
      <vt:lpstr>What Is An Encapsulation? </vt:lpstr>
      <vt:lpstr>Encapsulation</vt:lpstr>
      <vt:lpstr> </vt:lpstr>
      <vt:lpstr> </vt:lpstr>
      <vt:lpstr>What is Polymorphism? </vt:lpstr>
      <vt:lpstr>Polymorphism Example</vt:lpstr>
      <vt:lpstr>Method overloading </vt:lpstr>
      <vt:lpstr>Method Overriding </vt:lpstr>
      <vt:lpstr>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Operator</dc:title>
  <dc:creator>Samrat biswas</dc:creator>
  <cp:lastModifiedBy>Hp</cp:lastModifiedBy>
  <cp:revision>57</cp:revision>
  <dcterms:created xsi:type="dcterms:W3CDTF">2021-07-08T17:06:21Z</dcterms:created>
  <dcterms:modified xsi:type="dcterms:W3CDTF">2021-07-13T21:13:31Z</dcterms:modified>
</cp:coreProperties>
</file>