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7" r:id="rId1"/>
  </p:sldMasterIdLst>
  <p:notesMasterIdLst>
    <p:notesMasterId r:id="rId24"/>
  </p:notesMasterIdLst>
  <p:sldIdLst>
    <p:sldId id="314" r:id="rId2"/>
    <p:sldId id="315" r:id="rId3"/>
    <p:sldId id="288" r:id="rId4"/>
    <p:sldId id="292" r:id="rId5"/>
    <p:sldId id="293" r:id="rId6"/>
    <p:sldId id="294" r:id="rId7"/>
    <p:sldId id="291" r:id="rId8"/>
    <p:sldId id="295" r:id="rId9"/>
    <p:sldId id="296" r:id="rId10"/>
    <p:sldId id="298" r:id="rId11"/>
    <p:sldId id="257" r:id="rId12"/>
    <p:sldId id="300" r:id="rId13"/>
    <p:sldId id="303" r:id="rId14"/>
    <p:sldId id="299" r:id="rId15"/>
    <p:sldId id="297" r:id="rId16"/>
    <p:sldId id="305" r:id="rId17"/>
    <p:sldId id="307" r:id="rId18"/>
    <p:sldId id="308" r:id="rId19"/>
    <p:sldId id="310" r:id="rId20"/>
    <p:sldId id="311" r:id="rId21"/>
    <p:sldId id="312" r:id="rId22"/>
    <p:sldId id="31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i Hossain" initials="RH" lastIdx="1" clrIdx="0">
    <p:extLst>
      <p:ext uri="{19B8F6BF-5375-455C-9EA6-DF929625EA0E}">
        <p15:presenceInfo xmlns:p15="http://schemas.microsoft.com/office/powerpoint/2012/main" userId="5be11ab15598ec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81" d="100"/>
          <a:sy n="81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0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446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112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1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3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7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8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6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4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6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43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25" y="1697055"/>
            <a:ext cx="10671143" cy="4694318"/>
          </a:xfrm>
        </p:spPr>
        <p:txBody>
          <a:bodyPr/>
          <a:lstStyle/>
          <a:p>
            <a:pPr algn="ctr"/>
            <a:r>
              <a:rPr lang="en-US" sz="10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br>
              <a:rPr lang="en-US" sz="10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4726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F201-349A-4555-89C5-04774D74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79" y="187495"/>
            <a:ext cx="9409811" cy="1004836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0AC9-F455-4327-8209-C8D50727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IIL = Low level I/P current</a:t>
            </a:r>
          </a:p>
          <a:p>
            <a:r>
              <a:rPr lang="en-US" dirty="0"/>
              <a:t>IIH =High level I/P current</a:t>
            </a:r>
          </a:p>
          <a:p>
            <a:r>
              <a:rPr lang="en-US" dirty="0"/>
              <a:t>IOH =High Level O/P current</a:t>
            </a:r>
          </a:p>
          <a:p>
            <a:r>
              <a:rPr lang="en-US" dirty="0"/>
              <a:t>IOL= Low level O/P current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28347AB-555A-4A13-8D7F-CB855218EBC8}"/>
              </a:ext>
            </a:extLst>
          </p:cNvPr>
          <p:cNvGrpSpPr/>
          <p:nvPr/>
        </p:nvGrpSpPr>
        <p:grpSpPr>
          <a:xfrm>
            <a:off x="1028051" y="4881953"/>
            <a:ext cx="4674739" cy="1474050"/>
            <a:chOff x="991123" y="4882013"/>
            <a:chExt cx="4674739" cy="147405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975A4B-4D19-4483-AA42-71FBFD825727}"/>
                </a:ext>
              </a:extLst>
            </p:cNvPr>
            <p:cNvGrpSpPr/>
            <p:nvPr/>
          </p:nvGrpSpPr>
          <p:grpSpPr>
            <a:xfrm>
              <a:off x="1618534" y="4882013"/>
              <a:ext cx="1770125" cy="873034"/>
              <a:chOff x="2355448" y="3429000"/>
              <a:chExt cx="1770125" cy="873034"/>
            </a:xfrm>
          </p:grpSpPr>
          <p:sp>
            <p:nvSpPr>
              <p:cNvPr id="6" name="Flowchart: Delay 5">
                <a:extLst>
                  <a:ext uri="{FF2B5EF4-FFF2-40B4-BE49-F238E27FC236}">
                    <a16:creationId xmlns:a16="http://schemas.microsoft.com/office/drawing/2014/main" id="{51D03391-0E09-42A3-9F1E-D8B7BC7D866F}"/>
                  </a:ext>
                </a:extLst>
              </p:cNvPr>
              <p:cNvSpPr/>
              <p:nvPr/>
            </p:nvSpPr>
            <p:spPr>
              <a:xfrm>
                <a:off x="2716306" y="3429000"/>
                <a:ext cx="728728" cy="873034"/>
              </a:xfrm>
              <a:prstGeom prst="flowChartDelay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781A0E9-B1FF-4F06-9791-4C33C01E5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9526" y="3581533"/>
                <a:ext cx="35867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27EE984-CC2F-49C9-8DC3-23F1D7CCC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5448" y="4084241"/>
                <a:ext cx="360858" cy="314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D6641E3-DE17-4887-AF7F-1D07AAC9D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8574" y="3865517"/>
                <a:ext cx="766999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8A5EC81-1F14-480D-97B6-F5D132B4116C}"/>
                  </a:ext>
                </a:extLst>
              </p:cNvPr>
              <p:cNvSpPr/>
              <p:nvPr/>
            </p:nvSpPr>
            <p:spPr>
              <a:xfrm>
                <a:off x="3290047" y="3717599"/>
                <a:ext cx="268941" cy="29583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092279-C183-4AC0-9350-01793F81534D}"/>
                </a:ext>
              </a:extLst>
            </p:cNvPr>
            <p:cNvCxnSpPr>
              <a:cxnSpLocks/>
            </p:cNvCxnSpPr>
            <p:nvPr/>
          </p:nvCxnSpPr>
          <p:spPr>
            <a:xfrm>
              <a:off x="3470601" y="5318485"/>
              <a:ext cx="536590" cy="4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1D3E37-B8F9-421C-B268-1B41F165C213}"/>
                </a:ext>
              </a:extLst>
            </p:cNvPr>
            <p:cNvSpPr/>
            <p:nvPr/>
          </p:nvSpPr>
          <p:spPr>
            <a:xfrm>
              <a:off x="3295160" y="5165031"/>
              <a:ext cx="268941" cy="2496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E42F3F-EEB1-4F08-9F83-BBE41CB7CB0B}"/>
                </a:ext>
              </a:extLst>
            </p:cNvPr>
            <p:cNvSpPr/>
            <p:nvPr/>
          </p:nvSpPr>
          <p:spPr>
            <a:xfrm>
              <a:off x="3954662" y="5193674"/>
              <a:ext cx="268941" cy="2496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BFB363-EB96-46F8-A68C-43C96F9EF201}"/>
                </a:ext>
              </a:extLst>
            </p:cNvPr>
            <p:cNvGrpSpPr/>
            <p:nvPr/>
          </p:nvGrpSpPr>
          <p:grpSpPr>
            <a:xfrm>
              <a:off x="4223603" y="5034544"/>
              <a:ext cx="964236" cy="582618"/>
              <a:chOff x="1735553" y="2963619"/>
              <a:chExt cx="1859295" cy="1109039"/>
            </a:xfrm>
          </p:grpSpPr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DA514061-D8C8-4CA2-82F6-7CBB3A9CFA70}"/>
                  </a:ext>
                </a:extLst>
              </p:cNvPr>
              <p:cNvSpPr/>
              <p:nvPr/>
            </p:nvSpPr>
            <p:spPr>
              <a:xfrm rot="5400000">
                <a:off x="2499859" y="2977670"/>
                <a:ext cx="1109039" cy="1080938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A6F644A-3AE6-4305-8773-C36255F303DF}"/>
                  </a:ext>
                </a:extLst>
              </p:cNvPr>
              <p:cNvSpPr/>
              <p:nvPr/>
            </p:nvSpPr>
            <p:spPr>
              <a:xfrm>
                <a:off x="3263153" y="3382783"/>
                <a:ext cx="331695" cy="30121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976FA24-AC22-4B45-9DFA-546513862BBA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>
                <a:off x="1735553" y="3504115"/>
                <a:ext cx="789909" cy="3953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E6E882-697E-412C-B121-0BB24AA30ECF}"/>
                </a:ext>
              </a:extLst>
            </p:cNvPr>
            <p:cNvCxnSpPr>
              <a:cxnSpLocks/>
            </p:cNvCxnSpPr>
            <p:nvPr/>
          </p:nvCxnSpPr>
          <p:spPr>
            <a:xfrm>
              <a:off x="2373784" y="5763810"/>
              <a:ext cx="3518" cy="4396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0EECF2-4F2E-47F3-80DF-74AC27E23CA6}"/>
                </a:ext>
              </a:extLst>
            </p:cNvPr>
            <p:cNvCxnSpPr>
              <a:cxnSpLocks/>
            </p:cNvCxnSpPr>
            <p:nvPr/>
          </p:nvCxnSpPr>
          <p:spPr>
            <a:xfrm>
              <a:off x="4826980" y="5493801"/>
              <a:ext cx="0" cy="6828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1AC177D-893A-44BA-AC9F-0653865CE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0541" y="5038165"/>
              <a:ext cx="1" cy="49908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6C91C2-DC17-46A3-A2EA-5DEB1200E7EE}"/>
                </a:ext>
              </a:extLst>
            </p:cNvPr>
            <p:cNvCxnSpPr>
              <a:cxnSpLocks/>
            </p:cNvCxnSpPr>
            <p:nvPr/>
          </p:nvCxnSpPr>
          <p:spPr>
            <a:xfrm>
              <a:off x="1212437" y="5287709"/>
              <a:ext cx="42810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94015D-4C78-444D-BEF3-70AF89809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6067" y="5287709"/>
              <a:ext cx="1" cy="8980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08058B3-E95C-4BAB-B187-19D5DBB21265}"/>
                </a:ext>
              </a:extLst>
            </p:cNvPr>
            <p:cNvGrpSpPr/>
            <p:nvPr/>
          </p:nvGrpSpPr>
          <p:grpSpPr>
            <a:xfrm>
              <a:off x="2139189" y="6185733"/>
              <a:ext cx="403411" cy="170330"/>
              <a:chOff x="1023078" y="6176682"/>
              <a:chExt cx="403411" cy="17033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570AA5F-2257-4036-9F84-89FCA58F7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078" y="6176682"/>
                <a:ext cx="4034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C376135-E9E2-4D88-B5B1-3BA561F2B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7966" y="6257365"/>
                <a:ext cx="2599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55CBD5E-1500-4AB1-A683-883C21508BE7}"/>
                  </a:ext>
                </a:extLst>
              </p:cNvPr>
              <p:cNvCxnSpPr/>
              <p:nvPr/>
            </p:nvCxnSpPr>
            <p:spPr>
              <a:xfrm>
                <a:off x="1068961" y="6176682"/>
                <a:ext cx="2847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61C7D3-7433-41B7-9A76-104C5E63D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4716" y="6257365"/>
                <a:ext cx="1064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51496EF-0602-46CA-915D-E2C97E2A9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719" y="6347012"/>
                <a:ext cx="1681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97F4CC8-90C5-4448-9360-44E0754AED50}"/>
                </a:ext>
              </a:extLst>
            </p:cNvPr>
            <p:cNvGrpSpPr/>
            <p:nvPr/>
          </p:nvGrpSpPr>
          <p:grpSpPr>
            <a:xfrm>
              <a:off x="4627261" y="6176682"/>
              <a:ext cx="403411" cy="170330"/>
              <a:chOff x="1023078" y="6176682"/>
              <a:chExt cx="403411" cy="170330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E3261E1-7E21-4D8F-A428-E2E4D18F4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078" y="6176682"/>
                <a:ext cx="4034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03C1BD8-F82A-401B-8B7C-4A8614B12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7966" y="6257365"/>
                <a:ext cx="2599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F00F727-A66E-46DD-9523-37432F2D0EF9}"/>
                  </a:ext>
                </a:extLst>
              </p:cNvPr>
              <p:cNvCxnSpPr/>
              <p:nvPr/>
            </p:nvCxnSpPr>
            <p:spPr>
              <a:xfrm>
                <a:off x="1068961" y="6176682"/>
                <a:ext cx="2847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B90F7DE-8016-42CB-A53A-8E7E00FB3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4716" y="6257365"/>
                <a:ext cx="1064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0090AB3-E024-4B72-AFE0-87505EEA9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719" y="6347012"/>
                <a:ext cx="1681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ectangle: Single Corner Rounded 68">
              <a:extLst>
                <a:ext uri="{FF2B5EF4-FFF2-40B4-BE49-F238E27FC236}">
                  <a16:creationId xmlns:a16="http://schemas.microsoft.com/office/drawing/2014/main" id="{885AE032-4C23-4D8B-8472-3E4D9B01B602}"/>
                </a:ext>
              </a:extLst>
            </p:cNvPr>
            <p:cNvSpPr/>
            <p:nvPr/>
          </p:nvSpPr>
          <p:spPr>
            <a:xfrm>
              <a:off x="991123" y="4906513"/>
              <a:ext cx="802457" cy="403939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Low</a:t>
              </a:r>
            </a:p>
          </p:txBody>
        </p:sp>
        <p:sp>
          <p:nvSpPr>
            <p:cNvPr id="70" name="Rectangle: Single Corner Rounded 69">
              <a:extLst>
                <a:ext uri="{FF2B5EF4-FFF2-40B4-BE49-F238E27FC236}">
                  <a16:creationId xmlns:a16="http://schemas.microsoft.com/office/drawing/2014/main" id="{23688401-791E-4431-A0FA-8B55B0CFC47C}"/>
                </a:ext>
              </a:extLst>
            </p:cNvPr>
            <p:cNvSpPr/>
            <p:nvPr/>
          </p:nvSpPr>
          <p:spPr>
            <a:xfrm>
              <a:off x="2650840" y="4959046"/>
              <a:ext cx="802457" cy="403939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High</a:t>
              </a:r>
            </a:p>
          </p:txBody>
        </p:sp>
        <p:sp>
          <p:nvSpPr>
            <p:cNvPr id="71" name="Rectangle: Single Corner Rounded 70">
              <a:extLst>
                <a:ext uri="{FF2B5EF4-FFF2-40B4-BE49-F238E27FC236}">
                  <a16:creationId xmlns:a16="http://schemas.microsoft.com/office/drawing/2014/main" id="{642CA8CC-9900-45B8-B0E1-05BCFDFFE94D}"/>
                </a:ext>
              </a:extLst>
            </p:cNvPr>
            <p:cNvSpPr/>
            <p:nvPr/>
          </p:nvSpPr>
          <p:spPr>
            <a:xfrm>
              <a:off x="3044223" y="5318530"/>
              <a:ext cx="802457" cy="403939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IOH</a:t>
              </a:r>
            </a:p>
          </p:txBody>
        </p:sp>
        <p:sp>
          <p:nvSpPr>
            <p:cNvPr id="72" name="Rectangle: Single Corner Rounded 71">
              <a:extLst>
                <a:ext uri="{FF2B5EF4-FFF2-40B4-BE49-F238E27FC236}">
                  <a16:creationId xmlns:a16="http://schemas.microsoft.com/office/drawing/2014/main" id="{08A14735-2F92-4DA3-A261-9063DE9A8377}"/>
                </a:ext>
              </a:extLst>
            </p:cNvPr>
            <p:cNvSpPr/>
            <p:nvPr/>
          </p:nvSpPr>
          <p:spPr>
            <a:xfrm>
              <a:off x="4068829" y="5419938"/>
              <a:ext cx="664170" cy="257051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IIH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F69522E-A310-4A48-BF0B-4DE8E4E96E0E}"/>
                </a:ext>
              </a:extLst>
            </p:cNvPr>
            <p:cNvCxnSpPr>
              <a:cxnSpLocks/>
            </p:cNvCxnSpPr>
            <p:nvPr/>
          </p:nvCxnSpPr>
          <p:spPr>
            <a:xfrm>
              <a:off x="5129272" y="5333865"/>
              <a:ext cx="536590" cy="4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99B38BC-F20D-449C-8541-48E115E8EB60}"/>
              </a:ext>
            </a:extLst>
          </p:cNvPr>
          <p:cNvGrpSpPr/>
          <p:nvPr/>
        </p:nvGrpSpPr>
        <p:grpSpPr>
          <a:xfrm>
            <a:off x="7306284" y="4729422"/>
            <a:ext cx="1770125" cy="873034"/>
            <a:chOff x="2355448" y="3429000"/>
            <a:chExt cx="1770125" cy="873034"/>
          </a:xfrm>
        </p:grpSpPr>
        <p:sp>
          <p:nvSpPr>
            <p:cNvPr id="116" name="Flowchart: Delay 115">
              <a:extLst>
                <a:ext uri="{FF2B5EF4-FFF2-40B4-BE49-F238E27FC236}">
                  <a16:creationId xmlns:a16="http://schemas.microsoft.com/office/drawing/2014/main" id="{7E03CF01-C461-46A8-8F6C-1DC7ED78CC16}"/>
                </a:ext>
              </a:extLst>
            </p:cNvPr>
            <p:cNvSpPr/>
            <p:nvPr/>
          </p:nvSpPr>
          <p:spPr>
            <a:xfrm>
              <a:off x="2716306" y="3429000"/>
              <a:ext cx="728728" cy="873034"/>
            </a:xfrm>
            <a:prstGeom prst="flowChartDelay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F2AFAD-9D9E-4D81-B4B7-72F209A8F3FD}"/>
                </a:ext>
              </a:extLst>
            </p:cNvPr>
            <p:cNvCxnSpPr>
              <a:cxnSpLocks/>
            </p:cNvCxnSpPr>
            <p:nvPr/>
          </p:nvCxnSpPr>
          <p:spPr>
            <a:xfrm>
              <a:off x="2359526" y="3581533"/>
              <a:ext cx="35867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08FF5F5-246B-4C63-9E43-5E1DCAA76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448" y="4062503"/>
              <a:ext cx="360858" cy="248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003F593-A999-4425-B646-4082479D449C}"/>
                </a:ext>
              </a:extLst>
            </p:cNvPr>
            <p:cNvCxnSpPr>
              <a:cxnSpLocks/>
            </p:cNvCxnSpPr>
            <p:nvPr/>
          </p:nvCxnSpPr>
          <p:spPr>
            <a:xfrm>
              <a:off x="3358574" y="3865517"/>
              <a:ext cx="76699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B9EC5D9-3FFC-4905-B534-E5775277D2A4}"/>
                </a:ext>
              </a:extLst>
            </p:cNvPr>
            <p:cNvSpPr/>
            <p:nvPr/>
          </p:nvSpPr>
          <p:spPr>
            <a:xfrm>
              <a:off x="3290047" y="3717599"/>
              <a:ext cx="268941" cy="29583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2E7B7B-1FCA-4114-B98A-76324F956E04}"/>
              </a:ext>
            </a:extLst>
          </p:cNvPr>
          <p:cNvCxnSpPr>
            <a:cxnSpLocks/>
          </p:cNvCxnSpPr>
          <p:nvPr/>
        </p:nvCxnSpPr>
        <p:spPr>
          <a:xfrm>
            <a:off x="9158351" y="5165894"/>
            <a:ext cx="536590" cy="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1F0E25B-755B-4B05-B846-FB16DC4FFCFE}"/>
              </a:ext>
            </a:extLst>
          </p:cNvPr>
          <p:cNvSpPr/>
          <p:nvPr/>
        </p:nvSpPr>
        <p:spPr>
          <a:xfrm>
            <a:off x="8982910" y="5012440"/>
            <a:ext cx="268941" cy="249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6123C6C-6E39-4BF7-B6E4-42E7859641BB}"/>
              </a:ext>
            </a:extLst>
          </p:cNvPr>
          <p:cNvSpPr/>
          <p:nvPr/>
        </p:nvSpPr>
        <p:spPr>
          <a:xfrm>
            <a:off x="9642412" y="5041083"/>
            <a:ext cx="268941" cy="249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09CCE7-6835-41C3-9D48-6C14C28999D8}"/>
              </a:ext>
            </a:extLst>
          </p:cNvPr>
          <p:cNvGrpSpPr/>
          <p:nvPr/>
        </p:nvGrpSpPr>
        <p:grpSpPr>
          <a:xfrm>
            <a:off x="9911353" y="4881953"/>
            <a:ext cx="964236" cy="582618"/>
            <a:chOff x="1735552" y="2963619"/>
            <a:chExt cx="1859296" cy="1109039"/>
          </a:xfrm>
        </p:grpSpPr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C7A59E8B-915B-4B3B-9F5E-357785BEF188}"/>
                </a:ext>
              </a:extLst>
            </p:cNvPr>
            <p:cNvSpPr/>
            <p:nvPr/>
          </p:nvSpPr>
          <p:spPr>
            <a:xfrm rot="5400000">
              <a:off x="2499859" y="2977670"/>
              <a:ext cx="1109039" cy="1080938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2BA17E-B8C4-4A68-B1AA-EEE8B293CB39}"/>
                </a:ext>
              </a:extLst>
            </p:cNvPr>
            <p:cNvSpPr/>
            <p:nvPr/>
          </p:nvSpPr>
          <p:spPr>
            <a:xfrm>
              <a:off x="3263153" y="3382783"/>
              <a:ext cx="331695" cy="30121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0FD7EDE-C138-4DBE-AC38-1D4ACB4DF7D1}"/>
                </a:ext>
              </a:extLst>
            </p:cNvPr>
            <p:cNvCxnSpPr>
              <a:cxnSpLocks/>
              <a:stCxn id="79" idx="6"/>
            </p:cNvCxnSpPr>
            <p:nvPr/>
          </p:nvCxnSpPr>
          <p:spPr>
            <a:xfrm>
              <a:off x="1735552" y="3504115"/>
              <a:ext cx="789909" cy="395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1DAF662-24DA-4BD5-B4A7-13C0E5A6B9A4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8031506" y="5602456"/>
            <a:ext cx="0" cy="421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BD2AF3E-F1AD-4517-BF21-ECD14C35A5C7}"/>
              </a:ext>
            </a:extLst>
          </p:cNvPr>
          <p:cNvCxnSpPr>
            <a:cxnSpLocks/>
          </p:cNvCxnSpPr>
          <p:nvPr/>
        </p:nvCxnSpPr>
        <p:spPr>
          <a:xfrm>
            <a:off x="10514730" y="5341210"/>
            <a:ext cx="0" cy="6828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CE238A2-CEDB-4981-82FB-337CA09E750D}"/>
              </a:ext>
            </a:extLst>
          </p:cNvPr>
          <p:cNvCxnSpPr>
            <a:cxnSpLocks/>
          </p:cNvCxnSpPr>
          <p:nvPr/>
        </p:nvCxnSpPr>
        <p:spPr>
          <a:xfrm flipH="1">
            <a:off x="7328291" y="4885574"/>
            <a:ext cx="1" cy="4990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6EBB8C7-3A02-4079-AC89-B42C2F50BED4}"/>
              </a:ext>
            </a:extLst>
          </p:cNvPr>
          <p:cNvCxnSpPr>
            <a:cxnSpLocks/>
          </p:cNvCxnSpPr>
          <p:nvPr/>
        </p:nvCxnSpPr>
        <p:spPr>
          <a:xfrm>
            <a:off x="6900187" y="5135118"/>
            <a:ext cx="4281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D652033-268B-4E65-8C65-AD4DE2D36A1E}"/>
              </a:ext>
            </a:extLst>
          </p:cNvPr>
          <p:cNvCxnSpPr>
            <a:cxnSpLocks/>
          </p:cNvCxnSpPr>
          <p:nvPr/>
        </p:nvCxnSpPr>
        <p:spPr>
          <a:xfrm flipH="1">
            <a:off x="6903817" y="5135118"/>
            <a:ext cx="1" cy="898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359322-911C-44D9-9F2C-2A504DF9F036}"/>
              </a:ext>
            </a:extLst>
          </p:cNvPr>
          <p:cNvGrpSpPr/>
          <p:nvPr/>
        </p:nvGrpSpPr>
        <p:grpSpPr>
          <a:xfrm>
            <a:off x="7826939" y="6033142"/>
            <a:ext cx="403411" cy="170330"/>
            <a:chOff x="1023078" y="6176682"/>
            <a:chExt cx="403411" cy="170330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90A9EE0-513A-4273-939D-708D529F0A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78" y="6176682"/>
              <a:ext cx="4034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F850305-312D-4BA8-91E7-15A3238B50E4}"/>
                </a:ext>
              </a:extLst>
            </p:cNvPr>
            <p:cNvCxnSpPr>
              <a:cxnSpLocks/>
            </p:cNvCxnSpPr>
            <p:nvPr/>
          </p:nvCxnSpPr>
          <p:spPr>
            <a:xfrm>
              <a:off x="1077966" y="6257365"/>
              <a:ext cx="2599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5DB0E9A-7A07-48CF-AF7C-B61C3314464C}"/>
                </a:ext>
              </a:extLst>
            </p:cNvPr>
            <p:cNvCxnSpPr/>
            <p:nvPr/>
          </p:nvCxnSpPr>
          <p:spPr>
            <a:xfrm>
              <a:off x="1068961" y="6176682"/>
              <a:ext cx="2847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E9D9F3D-5D7C-4A04-A676-19A606DB34ED}"/>
                </a:ext>
              </a:extLst>
            </p:cNvPr>
            <p:cNvCxnSpPr>
              <a:cxnSpLocks/>
            </p:cNvCxnSpPr>
            <p:nvPr/>
          </p:nvCxnSpPr>
          <p:spPr>
            <a:xfrm>
              <a:off x="1154716" y="6257365"/>
              <a:ext cx="106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347ACD5-FC00-49BD-AD7C-BB297D8E044C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19" y="6347012"/>
              <a:ext cx="168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509D8D0-A0D8-4560-A50C-8681E478F642}"/>
              </a:ext>
            </a:extLst>
          </p:cNvPr>
          <p:cNvGrpSpPr/>
          <p:nvPr/>
        </p:nvGrpSpPr>
        <p:grpSpPr>
          <a:xfrm>
            <a:off x="10315011" y="6024091"/>
            <a:ext cx="403411" cy="170330"/>
            <a:chOff x="1023078" y="6176682"/>
            <a:chExt cx="403411" cy="17033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FF650B4-3BC6-4BF8-AEBA-E092ED65CF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78" y="6176682"/>
              <a:ext cx="4034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14CFE09-D362-476F-9C50-CD9B84FFF7D5}"/>
                </a:ext>
              </a:extLst>
            </p:cNvPr>
            <p:cNvCxnSpPr>
              <a:cxnSpLocks/>
            </p:cNvCxnSpPr>
            <p:nvPr/>
          </p:nvCxnSpPr>
          <p:spPr>
            <a:xfrm>
              <a:off x="1077966" y="6257365"/>
              <a:ext cx="2599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CF75DDC-985D-4072-8084-C7F878649565}"/>
                </a:ext>
              </a:extLst>
            </p:cNvPr>
            <p:cNvCxnSpPr/>
            <p:nvPr/>
          </p:nvCxnSpPr>
          <p:spPr>
            <a:xfrm>
              <a:off x="1068961" y="6176682"/>
              <a:ext cx="2847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BC97B19-3C97-4B6E-BE6A-23079E0C7F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4716" y="6257365"/>
              <a:ext cx="106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9DDB3EC-E03F-40F4-BBFD-465C8534CF0D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19" y="6347012"/>
              <a:ext cx="168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: Single Corner Rounded 92">
            <a:extLst>
              <a:ext uri="{FF2B5EF4-FFF2-40B4-BE49-F238E27FC236}">
                <a16:creationId xmlns:a16="http://schemas.microsoft.com/office/drawing/2014/main" id="{253D0334-D7F9-4F67-BBCE-12F1A051A093}"/>
              </a:ext>
            </a:extLst>
          </p:cNvPr>
          <p:cNvSpPr/>
          <p:nvPr/>
        </p:nvSpPr>
        <p:spPr>
          <a:xfrm>
            <a:off x="6678873" y="4753922"/>
            <a:ext cx="802457" cy="40393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</a:t>
            </a:r>
          </a:p>
        </p:txBody>
      </p:sp>
      <p:sp>
        <p:nvSpPr>
          <p:cNvPr id="94" name="Rectangle: Single Corner Rounded 93">
            <a:extLst>
              <a:ext uri="{FF2B5EF4-FFF2-40B4-BE49-F238E27FC236}">
                <a16:creationId xmlns:a16="http://schemas.microsoft.com/office/drawing/2014/main" id="{D7C2DAD2-906C-4208-AB1C-5DD6F8536EB7}"/>
              </a:ext>
            </a:extLst>
          </p:cNvPr>
          <p:cNvSpPr/>
          <p:nvPr/>
        </p:nvSpPr>
        <p:spPr>
          <a:xfrm>
            <a:off x="8338590" y="4806455"/>
            <a:ext cx="802457" cy="40393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Low</a:t>
            </a:r>
          </a:p>
        </p:txBody>
      </p:sp>
      <p:sp>
        <p:nvSpPr>
          <p:cNvPr id="95" name="Rectangle: Single Corner Rounded 94">
            <a:extLst>
              <a:ext uri="{FF2B5EF4-FFF2-40B4-BE49-F238E27FC236}">
                <a16:creationId xmlns:a16="http://schemas.microsoft.com/office/drawing/2014/main" id="{F6BDBB13-E8EC-4F89-B55C-2D3C5F7649CE}"/>
              </a:ext>
            </a:extLst>
          </p:cNvPr>
          <p:cNvSpPr/>
          <p:nvPr/>
        </p:nvSpPr>
        <p:spPr>
          <a:xfrm>
            <a:off x="8731973" y="5165939"/>
            <a:ext cx="802457" cy="40393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IOL</a:t>
            </a:r>
          </a:p>
        </p:txBody>
      </p:sp>
      <p:sp>
        <p:nvSpPr>
          <p:cNvPr id="96" name="Rectangle: Single Corner Rounded 95">
            <a:extLst>
              <a:ext uri="{FF2B5EF4-FFF2-40B4-BE49-F238E27FC236}">
                <a16:creationId xmlns:a16="http://schemas.microsoft.com/office/drawing/2014/main" id="{1FC46B49-1E5A-4E79-8E5D-2C3BDA915DBA}"/>
              </a:ext>
            </a:extLst>
          </p:cNvPr>
          <p:cNvSpPr/>
          <p:nvPr/>
        </p:nvSpPr>
        <p:spPr>
          <a:xfrm>
            <a:off x="9756579" y="5267347"/>
            <a:ext cx="664170" cy="257051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IIL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E3E9E31-332E-4EC0-BC25-0ED738B911EE}"/>
              </a:ext>
            </a:extLst>
          </p:cNvPr>
          <p:cNvCxnSpPr>
            <a:cxnSpLocks/>
          </p:cNvCxnSpPr>
          <p:nvPr/>
        </p:nvCxnSpPr>
        <p:spPr>
          <a:xfrm>
            <a:off x="10817022" y="5181274"/>
            <a:ext cx="536590" cy="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4663" y="2790334"/>
            <a:ext cx="8889477" cy="128204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IC D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Sheet 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B6AD-0FAE-4CDA-96C5-DA8601E9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84" y="102137"/>
            <a:ext cx="9438092" cy="988842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6749-DFB7-4EA2-8948-28772D89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725105"/>
            <a:ext cx="11211520" cy="494463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categorize are following three ways: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4318DB-AC81-4A1E-AF6F-DC16A7092E32}"/>
              </a:ext>
            </a:extLst>
          </p:cNvPr>
          <p:cNvCxnSpPr>
            <a:cxnSpLocks/>
          </p:cNvCxnSpPr>
          <p:nvPr/>
        </p:nvCxnSpPr>
        <p:spPr>
          <a:xfrm>
            <a:off x="842682" y="2500803"/>
            <a:ext cx="7812743" cy="101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E10D47-15FA-4D21-A38C-60CAA424D120}"/>
              </a:ext>
            </a:extLst>
          </p:cNvPr>
          <p:cNvCxnSpPr/>
          <p:nvPr/>
        </p:nvCxnSpPr>
        <p:spPr>
          <a:xfrm>
            <a:off x="842682" y="2507871"/>
            <a:ext cx="0" cy="385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4CBCA11-979D-4802-BE84-75E52CAB6E11}"/>
              </a:ext>
            </a:extLst>
          </p:cNvPr>
          <p:cNvSpPr/>
          <p:nvPr/>
        </p:nvSpPr>
        <p:spPr>
          <a:xfrm>
            <a:off x="125506" y="2893353"/>
            <a:ext cx="2033231" cy="4904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Based on Technology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5EA12D-E1AC-4530-B7CE-CCB8EC4ED173}"/>
              </a:ext>
            </a:extLst>
          </p:cNvPr>
          <p:cNvCxnSpPr>
            <a:cxnSpLocks/>
          </p:cNvCxnSpPr>
          <p:nvPr/>
        </p:nvCxnSpPr>
        <p:spPr>
          <a:xfrm>
            <a:off x="842682" y="3352720"/>
            <a:ext cx="0" cy="9099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733759-C1AB-40FD-84A9-3C3E31BE291F}"/>
              </a:ext>
            </a:extLst>
          </p:cNvPr>
          <p:cNvCxnSpPr>
            <a:cxnSpLocks/>
          </p:cNvCxnSpPr>
          <p:nvPr/>
        </p:nvCxnSpPr>
        <p:spPr>
          <a:xfrm>
            <a:off x="842682" y="3711386"/>
            <a:ext cx="8785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17C5EC-1788-41E5-AC0B-AB5459A1B96B}"/>
              </a:ext>
            </a:extLst>
          </p:cNvPr>
          <p:cNvCxnSpPr>
            <a:cxnSpLocks/>
          </p:cNvCxnSpPr>
          <p:nvPr/>
        </p:nvCxnSpPr>
        <p:spPr>
          <a:xfrm>
            <a:off x="842682" y="4257449"/>
            <a:ext cx="8785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C467C71-64B0-4BF3-BC99-1B17B50BD686}"/>
              </a:ext>
            </a:extLst>
          </p:cNvPr>
          <p:cNvSpPr/>
          <p:nvPr/>
        </p:nvSpPr>
        <p:spPr>
          <a:xfrm>
            <a:off x="1754687" y="3532094"/>
            <a:ext cx="766484" cy="3888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TTL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A4DE7-415F-4AD4-8B85-6047BC567E40}"/>
              </a:ext>
            </a:extLst>
          </p:cNvPr>
          <p:cNvSpPr/>
          <p:nvPr/>
        </p:nvSpPr>
        <p:spPr>
          <a:xfrm>
            <a:off x="1730188" y="4141022"/>
            <a:ext cx="797859" cy="389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CMOS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D0E8E-10F1-4514-AECB-271D86D11F43}"/>
              </a:ext>
            </a:extLst>
          </p:cNvPr>
          <p:cNvSpPr/>
          <p:nvPr/>
        </p:nvSpPr>
        <p:spPr>
          <a:xfrm>
            <a:off x="3603811" y="2893352"/>
            <a:ext cx="2061885" cy="5127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Scale of Integration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0895D0-9C68-4174-81E6-C6772EC01FAE}"/>
              </a:ext>
            </a:extLst>
          </p:cNvPr>
          <p:cNvCxnSpPr/>
          <p:nvPr/>
        </p:nvCxnSpPr>
        <p:spPr>
          <a:xfrm>
            <a:off x="4598894" y="2507871"/>
            <a:ext cx="0" cy="385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74E94D-6118-45FA-AAD3-B60706420F48}"/>
              </a:ext>
            </a:extLst>
          </p:cNvPr>
          <p:cNvCxnSpPr>
            <a:cxnSpLocks/>
          </p:cNvCxnSpPr>
          <p:nvPr/>
        </p:nvCxnSpPr>
        <p:spPr>
          <a:xfrm>
            <a:off x="4608709" y="3424161"/>
            <a:ext cx="0" cy="22915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929167-8AA5-4DF6-A020-12EBE8FDE496}"/>
              </a:ext>
            </a:extLst>
          </p:cNvPr>
          <p:cNvCxnSpPr>
            <a:cxnSpLocks/>
          </p:cNvCxnSpPr>
          <p:nvPr/>
        </p:nvCxnSpPr>
        <p:spPr>
          <a:xfrm>
            <a:off x="4598894" y="3711386"/>
            <a:ext cx="8785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8AB826-319D-4BDC-9702-DA2BADFE1FD3}"/>
              </a:ext>
            </a:extLst>
          </p:cNvPr>
          <p:cNvCxnSpPr>
            <a:cxnSpLocks/>
          </p:cNvCxnSpPr>
          <p:nvPr/>
        </p:nvCxnSpPr>
        <p:spPr>
          <a:xfrm>
            <a:off x="4608709" y="4332976"/>
            <a:ext cx="8785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C0AD83-7003-44FE-BC65-B9473BD47411}"/>
              </a:ext>
            </a:extLst>
          </p:cNvPr>
          <p:cNvCxnSpPr>
            <a:cxnSpLocks/>
          </p:cNvCxnSpPr>
          <p:nvPr/>
        </p:nvCxnSpPr>
        <p:spPr>
          <a:xfrm>
            <a:off x="4608709" y="5057989"/>
            <a:ext cx="8785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37EB79-4146-4256-976C-92CBCEDB0AB9}"/>
              </a:ext>
            </a:extLst>
          </p:cNvPr>
          <p:cNvCxnSpPr>
            <a:cxnSpLocks/>
          </p:cNvCxnSpPr>
          <p:nvPr/>
        </p:nvCxnSpPr>
        <p:spPr>
          <a:xfrm>
            <a:off x="4608709" y="5715688"/>
            <a:ext cx="8785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961D67E-2034-43D4-9704-16AA40BE49F7}"/>
              </a:ext>
            </a:extLst>
          </p:cNvPr>
          <p:cNvSpPr/>
          <p:nvPr/>
        </p:nvSpPr>
        <p:spPr>
          <a:xfrm>
            <a:off x="5472558" y="3546652"/>
            <a:ext cx="758113" cy="4238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SSI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45C920-FA01-4FC4-AB79-C7E2665D3A69}"/>
              </a:ext>
            </a:extLst>
          </p:cNvPr>
          <p:cNvSpPr/>
          <p:nvPr/>
        </p:nvSpPr>
        <p:spPr>
          <a:xfrm>
            <a:off x="5505850" y="4192220"/>
            <a:ext cx="724821" cy="4123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MSI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363D51-8136-45DA-9506-36D26C4E88E1}"/>
              </a:ext>
            </a:extLst>
          </p:cNvPr>
          <p:cNvSpPr/>
          <p:nvPr/>
        </p:nvSpPr>
        <p:spPr>
          <a:xfrm>
            <a:off x="5472559" y="4890013"/>
            <a:ext cx="758112" cy="432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LSI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60C581-87D7-4E65-B8C9-3E2F6882A4DB}"/>
              </a:ext>
            </a:extLst>
          </p:cNvPr>
          <p:cNvSpPr/>
          <p:nvPr/>
        </p:nvSpPr>
        <p:spPr>
          <a:xfrm>
            <a:off x="5472558" y="5570717"/>
            <a:ext cx="758113" cy="3855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VLSI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6F9206-C7AB-4FCF-986A-46E36960560A}"/>
              </a:ext>
            </a:extLst>
          </p:cNvPr>
          <p:cNvSpPr/>
          <p:nvPr/>
        </p:nvSpPr>
        <p:spPr>
          <a:xfrm>
            <a:off x="7669306" y="2868707"/>
            <a:ext cx="2048433" cy="5045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Scale of Integration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EFFEB6-0AF2-471D-921B-047A8059ACEC}"/>
              </a:ext>
            </a:extLst>
          </p:cNvPr>
          <p:cNvCxnSpPr/>
          <p:nvPr/>
        </p:nvCxnSpPr>
        <p:spPr>
          <a:xfrm>
            <a:off x="8655425" y="2483225"/>
            <a:ext cx="0" cy="385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608633-F85F-43D1-B052-76C316747A20}"/>
              </a:ext>
            </a:extLst>
          </p:cNvPr>
          <p:cNvCxnSpPr>
            <a:cxnSpLocks/>
          </p:cNvCxnSpPr>
          <p:nvPr/>
        </p:nvCxnSpPr>
        <p:spPr>
          <a:xfrm>
            <a:off x="8655425" y="3339632"/>
            <a:ext cx="0" cy="2231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D47844-593F-4011-8402-CAEC334E04DD}"/>
              </a:ext>
            </a:extLst>
          </p:cNvPr>
          <p:cNvCxnSpPr>
            <a:cxnSpLocks/>
          </p:cNvCxnSpPr>
          <p:nvPr/>
        </p:nvCxnSpPr>
        <p:spPr>
          <a:xfrm>
            <a:off x="8655425" y="3981451"/>
            <a:ext cx="8785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EFDD0E-0589-428E-BC06-79244FBC50DE}"/>
              </a:ext>
            </a:extLst>
          </p:cNvPr>
          <p:cNvCxnSpPr>
            <a:cxnSpLocks/>
          </p:cNvCxnSpPr>
          <p:nvPr/>
        </p:nvCxnSpPr>
        <p:spPr>
          <a:xfrm>
            <a:off x="8655425" y="5570717"/>
            <a:ext cx="8785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ACE5CBD-4EAE-420A-BF6A-536D9CF06631}"/>
              </a:ext>
            </a:extLst>
          </p:cNvPr>
          <p:cNvSpPr/>
          <p:nvPr/>
        </p:nvSpPr>
        <p:spPr>
          <a:xfrm>
            <a:off x="9538447" y="3825040"/>
            <a:ext cx="2106706" cy="5079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Through Hole Technology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C47493-A094-4D37-BDCF-448E2AA34D8E}"/>
              </a:ext>
            </a:extLst>
          </p:cNvPr>
          <p:cNvSpPr/>
          <p:nvPr/>
        </p:nvSpPr>
        <p:spPr>
          <a:xfrm>
            <a:off x="9637076" y="5322165"/>
            <a:ext cx="2008077" cy="4971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Surface mount technology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FB8C1F3-0E72-408C-984D-9F0062B81380}"/>
              </a:ext>
            </a:extLst>
          </p:cNvPr>
          <p:cNvCxnSpPr>
            <a:cxnSpLocks/>
          </p:cNvCxnSpPr>
          <p:nvPr/>
        </p:nvCxnSpPr>
        <p:spPr>
          <a:xfrm>
            <a:off x="10372165" y="4341374"/>
            <a:ext cx="0" cy="5486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D4D448-B994-435A-95B1-A957530F0D81}"/>
              </a:ext>
            </a:extLst>
          </p:cNvPr>
          <p:cNvCxnSpPr>
            <a:cxnSpLocks/>
          </p:cNvCxnSpPr>
          <p:nvPr/>
        </p:nvCxnSpPr>
        <p:spPr>
          <a:xfrm>
            <a:off x="10372165" y="4890013"/>
            <a:ext cx="4392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60E9152-FE38-46BB-BC31-FCFFBFCDAC13}"/>
              </a:ext>
            </a:extLst>
          </p:cNvPr>
          <p:cNvSpPr/>
          <p:nvPr/>
        </p:nvSpPr>
        <p:spPr>
          <a:xfrm>
            <a:off x="10843214" y="4672514"/>
            <a:ext cx="663385" cy="3359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DIP</a:t>
            </a:r>
          </a:p>
        </p:txBody>
      </p:sp>
    </p:spTree>
    <p:extLst>
      <p:ext uri="{BB962C8B-B14F-4D97-AF65-F5344CB8AC3E}">
        <p14:creationId xmlns:p14="http://schemas.microsoft.com/office/powerpoint/2010/main" val="23744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F208-B8BA-4438-8444-865ADD63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69914"/>
            <a:ext cx="9370513" cy="9047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Hole Technology(THT)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2FBDF-5FD1-4817-8074-F938035E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0684"/>
            <a:ext cx="10256620" cy="4350798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THT components have pins that are inserted into holes drilled in the PCB and soldered on the reverse side of the board.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ED856-5BD7-43A9-A0BA-B775C56B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613" y="3344956"/>
            <a:ext cx="4182035" cy="31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8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6B63-47B9-4BA2-8B25-050F4AE9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5" y="452718"/>
            <a:ext cx="9447519" cy="66907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 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echnology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578A-5DD6-4745-A4EC-E5303372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47" y="1853248"/>
            <a:ext cx="10257565" cy="4717881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 components are mounted on the surface of the PCB, so no holes need to be drilled.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02C8A-5676-493C-BD6F-1ABFF354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20" y="2971508"/>
            <a:ext cx="4083273" cy="33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2E74-2A6D-4AB3-AB81-00A0C5A5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0"/>
            <a:ext cx="9532360" cy="919994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TTL logic sub families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C253DD-684A-4D9B-B8F7-1256E5C80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69722"/>
              </p:ext>
            </p:extLst>
          </p:nvPr>
        </p:nvGraphicFramePr>
        <p:xfrm>
          <a:off x="1075089" y="1271385"/>
          <a:ext cx="9717031" cy="511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633">
                  <a:extLst>
                    <a:ext uri="{9D8B030D-6E8A-4147-A177-3AD203B41FA5}">
                      <a16:colId xmlns:a16="http://schemas.microsoft.com/office/drawing/2014/main" val="3929794963"/>
                    </a:ext>
                  </a:extLst>
                </a:gridCol>
                <a:gridCol w="1757083">
                  <a:extLst>
                    <a:ext uri="{9D8B030D-6E8A-4147-A177-3AD203B41FA5}">
                      <a16:colId xmlns:a16="http://schemas.microsoft.com/office/drawing/2014/main" val="1170825339"/>
                    </a:ext>
                  </a:extLst>
                </a:gridCol>
                <a:gridCol w="1860107">
                  <a:extLst>
                    <a:ext uri="{9D8B030D-6E8A-4147-A177-3AD203B41FA5}">
                      <a16:colId xmlns:a16="http://schemas.microsoft.com/office/drawing/2014/main" val="1000355170"/>
                    </a:ext>
                  </a:extLst>
                </a:gridCol>
                <a:gridCol w="3141208">
                  <a:extLst>
                    <a:ext uri="{9D8B030D-6E8A-4147-A177-3AD203B41FA5}">
                      <a16:colId xmlns:a16="http://schemas.microsoft.com/office/drawing/2014/main" val="2279035536"/>
                    </a:ext>
                  </a:extLst>
                </a:gridCol>
              </a:tblGrid>
              <a:tr h="6049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TTL series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40982"/>
                  </a:ext>
                </a:extLst>
              </a:tr>
              <a:tr h="6049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7404 ,7400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TTL series. Slowest &amp; use lots of power.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23295"/>
                  </a:ext>
                </a:extLst>
              </a:tr>
              <a:tr h="6049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74L00, 74L04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 less power than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144302"/>
                  </a:ext>
                </a:extLst>
              </a:tr>
              <a:tr h="6049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Schottky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74S04,74S00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for speed consume lots of power.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76044"/>
                  </a:ext>
                </a:extLst>
              </a:tr>
              <a:tr h="60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power Schottky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74LS01, 74LS02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Faster &amp; lower power consume than L &amp; 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08121"/>
                  </a:ext>
                </a:extLst>
              </a:tr>
              <a:tr h="60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Schottky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74AS08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fast ,use lots of power.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38390"/>
                  </a:ext>
                </a:extLst>
              </a:tr>
              <a:tr h="60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Low Power Schottky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74ALS86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good speed power ratio. Quit popular number of this family.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39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63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D1B1-C8B1-4FFB-BCF9-ECC12C94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724" y="0"/>
            <a:ext cx="9485226" cy="81630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 Datasheets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5FA4-DF5A-43A1-A1D4-0C183745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387" y="1649692"/>
            <a:ext cx="9597965" cy="445508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manufacturer datasheet for a logic gate contains the following information:</a:t>
            </a:r>
          </a:p>
          <a:p>
            <a:pPr marL="457200" indent="-285750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Description</a:t>
            </a:r>
          </a:p>
          <a:p>
            <a:pPr marL="457200" indent="-285750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(pin-out) Diagram</a:t>
            </a:r>
          </a:p>
          <a:p>
            <a:pPr marL="457200" indent="-285750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Table</a:t>
            </a:r>
          </a:p>
          <a:p>
            <a:pPr marL="457200" indent="-285750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Conditions</a:t>
            </a:r>
          </a:p>
          <a:p>
            <a:pPr marL="457200" indent="-285750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Characteristics</a:t>
            </a:r>
          </a:p>
          <a:p>
            <a:pPr marL="457200" indent="-285750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Characteristics</a:t>
            </a:r>
          </a:p>
          <a:p>
            <a:pPr marL="457200" indent="-285750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5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958784-0BB2-4BC4-924A-FAEBE92739C4}"/>
              </a:ext>
            </a:extLst>
          </p:cNvPr>
          <p:cNvSpPr txBox="1">
            <a:spLocks/>
          </p:cNvSpPr>
          <p:nvPr/>
        </p:nvSpPr>
        <p:spPr>
          <a:xfrm>
            <a:off x="509047" y="24543"/>
            <a:ext cx="9516194" cy="6730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Table: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D9D783-8B1A-485B-8589-6F2BA8F53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37" y="1105481"/>
            <a:ext cx="5634745" cy="57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0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958784-0BB2-4BC4-924A-FAEBE92739C4}"/>
              </a:ext>
            </a:extLst>
          </p:cNvPr>
          <p:cNvSpPr txBox="1">
            <a:spLocks/>
          </p:cNvSpPr>
          <p:nvPr/>
        </p:nvSpPr>
        <p:spPr>
          <a:xfrm>
            <a:off x="895547" y="113121"/>
            <a:ext cx="9643085" cy="727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Conditions: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33786-D15C-40D5-B39B-C657C70D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49" y="1599168"/>
            <a:ext cx="9443306" cy="430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5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958784-0BB2-4BC4-924A-FAEBE92739C4}"/>
              </a:ext>
            </a:extLst>
          </p:cNvPr>
          <p:cNvSpPr txBox="1">
            <a:spLocks/>
          </p:cNvSpPr>
          <p:nvPr/>
        </p:nvSpPr>
        <p:spPr>
          <a:xfrm>
            <a:off x="669303" y="118329"/>
            <a:ext cx="9614805" cy="6169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Characteristics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BCB72-6CDB-4057-B6E8-58A27333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14" y="2201160"/>
            <a:ext cx="9548072" cy="390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6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 Topic is</a:t>
            </a:r>
            <a:b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IC Terminology, IC Data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602" y="3742442"/>
            <a:ext cx="8862076" cy="2864176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: 18CSE035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Second Semester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BSMRSTU.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3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958784-0BB2-4BC4-924A-FAEBE92739C4}"/>
              </a:ext>
            </a:extLst>
          </p:cNvPr>
          <p:cNvSpPr txBox="1">
            <a:spLocks/>
          </p:cNvSpPr>
          <p:nvPr/>
        </p:nvSpPr>
        <p:spPr>
          <a:xfrm>
            <a:off x="1763756" y="240878"/>
            <a:ext cx="9613861" cy="1080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 Characteristics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4715E-3CB0-4E23-9965-16632AF2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18" y="2318994"/>
            <a:ext cx="11156955" cy="377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958784-0BB2-4BC4-924A-FAEBE92739C4}"/>
              </a:ext>
            </a:extLst>
          </p:cNvPr>
          <p:cNvSpPr txBox="1">
            <a:spLocks/>
          </p:cNvSpPr>
          <p:nvPr/>
        </p:nvSpPr>
        <p:spPr>
          <a:xfrm>
            <a:off x="669304" y="311302"/>
            <a:ext cx="9605378" cy="7539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Dimensions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EB394B-D67B-4E41-A3F0-0BF5F1FC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981" y="1835480"/>
            <a:ext cx="6828981" cy="48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241" y="2319225"/>
            <a:ext cx="9456945" cy="2064239"/>
          </a:xfrm>
        </p:spPr>
        <p:txBody>
          <a:bodyPr/>
          <a:lstStyle/>
          <a:p>
            <a:pPr algn="ctr"/>
            <a:r>
              <a:rPr lang="en-US" sz="1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1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4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487A-E522-4656-B0AD-C15A21EF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47" y="452718"/>
            <a:ext cx="9541787" cy="81990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9172-43F5-477A-86C8-08EB8214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integrated circuit (IC) is a small semiconductor-based electronic device consisting of fabricated transistors, resistors and capacitors. </a:t>
            </a:r>
          </a:p>
          <a:p>
            <a:pPr marL="0" indent="0" algn="just">
              <a:buNone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integrated circuit is also known as a chip or microchip.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5B63-4749-4F01-BD9D-CA631878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746" y="103927"/>
            <a:ext cx="9370513" cy="86703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1734-BD45-4A9C-914A-0E0D92D2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60" y="2068906"/>
            <a:ext cx="9826314" cy="3872753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 is the time required to change the output after application of input.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basically have two types: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1.High to Low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tPHL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2.Low to High(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tPLH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4F5D-15EC-4FF4-9A24-0A2E76B1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388" y="95811"/>
            <a:ext cx="9456945" cy="944768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 diagram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775CC25-7AC3-47E5-B554-A420776AD2CA}"/>
              </a:ext>
            </a:extLst>
          </p:cNvPr>
          <p:cNvGrpSpPr/>
          <p:nvPr/>
        </p:nvGrpSpPr>
        <p:grpSpPr>
          <a:xfrm>
            <a:off x="2532133" y="2388910"/>
            <a:ext cx="6742456" cy="3330223"/>
            <a:chOff x="1364376" y="2913529"/>
            <a:chExt cx="5941859" cy="30858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FD472DF-8118-4754-B535-8775CF79D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647" y="2913529"/>
              <a:ext cx="735106" cy="70441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A82413E-58E5-4D28-8CCB-2282F6FBEA17}"/>
                </a:ext>
              </a:extLst>
            </p:cNvPr>
            <p:cNvCxnSpPr>
              <a:cxnSpLocks/>
            </p:cNvCxnSpPr>
            <p:nvPr/>
          </p:nvCxnSpPr>
          <p:spPr>
            <a:xfrm>
              <a:off x="3110753" y="2913529"/>
              <a:ext cx="19657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7958066-04FD-483B-A313-0703810A0CF7}"/>
                </a:ext>
              </a:extLst>
            </p:cNvPr>
            <p:cNvCxnSpPr>
              <a:cxnSpLocks/>
            </p:cNvCxnSpPr>
            <p:nvPr/>
          </p:nvCxnSpPr>
          <p:spPr>
            <a:xfrm>
              <a:off x="5076515" y="2913529"/>
              <a:ext cx="727633" cy="78441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9D0C47-8FEC-470E-B1D7-FB90E6FFBD5E}"/>
                </a:ext>
              </a:extLst>
            </p:cNvPr>
            <p:cNvCxnSpPr/>
            <p:nvPr/>
          </p:nvCxnSpPr>
          <p:spPr>
            <a:xfrm>
              <a:off x="3571936" y="5056094"/>
              <a:ext cx="207981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F507B7-99F9-4D70-B57E-3B3D2667FF52}"/>
                </a:ext>
              </a:extLst>
            </p:cNvPr>
            <p:cNvCxnSpPr/>
            <p:nvPr/>
          </p:nvCxnSpPr>
          <p:spPr>
            <a:xfrm>
              <a:off x="5804148" y="3697941"/>
              <a:ext cx="1502087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E46B00-0628-4D74-B4BC-1102E644BFC3}"/>
                </a:ext>
              </a:extLst>
            </p:cNvPr>
            <p:cNvCxnSpPr>
              <a:cxnSpLocks/>
            </p:cNvCxnSpPr>
            <p:nvPr/>
          </p:nvCxnSpPr>
          <p:spPr>
            <a:xfrm>
              <a:off x="3039035" y="4343399"/>
              <a:ext cx="532901" cy="72614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6FA4AB0-737E-494C-BE2A-5C0EDBA44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3819" y="4343399"/>
              <a:ext cx="713193" cy="72994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44A1B5B-8533-4B37-B28E-035A8349E601}"/>
                </a:ext>
              </a:extLst>
            </p:cNvPr>
            <p:cNvCxnSpPr/>
            <p:nvPr/>
          </p:nvCxnSpPr>
          <p:spPr>
            <a:xfrm>
              <a:off x="1536948" y="4344082"/>
              <a:ext cx="1502087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BDE5BF1-77D7-4709-AE99-58BC50D74E8E}"/>
                </a:ext>
              </a:extLst>
            </p:cNvPr>
            <p:cNvCxnSpPr>
              <a:cxnSpLocks/>
            </p:cNvCxnSpPr>
            <p:nvPr/>
          </p:nvCxnSpPr>
          <p:spPr>
            <a:xfrm>
              <a:off x="6347012" y="4347881"/>
              <a:ext cx="959223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4EAE41-E743-4080-8A24-865618208B20}"/>
                </a:ext>
              </a:extLst>
            </p:cNvPr>
            <p:cNvCxnSpPr>
              <a:cxnSpLocks/>
            </p:cNvCxnSpPr>
            <p:nvPr/>
          </p:nvCxnSpPr>
          <p:spPr>
            <a:xfrm>
              <a:off x="1536948" y="3617941"/>
              <a:ext cx="838699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541715-9457-49DB-9B04-7AC2CDC50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329" y="3205735"/>
              <a:ext cx="3639671" cy="40000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5B5024D-269A-45CD-B74C-DD8D616CA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6750" y="4666814"/>
              <a:ext cx="3959410" cy="41556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AADF7A5-00B8-415B-BD9A-B8A031A46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3200" y="3225735"/>
              <a:ext cx="0" cy="2299106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0792D6-6BED-46B9-A6E1-8D572CED2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5485" y="4666812"/>
              <a:ext cx="0" cy="873376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B3BDCBA-417B-4833-BDAC-2DBE7E793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2965" y="3225735"/>
              <a:ext cx="0" cy="2314453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B55395F-FC2C-4B7F-A176-BDADB7033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5853" y="4651465"/>
              <a:ext cx="0" cy="873376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F87D106-CC5E-4E09-95CF-0CDDC761DADC}"/>
                </a:ext>
              </a:extLst>
            </p:cNvPr>
            <p:cNvSpPr/>
            <p:nvPr/>
          </p:nvSpPr>
          <p:spPr>
            <a:xfrm>
              <a:off x="1398494" y="3225734"/>
              <a:ext cx="977153" cy="352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9E485B9-CE5F-4B19-BADC-1CDDEEC0FBE0}"/>
                </a:ext>
              </a:extLst>
            </p:cNvPr>
            <p:cNvSpPr/>
            <p:nvPr/>
          </p:nvSpPr>
          <p:spPr>
            <a:xfrm>
              <a:off x="1364376" y="4299265"/>
              <a:ext cx="977153" cy="352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E748BA6-F120-4245-8261-8E5CB1E1E41B}"/>
                </a:ext>
              </a:extLst>
            </p:cNvPr>
            <p:cNvSpPr/>
            <p:nvPr/>
          </p:nvSpPr>
          <p:spPr>
            <a:xfrm>
              <a:off x="2619685" y="3199798"/>
              <a:ext cx="838700" cy="372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50%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97B671B-F94E-4FFF-B16B-E5DF287D50D7}"/>
                </a:ext>
              </a:extLst>
            </p:cNvPr>
            <p:cNvSpPr/>
            <p:nvPr/>
          </p:nvSpPr>
          <p:spPr>
            <a:xfrm>
              <a:off x="3097306" y="4385768"/>
              <a:ext cx="838700" cy="372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50%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0C9297D-E932-42AF-AC20-071827D3C3CB}"/>
                </a:ext>
              </a:extLst>
            </p:cNvPr>
            <p:cNvSpPr/>
            <p:nvPr/>
          </p:nvSpPr>
          <p:spPr>
            <a:xfrm>
              <a:off x="2539503" y="5528721"/>
              <a:ext cx="977153" cy="352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BB20FF3-3866-4823-88E6-28D3738519D3}"/>
                </a:ext>
              </a:extLst>
            </p:cNvPr>
            <p:cNvSpPr/>
            <p:nvPr/>
          </p:nvSpPr>
          <p:spPr>
            <a:xfrm>
              <a:off x="2456329" y="5536406"/>
              <a:ext cx="977153" cy="352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B33DB85-B7BF-4C27-9B4F-AB4139455863}"/>
                </a:ext>
              </a:extLst>
            </p:cNvPr>
            <p:cNvSpPr/>
            <p:nvPr/>
          </p:nvSpPr>
          <p:spPr>
            <a:xfrm>
              <a:off x="2497917" y="5546574"/>
              <a:ext cx="1141753" cy="452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t</a:t>
              </a:r>
              <a:r>
                <a:rPr lang="en-US" sz="1600" dirty="0" err="1"/>
                <a:t>PHL</a:t>
              </a:r>
              <a:endParaRPr lang="en-US" sz="24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671A7A-A2C9-4C82-8929-707806CA3F8C}"/>
                </a:ext>
              </a:extLst>
            </p:cNvPr>
            <p:cNvSpPr/>
            <p:nvPr/>
          </p:nvSpPr>
          <p:spPr>
            <a:xfrm>
              <a:off x="5131672" y="5450847"/>
              <a:ext cx="1141753" cy="452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t</a:t>
              </a:r>
              <a:r>
                <a:rPr lang="en-US" sz="1600" dirty="0" err="1"/>
                <a:t>PLH</a:t>
              </a:r>
              <a:endParaRPr lang="en-US" sz="24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C56DB49-8D56-4597-ADC9-405566670661}"/>
              </a:ext>
            </a:extLst>
          </p:cNvPr>
          <p:cNvGrpSpPr/>
          <p:nvPr/>
        </p:nvGrpSpPr>
        <p:grpSpPr>
          <a:xfrm>
            <a:off x="2694386" y="5239531"/>
            <a:ext cx="5103208" cy="2021806"/>
            <a:chOff x="6093710" y="3307901"/>
            <a:chExt cx="5103208" cy="202180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FA47F1B-5CF7-448C-9297-199D7094AF86}"/>
                </a:ext>
              </a:extLst>
            </p:cNvPr>
            <p:cNvSpPr/>
            <p:nvPr/>
          </p:nvSpPr>
          <p:spPr>
            <a:xfrm>
              <a:off x="6093710" y="3307901"/>
              <a:ext cx="4246142" cy="2021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Avg prop. Delay=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E9BDE35-B76F-486F-B65C-C7AC372C45E8}"/>
                </a:ext>
              </a:extLst>
            </p:cNvPr>
            <p:cNvGrpSpPr/>
            <p:nvPr/>
          </p:nvGrpSpPr>
          <p:grpSpPr>
            <a:xfrm>
              <a:off x="9182048" y="3837063"/>
              <a:ext cx="2014870" cy="855748"/>
              <a:chOff x="9182048" y="3837063"/>
              <a:chExt cx="2014870" cy="855748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6A332DF-423E-4B78-8783-AE4150BE3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2048" y="4323166"/>
                <a:ext cx="20148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C31A0B0-015C-41C8-A297-5B1306D92B4F}"/>
                  </a:ext>
                </a:extLst>
              </p:cNvPr>
              <p:cNvSpPr/>
              <p:nvPr/>
            </p:nvSpPr>
            <p:spPr>
              <a:xfrm>
                <a:off x="9198241" y="3837063"/>
                <a:ext cx="1976800" cy="4776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/>
                  <a:t>tPHL</a:t>
                </a:r>
                <a:r>
                  <a:rPr lang="en-US" sz="2000" dirty="0"/>
                  <a:t> + </a:t>
                </a:r>
                <a:r>
                  <a:rPr lang="en-US" sz="2000" dirty="0" err="1"/>
                  <a:t>tPHL</a:t>
                </a:r>
                <a:endParaRPr lang="en-US" sz="20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8BD39B0-6075-498A-BB78-D4335245748B}"/>
                  </a:ext>
                </a:extLst>
              </p:cNvPr>
              <p:cNvSpPr/>
              <p:nvPr/>
            </p:nvSpPr>
            <p:spPr>
              <a:xfrm>
                <a:off x="9578142" y="4215126"/>
                <a:ext cx="1224438" cy="4776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72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B9B2-DE68-41A8-AC6C-81CA0130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5" y="109822"/>
            <a:ext cx="9370514" cy="958034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708F-2FC8-4246-ABFD-CA11158A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1517715"/>
            <a:ext cx="9793433" cy="479343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inputs of a gate that it can handle impairing it’s normal operation.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E21F92-DFB1-412A-9EB2-E6C50C456D4D}"/>
              </a:ext>
            </a:extLst>
          </p:cNvPr>
          <p:cNvGrpSpPr/>
          <p:nvPr/>
        </p:nvGrpSpPr>
        <p:grpSpPr>
          <a:xfrm>
            <a:off x="2191870" y="2982904"/>
            <a:ext cx="2142566" cy="1109039"/>
            <a:chOff x="1452282" y="2963619"/>
            <a:chExt cx="2142566" cy="1109039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12E92C86-D239-4E17-84B2-DF17F6FB3E7C}"/>
                </a:ext>
              </a:extLst>
            </p:cNvPr>
            <p:cNvSpPr/>
            <p:nvPr/>
          </p:nvSpPr>
          <p:spPr>
            <a:xfrm rot="5400000">
              <a:off x="2499859" y="2977670"/>
              <a:ext cx="1109039" cy="1080938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BB77A7-02A1-4998-8601-3A9642805361}"/>
                </a:ext>
              </a:extLst>
            </p:cNvPr>
            <p:cNvSpPr/>
            <p:nvPr/>
          </p:nvSpPr>
          <p:spPr>
            <a:xfrm>
              <a:off x="3263153" y="3382783"/>
              <a:ext cx="331695" cy="30121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550F2D3-066F-480A-96B7-8F3D438E5A08}"/>
                </a:ext>
              </a:extLst>
            </p:cNvPr>
            <p:cNvCxnSpPr>
              <a:cxnSpLocks/>
            </p:cNvCxnSpPr>
            <p:nvPr/>
          </p:nvCxnSpPr>
          <p:spPr>
            <a:xfrm>
              <a:off x="1452282" y="3543649"/>
              <a:ext cx="1073179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EAAAC127-01A8-4992-8BC2-350C603287F9}"/>
              </a:ext>
            </a:extLst>
          </p:cNvPr>
          <p:cNvSpPr/>
          <p:nvPr/>
        </p:nvSpPr>
        <p:spPr>
          <a:xfrm>
            <a:off x="3263153" y="5298111"/>
            <a:ext cx="773551" cy="1458323"/>
          </a:xfrm>
          <a:prstGeom prst="flowChartDela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Single Corner Rounded 17">
            <a:extLst>
              <a:ext uri="{FF2B5EF4-FFF2-40B4-BE49-F238E27FC236}">
                <a16:creationId xmlns:a16="http://schemas.microsoft.com/office/drawing/2014/main" id="{11D3ED66-573C-4D73-BD57-CAA9C8FEFE5C}"/>
              </a:ext>
            </a:extLst>
          </p:cNvPr>
          <p:cNvSpPr/>
          <p:nvPr/>
        </p:nvSpPr>
        <p:spPr>
          <a:xfrm>
            <a:off x="5838226" y="3164541"/>
            <a:ext cx="1640541" cy="538740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Fan in =1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1F5DAB-BFBC-4B53-88FF-FDC5303B3154}"/>
              </a:ext>
            </a:extLst>
          </p:cNvPr>
          <p:cNvCxnSpPr/>
          <p:nvPr/>
        </p:nvCxnSpPr>
        <p:spPr>
          <a:xfrm>
            <a:off x="2312894" y="3562934"/>
            <a:ext cx="0" cy="2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A9A0B0-40C2-4B5E-8EAD-600274E72CA7}"/>
              </a:ext>
            </a:extLst>
          </p:cNvPr>
          <p:cNvCxnSpPr>
            <a:cxnSpLocks/>
          </p:cNvCxnSpPr>
          <p:nvPr/>
        </p:nvCxnSpPr>
        <p:spPr>
          <a:xfrm>
            <a:off x="2180317" y="5558048"/>
            <a:ext cx="1073179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74E55E-56FE-482F-A160-322C583AF8BE}"/>
              </a:ext>
            </a:extLst>
          </p:cNvPr>
          <p:cNvCxnSpPr>
            <a:cxnSpLocks/>
          </p:cNvCxnSpPr>
          <p:nvPr/>
        </p:nvCxnSpPr>
        <p:spPr>
          <a:xfrm>
            <a:off x="2180318" y="5894388"/>
            <a:ext cx="1073179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7743B7-CA63-4B69-81B4-D4EBCD47D1A5}"/>
              </a:ext>
            </a:extLst>
          </p:cNvPr>
          <p:cNvCxnSpPr>
            <a:cxnSpLocks/>
          </p:cNvCxnSpPr>
          <p:nvPr/>
        </p:nvCxnSpPr>
        <p:spPr>
          <a:xfrm>
            <a:off x="2191869" y="6231641"/>
            <a:ext cx="1073179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180F6B-1E3F-4582-852A-42455D119590}"/>
              </a:ext>
            </a:extLst>
          </p:cNvPr>
          <p:cNvCxnSpPr>
            <a:cxnSpLocks/>
          </p:cNvCxnSpPr>
          <p:nvPr/>
        </p:nvCxnSpPr>
        <p:spPr>
          <a:xfrm>
            <a:off x="2191868" y="6574582"/>
            <a:ext cx="1073179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66DFDC-2E14-4FB6-BC39-DC6E06326E87}"/>
              </a:ext>
            </a:extLst>
          </p:cNvPr>
          <p:cNvCxnSpPr>
            <a:cxnSpLocks/>
          </p:cNvCxnSpPr>
          <p:nvPr/>
        </p:nvCxnSpPr>
        <p:spPr>
          <a:xfrm>
            <a:off x="4334436" y="3552672"/>
            <a:ext cx="1073179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63832B-3329-4AFB-AE45-81E4061055AD}"/>
              </a:ext>
            </a:extLst>
          </p:cNvPr>
          <p:cNvGrpSpPr/>
          <p:nvPr/>
        </p:nvGrpSpPr>
        <p:grpSpPr>
          <a:xfrm>
            <a:off x="2191870" y="4202988"/>
            <a:ext cx="3180488" cy="873034"/>
            <a:chOff x="2191870" y="4202988"/>
            <a:chExt cx="3180488" cy="873034"/>
          </a:xfrm>
          <a:solidFill>
            <a:srgbClr val="00B0F0"/>
          </a:solidFill>
        </p:grpSpPr>
        <p:sp>
          <p:nvSpPr>
            <p:cNvPr id="9" name="Flowchart: Delay 8">
              <a:extLst>
                <a:ext uri="{FF2B5EF4-FFF2-40B4-BE49-F238E27FC236}">
                  <a16:creationId xmlns:a16="http://schemas.microsoft.com/office/drawing/2014/main" id="{469BE763-79CA-446E-BFC1-884E3ACED124}"/>
                </a:ext>
              </a:extLst>
            </p:cNvPr>
            <p:cNvSpPr/>
            <p:nvPr/>
          </p:nvSpPr>
          <p:spPr>
            <a:xfrm>
              <a:off x="3263153" y="4202988"/>
              <a:ext cx="728728" cy="873034"/>
            </a:xfrm>
            <a:prstGeom prst="flowChartDelay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0621059-8C7F-4085-BFED-BC7A30D6EB0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870" y="4355519"/>
              <a:ext cx="1073179" cy="2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203BE1A-B19F-4200-A5FF-2676BA147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7220" y="4852830"/>
              <a:ext cx="1005933" cy="8546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2C13B9-0EF8-4570-908E-3993BD75AB9E}"/>
                </a:ext>
              </a:extLst>
            </p:cNvPr>
            <p:cNvCxnSpPr>
              <a:cxnSpLocks/>
            </p:cNvCxnSpPr>
            <p:nvPr/>
          </p:nvCxnSpPr>
          <p:spPr>
            <a:xfrm>
              <a:off x="4002741" y="4631596"/>
              <a:ext cx="1369617" cy="0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FDB90E-4AB3-41D2-87EC-E66436098801}"/>
              </a:ext>
            </a:extLst>
          </p:cNvPr>
          <p:cNvCxnSpPr>
            <a:cxnSpLocks/>
          </p:cNvCxnSpPr>
          <p:nvPr/>
        </p:nvCxnSpPr>
        <p:spPr>
          <a:xfrm>
            <a:off x="4002741" y="6027272"/>
            <a:ext cx="12722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6B2E6C8B-AE34-4FE5-B6F0-3E5DC19C0FED}"/>
              </a:ext>
            </a:extLst>
          </p:cNvPr>
          <p:cNvSpPr/>
          <p:nvPr/>
        </p:nvSpPr>
        <p:spPr>
          <a:xfrm>
            <a:off x="5798575" y="4355519"/>
            <a:ext cx="1640541" cy="538740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Fan in =2</a:t>
            </a:r>
          </a:p>
        </p:txBody>
      </p:sp>
      <p:sp>
        <p:nvSpPr>
          <p:cNvPr id="35" name="Rectangle: Single Corner Rounded 34">
            <a:extLst>
              <a:ext uri="{FF2B5EF4-FFF2-40B4-BE49-F238E27FC236}">
                <a16:creationId xmlns:a16="http://schemas.microsoft.com/office/drawing/2014/main" id="{07D67560-BD7F-4A8C-B824-CBAF428DA0B9}"/>
              </a:ext>
            </a:extLst>
          </p:cNvPr>
          <p:cNvSpPr/>
          <p:nvPr/>
        </p:nvSpPr>
        <p:spPr>
          <a:xfrm>
            <a:off x="5829137" y="5772413"/>
            <a:ext cx="1640541" cy="538740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Fan in =4</a:t>
            </a:r>
          </a:p>
        </p:txBody>
      </p:sp>
    </p:spTree>
    <p:extLst>
      <p:ext uri="{BB962C8B-B14F-4D97-AF65-F5344CB8AC3E}">
        <p14:creationId xmlns:p14="http://schemas.microsoft.com/office/powerpoint/2010/main" val="398855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F96F-7DA2-4EBC-8E22-2B92C5F4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58" y="129041"/>
            <a:ext cx="9560640" cy="768386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6C07-65EC-4648-97BB-D57D25C6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59" y="1385740"/>
            <a:ext cx="9657242" cy="42794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out is no of output signals a gate can drive without degrading it’s output voltage level.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2BFE3E-C41D-44C4-971A-E7972260BF1F}"/>
              </a:ext>
            </a:extLst>
          </p:cNvPr>
          <p:cNvGrpSpPr/>
          <p:nvPr/>
        </p:nvGrpSpPr>
        <p:grpSpPr>
          <a:xfrm>
            <a:off x="1620268" y="2918742"/>
            <a:ext cx="2503497" cy="873034"/>
            <a:chOff x="1622076" y="3429000"/>
            <a:chExt cx="2503497" cy="873034"/>
          </a:xfrm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2F0292C2-6FC4-4B21-8D6B-46FDABFB0654}"/>
                </a:ext>
              </a:extLst>
            </p:cNvPr>
            <p:cNvSpPr/>
            <p:nvPr/>
          </p:nvSpPr>
          <p:spPr>
            <a:xfrm>
              <a:off x="2716306" y="3429000"/>
              <a:ext cx="728728" cy="873034"/>
            </a:xfrm>
            <a:prstGeom prst="flowChartDelay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006DCFF-CDA8-4F2C-AF48-3589532583AE}"/>
                </a:ext>
              </a:extLst>
            </p:cNvPr>
            <p:cNvCxnSpPr>
              <a:cxnSpLocks/>
            </p:cNvCxnSpPr>
            <p:nvPr/>
          </p:nvCxnSpPr>
          <p:spPr>
            <a:xfrm>
              <a:off x="1645023" y="3581531"/>
              <a:ext cx="1073179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60BC977-B86D-4C4E-846E-C672735AB14D}"/>
                </a:ext>
              </a:extLst>
            </p:cNvPr>
            <p:cNvCxnSpPr>
              <a:cxnSpLocks/>
            </p:cNvCxnSpPr>
            <p:nvPr/>
          </p:nvCxnSpPr>
          <p:spPr>
            <a:xfrm>
              <a:off x="1622076" y="4069846"/>
              <a:ext cx="1073179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12133A2-8EB3-46C1-8EBE-28F03FBCFDAA}"/>
                </a:ext>
              </a:extLst>
            </p:cNvPr>
            <p:cNvCxnSpPr>
              <a:cxnSpLocks/>
            </p:cNvCxnSpPr>
            <p:nvPr/>
          </p:nvCxnSpPr>
          <p:spPr>
            <a:xfrm>
              <a:off x="3358574" y="3865517"/>
              <a:ext cx="76699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BBAD55-3802-46BD-8F04-DC0B655D2682}"/>
                </a:ext>
              </a:extLst>
            </p:cNvPr>
            <p:cNvSpPr/>
            <p:nvPr/>
          </p:nvSpPr>
          <p:spPr>
            <a:xfrm>
              <a:off x="3290047" y="3717599"/>
              <a:ext cx="268941" cy="29583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58A474-FADE-420A-A5D9-3BDC0B7E8B2B}"/>
              </a:ext>
            </a:extLst>
          </p:cNvPr>
          <p:cNvGrpSpPr/>
          <p:nvPr/>
        </p:nvGrpSpPr>
        <p:grpSpPr>
          <a:xfrm>
            <a:off x="4130921" y="3438000"/>
            <a:ext cx="2601573" cy="650879"/>
            <a:chOff x="1645023" y="3428999"/>
            <a:chExt cx="3130886" cy="873034"/>
          </a:xfrm>
        </p:grpSpPr>
        <p:sp>
          <p:nvSpPr>
            <p:cNvPr id="12" name="Flowchart: Delay 11">
              <a:extLst>
                <a:ext uri="{FF2B5EF4-FFF2-40B4-BE49-F238E27FC236}">
                  <a16:creationId xmlns:a16="http://schemas.microsoft.com/office/drawing/2014/main" id="{8DA4AD0A-7F96-4410-BCFC-099D9E3E965F}"/>
                </a:ext>
              </a:extLst>
            </p:cNvPr>
            <p:cNvSpPr/>
            <p:nvPr/>
          </p:nvSpPr>
          <p:spPr>
            <a:xfrm>
              <a:off x="2695788" y="3428999"/>
              <a:ext cx="728728" cy="873034"/>
            </a:xfrm>
            <a:prstGeom prst="flowChartDelay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436935-75E6-46F7-B3F6-A97A5B9A5738}"/>
                </a:ext>
              </a:extLst>
            </p:cNvPr>
            <p:cNvCxnSpPr>
              <a:cxnSpLocks/>
            </p:cNvCxnSpPr>
            <p:nvPr/>
          </p:nvCxnSpPr>
          <p:spPr>
            <a:xfrm>
              <a:off x="1645023" y="3581531"/>
              <a:ext cx="1073179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FD0484C-9F25-43C9-82CD-E95751C2A1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4181" y="4087382"/>
              <a:ext cx="380814" cy="1549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53DC7F-6BFE-4EBA-9EA3-2FB690434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8575" y="3865515"/>
              <a:ext cx="1417334" cy="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8BF7B9B-188E-4271-A454-E79030370045}"/>
                </a:ext>
              </a:extLst>
            </p:cNvPr>
            <p:cNvSpPr/>
            <p:nvPr/>
          </p:nvSpPr>
          <p:spPr>
            <a:xfrm>
              <a:off x="3290047" y="3717599"/>
              <a:ext cx="268941" cy="29583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6915EF-29E1-467D-8E03-D01AEA86BC61}"/>
              </a:ext>
            </a:extLst>
          </p:cNvPr>
          <p:cNvGrpSpPr/>
          <p:nvPr/>
        </p:nvGrpSpPr>
        <p:grpSpPr>
          <a:xfrm>
            <a:off x="4132005" y="4348774"/>
            <a:ext cx="2600489" cy="670805"/>
            <a:chOff x="1645023" y="3429000"/>
            <a:chExt cx="3083168" cy="873034"/>
          </a:xfrm>
        </p:grpSpPr>
        <p:sp>
          <p:nvSpPr>
            <p:cNvPr id="18" name="Flowchart: Delay 17">
              <a:extLst>
                <a:ext uri="{FF2B5EF4-FFF2-40B4-BE49-F238E27FC236}">
                  <a16:creationId xmlns:a16="http://schemas.microsoft.com/office/drawing/2014/main" id="{34AE9DBA-02C5-4226-8320-4A58EA8C9104}"/>
                </a:ext>
              </a:extLst>
            </p:cNvPr>
            <p:cNvSpPr/>
            <p:nvPr/>
          </p:nvSpPr>
          <p:spPr>
            <a:xfrm>
              <a:off x="2716306" y="3429000"/>
              <a:ext cx="728728" cy="873034"/>
            </a:xfrm>
            <a:prstGeom prst="flowChartDelay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B100A3-2694-45FB-8650-A1709AAF27C9}"/>
                </a:ext>
              </a:extLst>
            </p:cNvPr>
            <p:cNvCxnSpPr>
              <a:cxnSpLocks/>
            </p:cNvCxnSpPr>
            <p:nvPr/>
          </p:nvCxnSpPr>
          <p:spPr>
            <a:xfrm>
              <a:off x="1645023" y="3581531"/>
              <a:ext cx="1073179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B5E265-F27C-467A-B2BB-4374C1F633C2}"/>
                </a:ext>
              </a:extLst>
            </p:cNvPr>
            <p:cNvCxnSpPr>
              <a:cxnSpLocks/>
            </p:cNvCxnSpPr>
            <p:nvPr/>
          </p:nvCxnSpPr>
          <p:spPr>
            <a:xfrm>
              <a:off x="2279563" y="4124197"/>
              <a:ext cx="43674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751962E-7959-4840-9C95-4400C1BD6212}"/>
                </a:ext>
              </a:extLst>
            </p:cNvPr>
            <p:cNvCxnSpPr>
              <a:cxnSpLocks/>
            </p:cNvCxnSpPr>
            <p:nvPr/>
          </p:nvCxnSpPr>
          <p:spPr>
            <a:xfrm>
              <a:off x="3358574" y="3865517"/>
              <a:ext cx="136961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67789FB-1074-44BF-806A-7BDB9A02C830}"/>
                </a:ext>
              </a:extLst>
            </p:cNvPr>
            <p:cNvSpPr/>
            <p:nvPr/>
          </p:nvSpPr>
          <p:spPr>
            <a:xfrm>
              <a:off x="3290047" y="3717599"/>
              <a:ext cx="268941" cy="29583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5B4976-CC14-48C2-BAD8-BEC6AB63CF78}"/>
              </a:ext>
            </a:extLst>
          </p:cNvPr>
          <p:cNvCxnSpPr>
            <a:cxnSpLocks/>
          </p:cNvCxnSpPr>
          <p:nvPr/>
        </p:nvCxnSpPr>
        <p:spPr>
          <a:xfrm flipV="1">
            <a:off x="4112125" y="3355258"/>
            <a:ext cx="19880" cy="17818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A54F74-CD5F-4693-B76E-03D4729F30DC}"/>
              </a:ext>
            </a:extLst>
          </p:cNvPr>
          <p:cNvCxnSpPr>
            <a:cxnSpLocks/>
          </p:cNvCxnSpPr>
          <p:nvPr/>
        </p:nvCxnSpPr>
        <p:spPr>
          <a:xfrm>
            <a:off x="4115990" y="5019579"/>
            <a:ext cx="0" cy="9484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6957166-E60B-4FC7-A946-F64D1FA835C2}"/>
              </a:ext>
            </a:extLst>
          </p:cNvPr>
          <p:cNvSpPr/>
          <p:nvPr/>
        </p:nvSpPr>
        <p:spPr>
          <a:xfrm rot="10800000">
            <a:off x="4009033" y="5878936"/>
            <a:ext cx="206184" cy="39444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Single Corner Rounded 34">
            <a:extLst>
              <a:ext uri="{FF2B5EF4-FFF2-40B4-BE49-F238E27FC236}">
                <a16:creationId xmlns:a16="http://schemas.microsoft.com/office/drawing/2014/main" id="{7C07A52B-41E7-4A1F-A2F8-EAD5AA14AECB}"/>
              </a:ext>
            </a:extLst>
          </p:cNvPr>
          <p:cNvSpPr/>
          <p:nvPr/>
        </p:nvSpPr>
        <p:spPr>
          <a:xfrm>
            <a:off x="3298491" y="6246645"/>
            <a:ext cx="2420471" cy="424814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others I/O</a:t>
            </a:r>
          </a:p>
        </p:txBody>
      </p:sp>
    </p:spTree>
    <p:extLst>
      <p:ext uri="{BB962C8B-B14F-4D97-AF65-F5344CB8AC3E}">
        <p14:creationId xmlns:p14="http://schemas.microsoft.com/office/powerpoint/2010/main" val="370296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8F39-018B-42AB-BF00-8EF0FD7D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69" y="113122"/>
            <a:ext cx="9372104" cy="769166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Parameters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398FEED-4F5B-4064-A045-7D4417D98D23}"/>
              </a:ext>
            </a:extLst>
          </p:cNvPr>
          <p:cNvGrpSpPr/>
          <p:nvPr/>
        </p:nvGrpSpPr>
        <p:grpSpPr>
          <a:xfrm>
            <a:off x="358590" y="2480980"/>
            <a:ext cx="5536262" cy="3502959"/>
            <a:chOff x="358590" y="2480980"/>
            <a:chExt cx="5536262" cy="350295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944F2A6-E276-4CD5-A26D-B8E19486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4682" y="2814917"/>
              <a:ext cx="17929" cy="241150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9DC3549-1F1D-423D-B924-B58D208C6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4682" y="5235387"/>
              <a:ext cx="326315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4CE3C4B-21E3-45F4-9FAC-ECFF8CEE34D9}"/>
                </a:ext>
              </a:extLst>
            </p:cNvPr>
            <p:cNvCxnSpPr>
              <a:cxnSpLocks/>
            </p:cNvCxnSpPr>
            <p:nvPr/>
          </p:nvCxnSpPr>
          <p:spPr>
            <a:xfrm>
              <a:off x="1111624" y="4670611"/>
              <a:ext cx="3325905" cy="0"/>
            </a:xfrm>
            <a:prstGeom prst="line">
              <a:avLst/>
            </a:prstGeom>
            <a:ln w="1905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50D761-7996-42FC-A5C3-D35100EB6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623" y="3939986"/>
              <a:ext cx="3325904" cy="1"/>
            </a:xfrm>
            <a:prstGeom prst="line">
              <a:avLst/>
            </a:prstGeom>
            <a:ln w="1905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2AD3E2-F69C-4B1B-B8FD-01808EF8118E}"/>
                </a:ext>
              </a:extLst>
            </p:cNvPr>
            <p:cNvCxnSpPr>
              <a:cxnSpLocks/>
            </p:cNvCxnSpPr>
            <p:nvPr/>
          </p:nvCxnSpPr>
          <p:spPr>
            <a:xfrm>
              <a:off x="1111624" y="3182470"/>
              <a:ext cx="3334869" cy="0"/>
            </a:xfrm>
            <a:prstGeom prst="line">
              <a:avLst/>
            </a:prstGeom>
            <a:ln w="1905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Rectangle: Single Corner Rounded 14">
              <a:extLst>
                <a:ext uri="{FF2B5EF4-FFF2-40B4-BE49-F238E27FC236}">
                  <a16:creationId xmlns:a16="http://schemas.microsoft.com/office/drawing/2014/main" id="{CC494FAC-C67A-4241-BDFD-DD9D36572241}"/>
                </a:ext>
              </a:extLst>
            </p:cNvPr>
            <p:cNvSpPr/>
            <p:nvPr/>
          </p:nvSpPr>
          <p:spPr>
            <a:xfrm>
              <a:off x="1434350" y="5490890"/>
              <a:ext cx="3003178" cy="493049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voltage parameter</a:t>
              </a:r>
            </a:p>
          </p:txBody>
        </p:sp>
        <p:sp>
          <p:nvSpPr>
            <p:cNvPr id="17" name="Rectangle: Single Corner Rounded 16">
              <a:extLst>
                <a:ext uri="{FF2B5EF4-FFF2-40B4-BE49-F238E27FC236}">
                  <a16:creationId xmlns:a16="http://schemas.microsoft.com/office/drawing/2014/main" id="{9623603B-B95F-41FF-AFD7-DBA78FB9E3AB}"/>
                </a:ext>
              </a:extLst>
            </p:cNvPr>
            <p:cNvSpPr/>
            <p:nvPr/>
          </p:nvSpPr>
          <p:spPr>
            <a:xfrm>
              <a:off x="4757122" y="5062816"/>
              <a:ext cx="699248" cy="345142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8" name="Rectangle: Single Corner Rounded 17">
              <a:extLst>
                <a:ext uri="{FF2B5EF4-FFF2-40B4-BE49-F238E27FC236}">
                  <a16:creationId xmlns:a16="http://schemas.microsoft.com/office/drawing/2014/main" id="{A1FBEC8A-5FBB-48A7-89B5-CD113C57CF57}"/>
                </a:ext>
              </a:extLst>
            </p:cNvPr>
            <p:cNvSpPr/>
            <p:nvPr/>
          </p:nvSpPr>
          <p:spPr>
            <a:xfrm>
              <a:off x="1272986" y="2480980"/>
              <a:ext cx="1595717" cy="333937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I/P voltage</a:t>
              </a:r>
            </a:p>
          </p:txBody>
        </p:sp>
        <p:sp>
          <p:nvSpPr>
            <p:cNvPr id="19" name="Rectangle: Single Corner Rounded 18">
              <a:extLst>
                <a:ext uri="{FF2B5EF4-FFF2-40B4-BE49-F238E27FC236}">
                  <a16:creationId xmlns:a16="http://schemas.microsoft.com/office/drawing/2014/main" id="{D66F3634-E749-43CE-A5AE-40A864E0C380}"/>
                </a:ext>
              </a:extLst>
            </p:cNvPr>
            <p:cNvSpPr/>
            <p:nvPr/>
          </p:nvSpPr>
          <p:spPr>
            <a:xfrm>
              <a:off x="358590" y="3406588"/>
              <a:ext cx="1264020" cy="298076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 1</a:t>
              </a:r>
            </a:p>
          </p:txBody>
        </p:sp>
        <p:sp>
          <p:nvSpPr>
            <p:cNvPr id="20" name="Rectangle: Single Corner Rounded 19">
              <a:extLst>
                <a:ext uri="{FF2B5EF4-FFF2-40B4-BE49-F238E27FC236}">
                  <a16:creationId xmlns:a16="http://schemas.microsoft.com/office/drawing/2014/main" id="{7FE17D2B-CE07-40C9-8B59-60CD26F57136}"/>
                </a:ext>
              </a:extLst>
            </p:cNvPr>
            <p:cNvSpPr/>
            <p:nvPr/>
          </p:nvSpPr>
          <p:spPr>
            <a:xfrm>
              <a:off x="546847" y="4765978"/>
              <a:ext cx="1122150" cy="345142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 0</a:t>
              </a:r>
            </a:p>
          </p:txBody>
        </p:sp>
        <p:sp>
          <p:nvSpPr>
            <p:cNvPr id="21" name="Rectangle: Single Corner Rounded 20">
              <a:extLst>
                <a:ext uri="{FF2B5EF4-FFF2-40B4-BE49-F238E27FC236}">
                  <a16:creationId xmlns:a16="http://schemas.microsoft.com/office/drawing/2014/main" id="{28902A00-0AAA-4398-94D0-F4B4E24395C2}"/>
                </a:ext>
              </a:extLst>
            </p:cNvPr>
            <p:cNvSpPr/>
            <p:nvPr/>
          </p:nvSpPr>
          <p:spPr>
            <a:xfrm>
              <a:off x="2481874" y="4168591"/>
              <a:ext cx="1420909" cy="246517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undefined</a:t>
              </a:r>
            </a:p>
          </p:txBody>
        </p:sp>
        <p:sp>
          <p:nvSpPr>
            <p:cNvPr id="22" name="Rectangle: Single Corner Rounded 21">
              <a:extLst>
                <a:ext uri="{FF2B5EF4-FFF2-40B4-BE49-F238E27FC236}">
                  <a16:creationId xmlns:a16="http://schemas.microsoft.com/office/drawing/2014/main" id="{8E47FBAE-8CC5-4F88-8644-FF5A58A56CE9}"/>
                </a:ext>
              </a:extLst>
            </p:cNvPr>
            <p:cNvSpPr/>
            <p:nvPr/>
          </p:nvSpPr>
          <p:spPr>
            <a:xfrm>
              <a:off x="4407497" y="3011022"/>
              <a:ext cx="1487355" cy="380998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Vcc</a:t>
              </a:r>
              <a:r>
                <a:rPr lang="en-US" dirty="0"/>
                <a:t>(Supply)</a:t>
              </a:r>
            </a:p>
          </p:txBody>
        </p:sp>
        <p:sp>
          <p:nvSpPr>
            <p:cNvPr id="23" name="Rectangle: Single Corner Rounded 22">
              <a:extLst>
                <a:ext uri="{FF2B5EF4-FFF2-40B4-BE49-F238E27FC236}">
                  <a16:creationId xmlns:a16="http://schemas.microsoft.com/office/drawing/2014/main" id="{524996C5-EDF0-490D-AD76-DF01077BABB6}"/>
                </a:ext>
              </a:extLst>
            </p:cNvPr>
            <p:cNvSpPr/>
            <p:nvPr/>
          </p:nvSpPr>
          <p:spPr>
            <a:xfrm>
              <a:off x="4358414" y="3847535"/>
              <a:ext cx="1144345" cy="289106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VIH(min)</a:t>
              </a:r>
            </a:p>
          </p:txBody>
        </p:sp>
        <p:sp>
          <p:nvSpPr>
            <p:cNvPr id="24" name="Rectangle: Single Corner Rounded 23">
              <a:extLst>
                <a:ext uri="{FF2B5EF4-FFF2-40B4-BE49-F238E27FC236}">
                  <a16:creationId xmlns:a16="http://schemas.microsoft.com/office/drawing/2014/main" id="{D7C898BA-43E3-4F7D-A89C-C216A4828FA6}"/>
                </a:ext>
              </a:extLst>
            </p:cNvPr>
            <p:cNvSpPr/>
            <p:nvPr/>
          </p:nvSpPr>
          <p:spPr>
            <a:xfrm>
              <a:off x="4277728" y="4508682"/>
              <a:ext cx="1225031" cy="289104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VIL(max)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70D48CA-9642-4F30-8401-4229507A43D0}"/>
                </a:ext>
              </a:extLst>
            </p:cNvPr>
            <p:cNvCxnSpPr/>
            <p:nvPr/>
          </p:nvCxnSpPr>
          <p:spPr>
            <a:xfrm>
              <a:off x="2617696" y="3991245"/>
              <a:ext cx="0" cy="661989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E51230E-FBBC-4A15-BBCF-BA8B3F51E6BF}"/>
                </a:ext>
              </a:extLst>
            </p:cNvPr>
            <p:cNvCxnSpPr>
              <a:cxnSpLocks/>
            </p:cNvCxnSpPr>
            <p:nvPr/>
          </p:nvCxnSpPr>
          <p:spPr>
            <a:xfrm>
              <a:off x="1107922" y="5194181"/>
              <a:ext cx="496757" cy="11940"/>
            </a:xfrm>
            <a:prstGeom prst="line">
              <a:avLst/>
            </a:prstGeom>
            <a:ln w="1905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A888D67-B069-4025-8522-3766F8089BCB}"/>
                </a:ext>
              </a:extLst>
            </p:cNvPr>
            <p:cNvCxnSpPr/>
            <p:nvPr/>
          </p:nvCxnSpPr>
          <p:spPr>
            <a:xfrm>
              <a:off x="1434350" y="2814917"/>
              <a:ext cx="0" cy="36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386478F-6FBB-4EEB-BAAD-43424119F47C}"/>
                </a:ext>
              </a:extLst>
            </p:cNvPr>
            <p:cNvCxnSpPr>
              <a:cxnSpLocks/>
            </p:cNvCxnSpPr>
            <p:nvPr/>
          </p:nvCxnSpPr>
          <p:spPr>
            <a:xfrm>
              <a:off x="1461241" y="4431589"/>
              <a:ext cx="0" cy="2390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5FDC3A-C949-45E1-A74C-32D4A459F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4350" y="3928218"/>
              <a:ext cx="8962" cy="2881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EE32FD-0D30-4B86-9C6A-9451AF229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5385" y="5182479"/>
              <a:ext cx="8962" cy="2881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295B099-8FCB-4A10-9767-366049D64AF1}"/>
              </a:ext>
            </a:extLst>
          </p:cNvPr>
          <p:cNvGrpSpPr/>
          <p:nvPr/>
        </p:nvGrpSpPr>
        <p:grpSpPr>
          <a:xfrm>
            <a:off x="6253449" y="2417111"/>
            <a:ext cx="5536266" cy="3502959"/>
            <a:chOff x="358590" y="2480980"/>
            <a:chExt cx="5536266" cy="3502959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48F883B-2347-45F5-B57D-9E3D9F3488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4682" y="2814917"/>
              <a:ext cx="17929" cy="241150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CC972F3-62EA-44FC-939E-EC26789A2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4682" y="5235387"/>
              <a:ext cx="326315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54CAF95-63A1-434F-854A-200688FD8C59}"/>
                </a:ext>
              </a:extLst>
            </p:cNvPr>
            <p:cNvCxnSpPr>
              <a:cxnSpLocks/>
            </p:cNvCxnSpPr>
            <p:nvPr/>
          </p:nvCxnSpPr>
          <p:spPr>
            <a:xfrm>
              <a:off x="1111624" y="4670611"/>
              <a:ext cx="3325905" cy="0"/>
            </a:xfrm>
            <a:prstGeom prst="line">
              <a:avLst/>
            </a:prstGeom>
            <a:ln w="1905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70A1BAE-85DE-4901-A8E4-91AEBE6E7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623" y="3939986"/>
              <a:ext cx="3325904" cy="1"/>
            </a:xfrm>
            <a:prstGeom prst="line">
              <a:avLst/>
            </a:prstGeom>
            <a:ln w="1905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214835-6053-45F4-AA52-876F203F9CC2}"/>
                </a:ext>
              </a:extLst>
            </p:cNvPr>
            <p:cNvCxnSpPr>
              <a:cxnSpLocks/>
            </p:cNvCxnSpPr>
            <p:nvPr/>
          </p:nvCxnSpPr>
          <p:spPr>
            <a:xfrm>
              <a:off x="1111624" y="3182470"/>
              <a:ext cx="3334869" cy="0"/>
            </a:xfrm>
            <a:prstGeom prst="line">
              <a:avLst/>
            </a:prstGeom>
            <a:ln w="1905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Rectangle: Single Corner Rounded 50">
              <a:extLst>
                <a:ext uri="{FF2B5EF4-FFF2-40B4-BE49-F238E27FC236}">
                  <a16:creationId xmlns:a16="http://schemas.microsoft.com/office/drawing/2014/main" id="{014DE055-BFB4-404C-A8AC-476D8280A5D9}"/>
                </a:ext>
              </a:extLst>
            </p:cNvPr>
            <p:cNvSpPr/>
            <p:nvPr/>
          </p:nvSpPr>
          <p:spPr>
            <a:xfrm>
              <a:off x="1434350" y="5490890"/>
              <a:ext cx="3003178" cy="493049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voltage parameter</a:t>
              </a:r>
            </a:p>
          </p:txBody>
        </p:sp>
        <p:sp>
          <p:nvSpPr>
            <p:cNvPr id="52" name="Rectangle: Single Corner Rounded 51">
              <a:extLst>
                <a:ext uri="{FF2B5EF4-FFF2-40B4-BE49-F238E27FC236}">
                  <a16:creationId xmlns:a16="http://schemas.microsoft.com/office/drawing/2014/main" id="{B13AC890-0361-4260-AFBC-9C7F8E45270E}"/>
                </a:ext>
              </a:extLst>
            </p:cNvPr>
            <p:cNvSpPr/>
            <p:nvPr/>
          </p:nvSpPr>
          <p:spPr>
            <a:xfrm>
              <a:off x="4757122" y="5062816"/>
              <a:ext cx="699248" cy="345142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53" name="Rectangle: Single Corner Rounded 52">
              <a:extLst>
                <a:ext uri="{FF2B5EF4-FFF2-40B4-BE49-F238E27FC236}">
                  <a16:creationId xmlns:a16="http://schemas.microsoft.com/office/drawing/2014/main" id="{55E456F5-A1D4-49B2-A706-0AD79F653B7B}"/>
                </a:ext>
              </a:extLst>
            </p:cNvPr>
            <p:cNvSpPr/>
            <p:nvPr/>
          </p:nvSpPr>
          <p:spPr>
            <a:xfrm>
              <a:off x="1272986" y="2480980"/>
              <a:ext cx="1595717" cy="333937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O/P voltage</a:t>
              </a:r>
            </a:p>
          </p:txBody>
        </p:sp>
        <p:sp>
          <p:nvSpPr>
            <p:cNvPr id="54" name="Rectangle: Single Corner Rounded 53">
              <a:extLst>
                <a:ext uri="{FF2B5EF4-FFF2-40B4-BE49-F238E27FC236}">
                  <a16:creationId xmlns:a16="http://schemas.microsoft.com/office/drawing/2014/main" id="{28FCCAB8-548E-492D-95B9-B4837ACF5C39}"/>
                </a:ext>
              </a:extLst>
            </p:cNvPr>
            <p:cNvSpPr/>
            <p:nvPr/>
          </p:nvSpPr>
          <p:spPr>
            <a:xfrm>
              <a:off x="358590" y="3406588"/>
              <a:ext cx="1264020" cy="298076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 1</a:t>
              </a:r>
            </a:p>
          </p:txBody>
        </p:sp>
        <p:sp>
          <p:nvSpPr>
            <p:cNvPr id="55" name="Rectangle: Single Corner Rounded 54">
              <a:extLst>
                <a:ext uri="{FF2B5EF4-FFF2-40B4-BE49-F238E27FC236}">
                  <a16:creationId xmlns:a16="http://schemas.microsoft.com/office/drawing/2014/main" id="{91FB21B7-AB65-4BB5-AF5F-966E3D106139}"/>
                </a:ext>
              </a:extLst>
            </p:cNvPr>
            <p:cNvSpPr/>
            <p:nvPr/>
          </p:nvSpPr>
          <p:spPr>
            <a:xfrm>
              <a:off x="546847" y="4765978"/>
              <a:ext cx="1122150" cy="345142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 0</a:t>
              </a:r>
            </a:p>
          </p:txBody>
        </p:sp>
        <p:sp>
          <p:nvSpPr>
            <p:cNvPr id="56" name="Rectangle: Single Corner Rounded 55">
              <a:extLst>
                <a:ext uri="{FF2B5EF4-FFF2-40B4-BE49-F238E27FC236}">
                  <a16:creationId xmlns:a16="http://schemas.microsoft.com/office/drawing/2014/main" id="{F90F079B-A45A-4609-B238-E643B5C81033}"/>
                </a:ext>
              </a:extLst>
            </p:cNvPr>
            <p:cNvSpPr/>
            <p:nvPr/>
          </p:nvSpPr>
          <p:spPr>
            <a:xfrm>
              <a:off x="2481874" y="4168591"/>
              <a:ext cx="1420909" cy="246517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undefined</a:t>
              </a:r>
            </a:p>
          </p:txBody>
        </p:sp>
        <p:sp>
          <p:nvSpPr>
            <p:cNvPr id="57" name="Rectangle: Single Corner Rounded 56">
              <a:extLst>
                <a:ext uri="{FF2B5EF4-FFF2-40B4-BE49-F238E27FC236}">
                  <a16:creationId xmlns:a16="http://schemas.microsoft.com/office/drawing/2014/main" id="{9E6F13BF-EA9A-441D-BF18-F850EEFD9E9B}"/>
                </a:ext>
              </a:extLst>
            </p:cNvPr>
            <p:cNvSpPr/>
            <p:nvPr/>
          </p:nvSpPr>
          <p:spPr>
            <a:xfrm>
              <a:off x="4407497" y="3011022"/>
              <a:ext cx="1487359" cy="380998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Vcc</a:t>
              </a:r>
              <a:r>
                <a:rPr lang="en-US" dirty="0"/>
                <a:t>(Supply)</a:t>
              </a:r>
            </a:p>
          </p:txBody>
        </p:sp>
        <p:sp>
          <p:nvSpPr>
            <p:cNvPr id="58" name="Rectangle: Single Corner Rounded 57">
              <a:extLst>
                <a:ext uri="{FF2B5EF4-FFF2-40B4-BE49-F238E27FC236}">
                  <a16:creationId xmlns:a16="http://schemas.microsoft.com/office/drawing/2014/main" id="{60E7A1F2-CA3F-41B6-97DD-A63BA6C92D9E}"/>
                </a:ext>
              </a:extLst>
            </p:cNvPr>
            <p:cNvSpPr/>
            <p:nvPr/>
          </p:nvSpPr>
          <p:spPr>
            <a:xfrm>
              <a:off x="4358414" y="3928218"/>
              <a:ext cx="1420906" cy="240365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V0H(min)</a:t>
              </a:r>
            </a:p>
          </p:txBody>
        </p:sp>
        <p:sp>
          <p:nvSpPr>
            <p:cNvPr id="59" name="Rectangle: Single Corner Rounded 58">
              <a:extLst>
                <a:ext uri="{FF2B5EF4-FFF2-40B4-BE49-F238E27FC236}">
                  <a16:creationId xmlns:a16="http://schemas.microsoft.com/office/drawing/2014/main" id="{2204C3AB-372D-45AA-9033-0AE3B84E1ED4}"/>
                </a:ext>
              </a:extLst>
            </p:cNvPr>
            <p:cNvSpPr/>
            <p:nvPr/>
          </p:nvSpPr>
          <p:spPr>
            <a:xfrm>
              <a:off x="4476521" y="4491325"/>
              <a:ext cx="1225031" cy="289104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VOL(max)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68BF1DB-3EF4-458B-B3BF-75C91F2BFFDC}"/>
                </a:ext>
              </a:extLst>
            </p:cNvPr>
            <p:cNvCxnSpPr/>
            <p:nvPr/>
          </p:nvCxnSpPr>
          <p:spPr>
            <a:xfrm>
              <a:off x="2617696" y="3991245"/>
              <a:ext cx="0" cy="661989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48219E-31D2-4D53-AB04-D32C3F08C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07922" y="5194181"/>
              <a:ext cx="496757" cy="11940"/>
            </a:xfrm>
            <a:prstGeom prst="line">
              <a:avLst/>
            </a:prstGeom>
            <a:ln w="1905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8ECC4A3-58AD-4C01-8675-E19A6C9E45B0}"/>
                </a:ext>
              </a:extLst>
            </p:cNvPr>
            <p:cNvCxnSpPr/>
            <p:nvPr/>
          </p:nvCxnSpPr>
          <p:spPr>
            <a:xfrm>
              <a:off x="1434350" y="2814917"/>
              <a:ext cx="0" cy="36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89AE906-3A79-4689-AD48-AF0DB36E4E68}"/>
                </a:ext>
              </a:extLst>
            </p:cNvPr>
            <p:cNvCxnSpPr>
              <a:cxnSpLocks/>
            </p:cNvCxnSpPr>
            <p:nvPr/>
          </p:nvCxnSpPr>
          <p:spPr>
            <a:xfrm>
              <a:off x="1461241" y="4431589"/>
              <a:ext cx="0" cy="2390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9004E73-0836-468F-ACA5-895A3D49A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4350" y="3928218"/>
              <a:ext cx="8962" cy="2881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5F14D8A-72B9-4176-9AF1-4EC7C4356D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5385" y="5182479"/>
              <a:ext cx="8962" cy="2881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38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0AC9-F455-4327-8209-C8D50727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363" y="1319754"/>
            <a:ext cx="8937490" cy="4928646"/>
          </a:xfrm>
        </p:spPr>
        <p:txBody>
          <a:bodyPr/>
          <a:lstStyle/>
          <a:p>
            <a:r>
              <a:rPr lang="en-US" dirty="0"/>
              <a:t>VIL= Low level I/P voltage</a:t>
            </a:r>
          </a:p>
          <a:p>
            <a:r>
              <a:rPr lang="en-US" dirty="0"/>
              <a:t>VIH=High level I/P voltage</a:t>
            </a:r>
          </a:p>
          <a:p>
            <a:r>
              <a:rPr lang="en-US" dirty="0"/>
              <a:t>VOH =High Level O/P voltage</a:t>
            </a:r>
          </a:p>
          <a:p>
            <a:r>
              <a:rPr lang="en-US" dirty="0"/>
              <a:t>VOL= Low level O/P voltage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975A4B-4D19-4483-AA42-71FBFD825727}"/>
              </a:ext>
            </a:extLst>
          </p:cNvPr>
          <p:cNvGrpSpPr/>
          <p:nvPr/>
        </p:nvGrpSpPr>
        <p:grpSpPr>
          <a:xfrm>
            <a:off x="1618534" y="4882013"/>
            <a:ext cx="1770125" cy="873034"/>
            <a:chOff x="2355448" y="3429000"/>
            <a:chExt cx="1770125" cy="873034"/>
          </a:xfrm>
        </p:grpSpPr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51D03391-0E09-42A3-9F1E-D8B7BC7D866F}"/>
                </a:ext>
              </a:extLst>
            </p:cNvPr>
            <p:cNvSpPr/>
            <p:nvPr/>
          </p:nvSpPr>
          <p:spPr>
            <a:xfrm>
              <a:off x="2716306" y="3429000"/>
              <a:ext cx="728728" cy="873034"/>
            </a:xfrm>
            <a:prstGeom prst="flowChartDelay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81A0E9-B1FF-4F06-9791-4C33C01E5A4C}"/>
                </a:ext>
              </a:extLst>
            </p:cNvPr>
            <p:cNvCxnSpPr>
              <a:cxnSpLocks/>
            </p:cNvCxnSpPr>
            <p:nvPr/>
          </p:nvCxnSpPr>
          <p:spPr>
            <a:xfrm>
              <a:off x="2359526" y="3581533"/>
              <a:ext cx="35867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27EE984-CC2F-49C9-8DC3-23F1D7CCC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448" y="4084241"/>
              <a:ext cx="360858" cy="314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D6641E3-DE17-4887-AF7F-1D07AAC9D9C8}"/>
                </a:ext>
              </a:extLst>
            </p:cNvPr>
            <p:cNvCxnSpPr>
              <a:cxnSpLocks/>
            </p:cNvCxnSpPr>
            <p:nvPr/>
          </p:nvCxnSpPr>
          <p:spPr>
            <a:xfrm>
              <a:off x="3358574" y="3865517"/>
              <a:ext cx="76699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A5EC81-1F14-480D-97B6-F5D132B4116C}"/>
                </a:ext>
              </a:extLst>
            </p:cNvPr>
            <p:cNvSpPr/>
            <p:nvPr/>
          </p:nvSpPr>
          <p:spPr>
            <a:xfrm>
              <a:off x="3290047" y="3717599"/>
              <a:ext cx="268941" cy="29583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092279-C183-4AC0-9350-01793F81534D}"/>
              </a:ext>
            </a:extLst>
          </p:cNvPr>
          <p:cNvCxnSpPr>
            <a:cxnSpLocks/>
          </p:cNvCxnSpPr>
          <p:nvPr/>
        </p:nvCxnSpPr>
        <p:spPr>
          <a:xfrm>
            <a:off x="3470601" y="5318485"/>
            <a:ext cx="536590" cy="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41D3E37-B8F9-421C-B268-1B41F165C213}"/>
              </a:ext>
            </a:extLst>
          </p:cNvPr>
          <p:cNvSpPr/>
          <p:nvPr/>
        </p:nvSpPr>
        <p:spPr>
          <a:xfrm>
            <a:off x="3295160" y="5165031"/>
            <a:ext cx="268941" cy="249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E42F3F-EEB1-4F08-9F83-BBE41CB7CB0B}"/>
              </a:ext>
            </a:extLst>
          </p:cNvPr>
          <p:cNvSpPr/>
          <p:nvPr/>
        </p:nvSpPr>
        <p:spPr>
          <a:xfrm>
            <a:off x="3954662" y="5193674"/>
            <a:ext cx="268941" cy="249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BFB363-EB96-46F8-A68C-43C96F9EF201}"/>
              </a:ext>
            </a:extLst>
          </p:cNvPr>
          <p:cNvGrpSpPr/>
          <p:nvPr/>
        </p:nvGrpSpPr>
        <p:grpSpPr>
          <a:xfrm>
            <a:off x="4223603" y="5034544"/>
            <a:ext cx="964236" cy="582618"/>
            <a:chOff x="1735553" y="2963619"/>
            <a:chExt cx="1859295" cy="1109039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A514061-D8C8-4CA2-82F6-7CBB3A9CFA70}"/>
                </a:ext>
              </a:extLst>
            </p:cNvPr>
            <p:cNvSpPr/>
            <p:nvPr/>
          </p:nvSpPr>
          <p:spPr>
            <a:xfrm rot="5400000">
              <a:off x="2499859" y="2977670"/>
              <a:ext cx="1109039" cy="1080938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A6F644A-3AE6-4305-8773-C36255F303DF}"/>
                </a:ext>
              </a:extLst>
            </p:cNvPr>
            <p:cNvSpPr/>
            <p:nvPr/>
          </p:nvSpPr>
          <p:spPr>
            <a:xfrm>
              <a:off x="3263153" y="3382783"/>
              <a:ext cx="331695" cy="30121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76FA24-AC22-4B45-9DFA-546513862BBA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735553" y="3504115"/>
              <a:ext cx="789909" cy="395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6E882-697E-412C-B121-0BB24AA30EC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343756" y="5755047"/>
            <a:ext cx="0" cy="421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0EECF2-4F2E-47F3-80DF-74AC27E23CA6}"/>
              </a:ext>
            </a:extLst>
          </p:cNvPr>
          <p:cNvCxnSpPr>
            <a:cxnSpLocks/>
          </p:cNvCxnSpPr>
          <p:nvPr/>
        </p:nvCxnSpPr>
        <p:spPr>
          <a:xfrm>
            <a:off x="4826980" y="5493801"/>
            <a:ext cx="0" cy="6828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AC177D-893A-44BA-AC9F-0653865CEE0D}"/>
              </a:ext>
            </a:extLst>
          </p:cNvPr>
          <p:cNvCxnSpPr>
            <a:cxnSpLocks/>
          </p:cNvCxnSpPr>
          <p:nvPr/>
        </p:nvCxnSpPr>
        <p:spPr>
          <a:xfrm flipH="1">
            <a:off x="1640541" y="5038165"/>
            <a:ext cx="1" cy="4990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6C91C2-DC17-46A3-A2EA-5DEB1200E7EE}"/>
              </a:ext>
            </a:extLst>
          </p:cNvPr>
          <p:cNvCxnSpPr>
            <a:cxnSpLocks/>
          </p:cNvCxnSpPr>
          <p:nvPr/>
        </p:nvCxnSpPr>
        <p:spPr>
          <a:xfrm>
            <a:off x="1212437" y="5287709"/>
            <a:ext cx="4281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94015D-4C78-444D-BEF3-70AF898092F0}"/>
              </a:ext>
            </a:extLst>
          </p:cNvPr>
          <p:cNvCxnSpPr>
            <a:cxnSpLocks/>
          </p:cNvCxnSpPr>
          <p:nvPr/>
        </p:nvCxnSpPr>
        <p:spPr>
          <a:xfrm flipH="1">
            <a:off x="1216067" y="5287709"/>
            <a:ext cx="1" cy="898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08058B3-E95C-4BAB-B187-19D5DBB21265}"/>
              </a:ext>
            </a:extLst>
          </p:cNvPr>
          <p:cNvGrpSpPr/>
          <p:nvPr/>
        </p:nvGrpSpPr>
        <p:grpSpPr>
          <a:xfrm>
            <a:off x="2139189" y="6185733"/>
            <a:ext cx="403411" cy="170330"/>
            <a:chOff x="1023078" y="6176682"/>
            <a:chExt cx="403411" cy="17033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570AA5F-2257-4036-9F84-89FCA58F75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78" y="6176682"/>
              <a:ext cx="4034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C376135-E9E2-4D88-B5B1-3BA561F2B9B0}"/>
                </a:ext>
              </a:extLst>
            </p:cNvPr>
            <p:cNvCxnSpPr>
              <a:cxnSpLocks/>
            </p:cNvCxnSpPr>
            <p:nvPr/>
          </p:nvCxnSpPr>
          <p:spPr>
            <a:xfrm>
              <a:off x="1077966" y="6257365"/>
              <a:ext cx="2599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55CBD5E-1500-4AB1-A683-883C21508BE7}"/>
                </a:ext>
              </a:extLst>
            </p:cNvPr>
            <p:cNvCxnSpPr/>
            <p:nvPr/>
          </p:nvCxnSpPr>
          <p:spPr>
            <a:xfrm>
              <a:off x="1068961" y="6176682"/>
              <a:ext cx="2847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61C7D3-7433-41B7-9A76-104C5E63D28B}"/>
                </a:ext>
              </a:extLst>
            </p:cNvPr>
            <p:cNvCxnSpPr>
              <a:cxnSpLocks/>
            </p:cNvCxnSpPr>
            <p:nvPr/>
          </p:nvCxnSpPr>
          <p:spPr>
            <a:xfrm>
              <a:off x="1154716" y="6257365"/>
              <a:ext cx="106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51496EF-0602-46CA-915D-E2C97E2A9F58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19" y="6347012"/>
              <a:ext cx="168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7F4CC8-90C5-4448-9360-44E0754AED50}"/>
              </a:ext>
            </a:extLst>
          </p:cNvPr>
          <p:cNvGrpSpPr/>
          <p:nvPr/>
        </p:nvGrpSpPr>
        <p:grpSpPr>
          <a:xfrm>
            <a:off x="4627261" y="6176682"/>
            <a:ext cx="403411" cy="170330"/>
            <a:chOff x="1023078" y="6176682"/>
            <a:chExt cx="403411" cy="17033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E3261E1-7E21-4D8F-A428-E2E4D18F4E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78" y="6176682"/>
              <a:ext cx="4034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3C1BD8-F82A-401B-8B7C-4A8614B12EDC}"/>
                </a:ext>
              </a:extLst>
            </p:cNvPr>
            <p:cNvCxnSpPr>
              <a:cxnSpLocks/>
            </p:cNvCxnSpPr>
            <p:nvPr/>
          </p:nvCxnSpPr>
          <p:spPr>
            <a:xfrm>
              <a:off x="1077966" y="6257365"/>
              <a:ext cx="2599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00F727-A66E-46DD-9523-37432F2D0EF9}"/>
                </a:ext>
              </a:extLst>
            </p:cNvPr>
            <p:cNvCxnSpPr/>
            <p:nvPr/>
          </p:nvCxnSpPr>
          <p:spPr>
            <a:xfrm>
              <a:off x="1068961" y="6176682"/>
              <a:ext cx="2847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B90F7DE-8016-42CB-A53A-8E7E00FB37B4}"/>
                </a:ext>
              </a:extLst>
            </p:cNvPr>
            <p:cNvCxnSpPr>
              <a:cxnSpLocks/>
            </p:cNvCxnSpPr>
            <p:nvPr/>
          </p:nvCxnSpPr>
          <p:spPr>
            <a:xfrm>
              <a:off x="1154716" y="6257365"/>
              <a:ext cx="106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090AB3-E024-4B72-AFE0-87505EEA9775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19" y="6347012"/>
              <a:ext cx="168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: Single Corner Rounded 68">
            <a:extLst>
              <a:ext uri="{FF2B5EF4-FFF2-40B4-BE49-F238E27FC236}">
                <a16:creationId xmlns:a16="http://schemas.microsoft.com/office/drawing/2014/main" id="{885AE032-4C23-4D8B-8472-3E4D9B01B602}"/>
              </a:ext>
            </a:extLst>
          </p:cNvPr>
          <p:cNvSpPr/>
          <p:nvPr/>
        </p:nvSpPr>
        <p:spPr>
          <a:xfrm>
            <a:off x="991123" y="4906513"/>
            <a:ext cx="802457" cy="40393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Low</a:t>
            </a:r>
          </a:p>
        </p:txBody>
      </p:sp>
      <p:sp>
        <p:nvSpPr>
          <p:cNvPr id="70" name="Rectangle: Single Corner Rounded 69">
            <a:extLst>
              <a:ext uri="{FF2B5EF4-FFF2-40B4-BE49-F238E27FC236}">
                <a16:creationId xmlns:a16="http://schemas.microsoft.com/office/drawing/2014/main" id="{23688401-791E-4431-A0FA-8B55B0CFC47C}"/>
              </a:ext>
            </a:extLst>
          </p:cNvPr>
          <p:cNvSpPr/>
          <p:nvPr/>
        </p:nvSpPr>
        <p:spPr>
          <a:xfrm>
            <a:off x="2650840" y="4959046"/>
            <a:ext cx="802457" cy="40393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</a:t>
            </a:r>
          </a:p>
        </p:txBody>
      </p:sp>
      <p:sp>
        <p:nvSpPr>
          <p:cNvPr id="71" name="Rectangle: Single Corner Rounded 70">
            <a:extLst>
              <a:ext uri="{FF2B5EF4-FFF2-40B4-BE49-F238E27FC236}">
                <a16:creationId xmlns:a16="http://schemas.microsoft.com/office/drawing/2014/main" id="{642CA8CC-9900-45B8-B0E1-05BCFDFFE94D}"/>
              </a:ext>
            </a:extLst>
          </p:cNvPr>
          <p:cNvSpPr/>
          <p:nvPr/>
        </p:nvSpPr>
        <p:spPr>
          <a:xfrm>
            <a:off x="3044223" y="5318530"/>
            <a:ext cx="802457" cy="40393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VOH</a:t>
            </a:r>
          </a:p>
        </p:txBody>
      </p:sp>
      <p:sp>
        <p:nvSpPr>
          <p:cNvPr id="72" name="Rectangle: Single Corner Rounded 71">
            <a:extLst>
              <a:ext uri="{FF2B5EF4-FFF2-40B4-BE49-F238E27FC236}">
                <a16:creationId xmlns:a16="http://schemas.microsoft.com/office/drawing/2014/main" id="{08A14735-2F92-4DA3-A261-9063DE9A8377}"/>
              </a:ext>
            </a:extLst>
          </p:cNvPr>
          <p:cNvSpPr/>
          <p:nvPr/>
        </p:nvSpPr>
        <p:spPr>
          <a:xfrm>
            <a:off x="4068829" y="5419938"/>
            <a:ext cx="664170" cy="257051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VIH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F69522E-A310-4A48-BF0B-4DE8E4E96E0E}"/>
              </a:ext>
            </a:extLst>
          </p:cNvPr>
          <p:cNvCxnSpPr>
            <a:cxnSpLocks/>
          </p:cNvCxnSpPr>
          <p:nvPr/>
        </p:nvCxnSpPr>
        <p:spPr>
          <a:xfrm>
            <a:off x="5175582" y="5333865"/>
            <a:ext cx="536590" cy="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99B38BC-F20D-449C-8541-48E115E8EB60}"/>
              </a:ext>
            </a:extLst>
          </p:cNvPr>
          <p:cNvGrpSpPr/>
          <p:nvPr/>
        </p:nvGrpSpPr>
        <p:grpSpPr>
          <a:xfrm>
            <a:off x="7306284" y="4729422"/>
            <a:ext cx="1770125" cy="873034"/>
            <a:chOff x="2355448" y="3429000"/>
            <a:chExt cx="1770125" cy="873034"/>
          </a:xfrm>
        </p:grpSpPr>
        <p:sp>
          <p:nvSpPr>
            <p:cNvPr id="116" name="Flowchart: Delay 115">
              <a:extLst>
                <a:ext uri="{FF2B5EF4-FFF2-40B4-BE49-F238E27FC236}">
                  <a16:creationId xmlns:a16="http://schemas.microsoft.com/office/drawing/2014/main" id="{7E03CF01-C461-46A8-8F6C-1DC7ED78CC16}"/>
                </a:ext>
              </a:extLst>
            </p:cNvPr>
            <p:cNvSpPr/>
            <p:nvPr/>
          </p:nvSpPr>
          <p:spPr>
            <a:xfrm>
              <a:off x="2716306" y="3429000"/>
              <a:ext cx="728728" cy="873034"/>
            </a:xfrm>
            <a:prstGeom prst="flowChartDelay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F2AFAD-9D9E-4D81-B4B7-72F209A8F3FD}"/>
                </a:ext>
              </a:extLst>
            </p:cNvPr>
            <p:cNvCxnSpPr>
              <a:cxnSpLocks/>
            </p:cNvCxnSpPr>
            <p:nvPr/>
          </p:nvCxnSpPr>
          <p:spPr>
            <a:xfrm>
              <a:off x="2359526" y="3581533"/>
              <a:ext cx="35867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08FF5F5-246B-4C63-9E43-5E1DCAA769D2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48" y="4087390"/>
              <a:ext cx="360858" cy="806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003F593-A999-4425-B646-4082479D449C}"/>
                </a:ext>
              </a:extLst>
            </p:cNvPr>
            <p:cNvCxnSpPr>
              <a:cxnSpLocks/>
            </p:cNvCxnSpPr>
            <p:nvPr/>
          </p:nvCxnSpPr>
          <p:spPr>
            <a:xfrm>
              <a:off x="3358574" y="3865517"/>
              <a:ext cx="76699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B9EC5D9-3FFC-4905-B534-E5775277D2A4}"/>
                </a:ext>
              </a:extLst>
            </p:cNvPr>
            <p:cNvSpPr/>
            <p:nvPr/>
          </p:nvSpPr>
          <p:spPr>
            <a:xfrm>
              <a:off x="3290047" y="3717599"/>
              <a:ext cx="268941" cy="29583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2E7B7B-1FCA-4114-B98A-76324F956E04}"/>
              </a:ext>
            </a:extLst>
          </p:cNvPr>
          <p:cNvCxnSpPr>
            <a:cxnSpLocks/>
          </p:cNvCxnSpPr>
          <p:nvPr/>
        </p:nvCxnSpPr>
        <p:spPr>
          <a:xfrm>
            <a:off x="9158351" y="5165894"/>
            <a:ext cx="536590" cy="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1F0E25B-755B-4B05-B846-FB16DC4FFCFE}"/>
              </a:ext>
            </a:extLst>
          </p:cNvPr>
          <p:cNvSpPr/>
          <p:nvPr/>
        </p:nvSpPr>
        <p:spPr>
          <a:xfrm>
            <a:off x="8982910" y="5012440"/>
            <a:ext cx="268941" cy="249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6123C6C-6E39-4BF7-B6E4-42E7859641BB}"/>
              </a:ext>
            </a:extLst>
          </p:cNvPr>
          <p:cNvSpPr/>
          <p:nvPr/>
        </p:nvSpPr>
        <p:spPr>
          <a:xfrm>
            <a:off x="9642412" y="5041083"/>
            <a:ext cx="268941" cy="2496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09CCE7-6835-41C3-9D48-6C14C28999D8}"/>
              </a:ext>
            </a:extLst>
          </p:cNvPr>
          <p:cNvGrpSpPr/>
          <p:nvPr/>
        </p:nvGrpSpPr>
        <p:grpSpPr>
          <a:xfrm>
            <a:off x="9911353" y="4881953"/>
            <a:ext cx="964236" cy="582618"/>
            <a:chOff x="1735553" y="2963619"/>
            <a:chExt cx="1859295" cy="1109039"/>
          </a:xfrm>
        </p:grpSpPr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C7A59E8B-915B-4B3B-9F5E-357785BEF188}"/>
                </a:ext>
              </a:extLst>
            </p:cNvPr>
            <p:cNvSpPr/>
            <p:nvPr/>
          </p:nvSpPr>
          <p:spPr>
            <a:xfrm rot="5400000">
              <a:off x="2499859" y="2977670"/>
              <a:ext cx="1109039" cy="1080938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2BA17E-B8C4-4A68-B1AA-EEE8B293CB39}"/>
                </a:ext>
              </a:extLst>
            </p:cNvPr>
            <p:cNvSpPr/>
            <p:nvPr/>
          </p:nvSpPr>
          <p:spPr>
            <a:xfrm>
              <a:off x="3263153" y="3382783"/>
              <a:ext cx="331695" cy="30121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0FD7EDE-C138-4DBE-AC38-1D4ACB4DF7D1}"/>
                </a:ext>
              </a:extLst>
            </p:cNvPr>
            <p:cNvCxnSpPr>
              <a:cxnSpLocks/>
              <a:stCxn id="79" idx="6"/>
            </p:cNvCxnSpPr>
            <p:nvPr/>
          </p:nvCxnSpPr>
          <p:spPr>
            <a:xfrm>
              <a:off x="1735553" y="3504115"/>
              <a:ext cx="789909" cy="395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1DAF662-24DA-4BD5-B4A7-13C0E5A6B9A4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8031506" y="5602456"/>
            <a:ext cx="0" cy="421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BD2AF3E-F1AD-4517-BF21-ECD14C35A5C7}"/>
              </a:ext>
            </a:extLst>
          </p:cNvPr>
          <p:cNvCxnSpPr>
            <a:cxnSpLocks/>
          </p:cNvCxnSpPr>
          <p:nvPr/>
        </p:nvCxnSpPr>
        <p:spPr>
          <a:xfrm>
            <a:off x="10514730" y="5341210"/>
            <a:ext cx="0" cy="6828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CE238A2-CEDB-4981-82FB-337CA09E750D}"/>
              </a:ext>
            </a:extLst>
          </p:cNvPr>
          <p:cNvCxnSpPr>
            <a:cxnSpLocks/>
          </p:cNvCxnSpPr>
          <p:nvPr/>
        </p:nvCxnSpPr>
        <p:spPr>
          <a:xfrm flipH="1">
            <a:off x="7328291" y="4885574"/>
            <a:ext cx="1" cy="4990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6EBB8C7-3A02-4079-AC89-B42C2F50BED4}"/>
              </a:ext>
            </a:extLst>
          </p:cNvPr>
          <p:cNvCxnSpPr>
            <a:cxnSpLocks/>
          </p:cNvCxnSpPr>
          <p:nvPr/>
        </p:nvCxnSpPr>
        <p:spPr>
          <a:xfrm>
            <a:off x="6900187" y="5135118"/>
            <a:ext cx="4281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D652033-268B-4E65-8C65-AD4DE2D36A1E}"/>
              </a:ext>
            </a:extLst>
          </p:cNvPr>
          <p:cNvCxnSpPr>
            <a:cxnSpLocks/>
          </p:cNvCxnSpPr>
          <p:nvPr/>
        </p:nvCxnSpPr>
        <p:spPr>
          <a:xfrm flipH="1">
            <a:off x="6903817" y="5135118"/>
            <a:ext cx="1" cy="898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359322-911C-44D9-9F2C-2A504DF9F036}"/>
              </a:ext>
            </a:extLst>
          </p:cNvPr>
          <p:cNvGrpSpPr/>
          <p:nvPr/>
        </p:nvGrpSpPr>
        <p:grpSpPr>
          <a:xfrm>
            <a:off x="7826939" y="6033142"/>
            <a:ext cx="403411" cy="170330"/>
            <a:chOff x="1023078" y="6176682"/>
            <a:chExt cx="403411" cy="170330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90A9EE0-513A-4273-939D-708D529F0A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78" y="6176682"/>
              <a:ext cx="4034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F850305-312D-4BA8-91E7-15A3238B50E4}"/>
                </a:ext>
              </a:extLst>
            </p:cNvPr>
            <p:cNvCxnSpPr>
              <a:cxnSpLocks/>
            </p:cNvCxnSpPr>
            <p:nvPr/>
          </p:nvCxnSpPr>
          <p:spPr>
            <a:xfrm>
              <a:off x="1077966" y="6257365"/>
              <a:ext cx="2599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5DB0E9A-7A07-48CF-AF7C-B61C3314464C}"/>
                </a:ext>
              </a:extLst>
            </p:cNvPr>
            <p:cNvCxnSpPr/>
            <p:nvPr/>
          </p:nvCxnSpPr>
          <p:spPr>
            <a:xfrm>
              <a:off x="1068961" y="6176682"/>
              <a:ext cx="2847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E9D9F3D-5D7C-4A04-A676-19A606DB34ED}"/>
                </a:ext>
              </a:extLst>
            </p:cNvPr>
            <p:cNvCxnSpPr>
              <a:cxnSpLocks/>
            </p:cNvCxnSpPr>
            <p:nvPr/>
          </p:nvCxnSpPr>
          <p:spPr>
            <a:xfrm>
              <a:off x="1154716" y="6257365"/>
              <a:ext cx="106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347ACD5-FC00-49BD-AD7C-BB297D8E044C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19" y="6347012"/>
              <a:ext cx="168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509D8D0-A0D8-4560-A50C-8681E478F642}"/>
              </a:ext>
            </a:extLst>
          </p:cNvPr>
          <p:cNvGrpSpPr/>
          <p:nvPr/>
        </p:nvGrpSpPr>
        <p:grpSpPr>
          <a:xfrm>
            <a:off x="10315011" y="6024091"/>
            <a:ext cx="403411" cy="170330"/>
            <a:chOff x="1023078" y="6176682"/>
            <a:chExt cx="403411" cy="17033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FF650B4-3BC6-4BF8-AEBA-E092ED65CF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78" y="6176682"/>
              <a:ext cx="4034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14CFE09-D362-476F-9C50-CD9B84FFF7D5}"/>
                </a:ext>
              </a:extLst>
            </p:cNvPr>
            <p:cNvCxnSpPr>
              <a:cxnSpLocks/>
            </p:cNvCxnSpPr>
            <p:nvPr/>
          </p:nvCxnSpPr>
          <p:spPr>
            <a:xfrm>
              <a:off x="1077966" y="6257365"/>
              <a:ext cx="2599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CF75DDC-985D-4072-8084-C7F878649565}"/>
                </a:ext>
              </a:extLst>
            </p:cNvPr>
            <p:cNvCxnSpPr/>
            <p:nvPr/>
          </p:nvCxnSpPr>
          <p:spPr>
            <a:xfrm>
              <a:off x="1068961" y="6176682"/>
              <a:ext cx="2847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BC97B19-3C97-4B6E-BE6A-23079E0C7F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4716" y="6257365"/>
              <a:ext cx="106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9DDB3EC-E03F-40F4-BBFD-465C8534CF0D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19" y="6347012"/>
              <a:ext cx="168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: Single Corner Rounded 92">
            <a:extLst>
              <a:ext uri="{FF2B5EF4-FFF2-40B4-BE49-F238E27FC236}">
                <a16:creationId xmlns:a16="http://schemas.microsoft.com/office/drawing/2014/main" id="{253D0334-D7F9-4F67-BBCE-12F1A051A093}"/>
              </a:ext>
            </a:extLst>
          </p:cNvPr>
          <p:cNvSpPr/>
          <p:nvPr/>
        </p:nvSpPr>
        <p:spPr>
          <a:xfrm>
            <a:off x="6678873" y="4753922"/>
            <a:ext cx="802457" cy="40393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</a:t>
            </a:r>
          </a:p>
        </p:txBody>
      </p:sp>
      <p:sp>
        <p:nvSpPr>
          <p:cNvPr id="94" name="Rectangle: Single Corner Rounded 93">
            <a:extLst>
              <a:ext uri="{FF2B5EF4-FFF2-40B4-BE49-F238E27FC236}">
                <a16:creationId xmlns:a16="http://schemas.microsoft.com/office/drawing/2014/main" id="{D7C2DAD2-906C-4208-AB1C-5DD6F8536EB7}"/>
              </a:ext>
            </a:extLst>
          </p:cNvPr>
          <p:cNvSpPr/>
          <p:nvPr/>
        </p:nvSpPr>
        <p:spPr>
          <a:xfrm>
            <a:off x="8338590" y="4806455"/>
            <a:ext cx="802457" cy="40393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Low</a:t>
            </a:r>
          </a:p>
        </p:txBody>
      </p:sp>
      <p:sp>
        <p:nvSpPr>
          <p:cNvPr id="95" name="Rectangle: Single Corner Rounded 94">
            <a:extLst>
              <a:ext uri="{FF2B5EF4-FFF2-40B4-BE49-F238E27FC236}">
                <a16:creationId xmlns:a16="http://schemas.microsoft.com/office/drawing/2014/main" id="{F6BDBB13-E8EC-4F89-B55C-2D3C5F7649CE}"/>
              </a:ext>
            </a:extLst>
          </p:cNvPr>
          <p:cNvSpPr/>
          <p:nvPr/>
        </p:nvSpPr>
        <p:spPr>
          <a:xfrm>
            <a:off x="8731973" y="5165939"/>
            <a:ext cx="802457" cy="403939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</a:t>
            </a:r>
          </a:p>
        </p:txBody>
      </p:sp>
      <p:sp>
        <p:nvSpPr>
          <p:cNvPr id="96" name="Rectangle: Single Corner Rounded 95">
            <a:extLst>
              <a:ext uri="{FF2B5EF4-FFF2-40B4-BE49-F238E27FC236}">
                <a16:creationId xmlns:a16="http://schemas.microsoft.com/office/drawing/2014/main" id="{1FC46B49-1E5A-4E79-8E5D-2C3BDA915DBA}"/>
              </a:ext>
            </a:extLst>
          </p:cNvPr>
          <p:cNvSpPr/>
          <p:nvPr/>
        </p:nvSpPr>
        <p:spPr>
          <a:xfrm>
            <a:off x="9756579" y="5267347"/>
            <a:ext cx="664170" cy="257051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VIL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E3E9E31-332E-4EC0-BC25-0ED738B911EE}"/>
              </a:ext>
            </a:extLst>
          </p:cNvPr>
          <p:cNvCxnSpPr>
            <a:cxnSpLocks/>
          </p:cNvCxnSpPr>
          <p:nvPr/>
        </p:nvCxnSpPr>
        <p:spPr>
          <a:xfrm>
            <a:off x="10857756" y="5181274"/>
            <a:ext cx="536590" cy="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85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1326</TotalTime>
  <Words>634</Words>
  <Application>Microsoft Office PowerPoint</Application>
  <PresentationFormat>Widescreen</PresentationFormat>
  <Paragraphs>147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Ion</vt:lpstr>
      <vt:lpstr>Welcome To  My Presentation</vt:lpstr>
      <vt:lpstr>My Presentation Topic is Digital IC Terminology, IC Data Sheet</vt:lpstr>
      <vt:lpstr>What is IC?</vt:lpstr>
      <vt:lpstr>Propagation Delay</vt:lpstr>
      <vt:lpstr>Propagation delay diagram</vt:lpstr>
      <vt:lpstr>Fan IN</vt:lpstr>
      <vt:lpstr>Fan Out</vt:lpstr>
      <vt:lpstr>Voltage Parameters</vt:lpstr>
      <vt:lpstr>PowerPoint Presentation</vt:lpstr>
      <vt:lpstr>Current Parameters</vt:lpstr>
      <vt:lpstr> IC Data Sheet  </vt:lpstr>
      <vt:lpstr>Types of IC</vt:lpstr>
      <vt:lpstr>Through Hole Technology(THT)</vt:lpstr>
      <vt:lpstr>Surface Mount Technology</vt:lpstr>
      <vt:lpstr>TTL logic sub families</vt:lpstr>
      <vt:lpstr>Manufacture Datasheets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Roni Hossain</dc:creator>
  <cp:lastModifiedBy>Hp</cp:lastModifiedBy>
  <cp:revision>32</cp:revision>
  <dcterms:created xsi:type="dcterms:W3CDTF">2014-04-17T23:07:25Z</dcterms:created>
  <dcterms:modified xsi:type="dcterms:W3CDTF">2021-08-03T05:54:38Z</dcterms:modified>
</cp:coreProperties>
</file>