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77" r:id="rId2"/>
    <p:sldId id="278" r:id="rId3"/>
    <p:sldId id="261" r:id="rId4"/>
    <p:sldId id="262" r:id="rId5"/>
    <p:sldId id="272" r:id="rId6"/>
    <p:sldId id="269" r:id="rId7"/>
    <p:sldId id="273" r:id="rId8"/>
    <p:sldId id="263" r:id="rId9"/>
    <p:sldId id="267" r:id="rId10"/>
    <p:sldId id="274" r:id="rId11"/>
    <p:sldId id="265" r:id="rId12"/>
    <p:sldId id="275" r:id="rId13"/>
    <p:sldId id="276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35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606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26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7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0284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821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509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982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551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546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979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708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50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873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608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87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324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61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465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487" y="1706751"/>
            <a:ext cx="9523966" cy="3222299"/>
          </a:xfrm>
        </p:spPr>
        <p:txBody>
          <a:bodyPr/>
          <a:lstStyle/>
          <a:p>
            <a:pPr algn="ctr"/>
            <a:r>
              <a:rPr lang="en-US" sz="10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Welcome To </a:t>
            </a:r>
            <a:br>
              <a:rPr lang="en-US" sz="10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0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Presentation</a:t>
            </a:r>
            <a:endParaRPr lang="en-US" sz="10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5495109"/>
            <a:ext cx="8580619" cy="75329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3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1D9D3-F066-4BBC-ABDB-210F6203A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880"/>
            <a:ext cx="10641874" cy="931818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="1" i="0" dirty="0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ultiplexer</a:t>
            </a:r>
            <a:r>
              <a:rPr lang="en-US" b="1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MUX) </a:t>
            </a: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 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Truth Table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91D9F2-84DD-412C-8364-F9628726F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572" y="2126777"/>
            <a:ext cx="4272766" cy="3541712"/>
          </a:xfrm>
          <a:prstGeom prst="rect">
            <a:avLst/>
          </a:prstGeom>
        </p:spPr>
      </p:pic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14BD84D3-0382-40B8-9566-A16CB1FCB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041163"/>
              </p:ext>
            </p:extLst>
          </p:nvPr>
        </p:nvGraphicFramePr>
        <p:xfrm>
          <a:off x="5320937" y="2126777"/>
          <a:ext cx="5631279" cy="3541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093">
                  <a:extLst>
                    <a:ext uri="{9D8B030D-6E8A-4147-A177-3AD203B41FA5}">
                      <a16:colId xmlns:a16="http://schemas.microsoft.com/office/drawing/2014/main" val="2271930605"/>
                    </a:ext>
                  </a:extLst>
                </a:gridCol>
                <a:gridCol w="1877093">
                  <a:extLst>
                    <a:ext uri="{9D8B030D-6E8A-4147-A177-3AD203B41FA5}">
                      <a16:colId xmlns:a16="http://schemas.microsoft.com/office/drawing/2014/main" val="846523986"/>
                    </a:ext>
                  </a:extLst>
                </a:gridCol>
                <a:gridCol w="1877093">
                  <a:extLst>
                    <a:ext uri="{9D8B030D-6E8A-4147-A177-3AD203B41FA5}">
                      <a16:colId xmlns:a16="http://schemas.microsoft.com/office/drawing/2014/main" val="1694992647"/>
                    </a:ext>
                  </a:extLst>
                </a:gridCol>
              </a:tblGrid>
              <a:tr h="7083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119788"/>
                  </a:ext>
                </a:extLst>
              </a:tr>
              <a:tr h="7083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96770"/>
                  </a:ext>
                </a:extLst>
              </a:tr>
              <a:tr h="7083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223094"/>
                  </a:ext>
                </a:extLst>
              </a:tr>
              <a:tr h="7083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92029"/>
                  </a:ext>
                </a:extLst>
              </a:tr>
              <a:tr h="7083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390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1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74BFA70-4F65-4AB0-B0E8-023FBAB87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812" y="69540"/>
            <a:ext cx="9432525" cy="714231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Demultiplexer (DEMUX</a:t>
            </a:r>
            <a:r>
              <a:rPr lang="en-US" sz="4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EFFD0-45B5-408F-9041-308BE08EC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80" y="1968137"/>
            <a:ext cx="9701349" cy="3823064"/>
          </a:xfrm>
        </p:spPr>
        <p:txBody>
          <a:bodyPr>
            <a:normAutofit/>
          </a:bodyPr>
          <a:lstStyle/>
          <a:p>
            <a:pPr algn="just"/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De-Multiplexer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combinational circuit that performs the reverse operation of Multiplexer. It has single input, ‘n’ selection lines and maximum of 2</a:t>
            </a:r>
            <a:r>
              <a:rPr lang="en-US" sz="2400" b="0" i="0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outputs. </a:t>
            </a:r>
            <a:endParaRPr lang="en-US" sz="2400" b="0" i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 will be connected to one of these outputs based on the values of selection lines.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4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F854B-CF39-4C19-BF4B-1C5543B00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83475" y="217588"/>
            <a:ext cx="12087497" cy="757772"/>
          </a:xfrm>
        </p:spPr>
        <p:txBody>
          <a:bodyPr>
            <a:noAutofit/>
          </a:bodyPr>
          <a:lstStyle/>
          <a:p>
            <a:pPr algn="ctr"/>
            <a:r>
              <a:rPr lang="en-US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Demultiplexer</a:t>
            </a: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(DEMUX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 &amp; Truth 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able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0FF446-EDE4-4AF2-BAF3-392C6E447D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619" y="2246811"/>
            <a:ext cx="4764430" cy="3377143"/>
          </a:xfrm>
          <a:prstGeom prst="rect">
            <a:avLst/>
          </a:prstGeom>
        </p:spPr>
      </p:pic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10BCEE21-067F-413A-9C9E-6CD95C457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60371"/>
              </p:ext>
            </p:extLst>
          </p:nvPr>
        </p:nvGraphicFramePr>
        <p:xfrm>
          <a:off x="6139544" y="2246810"/>
          <a:ext cx="5639232" cy="3377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72">
                  <a:extLst>
                    <a:ext uri="{9D8B030D-6E8A-4147-A177-3AD203B41FA5}">
                      <a16:colId xmlns:a16="http://schemas.microsoft.com/office/drawing/2014/main" val="202125158"/>
                    </a:ext>
                  </a:extLst>
                </a:gridCol>
                <a:gridCol w="939872">
                  <a:extLst>
                    <a:ext uri="{9D8B030D-6E8A-4147-A177-3AD203B41FA5}">
                      <a16:colId xmlns:a16="http://schemas.microsoft.com/office/drawing/2014/main" val="3134797630"/>
                    </a:ext>
                  </a:extLst>
                </a:gridCol>
                <a:gridCol w="939872">
                  <a:extLst>
                    <a:ext uri="{9D8B030D-6E8A-4147-A177-3AD203B41FA5}">
                      <a16:colId xmlns:a16="http://schemas.microsoft.com/office/drawing/2014/main" val="788902052"/>
                    </a:ext>
                  </a:extLst>
                </a:gridCol>
                <a:gridCol w="939872">
                  <a:extLst>
                    <a:ext uri="{9D8B030D-6E8A-4147-A177-3AD203B41FA5}">
                      <a16:colId xmlns:a16="http://schemas.microsoft.com/office/drawing/2014/main" val="90596677"/>
                    </a:ext>
                  </a:extLst>
                </a:gridCol>
                <a:gridCol w="939872">
                  <a:extLst>
                    <a:ext uri="{9D8B030D-6E8A-4147-A177-3AD203B41FA5}">
                      <a16:colId xmlns:a16="http://schemas.microsoft.com/office/drawing/2014/main" val="4081235767"/>
                    </a:ext>
                  </a:extLst>
                </a:gridCol>
                <a:gridCol w="939872">
                  <a:extLst>
                    <a:ext uri="{9D8B030D-6E8A-4147-A177-3AD203B41FA5}">
                      <a16:colId xmlns:a16="http://schemas.microsoft.com/office/drawing/2014/main" val="4018119836"/>
                    </a:ext>
                  </a:extLst>
                </a:gridCol>
              </a:tblGrid>
              <a:tr h="67542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111984"/>
                  </a:ext>
                </a:extLst>
              </a:tr>
              <a:tr h="67542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753357"/>
                  </a:ext>
                </a:extLst>
              </a:tr>
              <a:tr h="67542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70841"/>
                  </a:ext>
                </a:extLst>
              </a:tr>
              <a:tr h="67542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039361"/>
                  </a:ext>
                </a:extLst>
              </a:tr>
              <a:tr h="67542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449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526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3876B-D77E-4223-893B-A6DA94698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23" y="137047"/>
            <a:ext cx="9905999" cy="664142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Practical </a:t>
            </a:r>
            <a:r>
              <a:rPr lang="en-US" sz="4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MUX and </a:t>
            </a:r>
            <a:r>
              <a:rPr lang="en-US" sz="4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DEMUX</a:t>
            </a:r>
            <a:endParaRPr lang="en-US" sz="4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F08D5-0892-47AC-A2BE-B05837DB1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23" y="1005610"/>
            <a:ext cx="11150867" cy="530397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MUX: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b="0" i="0" dirty="0">
              <a:effectLst/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000" b="0" i="0" dirty="0">
              <a:effectLst/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DEMUX:</a:t>
            </a:r>
          </a:p>
        </p:txBody>
      </p:sp>
      <p:sp>
        <p:nvSpPr>
          <p:cNvPr id="4" name="Rectangle 3"/>
          <p:cNvSpPr/>
          <p:nvPr/>
        </p:nvSpPr>
        <p:spPr>
          <a:xfrm>
            <a:off x="1458980" y="1384663"/>
            <a:ext cx="9296107" cy="21335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Multiplexer allow the process of transmitting different type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data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as audio, video at the same time using a single transmission line.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Telephone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– In telephone network, multiple audio signals are integrated on a single line for transmission with the help of multiplexers.</a:t>
            </a:r>
          </a:p>
        </p:txBody>
      </p:sp>
      <p:sp>
        <p:nvSpPr>
          <p:cNvPr id="5" name="Rectangle 4"/>
          <p:cNvSpPr/>
          <p:nvPr/>
        </p:nvSpPr>
        <p:spPr>
          <a:xfrm>
            <a:off x="1458979" y="3988526"/>
            <a:ext cx="9374483" cy="2321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Demultiplexer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also used for reconstruction of parallel data and ALU circuits. Communication System – Communication system use multiplexer to carry multiple data like audio, video and other form of data using a single line for transmission.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make the transmission easier.</a:t>
            </a:r>
          </a:p>
        </p:txBody>
      </p:sp>
    </p:spTree>
    <p:extLst>
      <p:ext uri="{BB962C8B-B14F-4D97-AF65-F5344CB8AC3E}">
        <p14:creationId xmlns:p14="http://schemas.microsoft.com/office/powerpoint/2010/main" val="115038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2F48E-95B6-4D84-B2CD-8AB5325E4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509" y="2229266"/>
            <a:ext cx="8840343" cy="2107603"/>
          </a:xfrm>
        </p:spPr>
        <p:txBody>
          <a:bodyPr/>
          <a:lstStyle/>
          <a:p>
            <a:pPr algn="ctr"/>
            <a:r>
              <a:rPr lang="en-US" sz="1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</a:t>
            </a:r>
            <a:r>
              <a:rPr lang="en-US" sz="1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z="1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EA3FB-F154-446F-AB1F-9D46B9FB55C1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2621279" y="6248398"/>
            <a:ext cx="7428573" cy="4571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21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4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Presentation Topic is</a:t>
            </a:r>
            <a:br>
              <a:rPr lang="en-US" sz="4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u="sng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Encoder, Decoder, Mux &amp; </a:t>
            </a:r>
            <a:r>
              <a:rPr lang="en-US" b="1" u="sng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Demux</a:t>
            </a:r>
            <a:endParaRPr lang="en-US" b="1" u="sng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3131" y="3692434"/>
            <a:ext cx="8726150" cy="2956559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Tushar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Sarkar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ID 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18CSE035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Year Second Semester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CSE, BSMRSTU.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17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6E3AC-7672-4AD6-BE64-E379234D7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0316"/>
            <a:ext cx="9905998" cy="858252"/>
          </a:xfrm>
        </p:spPr>
        <p:txBody>
          <a:bodyPr/>
          <a:lstStyle/>
          <a:p>
            <a:pPr algn="ctr"/>
            <a:r>
              <a:rPr lang="en-US" sz="4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4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1FF17-B344-4ADC-A356-522AE8D40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526" y="1358537"/>
            <a:ext cx="10106885" cy="494601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Circuit &amp;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ruth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able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Circuit &amp; Truth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able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ultiplexer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ultiplexer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MUX)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Circuit &amp; Truth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able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Demultiplexer (DEMUX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Demultiplexer (DEMUX)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Circuit &amp;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ruth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able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use of Encoder, Decoder, MUX and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DEMUX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55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2714D-E38B-4498-B418-6D3A24A75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74044"/>
            <a:ext cx="9388983" cy="827442"/>
          </a:xfrm>
        </p:spPr>
        <p:txBody>
          <a:bodyPr/>
          <a:lstStyle/>
          <a:p>
            <a:pPr algn="ctr"/>
            <a:r>
              <a:rPr lang="en-US" sz="4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44615E-3096-477A-AAC5-61374F71E2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7314" y="2264228"/>
                <a:ext cx="10267406" cy="3614057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400" b="0" i="0" dirty="0" smtClean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Encoder is </a:t>
                </a:r>
                <a:r>
                  <a:rPr lang="en-US" sz="2400" b="1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sz="240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combinational circuit that performs the reverse operation of Decoder </a:t>
                </a:r>
                <a:r>
                  <a:rPr lang="en-US" sz="2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sz="2400" b="0" i="0" dirty="0" smtClean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400" b="0" i="0" dirty="0" smtClean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</a:t>
                </a:r>
                <a:r>
                  <a:rPr lang="en-US" sz="2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 maximum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b="0" i="0" dirty="0" smtClean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input </a:t>
                </a:r>
                <a:r>
                  <a:rPr lang="en-US" sz="2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lines and 'n' output lines, hence it encodes the information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inputs into an n-bit code</a:t>
                </a:r>
                <a:r>
                  <a:rPr lang="en-US" sz="2400" b="0" i="0" dirty="0" smtClean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/>
                <a:r>
                  <a:rPr lang="en-US" sz="2400" b="0" i="0" dirty="0" smtClean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</a:t>
                </a:r>
                <a:r>
                  <a:rPr lang="en-US" sz="2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will produce a binary code equivalent to the input, which is active High.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44615E-3096-477A-AAC5-61374F71E2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7314" y="2264228"/>
                <a:ext cx="10267406" cy="3614057"/>
              </a:xfrm>
              <a:blipFill>
                <a:blip r:embed="rId2"/>
                <a:stretch>
                  <a:fillRect l="-475" t="-1349" r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700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5FAB9-2F4D-466F-8942-FB18620B8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435" y="130501"/>
            <a:ext cx="9432525" cy="905819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Encoder </a:t>
            </a: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 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Truth 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able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42C2E5-A299-426E-8CAD-200B557A2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608" y="2201443"/>
            <a:ext cx="5647348" cy="3416163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D8DA3CC-E0CA-4722-9AD5-78F04C92C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108054"/>
              </p:ext>
            </p:extLst>
          </p:nvPr>
        </p:nvGraphicFramePr>
        <p:xfrm>
          <a:off x="6474507" y="2567203"/>
          <a:ext cx="5064752" cy="3825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432">
                  <a:extLst>
                    <a:ext uri="{9D8B030D-6E8A-4147-A177-3AD203B41FA5}">
                      <a16:colId xmlns:a16="http://schemas.microsoft.com/office/drawing/2014/main" val="1922932078"/>
                    </a:ext>
                  </a:extLst>
                </a:gridCol>
                <a:gridCol w="460432">
                  <a:extLst>
                    <a:ext uri="{9D8B030D-6E8A-4147-A177-3AD203B41FA5}">
                      <a16:colId xmlns:a16="http://schemas.microsoft.com/office/drawing/2014/main" val="3524697793"/>
                    </a:ext>
                  </a:extLst>
                </a:gridCol>
                <a:gridCol w="460432">
                  <a:extLst>
                    <a:ext uri="{9D8B030D-6E8A-4147-A177-3AD203B41FA5}">
                      <a16:colId xmlns:a16="http://schemas.microsoft.com/office/drawing/2014/main" val="2568034124"/>
                    </a:ext>
                  </a:extLst>
                </a:gridCol>
                <a:gridCol w="460432">
                  <a:extLst>
                    <a:ext uri="{9D8B030D-6E8A-4147-A177-3AD203B41FA5}">
                      <a16:colId xmlns:a16="http://schemas.microsoft.com/office/drawing/2014/main" val="2494408663"/>
                    </a:ext>
                  </a:extLst>
                </a:gridCol>
                <a:gridCol w="460432">
                  <a:extLst>
                    <a:ext uri="{9D8B030D-6E8A-4147-A177-3AD203B41FA5}">
                      <a16:colId xmlns:a16="http://schemas.microsoft.com/office/drawing/2014/main" val="1422957156"/>
                    </a:ext>
                  </a:extLst>
                </a:gridCol>
                <a:gridCol w="460432">
                  <a:extLst>
                    <a:ext uri="{9D8B030D-6E8A-4147-A177-3AD203B41FA5}">
                      <a16:colId xmlns:a16="http://schemas.microsoft.com/office/drawing/2014/main" val="2667594319"/>
                    </a:ext>
                  </a:extLst>
                </a:gridCol>
                <a:gridCol w="460432">
                  <a:extLst>
                    <a:ext uri="{9D8B030D-6E8A-4147-A177-3AD203B41FA5}">
                      <a16:colId xmlns:a16="http://schemas.microsoft.com/office/drawing/2014/main" val="1935010082"/>
                    </a:ext>
                  </a:extLst>
                </a:gridCol>
                <a:gridCol w="460432">
                  <a:extLst>
                    <a:ext uri="{9D8B030D-6E8A-4147-A177-3AD203B41FA5}">
                      <a16:colId xmlns:a16="http://schemas.microsoft.com/office/drawing/2014/main" val="3920657534"/>
                    </a:ext>
                  </a:extLst>
                </a:gridCol>
                <a:gridCol w="460432">
                  <a:extLst>
                    <a:ext uri="{9D8B030D-6E8A-4147-A177-3AD203B41FA5}">
                      <a16:colId xmlns:a16="http://schemas.microsoft.com/office/drawing/2014/main" val="3662243772"/>
                    </a:ext>
                  </a:extLst>
                </a:gridCol>
                <a:gridCol w="460432">
                  <a:extLst>
                    <a:ext uri="{9D8B030D-6E8A-4147-A177-3AD203B41FA5}">
                      <a16:colId xmlns:a16="http://schemas.microsoft.com/office/drawing/2014/main" val="3267428452"/>
                    </a:ext>
                  </a:extLst>
                </a:gridCol>
                <a:gridCol w="460432">
                  <a:extLst>
                    <a:ext uri="{9D8B030D-6E8A-4147-A177-3AD203B41FA5}">
                      <a16:colId xmlns:a16="http://schemas.microsoft.com/office/drawing/2014/main" val="3078032975"/>
                    </a:ext>
                  </a:extLst>
                </a:gridCol>
              </a:tblGrid>
              <a:tr h="399257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D6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367165"/>
                  </a:ext>
                </a:extLst>
              </a:tr>
              <a:tr h="399257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866863"/>
                  </a:ext>
                </a:extLst>
              </a:tr>
              <a:tr h="390695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784887"/>
                  </a:ext>
                </a:extLst>
              </a:tr>
              <a:tr h="399257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218264"/>
                  </a:ext>
                </a:extLst>
              </a:tr>
              <a:tr h="399257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407778"/>
                  </a:ext>
                </a:extLst>
              </a:tr>
              <a:tr h="399257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18819"/>
                  </a:ext>
                </a:extLst>
              </a:tr>
              <a:tr h="399257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786651"/>
                  </a:ext>
                </a:extLst>
              </a:tr>
              <a:tr h="399257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83791"/>
                  </a:ext>
                </a:extLst>
              </a:tr>
              <a:tr h="399257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552190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6645825-881A-4C42-A5D6-6F08D8BC5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505096"/>
              </p:ext>
            </p:extLst>
          </p:nvPr>
        </p:nvGraphicFramePr>
        <p:xfrm>
          <a:off x="6474505" y="2201443"/>
          <a:ext cx="506475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898">
                  <a:extLst>
                    <a:ext uri="{9D8B030D-6E8A-4147-A177-3AD203B41FA5}">
                      <a16:colId xmlns:a16="http://schemas.microsoft.com/office/drawing/2014/main" val="1762411609"/>
                    </a:ext>
                  </a:extLst>
                </a:gridCol>
                <a:gridCol w="1404856">
                  <a:extLst>
                    <a:ext uri="{9D8B030D-6E8A-4147-A177-3AD203B41FA5}">
                      <a16:colId xmlns:a16="http://schemas.microsoft.com/office/drawing/2014/main" val="2496240778"/>
                    </a:ext>
                  </a:extLst>
                </a:gridCol>
              </a:tblGrid>
              <a:tr h="346912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INPUT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OUTPUT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956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907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8B7B3-214E-4AF7-883A-C79CE2CE5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851" y="452718"/>
            <a:ext cx="9388983" cy="731648"/>
          </a:xfrm>
        </p:spPr>
        <p:txBody>
          <a:bodyPr/>
          <a:lstStyle/>
          <a:p>
            <a:pPr algn="ctr"/>
            <a:r>
              <a:rPr lang="en-US" sz="4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  <a:endParaRPr lang="en-US" sz="4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A7BA8-0C41-41BA-BC58-17BEF89B9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234" y="2011680"/>
            <a:ext cx="10098177" cy="3779521"/>
          </a:xfrm>
        </p:spPr>
        <p:txBody>
          <a:bodyPr/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 is a combinational circuit that has ‘n’ input lines and maximum of 2n output lines.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these outputs will be active High based on the combination of inputs present, when the decoder is enabled.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 decoder detects a particular code.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 of the decoder are nothing but the min terms of ‘n’ input variables lines, when it is enabled.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24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5B680-4EEC-4DFD-9D60-2161946B8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897" y="330798"/>
            <a:ext cx="9345440" cy="94065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Decoder circuit and truth table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122FF0-5082-4D0D-99B6-E2E49352C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972" y="2268508"/>
            <a:ext cx="3873731" cy="38866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729A8765-5A03-4C03-B527-077D311940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3658370"/>
                  </p:ext>
                </p:extLst>
              </p:nvPr>
            </p:nvGraphicFramePr>
            <p:xfrm>
              <a:off x="5824663" y="2795509"/>
              <a:ext cx="5337354" cy="33782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5214">
                      <a:extLst>
                        <a:ext uri="{9D8B030D-6E8A-4147-A177-3AD203B41FA5}">
                          <a16:colId xmlns:a16="http://schemas.microsoft.com/office/drawing/2014/main" val="1047294401"/>
                        </a:ext>
                      </a:extLst>
                    </a:gridCol>
                    <a:gridCol w="485214">
                      <a:extLst>
                        <a:ext uri="{9D8B030D-6E8A-4147-A177-3AD203B41FA5}">
                          <a16:colId xmlns:a16="http://schemas.microsoft.com/office/drawing/2014/main" val="1647297644"/>
                        </a:ext>
                      </a:extLst>
                    </a:gridCol>
                    <a:gridCol w="485214">
                      <a:extLst>
                        <a:ext uri="{9D8B030D-6E8A-4147-A177-3AD203B41FA5}">
                          <a16:colId xmlns:a16="http://schemas.microsoft.com/office/drawing/2014/main" val="1302892216"/>
                        </a:ext>
                      </a:extLst>
                    </a:gridCol>
                    <a:gridCol w="485214">
                      <a:extLst>
                        <a:ext uri="{9D8B030D-6E8A-4147-A177-3AD203B41FA5}">
                          <a16:colId xmlns:a16="http://schemas.microsoft.com/office/drawing/2014/main" val="2358087769"/>
                        </a:ext>
                      </a:extLst>
                    </a:gridCol>
                    <a:gridCol w="485214">
                      <a:extLst>
                        <a:ext uri="{9D8B030D-6E8A-4147-A177-3AD203B41FA5}">
                          <a16:colId xmlns:a16="http://schemas.microsoft.com/office/drawing/2014/main" val="1799761168"/>
                        </a:ext>
                      </a:extLst>
                    </a:gridCol>
                    <a:gridCol w="485214">
                      <a:extLst>
                        <a:ext uri="{9D8B030D-6E8A-4147-A177-3AD203B41FA5}">
                          <a16:colId xmlns:a16="http://schemas.microsoft.com/office/drawing/2014/main" val="1901392489"/>
                        </a:ext>
                      </a:extLst>
                    </a:gridCol>
                    <a:gridCol w="485214">
                      <a:extLst>
                        <a:ext uri="{9D8B030D-6E8A-4147-A177-3AD203B41FA5}">
                          <a16:colId xmlns:a16="http://schemas.microsoft.com/office/drawing/2014/main" val="2415927531"/>
                        </a:ext>
                      </a:extLst>
                    </a:gridCol>
                    <a:gridCol w="485214">
                      <a:extLst>
                        <a:ext uri="{9D8B030D-6E8A-4147-A177-3AD203B41FA5}">
                          <a16:colId xmlns:a16="http://schemas.microsoft.com/office/drawing/2014/main" val="248339040"/>
                        </a:ext>
                      </a:extLst>
                    </a:gridCol>
                    <a:gridCol w="485214">
                      <a:extLst>
                        <a:ext uri="{9D8B030D-6E8A-4147-A177-3AD203B41FA5}">
                          <a16:colId xmlns:a16="http://schemas.microsoft.com/office/drawing/2014/main" val="4060546970"/>
                        </a:ext>
                      </a:extLst>
                    </a:gridCol>
                    <a:gridCol w="485214">
                      <a:extLst>
                        <a:ext uri="{9D8B030D-6E8A-4147-A177-3AD203B41FA5}">
                          <a16:colId xmlns:a16="http://schemas.microsoft.com/office/drawing/2014/main" val="1658314478"/>
                        </a:ext>
                      </a:extLst>
                    </a:gridCol>
                    <a:gridCol w="485214">
                      <a:extLst>
                        <a:ext uri="{9D8B030D-6E8A-4147-A177-3AD203B41FA5}">
                          <a16:colId xmlns:a16="http://schemas.microsoft.com/office/drawing/2014/main" val="1360073119"/>
                        </a:ext>
                      </a:extLst>
                    </a:gridCol>
                  </a:tblGrid>
                  <a:tr h="37514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𝒁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𝒁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𝒁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𝒁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𝒁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𝒁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𝒁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𝒁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3010994"/>
                      </a:ext>
                    </a:extLst>
                  </a:tr>
                  <a:tr h="3751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3609288"/>
                      </a:ext>
                    </a:extLst>
                  </a:tr>
                  <a:tr h="3751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633695"/>
                      </a:ext>
                    </a:extLst>
                  </a:tr>
                  <a:tr h="3751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4542132"/>
                      </a:ext>
                    </a:extLst>
                  </a:tr>
                  <a:tr h="3751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1632403"/>
                      </a:ext>
                    </a:extLst>
                  </a:tr>
                  <a:tr h="3751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8371152"/>
                      </a:ext>
                    </a:extLst>
                  </a:tr>
                  <a:tr h="3751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6944002"/>
                      </a:ext>
                    </a:extLst>
                  </a:tr>
                  <a:tr h="3751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9452235"/>
                      </a:ext>
                    </a:extLst>
                  </a:tr>
                  <a:tr h="3770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53557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729A8765-5A03-4C03-B527-077D311940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3658370"/>
                  </p:ext>
                </p:extLst>
              </p:nvPr>
            </p:nvGraphicFramePr>
            <p:xfrm>
              <a:off x="5824663" y="2795509"/>
              <a:ext cx="5337354" cy="33782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5214">
                      <a:extLst>
                        <a:ext uri="{9D8B030D-6E8A-4147-A177-3AD203B41FA5}">
                          <a16:colId xmlns:a16="http://schemas.microsoft.com/office/drawing/2014/main" val="1047294401"/>
                        </a:ext>
                      </a:extLst>
                    </a:gridCol>
                    <a:gridCol w="485214">
                      <a:extLst>
                        <a:ext uri="{9D8B030D-6E8A-4147-A177-3AD203B41FA5}">
                          <a16:colId xmlns:a16="http://schemas.microsoft.com/office/drawing/2014/main" val="1647297644"/>
                        </a:ext>
                      </a:extLst>
                    </a:gridCol>
                    <a:gridCol w="485214">
                      <a:extLst>
                        <a:ext uri="{9D8B030D-6E8A-4147-A177-3AD203B41FA5}">
                          <a16:colId xmlns:a16="http://schemas.microsoft.com/office/drawing/2014/main" val="1302892216"/>
                        </a:ext>
                      </a:extLst>
                    </a:gridCol>
                    <a:gridCol w="485214">
                      <a:extLst>
                        <a:ext uri="{9D8B030D-6E8A-4147-A177-3AD203B41FA5}">
                          <a16:colId xmlns:a16="http://schemas.microsoft.com/office/drawing/2014/main" val="2358087769"/>
                        </a:ext>
                      </a:extLst>
                    </a:gridCol>
                    <a:gridCol w="485214">
                      <a:extLst>
                        <a:ext uri="{9D8B030D-6E8A-4147-A177-3AD203B41FA5}">
                          <a16:colId xmlns:a16="http://schemas.microsoft.com/office/drawing/2014/main" val="1799761168"/>
                        </a:ext>
                      </a:extLst>
                    </a:gridCol>
                    <a:gridCol w="485214">
                      <a:extLst>
                        <a:ext uri="{9D8B030D-6E8A-4147-A177-3AD203B41FA5}">
                          <a16:colId xmlns:a16="http://schemas.microsoft.com/office/drawing/2014/main" val="1901392489"/>
                        </a:ext>
                      </a:extLst>
                    </a:gridCol>
                    <a:gridCol w="485214">
                      <a:extLst>
                        <a:ext uri="{9D8B030D-6E8A-4147-A177-3AD203B41FA5}">
                          <a16:colId xmlns:a16="http://schemas.microsoft.com/office/drawing/2014/main" val="2415927531"/>
                        </a:ext>
                      </a:extLst>
                    </a:gridCol>
                    <a:gridCol w="485214">
                      <a:extLst>
                        <a:ext uri="{9D8B030D-6E8A-4147-A177-3AD203B41FA5}">
                          <a16:colId xmlns:a16="http://schemas.microsoft.com/office/drawing/2014/main" val="248339040"/>
                        </a:ext>
                      </a:extLst>
                    </a:gridCol>
                    <a:gridCol w="485214">
                      <a:extLst>
                        <a:ext uri="{9D8B030D-6E8A-4147-A177-3AD203B41FA5}">
                          <a16:colId xmlns:a16="http://schemas.microsoft.com/office/drawing/2014/main" val="4060546970"/>
                        </a:ext>
                      </a:extLst>
                    </a:gridCol>
                    <a:gridCol w="485214">
                      <a:extLst>
                        <a:ext uri="{9D8B030D-6E8A-4147-A177-3AD203B41FA5}">
                          <a16:colId xmlns:a16="http://schemas.microsoft.com/office/drawing/2014/main" val="1658314478"/>
                        </a:ext>
                      </a:extLst>
                    </a:gridCol>
                    <a:gridCol w="485214">
                      <a:extLst>
                        <a:ext uri="{9D8B030D-6E8A-4147-A177-3AD203B41FA5}">
                          <a16:colId xmlns:a16="http://schemas.microsoft.com/office/drawing/2014/main" val="1360073119"/>
                        </a:ext>
                      </a:extLst>
                    </a:gridCol>
                  </a:tblGrid>
                  <a:tr h="3751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50" t="-1613" r="-1001250" b="-8177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532" t="-1613" r="-913924" b="-8177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613" r="-802500" b="-8177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1613" r="-702500" b="-8177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000" t="-1613" r="-602500" b="-8177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6329" t="-1613" r="-510127" b="-8177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98750" t="-1613" r="-403750" b="-8177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8750" t="-1613" r="-303750" b="-8177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98750" t="-1613" r="-203750" b="-8177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10127" t="-1613" r="-106329" b="-8177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97500" t="-1613" r="-5000" b="-8177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3010994"/>
                      </a:ext>
                    </a:extLst>
                  </a:tr>
                  <a:tr h="3751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3609288"/>
                      </a:ext>
                    </a:extLst>
                  </a:tr>
                  <a:tr h="3751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633695"/>
                      </a:ext>
                    </a:extLst>
                  </a:tr>
                  <a:tr h="3751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4542132"/>
                      </a:ext>
                    </a:extLst>
                  </a:tr>
                  <a:tr h="3751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1632403"/>
                      </a:ext>
                    </a:extLst>
                  </a:tr>
                  <a:tr h="3751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8371152"/>
                      </a:ext>
                    </a:extLst>
                  </a:tr>
                  <a:tr h="3751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6944002"/>
                      </a:ext>
                    </a:extLst>
                  </a:tr>
                  <a:tr h="3751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9452235"/>
                      </a:ext>
                    </a:extLst>
                  </a:tr>
                  <a:tr h="3770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535571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DEA15EA-60AC-411D-99F8-82F736083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259387"/>
              </p:ext>
            </p:extLst>
          </p:nvPr>
        </p:nvGraphicFramePr>
        <p:xfrm>
          <a:off x="5824661" y="2268508"/>
          <a:ext cx="5337356" cy="527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309">
                  <a:extLst>
                    <a:ext uri="{9D8B030D-6E8A-4147-A177-3AD203B41FA5}">
                      <a16:colId xmlns:a16="http://schemas.microsoft.com/office/drawing/2014/main" val="3170101783"/>
                    </a:ext>
                  </a:extLst>
                </a:gridCol>
                <a:gridCol w="3882047">
                  <a:extLst>
                    <a:ext uri="{9D8B030D-6E8A-4147-A177-3AD203B41FA5}">
                      <a16:colId xmlns:a16="http://schemas.microsoft.com/office/drawing/2014/main" val="985296088"/>
                    </a:ext>
                  </a:extLst>
                </a:gridCol>
              </a:tblGrid>
              <a:tr h="5270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INPUT 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OUTPUT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32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0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3876B-D77E-4223-893B-A6DA94698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23" y="137047"/>
            <a:ext cx="9905999" cy="664142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Practical </a:t>
            </a:r>
            <a:r>
              <a:rPr lang="en-US" sz="4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4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Encoder &amp; Decoder</a:t>
            </a:r>
            <a:endParaRPr lang="en-US" sz="4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F08D5-0892-47AC-A2BE-B05837DB1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23" y="1005610"/>
            <a:ext cx="11150867" cy="530397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Encoder :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b="0" i="0" dirty="0">
              <a:effectLst/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000" b="0" i="0" dirty="0">
              <a:effectLst/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Decoder :</a:t>
            </a:r>
            <a:endParaRPr lang="en-US" sz="2800" b="1" i="0" dirty="0"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58979" y="1541417"/>
            <a:ext cx="8895512" cy="2090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Encoders are used in devices that need to operate in high speed and with high accuracy.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of controlling the motor rotation by detecting the motor rotation speed and rotation angle using an encoder is called feedback control (closed loop method).</a:t>
            </a:r>
          </a:p>
        </p:txBody>
      </p:sp>
      <p:sp>
        <p:nvSpPr>
          <p:cNvPr id="5" name="Rectangle 4"/>
          <p:cNvSpPr/>
          <p:nvPr/>
        </p:nvSpPr>
        <p:spPr>
          <a:xfrm>
            <a:off x="1458980" y="4066903"/>
            <a:ext cx="8895512" cy="22431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digital decoder converts a set of digital signals into corresponding decimal code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 is also a most commonly used circuit in prior to the use of encoder.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encoded data is decoded for user interface in most of the output devices like monitors, calculator displays, printers, etc.</a:t>
            </a:r>
          </a:p>
        </p:txBody>
      </p:sp>
    </p:spTree>
    <p:extLst>
      <p:ext uri="{BB962C8B-B14F-4D97-AF65-F5344CB8AC3E}">
        <p14:creationId xmlns:p14="http://schemas.microsoft.com/office/powerpoint/2010/main" val="407585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4D724-867C-4CDF-9573-3D18CBA12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113212"/>
            <a:ext cx="9510903" cy="729842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4400" b="1" i="0" dirty="0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ultiplexer</a:t>
            </a:r>
            <a:r>
              <a:rPr lang="en-US" sz="4400" b="1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MUX).</a:t>
            </a:r>
            <a:b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9B4FF-481E-470B-A7B5-5D192874F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602377"/>
            <a:ext cx="10106885" cy="4171407"/>
          </a:xfrm>
        </p:spPr>
        <p:txBody>
          <a:bodyPr>
            <a:normAutofit/>
          </a:bodyPr>
          <a:lstStyle/>
          <a:p>
            <a:pPr algn="just"/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electronics, a 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multiplexer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(or mux; spelled sometimes as multiplexor), also known as a data selector, is a device that selects between several analog or digital input signals and forwards the selected input to a single output line.</a:t>
            </a:r>
          </a:p>
          <a:p>
            <a:pPr algn="just"/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multiplexer or MUX is a digital switch, also called as data selector. </a:t>
            </a:r>
            <a:endParaRPr lang="en-US" sz="2400" b="0" i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 Combinational Logic Circuit with more than one input line, one output line and more than one select line. </a:t>
            </a:r>
            <a:endParaRPr lang="en-US" sz="2400" b="0" i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ccepts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binary information from several input lines or sources and depending on the set of select lines, a particular input line is routed onto a single output line.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90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296</TotalTime>
  <Words>953</Words>
  <Application>Microsoft Office PowerPoint</Application>
  <PresentationFormat>Widescreen</PresentationFormat>
  <Paragraphs>312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</vt:lpstr>
      <vt:lpstr>Cambria Math</vt:lpstr>
      <vt:lpstr>Century Gothic</vt:lpstr>
      <vt:lpstr>Times New Roman</vt:lpstr>
      <vt:lpstr>Wingdings</vt:lpstr>
      <vt:lpstr>Wingdings 3</vt:lpstr>
      <vt:lpstr>Ion</vt:lpstr>
      <vt:lpstr>Welcome To  My Presentation</vt:lpstr>
      <vt:lpstr>My Presentation Topic is Encoder, Decoder, Mux &amp; Demux</vt:lpstr>
      <vt:lpstr>Outline</vt:lpstr>
      <vt:lpstr>Encoder </vt:lpstr>
      <vt:lpstr>Encoder Circuit and Truth Table. </vt:lpstr>
      <vt:lpstr>Decoder</vt:lpstr>
      <vt:lpstr>Decoder circuit and truth table</vt:lpstr>
      <vt:lpstr>Practical Use of Encoder &amp; Decoder</vt:lpstr>
      <vt:lpstr>Multiplexer (MUX). </vt:lpstr>
      <vt:lpstr>Multiplexer (MUX) Circuit and Truth Table </vt:lpstr>
      <vt:lpstr>Demultiplexer (DEMUX) </vt:lpstr>
      <vt:lpstr>Demultiplexer(DEMUX) Circuit &amp; Truth Table. </vt:lpstr>
      <vt:lpstr>Practical Use of MUX and DEMUX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Rijoy Mridha</dc:creator>
  <cp:lastModifiedBy>Hp</cp:lastModifiedBy>
  <cp:revision>14</cp:revision>
  <dcterms:created xsi:type="dcterms:W3CDTF">2021-08-01T07:11:01Z</dcterms:created>
  <dcterms:modified xsi:type="dcterms:W3CDTF">2021-08-03T07:01:47Z</dcterms:modified>
</cp:coreProperties>
</file>