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87" r:id="rId13"/>
    <p:sldId id="268" r:id="rId14"/>
    <p:sldId id="288" r:id="rId15"/>
    <p:sldId id="270" r:id="rId16"/>
    <p:sldId id="289" r:id="rId17"/>
    <p:sldId id="272" r:id="rId18"/>
    <p:sldId id="273" r:id="rId19"/>
    <p:sldId id="290" r:id="rId20"/>
    <p:sldId id="276" r:id="rId21"/>
    <p:sldId id="292" r:id="rId22"/>
    <p:sldId id="278" r:id="rId23"/>
    <p:sldId id="293" r:id="rId24"/>
    <p:sldId id="280" r:id="rId25"/>
    <p:sldId id="285" r:id="rId26"/>
    <p:sldId id="28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331695"/>
            <a:ext cx="10165975" cy="2088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Times New Roman"/>
                <a:cs typeface="Times New Roman"/>
              </a:rPr>
              <a:t>Hello Everyone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+mj-lt"/>
                <a:cs typeface="Times New Roman"/>
              </a:rPr>
              <a:t>Course Code : CSE201                                                             Course Title 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4177"/>
            <a:ext cx="4754880" cy="295387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Course Teacher: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/>
                <a:cs typeface="Times New Roman"/>
              </a:rPr>
              <a:t>Md.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Jamal Uddin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Assistant Professor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7541" y="3384177"/>
            <a:ext cx="4754880" cy="272078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Presented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325" y="6410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Description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23" y="3108960"/>
            <a:ext cx="9892465" cy="2525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top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 of the list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31222"/>
            <a:ext cx="9990909" cy="8512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top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890" y="2481943"/>
            <a:ext cx="8890981" cy="40843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the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2845"/>
            <a:ext cx="9875520" cy="6683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Insertion Description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41056"/>
              </p:ext>
            </p:extLst>
          </p:nvPr>
        </p:nvGraphicFramePr>
        <p:xfrm>
          <a:off x="2436174" y="2281803"/>
          <a:ext cx="1488488" cy="66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44">
                  <a:extLst>
                    <a:ext uri="{9D8B030D-6E8A-4147-A177-3AD203B41FA5}">
                      <a16:colId xmlns:a16="http://schemas.microsoft.com/office/drawing/2014/main" val="4200305831"/>
                    </a:ext>
                  </a:extLst>
                </a:gridCol>
                <a:gridCol w="744244">
                  <a:extLst>
                    <a:ext uri="{9D8B030D-6E8A-4147-A177-3AD203B41FA5}">
                      <a16:colId xmlns:a16="http://schemas.microsoft.com/office/drawing/2014/main" val="22963506"/>
                    </a:ext>
                  </a:extLst>
                </a:gridCol>
              </a:tblGrid>
              <a:tr h="66706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528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80720"/>
              </p:ext>
            </p:extLst>
          </p:nvPr>
        </p:nvGraphicFramePr>
        <p:xfrm>
          <a:off x="8072846" y="4299944"/>
          <a:ext cx="1564640" cy="63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18909207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754723330"/>
                    </a:ext>
                  </a:extLst>
                </a:gridCol>
              </a:tblGrid>
              <a:tr h="632581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75212"/>
              </p:ext>
            </p:extLst>
          </p:nvPr>
        </p:nvGraphicFramePr>
        <p:xfrm>
          <a:off x="5622833" y="4325292"/>
          <a:ext cx="1669144" cy="6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72">
                  <a:extLst>
                    <a:ext uri="{9D8B030D-6E8A-4147-A177-3AD203B41FA5}">
                      <a16:colId xmlns:a16="http://schemas.microsoft.com/office/drawing/2014/main" val="3449412642"/>
                    </a:ext>
                  </a:extLst>
                </a:gridCol>
                <a:gridCol w="834572">
                  <a:extLst>
                    <a:ext uri="{9D8B030D-6E8A-4147-A177-3AD203B41FA5}">
                      <a16:colId xmlns:a16="http://schemas.microsoft.com/office/drawing/2014/main" val="643893143"/>
                    </a:ext>
                  </a:extLst>
                </a:gridCol>
              </a:tblGrid>
              <a:tr h="63766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62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16729"/>
              </p:ext>
            </p:extLst>
          </p:nvPr>
        </p:nvGraphicFramePr>
        <p:xfrm>
          <a:off x="2411161" y="3416490"/>
          <a:ext cx="1538514" cy="6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272143244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957769210"/>
                    </a:ext>
                  </a:extLst>
                </a:gridCol>
              </a:tblGrid>
              <a:tr h="637661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2255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19905"/>
              </p:ext>
            </p:extLst>
          </p:nvPr>
        </p:nvGraphicFramePr>
        <p:xfrm>
          <a:off x="4805678" y="2299409"/>
          <a:ext cx="1634310" cy="6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155">
                  <a:extLst>
                    <a:ext uri="{9D8B030D-6E8A-4147-A177-3AD203B41FA5}">
                      <a16:colId xmlns:a16="http://schemas.microsoft.com/office/drawing/2014/main" val="3355702247"/>
                    </a:ext>
                  </a:extLst>
                </a:gridCol>
                <a:gridCol w="817155">
                  <a:extLst>
                    <a:ext uri="{9D8B030D-6E8A-4147-A177-3AD203B41FA5}">
                      <a16:colId xmlns:a16="http://schemas.microsoft.com/office/drawing/2014/main" val="1345314210"/>
                    </a:ext>
                  </a:extLst>
                </a:gridCol>
              </a:tblGrid>
              <a:tr h="637661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68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55480"/>
              </p:ext>
            </p:extLst>
          </p:nvPr>
        </p:nvGraphicFramePr>
        <p:xfrm>
          <a:off x="10160000" y="4299944"/>
          <a:ext cx="946330" cy="60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30">
                  <a:extLst>
                    <a:ext uri="{9D8B030D-6E8A-4147-A177-3AD203B41FA5}">
                      <a16:colId xmlns:a16="http://schemas.microsoft.com/office/drawing/2014/main" val="2471389130"/>
                    </a:ext>
                  </a:extLst>
                </a:gridCol>
              </a:tblGrid>
              <a:tr h="602204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5246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1362"/>
              </p:ext>
            </p:extLst>
          </p:nvPr>
        </p:nvGraphicFramePr>
        <p:xfrm>
          <a:off x="7291977" y="2319615"/>
          <a:ext cx="841829" cy="64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819898973"/>
                    </a:ext>
                  </a:extLst>
                </a:gridCol>
              </a:tblGrid>
              <a:tr h="649638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250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19515"/>
              </p:ext>
            </p:extLst>
          </p:nvPr>
        </p:nvGraphicFramePr>
        <p:xfrm>
          <a:off x="3277324" y="4325292"/>
          <a:ext cx="1564640" cy="65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721867932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721666040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0658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837576" y="2545668"/>
            <a:ext cx="821509" cy="197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379028" y="2545668"/>
            <a:ext cx="683623" cy="127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77737" y="4131422"/>
            <a:ext cx="602681" cy="4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4693918" y="4557295"/>
            <a:ext cx="818606" cy="18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175863" y="4540136"/>
            <a:ext cx="748937" cy="171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456057" y="4557295"/>
            <a:ext cx="658949" cy="130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0957" y="2319615"/>
            <a:ext cx="827314" cy="51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755403" y="2467290"/>
            <a:ext cx="483375" cy="197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40825" y="4369717"/>
            <a:ext cx="871630" cy="46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064994" y="4557295"/>
            <a:ext cx="814083" cy="18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4" y="420190"/>
            <a:ext cx="9302931" cy="920931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605" y="2656114"/>
            <a:ext cx="8673265" cy="392756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the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</a:t>
            </a:r>
            <a:r>
              <a:rPr lang="en-US" altLang="en-US" dirty="0" smtClean="0">
                <a:solidFill>
                  <a:schemeClr val="tx1"/>
                </a:solidFill>
              </a:rPr>
              <a:t>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357050"/>
            <a:ext cx="9875520" cy="729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Insertion Description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27811"/>
              </p:ext>
            </p:extLst>
          </p:nvPr>
        </p:nvGraphicFramePr>
        <p:xfrm>
          <a:off x="6444342" y="3378107"/>
          <a:ext cx="1610406" cy="66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03">
                  <a:extLst>
                    <a:ext uri="{9D8B030D-6E8A-4147-A177-3AD203B41FA5}">
                      <a16:colId xmlns:a16="http://schemas.microsoft.com/office/drawing/2014/main" val="3286915117"/>
                    </a:ext>
                  </a:extLst>
                </a:gridCol>
                <a:gridCol w="805203">
                  <a:extLst>
                    <a:ext uri="{9D8B030D-6E8A-4147-A177-3AD203B41FA5}">
                      <a16:colId xmlns:a16="http://schemas.microsoft.com/office/drawing/2014/main" val="4003807926"/>
                    </a:ext>
                  </a:extLst>
                </a:gridCol>
              </a:tblGrid>
              <a:tr h="666387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422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54098"/>
              </p:ext>
            </p:extLst>
          </p:nvPr>
        </p:nvGraphicFramePr>
        <p:xfrm>
          <a:off x="7624356" y="4525069"/>
          <a:ext cx="1905726" cy="65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63">
                  <a:extLst>
                    <a:ext uri="{9D8B030D-6E8A-4147-A177-3AD203B41FA5}">
                      <a16:colId xmlns:a16="http://schemas.microsoft.com/office/drawing/2014/main" val="1763233011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4113470889"/>
                    </a:ext>
                  </a:extLst>
                </a:gridCol>
              </a:tblGrid>
              <a:tr h="655078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753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184"/>
              </p:ext>
            </p:extLst>
          </p:nvPr>
        </p:nvGraphicFramePr>
        <p:xfrm>
          <a:off x="4921432" y="4525070"/>
          <a:ext cx="1764938" cy="65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69">
                  <a:extLst>
                    <a:ext uri="{9D8B030D-6E8A-4147-A177-3AD203B41FA5}">
                      <a16:colId xmlns:a16="http://schemas.microsoft.com/office/drawing/2014/main" val="1762171484"/>
                    </a:ext>
                  </a:extLst>
                </a:gridCol>
                <a:gridCol w="882469">
                  <a:extLst>
                    <a:ext uri="{9D8B030D-6E8A-4147-A177-3AD203B41FA5}">
                      <a16:colId xmlns:a16="http://schemas.microsoft.com/office/drawing/2014/main" val="4070108405"/>
                    </a:ext>
                  </a:extLst>
                </a:gridCol>
              </a:tblGrid>
              <a:tr h="655077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091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9331"/>
              </p:ext>
            </p:extLst>
          </p:nvPr>
        </p:nvGraphicFramePr>
        <p:xfrm>
          <a:off x="2201092" y="4525070"/>
          <a:ext cx="1782354" cy="65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77">
                  <a:extLst>
                    <a:ext uri="{9D8B030D-6E8A-4147-A177-3AD203B41FA5}">
                      <a16:colId xmlns:a16="http://schemas.microsoft.com/office/drawing/2014/main" val="2546267626"/>
                    </a:ext>
                  </a:extLst>
                </a:gridCol>
                <a:gridCol w="891177">
                  <a:extLst>
                    <a:ext uri="{9D8B030D-6E8A-4147-A177-3AD203B41FA5}">
                      <a16:colId xmlns:a16="http://schemas.microsoft.com/office/drawing/2014/main" val="3503895826"/>
                    </a:ext>
                  </a:extLst>
                </a:gridCol>
              </a:tblGrid>
              <a:tr h="65507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53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58488"/>
              </p:ext>
            </p:extLst>
          </p:nvPr>
        </p:nvGraphicFramePr>
        <p:xfrm>
          <a:off x="6444342" y="2368731"/>
          <a:ext cx="1669144" cy="62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72">
                  <a:extLst>
                    <a:ext uri="{9D8B030D-6E8A-4147-A177-3AD203B41FA5}">
                      <a16:colId xmlns:a16="http://schemas.microsoft.com/office/drawing/2014/main" val="1633191672"/>
                    </a:ext>
                  </a:extLst>
                </a:gridCol>
                <a:gridCol w="834572">
                  <a:extLst>
                    <a:ext uri="{9D8B030D-6E8A-4147-A177-3AD203B41FA5}">
                      <a16:colId xmlns:a16="http://schemas.microsoft.com/office/drawing/2014/main" val="2372483141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9808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8945"/>
              </p:ext>
            </p:extLst>
          </p:nvPr>
        </p:nvGraphicFramePr>
        <p:xfrm>
          <a:off x="3648891" y="2394857"/>
          <a:ext cx="1712686" cy="64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43">
                  <a:extLst>
                    <a:ext uri="{9D8B030D-6E8A-4147-A177-3AD203B41FA5}">
                      <a16:colId xmlns:a16="http://schemas.microsoft.com/office/drawing/2014/main" val="797366754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4229247441"/>
                    </a:ext>
                  </a:extLst>
                </a:gridCol>
              </a:tblGrid>
              <a:tr h="646369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500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6796"/>
              </p:ext>
            </p:extLst>
          </p:nvPr>
        </p:nvGraphicFramePr>
        <p:xfrm>
          <a:off x="10241279" y="4525070"/>
          <a:ext cx="972457" cy="60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1241597616"/>
                    </a:ext>
                  </a:extLst>
                </a:gridCol>
              </a:tblGrid>
              <a:tr h="60282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036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42"/>
              </p:ext>
            </p:extLst>
          </p:nvPr>
        </p:nvGraphicFramePr>
        <p:xfrm>
          <a:off x="8786948" y="2394857"/>
          <a:ext cx="998583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83">
                  <a:extLst>
                    <a:ext uri="{9D8B030D-6E8A-4147-A177-3AD203B41FA5}">
                      <a16:colId xmlns:a16="http://schemas.microsoft.com/office/drawing/2014/main" val="1516201581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36075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862354" y="4162697"/>
            <a:ext cx="940526" cy="2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190309" y="2569029"/>
            <a:ext cx="9840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968343" y="2656114"/>
            <a:ext cx="670560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58620" y="4746171"/>
            <a:ext cx="836023" cy="19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04598" y="4787932"/>
            <a:ext cx="914400" cy="18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419771" y="4770767"/>
            <a:ext cx="731520" cy="142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4469" y="2473234"/>
            <a:ext cx="921657" cy="51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499360" y="2660469"/>
            <a:ext cx="80989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428206" y="4770767"/>
            <a:ext cx="609600" cy="1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7009" y="4593529"/>
            <a:ext cx="740229" cy="4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752" y="574765"/>
            <a:ext cx="9947366" cy="97318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48" y="2577736"/>
            <a:ext cx="8908397" cy="370114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pointer connection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Re-connect the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531222"/>
            <a:ext cx="9947366" cy="81642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Insertion 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05691"/>
              </p:ext>
            </p:extLst>
          </p:nvPr>
        </p:nvGraphicFramePr>
        <p:xfrm>
          <a:off x="6444342" y="2189025"/>
          <a:ext cx="149719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98">
                  <a:extLst>
                    <a:ext uri="{9D8B030D-6E8A-4147-A177-3AD203B41FA5}">
                      <a16:colId xmlns:a16="http://schemas.microsoft.com/office/drawing/2014/main" val="3606247407"/>
                    </a:ext>
                  </a:extLst>
                </a:gridCol>
                <a:gridCol w="748598">
                  <a:extLst>
                    <a:ext uri="{9D8B030D-6E8A-4147-A177-3AD203B41FA5}">
                      <a16:colId xmlns:a16="http://schemas.microsoft.com/office/drawing/2014/main" val="773263605"/>
                    </a:ext>
                  </a:extLst>
                </a:gridCol>
              </a:tblGrid>
              <a:tr h="606426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526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1881"/>
              </p:ext>
            </p:extLst>
          </p:nvPr>
        </p:nvGraphicFramePr>
        <p:xfrm>
          <a:off x="4756670" y="4369765"/>
          <a:ext cx="1443832" cy="560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16">
                  <a:extLst>
                    <a:ext uri="{9D8B030D-6E8A-4147-A177-3AD203B41FA5}">
                      <a16:colId xmlns:a16="http://schemas.microsoft.com/office/drawing/2014/main" val="2771203787"/>
                    </a:ext>
                  </a:extLst>
                </a:gridCol>
                <a:gridCol w="721916">
                  <a:extLst>
                    <a:ext uri="{9D8B030D-6E8A-4147-A177-3AD203B41FA5}">
                      <a16:colId xmlns:a16="http://schemas.microsoft.com/office/drawing/2014/main" val="3161008504"/>
                    </a:ext>
                  </a:extLst>
                </a:gridCol>
              </a:tblGrid>
              <a:tr h="560013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395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12279"/>
              </p:ext>
            </p:extLst>
          </p:nvPr>
        </p:nvGraphicFramePr>
        <p:xfrm>
          <a:off x="7762240" y="5301825"/>
          <a:ext cx="1616892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46">
                  <a:extLst>
                    <a:ext uri="{9D8B030D-6E8A-4147-A177-3AD203B41FA5}">
                      <a16:colId xmlns:a16="http://schemas.microsoft.com/office/drawing/2014/main" val="402579210"/>
                    </a:ext>
                  </a:extLst>
                </a:gridCol>
                <a:gridCol w="808446">
                  <a:extLst>
                    <a:ext uri="{9D8B030D-6E8A-4147-A177-3AD203B41FA5}">
                      <a16:colId xmlns:a16="http://schemas.microsoft.com/office/drawing/2014/main" val="3773805936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12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0453"/>
              </p:ext>
            </p:extLst>
          </p:nvPr>
        </p:nvGraphicFramePr>
        <p:xfrm>
          <a:off x="5314020" y="5257556"/>
          <a:ext cx="1563960" cy="61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80">
                  <a:extLst>
                    <a:ext uri="{9D8B030D-6E8A-4147-A177-3AD203B41FA5}">
                      <a16:colId xmlns:a16="http://schemas.microsoft.com/office/drawing/2014/main" val="1877755010"/>
                    </a:ext>
                  </a:extLst>
                </a:gridCol>
                <a:gridCol w="781980">
                  <a:extLst>
                    <a:ext uri="{9D8B030D-6E8A-4147-A177-3AD203B41FA5}">
                      <a16:colId xmlns:a16="http://schemas.microsoft.com/office/drawing/2014/main" val="302459007"/>
                    </a:ext>
                  </a:extLst>
                </a:gridCol>
              </a:tblGrid>
              <a:tr h="618309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816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17876"/>
              </p:ext>
            </p:extLst>
          </p:nvPr>
        </p:nvGraphicFramePr>
        <p:xfrm>
          <a:off x="2902175" y="5287069"/>
          <a:ext cx="1444942" cy="5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71">
                  <a:extLst>
                    <a:ext uri="{9D8B030D-6E8A-4147-A177-3AD203B41FA5}">
                      <a16:colId xmlns:a16="http://schemas.microsoft.com/office/drawing/2014/main" val="1023001798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1933700433"/>
                    </a:ext>
                  </a:extLst>
                </a:gridCol>
              </a:tblGrid>
              <a:tr h="58879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08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2289"/>
              </p:ext>
            </p:extLst>
          </p:nvPr>
        </p:nvGraphicFramePr>
        <p:xfrm>
          <a:off x="7271653" y="3481975"/>
          <a:ext cx="1547224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2">
                  <a:extLst>
                    <a:ext uri="{9D8B030D-6E8A-4147-A177-3AD203B41FA5}">
                      <a16:colId xmlns:a16="http://schemas.microsoft.com/office/drawing/2014/main" val="2739775489"/>
                    </a:ext>
                  </a:extLst>
                </a:gridCol>
                <a:gridCol w="773612">
                  <a:extLst>
                    <a:ext uri="{9D8B030D-6E8A-4147-A177-3AD203B41FA5}">
                      <a16:colId xmlns:a16="http://schemas.microsoft.com/office/drawing/2014/main" val="2158497705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572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7988"/>
              </p:ext>
            </p:extLst>
          </p:nvPr>
        </p:nvGraphicFramePr>
        <p:xfrm>
          <a:off x="2921812" y="3481975"/>
          <a:ext cx="1425304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52">
                  <a:extLst>
                    <a:ext uri="{9D8B030D-6E8A-4147-A177-3AD203B41FA5}">
                      <a16:colId xmlns:a16="http://schemas.microsoft.com/office/drawing/2014/main" val="3112101401"/>
                    </a:ext>
                  </a:extLst>
                </a:gridCol>
                <a:gridCol w="712652">
                  <a:extLst>
                    <a:ext uri="{9D8B030D-6E8A-4147-A177-3AD203B41FA5}">
                      <a16:colId xmlns:a16="http://schemas.microsoft.com/office/drawing/2014/main" val="3006363445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01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92421"/>
              </p:ext>
            </p:extLst>
          </p:nvPr>
        </p:nvGraphicFramePr>
        <p:xfrm>
          <a:off x="4241074" y="2211976"/>
          <a:ext cx="1410108" cy="58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54">
                  <a:extLst>
                    <a:ext uri="{9D8B030D-6E8A-4147-A177-3AD203B41FA5}">
                      <a16:colId xmlns:a16="http://schemas.microsoft.com/office/drawing/2014/main" val="3436307188"/>
                    </a:ext>
                  </a:extLst>
                </a:gridCol>
                <a:gridCol w="705054">
                  <a:extLst>
                    <a:ext uri="{9D8B030D-6E8A-4147-A177-3AD203B41FA5}">
                      <a16:colId xmlns:a16="http://schemas.microsoft.com/office/drawing/2014/main" val="1035509094"/>
                    </a:ext>
                  </a:extLst>
                </a:gridCol>
              </a:tblGrid>
              <a:tr h="583475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2989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4636"/>
              </p:ext>
            </p:extLst>
          </p:nvPr>
        </p:nvGraphicFramePr>
        <p:xfrm>
          <a:off x="9678125" y="3481975"/>
          <a:ext cx="963749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49">
                  <a:extLst>
                    <a:ext uri="{9D8B030D-6E8A-4147-A177-3AD203B41FA5}">
                      <a16:colId xmlns:a16="http://schemas.microsoft.com/office/drawing/2014/main" val="1471850576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5464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0109"/>
              </p:ext>
            </p:extLst>
          </p:nvPr>
        </p:nvGraphicFramePr>
        <p:xfrm>
          <a:off x="8884195" y="2189025"/>
          <a:ext cx="989874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74">
                  <a:extLst>
                    <a:ext uri="{9D8B030D-6E8A-4147-A177-3AD203B41FA5}">
                      <a16:colId xmlns:a16="http://schemas.microsoft.com/office/drawing/2014/main" val="2382543401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5007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8002"/>
              </p:ext>
            </p:extLst>
          </p:nvPr>
        </p:nvGraphicFramePr>
        <p:xfrm>
          <a:off x="5263774" y="3474374"/>
          <a:ext cx="989874" cy="55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74">
                  <a:extLst>
                    <a:ext uri="{9D8B030D-6E8A-4147-A177-3AD203B41FA5}">
                      <a16:colId xmlns:a16="http://schemas.microsoft.com/office/drawing/2014/main" val="2620122163"/>
                    </a:ext>
                  </a:extLst>
                </a:gridCol>
              </a:tblGrid>
              <a:tr h="559281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0526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46774"/>
              </p:ext>
            </p:extLst>
          </p:nvPr>
        </p:nvGraphicFramePr>
        <p:xfrm>
          <a:off x="10159999" y="5257556"/>
          <a:ext cx="876663" cy="55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63">
                  <a:extLst>
                    <a:ext uri="{9D8B030D-6E8A-4147-A177-3AD203B41FA5}">
                      <a16:colId xmlns:a16="http://schemas.microsoft.com/office/drawing/2014/main" val="1178486611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0442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946128" y="4952726"/>
            <a:ext cx="367892" cy="22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556069" y="2394132"/>
            <a:ext cx="644433" cy="16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849327" y="2394132"/>
            <a:ext cx="885371" cy="17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241074" y="3671930"/>
            <a:ext cx="775063" cy="179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734698" y="3690192"/>
            <a:ext cx="801188" cy="14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51573" y="5477025"/>
            <a:ext cx="775063" cy="18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801817" y="5474543"/>
            <a:ext cx="801189" cy="18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283337" y="5474543"/>
            <a:ext cx="766354" cy="18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2080" y="2211975"/>
            <a:ext cx="827314" cy="53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151017" y="2394132"/>
            <a:ext cx="1741714" cy="17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2080" y="3553286"/>
            <a:ext cx="802723" cy="48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151017" y="3689375"/>
            <a:ext cx="628556" cy="161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02080" y="5341861"/>
            <a:ext cx="827314" cy="47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121308" y="5537198"/>
            <a:ext cx="621633" cy="121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Description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987040"/>
            <a:ext cx="9872871" cy="3108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top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end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middle of the list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522513"/>
            <a:ext cx="9875520" cy="82513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top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3" y="2342605"/>
            <a:ext cx="9631208" cy="404077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Re-connect the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2" y="350241"/>
            <a:ext cx="9875520" cy="73805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Deletion 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72023"/>
              </p:ext>
            </p:extLst>
          </p:nvPr>
        </p:nvGraphicFramePr>
        <p:xfrm>
          <a:off x="4557014" y="5037220"/>
          <a:ext cx="155593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66">
                  <a:extLst>
                    <a:ext uri="{9D8B030D-6E8A-4147-A177-3AD203B41FA5}">
                      <a16:colId xmlns:a16="http://schemas.microsoft.com/office/drawing/2014/main" val="1717176760"/>
                    </a:ext>
                  </a:extLst>
                </a:gridCol>
                <a:gridCol w="777966">
                  <a:extLst>
                    <a:ext uri="{9D8B030D-6E8A-4147-A177-3AD203B41FA5}">
                      <a16:colId xmlns:a16="http://schemas.microsoft.com/office/drawing/2014/main" val="3715423318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274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72323"/>
              </p:ext>
            </p:extLst>
          </p:nvPr>
        </p:nvGraphicFramePr>
        <p:xfrm>
          <a:off x="2148284" y="5037220"/>
          <a:ext cx="1573350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75">
                  <a:extLst>
                    <a:ext uri="{9D8B030D-6E8A-4147-A177-3AD203B41FA5}">
                      <a16:colId xmlns:a16="http://schemas.microsoft.com/office/drawing/2014/main" val="1944366787"/>
                    </a:ext>
                  </a:extLst>
                </a:gridCol>
                <a:gridCol w="786675">
                  <a:extLst>
                    <a:ext uri="{9D8B030D-6E8A-4147-A177-3AD203B41FA5}">
                      <a16:colId xmlns:a16="http://schemas.microsoft.com/office/drawing/2014/main" val="1243289084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7359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40615"/>
              </p:ext>
            </p:extLst>
          </p:nvPr>
        </p:nvGraphicFramePr>
        <p:xfrm>
          <a:off x="2120370" y="3670658"/>
          <a:ext cx="164556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81">
                  <a:extLst>
                    <a:ext uri="{9D8B030D-6E8A-4147-A177-3AD203B41FA5}">
                      <a16:colId xmlns:a16="http://schemas.microsoft.com/office/drawing/2014/main" val="1638924612"/>
                    </a:ext>
                  </a:extLst>
                </a:gridCol>
                <a:gridCol w="822781">
                  <a:extLst>
                    <a:ext uri="{9D8B030D-6E8A-4147-A177-3AD203B41FA5}">
                      <a16:colId xmlns:a16="http://schemas.microsoft.com/office/drawing/2014/main" val="1090084712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391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8802"/>
              </p:ext>
            </p:extLst>
          </p:nvPr>
        </p:nvGraphicFramePr>
        <p:xfrm>
          <a:off x="2261138" y="2232985"/>
          <a:ext cx="1538516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8">
                  <a:extLst>
                    <a:ext uri="{9D8B030D-6E8A-4147-A177-3AD203B41FA5}">
                      <a16:colId xmlns:a16="http://schemas.microsoft.com/office/drawing/2014/main" val="2816388756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86130475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3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84887"/>
              </p:ext>
            </p:extLst>
          </p:nvPr>
        </p:nvGraphicFramePr>
        <p:xfrm>
          <a:off x="4591848" y="3722168"/>
          <a:ext cx="1547224" cy="59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2">
                  <a:extLst>
                    <a:ext uri="{9D8B030D-6E8A-4147-A177-3AD203B41FA5}">
                      <a16:colId xmlns:a16="http://schemas.microsoft.com/office/drawing/2014/main" val="3214714937"/>
                    </a:ext>
                  </a:extLst>
                </a:gridCol>
                <a:gridCol w="773612">
                  <a:extLst>
                    <a:ext uri="{9D8B030D-6E8A-4147-A177-3AD203B41FA5}">
                      <a16:colId xmlns:a16="http://schemas.microsoft.com/office/drawing/2014/main" val="1546311219"/>
                    </a:ext>
                  </a:extLst>
                </a:gridCol>
              </a:tblGrid>
              <a:tr h="598433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4607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79388"/>
              </p:ext>
            </p:extLst>
          </p:nvPr>
        </p:nvGraphicFramePr>
        <p:xfrm>
          <a:off x="6863332" y="3722168"/>
          <a:ext cx="1451430" cy="56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5">
                  <a:extLst>
                    <a:ext uri="{9D8B030D-6E8A-4147-A177-3AD203B41FA5}">
                      <a16:colId xmlns:a16="http://schemas.microsoft.com/office/drawing/2014/main" val="1143227669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2767906704"/>
                    </a:ext>
                  </a:extLst>
                </a:gridCol>
              </a:tblGrid>
              <a:tr h="567992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4698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84469"/>
              </p:ext>
            </p:extLst>
          </p:nvPr>
        </p:nvGraphicFramePr>
        <p:xfrm>
          <a:off x="4591848" y="2220685"/>
          <a:ext cx="1486264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32">
                  <a:extLst>
                    <a:ext uri="{9D8B030D-6E8A-4147-A177-3AD203B41FA5}">
                      <a16:colId xmlns:a16="http://schemas.microsoft.com/office/drawing/2014/main" val="2439109090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3504512000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283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87115"/>
              </p:ext>
            </p:extLst>
          </p:nvPr>
        </p:nvGraphicFramePr>
        <p:xfrm>
          <a:off x="6802372" y="2208386"/>
          <a:ext cx="1512390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95">
                  <a:extLst>
                    <a:ext uri="{9D8B030D-6E8A-4147-A177-3AD203B41FA5}">
                      <a16:colId xmlns:a16="http://schemas.microsoft.com/office/drawing/2014/main" val="1644443413"/>
                    </a:ext>
                  </a:extLst>
                </a:gridCol>
                <a:gridCol w="756195">
                  <a:extLst>
                    <a:ext uri="{9D8B030D-6E8A-4147-A177-3AD203B41FA5}">
                      <a16:colId xmlns:a16="http://schemas.microsoft.com/office/drawing/2014/main" val="1861456432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275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81029"/>
              </p:ext>
            </p:extLst>
          </p:nvPr>
        </p:nvGraphicFramePr>
        <p:xfrm>
          <a:off x="6938503" y="4989250"/>
          <a:ext cx="867953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3">
                  <a:extLst>
                    <a:ext uri="{9D8B030D-6E8A-4147-A177-3AD203B41FA5}">
                      <a16:colId xmlns:a16="http://schemas.microsoft.com/office/drawing/2014/main" val="474846788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9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2268"/>
              </p:ext>
            </p:extLst>
          </p:nvPr>
        </p:nvGraphicFramePr>
        <p:xfrm>
          <a:off x="9193019" y="3711303"/>
          <a:ext cx="867954" cy="55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966289318"/>
                    </a:ext>
                  </a:extLst>
                </a:gridCol>
              </a:tblGrid>
              <a:tr h="559283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645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11244"/>
              </p:ext>
            </p:extLst>
          </p:nvPr>
        </p:nvGraphicFramePr>
        <p:xfrm>
          <a:off x="9186234" y="2220685"/>
          <a:ext cx="867954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828821768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89946"/>
                  </a:ext>
                </a:extLst>
              </a:tr>
            </a:tbl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0319656" y="4206240"/>
            <a:ext cx="696215" cy="188976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793846" y="2465211"/>
            <a:ext cx="660642" cy="112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75537" y="2465211"/>
            <a:ext cx="582199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314762" y="2465211"/>
            <a:ext cx="707318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757740" y="3939640"/>
            <a:ext cx="732854" cy="13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075537" y="3950072"/>
            <a:ext cx="582199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14762" y="3950072"/>
            <a:ext cx="707318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21634" y="5290336"/>
            <a:ext cx="623943" cy="173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112946" y="5202642"/>
            <a:ext cx="689426" cy="17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706880" y="2403566"/>
            <a:ext cx="554258" cy="17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80754" y="3950072"/>
            <a:ext cx="467530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752846" y="5233083"/>
            <a:ext cx="395438" cy="14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6761" y="2187867"/>
            <a:ext cx="706085" cy="46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494" y="3738132"/>
            <a:ext cx="715857" cy="46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82202" y="5060404"/>
            <a:ext cx="748392" cy="4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4" name="Flowchart: Summing Junction 33"/>
          <p:cNvSpPr/>
          <p:nvPr/>
        </p:nvSpPr>
        <p:spPr>
          <a:xfrm>
            <a:off x="1982077" y="3463485"/>
            <a:ext cx="1941870" cy="10765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426721"/>
            <a:ext cx="9875520" cy="84255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end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8" y="2333897"/>
            <a:ext cx="9742244" cy="37621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previous node pointer to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2" y="350241"/>
            <a:ext cx="9875520" cy="73805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Deletion 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03877"/>
              </p:ext>
            </p:extLst>
          </p:nvPr>
        </p:nvGraphicFramePr>
        <p:xfrm>
          <a:off x="4557014" y="5037220"/>
          <a:ext cx="155593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66">
                  <a:extLst>
                    <a:ext uri="{9D8B030D-6E8A-4147-A177-3AD203B41FA5}">
                      <a16:colId xmlns:a16="http://schemas.microsoft.com/office/drawing/2014/main" val="1717176760"/>
                    </a:ext>
                  </a:extLst>
                </a:gridCol>
                <a:gridCol w="777966">
                  <a:extLst>
                    <a:ext uri="{9D8B030D-6E8A-4147-A177-3AD203B41FA5}">
                      <a16:colId xmlns:a16="http://schemas.microsoft.com/office/drawing/2014/main" val="3715423318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274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91624"/>
              </p:ext>
            </p:extLst>
          </p:nvPr>
        </p:nvGraphicFramePr>
        <p:xfrm>
          <a:off x="2148284" y="5037220"/>
          <a:ext cx="1573350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75">
                  <a:extLst>
                    <a:ext uri="{9D8B030D-6E8A-4147-A177-3AD203B41FA5}">
                      <a16:colId xmlns:a16="http://schemas.microsoft.com/office/drawing/2014/main" val="1944366787"/>
                    </a:ext>
                  </a:extLst>
                </a:gridCol>
                <a:gridCol w="786675">
                  <a:extLst>
                    <a:ext uri="{9D8B030D-6E8A-4147-A177-3AD203B41FA5}">
                      <a16:colId xmlns:a16="http://schemas.microsoft.com/office/drawing/2014/main" val="1243289084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7359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20370" y="3670658"/>
          <a:ext cx="164556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81">
                  <a:extLst>
                    <a:ext uri="{9D8B030D-6E8A-4147-A177-3AD203B41FA5}">
                      <a16:colId xmlns:a16="http://schemas.microsoft.com/office/drawing/2014/main" val="1638924612"/>
                    </a:ext>
                  </a:extLst>
                </a:gridCol>
                <a:gridCol w="822781">
                  <a:extLst>
                    <a:ext uri="{9D8B030D-6E8A-4147-A177-3AD203B41FA5}">
                      <a16:colId xmlns:a16="http://schemas.microsoft.com/office/drawing/2014/main" val="1090084712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391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1138" y="2232985"/>
          <a:ext cx="1538516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8">
                  <a:extLst>
                    <a:ext uri="{9D8B030D-6E8A-4147-A177-3AD203B41FA5}">
                      <a16:colId xmlns:a16="http://schemas.microsoft.com/office/drawing/2014/main" val="2816388756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86130475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3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91848" y="3722168"/>
          <a:ext cx="1547224" cy="59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2">
                  <a:extLst>
                    <a:ext uri="{9D8B030D-6E8A-4147-A177-3AD203B41FA5}">
                      <a16:colId xmlns:a16="http://schemas.microsoft.com/office/drawing/2014/main" val="3214714937"/>
                    </a:ext>
                  </a:extLst>
                </a:gridCol>
                <a:gridCol w="773612">
                  <a:extLst>
                    <a:ext uri="{9D8B030D-6E8A-4147-A177-3AD203B41FA5}">
                      <a16:colId xmlns:a16="http://schemas.microsoft.com/office/drawing/2014/main" val="1546311219"/>
                    </a:ext>
                  </a:extLst>
                </a:gridCol>
              </a:tblGrid>
              <a:tr h="598433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4607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63332" y="3722168"/>
          <a:ext cx="1451430" cy="56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5">
                  <a:extLst>
                    <a:ext uri="{9D8B030D-6E8A-4147-A177-3AD203B41FA5}">
                      <a16:colId xmlns:a16="http://schemas.microsoft.com/office/drawing/2014/main" val="1143227669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2767906704"/>
                    </a:ext>
                  </a:extLst>
                </a:gridCol>
              </a:tblGrid>
              <a:tr h="567992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4698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91848" y="2220685"/>
          <a:ext cx="1486264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32">
                  <a:extLst>
                    <a:ext uri="{9D8B030D-6E8A-4147-A177-3AD203B41FA5}">
                      <a16:colId xmlns:a16="http://schemas.microsoft.com/office/drawing/2014/main" val="2439109090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3504512000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283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02372" y="2208386"/>
          <a:ext cx="1512390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95">
                  <a:extLst>
                    <a:ext uri="{9D8B030D-6E8A-4147-A177-3AD203B41FA5}">
                      <a16:colId xmlns:a16="http://schemas.microsoft.com/office/drawing/2014/main" val="1644443413"/>
                    </a:ext>
                  </a:extLst>
                </a:gridCol>
                <a:gridCol w="756195">
                  <a:extLst>
                    <a:ext uri="{9D8B030D-6E8A-4147-A177-3AD203B41FA5}">
                      <a16:colId xmlns:a16="http://schemas.microsoft.com/office/drawing/2014/main" val="1861456432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275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38503" y="4989250"/>
          <a:ext cx="867953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3">
                  <a:extLst>
                    <a:ext uri="{9D8B030D-6E8A-4147-A177-3AD203B41FA5}">
                      <a16:colId xmlns:a16="http://schemas.microsoft.com/office/drawing/2014/main" val="474846788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9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193019" y="3711303"/>
          <a:ext cx="867954" cy="55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966289318"/>
                    </a:ext>
                  </a:extLst>
                </a:gridCol>
              </a:tblGrid>
              <a:tr h="559283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645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186234" y="2220685"/>
          <a:ext cx="867954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828821768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89946"/>
                  </a:ext>
                </a:extLst>
              </a:tr>
            </a:tbl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0319656" y="4206240"/>
            <a:ext cx="696215" cy="188976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793846" y="2465211"/>
            <a:ext cx="660642" cy="112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75537" y="2465211"/>
            <a:ext cx="582199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314762" y="2465211"/>
            <a:ext cx="707318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757740" y="3939640"/>
            <a:ext cx="732854" cy="13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075537" y="3950072"/>
            <a:ext cx="582199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14762" y="3950072"/>
            <a:ext cx="707318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21634" y="5290336"/>
            <a:ext cx="623943" cy="173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112946" y="5202642"/>
            <a:ext cx="689426" cy="17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706880" y="2403566"/>
            <a:ext cx="554258" cy="17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80754" y="3950072"/>
            <a:ext cx="467530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752846" y="5233083"/>
            <a:ext cx="395438" cy="14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6761" y="2187867"/>
            <a:ext cx="706085" cy="46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494" y="3738132"/>
            <a:ext cx="715857" cy="46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82202" y="5060404"/>
            <a:ext cx="748392" cy="4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4" name="Flowchart: Summing Junction 33"/>
          <p:cNvSpPr/>
          <p:nvPr/>
        </p:nvSpPr>
        <p:spPr>
          <a:xfrm>
            <a:off x="6672085" y="3493291"/>
            <a:ext cx="1941870" cy="10765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1" y="391885"/>
            <a:ext cx="9875520" cy="103414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Middle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3" y="2516777"/>
            <a:ext cx="8995483" cy="346601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previous Node pointer to next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Node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2" y="350241"/>
            <a:ext cx="9875520" cy="73805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Deletion 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26105"/>
              </p:ext>
            </p:extLst>
          </p:nvPr>
        </p:nvGraphicFramePr>
        <p:xfrm>
          <a:off x="4557014" y="5037220"/>
          <a:ext cx="155593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66">
                  <a:extLst>
                    <a:ext uri="{9D8B030D-6E8A-4147-A177-3AD203B41FA5}">
                      <a16:colId xmlns:a16="http://schemas.microsoft.com/office/drawing/2014/main" val="1717176760"/>
                    </a:ext>
                  </a:extLst>
                </a:gridCol>
                <a:gridCol w="777966">
                  <a:extLst>
                    <a:ext uri="{9D8B030D-6E8A-4147-A177-3AD203B41FA5}">
                      <a16:colId xmlns:a16="http://schemas.microsoft.com/office/drawing/2014/main" val="3715423318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274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8284" y="5037220"/>
          <a:ext cx="1573350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75">
                  <a:extLst>
                    <a:ext uri="{9D8B030D-6E8A-4147-A177-3AD203B41FA5}">
                      <a16:colId xmlns:a16="http://schemas.microsoft.com/office/drawing/2014/main" val="1944366787"/>
                    </a:ext>
                  </a:extLst>
                </a:gridCol>
                <a:gridCol w="786675">
                  <a:extLst>
                    <a:ext uri="{9D8B030D-6E8A-4147-A177-3AD203B41FA5}">
                      <a16:colId xmlns:a16="http://schemas.microsoft.com/office/drawing/2014/main" val="1243289084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7359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20370" y="3670658"/>
          <a:ext cx="1645562" cy="62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81">
                  <a:extLst>
                    <a:ext uri="{9D8B030D-6E8A-4147-A177-3AD203B41FA5}">
                      <a16:colId xmlns:a16="http://schemas.microsoft.com/office/drawing/2014/main" val="1638924612"/>
                    </a:ext>
                  </a:extLst>
                </a:gridCol>
                <a:gridCol w="822781">
                  <a:extLst>
                    <a:ext uri="{9D8B030D-6E8A-4147-A177-3AD203B41FA5}">
                      <a16:colId xmlns:a16="http://schemas.microsoft.com/office/drawing/2014/main" val="1090084712"/>
                    </a:ext>
                  </a:extLst>
                </a:gridCol>
              </a:tblGrid>
              <a:tr h="62528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391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1138" y="2232985"/>
          <a:ext cx="1538516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8">
                  <a:extLst>
                    <a:ext uri="{9D8B030D-6E8A-4147-A177-3AD203B41FA5}">
                      <a16:colId xmlns:a16="http://schemas.microsoft.com/office/drawing/2014/main" val="2816388756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86130475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03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91848" y="3722168"/>
          <a:ext cx="1547224" cy="59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2">
                  <a:extLst>
                    <a:ext uri="{9D8B030D-6E8A-4147-A177-3AD203B41FA5}">
                      <a16:colId xmlns:a16="http://schemas.microsoft.com/office/drawing/2014/main" val="3214714937"/>
                    </a:ext>
                  </a:extLst>
                </a:gridCol>
                <a:gridCol w="773612">
                  <a:extLst>
                    <a:ext uri="{9D8B030D-6E8A-4147-A177-3AD203B41FA5}">
                      <a16:colId xmlns:a16="http://schemas.microsoft.com/office/drawing/2014/main" val="1546311219"/>
                    </a:ext>
                  </a:extLst>
                </a:gridCol>
              </a:tblGrid>
              <a:tr h="598433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4607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63332" y="3722168"/>
          <a:ext cx="1451430" cy="56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5">
                  <a:extLst>
                    <a:ext uri="{9D8B030D-6E8A-4147-A177-3AD203B41FA5}">
                      <a16:colId xmlns:a16="http://schemas.microsoft.com/office/drawing/2014/main" val="1143227669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2767906704"/>
                    </a:ext>
                  </a:extLst>
                </a:gridCol>
              </a:tblGrid>
              <a:tr h="567992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4698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91848" y="2220685"/>
          <a:ext cx="1486264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32">
                  <a:extLst>
                    <a:ext uri="{9D8B030D-6E8A-4147-A177-3AD203B41FA5}">
                      <a16:colId xmlns:a16="http://schemas.microsoft.com/office/drawing/2014/main" val="2439109090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3504512000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283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02372" y="2208386"/>
          <a:ext cx="1512390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95">
                  <a:extLst>
                    <a:ext uri="{9D8B030D-6E8A-4147-A177-3AD203B41FA5}">
                      <a16:colId xmlns:a16="http://schemas.microsoft.com/office/drawing/2014/main" val="1644443413"/>
                    </a:ext>
                  </a:extLst>
                </a:gridCol>
                <a:gridCol w="756195">
                  <a:extLst>
                    <a:ext uri="{9D8B030D-6E8A-4147-A177-3AD203B41FA5}">
                      <a16:colId xmlns:a16="http://schemas.microsoft.com/office/drawing/2014/main" val="1861456432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275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38503" y="4989250"/>
          <a:ext cx="867953" cy="60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3">
                  <a:extLst>
                    <a:ext uri="{9D8B030D-6E8A-4147-A177-3AD203B41FA5}">
                      <a16:colId xmlns:a16="http://schemas.microsoft.com/office/drawing/2014/main" val="474846788"/>
                    </a:ext>
                  </a:extLst>
                </a:gridCol>
              </a:tblGrid>
              <a:tr h="601299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9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193019" y="3711303"/>
          <a:ext cx="867954" cy="55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966289318"/>
                    </a:ext>
                  </a:extLst>
                </a:gridCol>
              </a:tblGrid>
              <a:tr h="559283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645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186234" y="2220685"/>
          <a:ext cx="867954" cy="5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2828821768"/>
                    </a:ext>
                  </a:extLst>
                </a:gridCol>
              </a:tblGrid>
              <a:tr h="5767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89946"/>
                  </a:ext>
                </a:extLst>
              </a:tr>
            </a:tbl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0319656" y="4206240"/>
            <a:ext cx="696215" cy="188976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793846" y="2465211"/>
            <a:ext cx="660642" cy="112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75537" y="2465211"/>
            <a:ext cx="582199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314762" y="2465211"/>
            <a:ext cx="707318" cy="1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757740" y="3939640"/>
            <a:ext cx="732854" cy="13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075537" y="3950072"/>
            <a:ext cx="582199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14762" y="3950072"/>
            <a:ext cx="707318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21634" y="5290336"/>
            <a:ext cx="623943" cy="173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112946" y="5202642"/>
            <a:ext cx="689426" cy="17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706880" y="2403566"/>
            <a:ext cx="554258" cy="17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80754" y="3950072"/>
            <a:ext cx="467530" cy="12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752846" y="5233083"/>
            <a:ext cx="395438" cy="14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6761" y="2187867"/>
            <a:ext cx="706085" cy="46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494" y="3738132"/>
            <a:ext cx="715857" cy="46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82202" y="5060404"/>
            <a:ext cx="748392" cy="4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4" name="Flowchart: Summing Junction 33"/>
          <p:cNvSpPr/>
          <p:nvPr/>
        </p:nvSpPr>
        <p:spPr>
          <a:xfrm>
            <a:off x="4382542" y="3452674"/>
            <a:ext cx="1941870" cy="10765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>
            <a:stCxn id="7" idx="2"/>
          </p:cNvCxnSpPr>
          <p:nvPr/>
        </p:nvCxnSpPr>
        <p:spPr>
          <a:xfrm rot="16200000" flipH="1">
            <a:off x="3883838" y="3355257"/>
            <a:ext cx="418038" cy="22994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5242563" y="4320601"/>
            <a:ext cx="2129916" cy="39338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9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7" y="531221"/>
            <a:ext cx="9851571" cy="93834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Node Implementation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554" y="1793966"/>
            <a:ext cx="10578980" cy="446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3" y="1630865"/>
            <a:ext cx="10404669" cy="49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66" y="287381"/>
            <a:ext cx="9956074" cy="91222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8" y="1455396"/>
            <a:ext cx="7521844" cy="4849610"/>
          </a:xfrm>
        </p:spPr>
      </p:pic>
    </p:spTree>
    <p:extLst>
      <p:ext uri="{BB962C8B-B14F-4D97-AF65-F5344CB8AC3E}">
        <p14:creationId xmlns:p14="http://schemas.microsoft.com/office/powerpoint/2010/main" val="323011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37" y="2667000"/>
            <a:ext cx="9872871" cy="22707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similar to an array that it contains data that is best organized in a list fashion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dynamic structure make it expandable or shrinkable execution.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dynamic quality make it appealing to use in certain situations where the static nature of arrays will be waste</a:t>
            </a:r>
            <a:r>
              <a:rPr lang="en-US" dirty="0" smtClean="0">
                <a:solidFill>
                  <a:schemeClr val="tx1"/>
                </a:solidFill>
              </a:rPr>
              <a:t>ful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4" y="374469"/>
            <a:ext cx="9991256" cy="5636864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solidFill>
                  <a:srgbClr val="002060"/>
                </a:solidFill>
                <a:latin typeface="French Script MT" panose="03020402040607040605" pitchFamily="66" charset="0"/>
                <a:cs typeface="Times New Roman" panose="02020603050405020304" pitchFamily="18" charset="0"/>
              </a:rPr>
              <a:t>Thank You</a:t>
            </a:r>
            <a:endParaRPr lang="en-US" sz="8800" b="1" i="1" dirty="0">
              <a:solidFill>
                <a:srgbClr val="002060"/>
              </a:solidFill>
              <a:latin typeface="French Script MT" panose="03020402040607040605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2736668"/>
            <a:ext cx="10066637" cy="34028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Node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596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03862"/>
            <a:ext cx="9872871" cy="3492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link list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and pointers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68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link list?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6983" y="1786159"/>
            <a:ext cx="9741809" cy="2343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list is the linear collection of data elements called nodes, where the linear order is given by means of pointers.</a:t>
            </a:r>
          </a:p>
          <a:p>
            <a:pPr marL="0" indent="0" algn="just">
              <a:buFont typeface="Wingdings 3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1028" name="Picture 4" descr="XOR Doubly Linked List. Problem: An XOR Linked list is a more… | by Mudit  Sen | Dev Geni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38" y="3558812"/>
            <a:ext cx="7718602" cy="29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9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and pointers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84069" y="1998794"/>
            <a:ext cx="9765317" cy="3835195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node is called a self-referential object, since it contains a pointer to a variable that refers to a variable of the same type. For example,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Node that contains 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field and a pointer to another node can be defined as follows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AutoShape 2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2765734" cy="27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4231185" y="4375285"/>
            <a:ext cx="2491831" cy="24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09" y="3916392"/>
            <a:ext cx="6585955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25" y="38704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1120" y="1667933"/>
            <a:ext cx="10032274" cy="116235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 data structure, in which the elements are not stored at contiguous memory locations. The elements in a linked list are linked using pointers as shown in the below image</a:t>
            </a:r>
            <a:r>
              <a:rPr lang="en-US" dirty="0"/>
              <a:t>:</a:t>
            </a:r>
          </a:p>
        </p:txBody>
      </p:sp>
      <p:pic>
        <p:nvPicPr>
          <p:cNvPr id="3074" name="Picture 2" descr="Linked List | Set 2 (Inserting a node)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3205781"/>
            <a:ext cx="7328451" cy="235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79" y="522513"/>
            <a:ext cx="8915400" cy="11299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4366" y="1905000"/>
            <a:ext cx="9846113" cy="99906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Doubly Linked List (DLL) contains an extra pointer, typically called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pointer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together with next pointer and data which 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79" y="3998690"/>
            <a:ext cx="9138083" cy="11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39" y="1607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69" y="1741714"/>
            <a:ext cx="9813056" cy="1001485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 is a linked list where all nodes are connected to form a circle. There is no NULL at the end. A circular linked list can be a singly circular linked list or doubly circular linked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7" y="3683726"/>
            <a:ext cx="9794286" cy="17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700</TotalTime>
  <Words>601</Words>
  <Application>Microsoft Office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French Script MT</vt:lpstr>
      <vt:lpstr>Times New Roman</vt:lpstr>
      <vt:lpstr>Wingdings</vt:lpstr>
      <vt:lpstr>Wingdings 3</vt:lpstr>
      <vt:lpstr>Basis</vt:lpstr>
      <vt:lpstr>Hello Everyone                                        Course Code : CSE201                                                             Course Title : Data Structure</vt:lpstr>
      <vt:lpstr> </vt:lpstr>
      <vt:lpstr>Outline</vt:lpstr>
      <vt:lpstr>Introduction</vt:lpstr>
      <vt:lpstr>What is link list?</vt:lpstr>
      <vt:lpstr>Nodes and pointers</vt:lpstr>
      <vt:lpstr>Single linked lists</vt:lpstr>
      <vt:lpstr>Double Linked Lists</vt:lpstr>
      <vt:lpstr>Circular Lists</vt:lpstr>
      <vt:lpstr>Insertion Description</vt:lpstr>
      <vt:lpstr>Insertion at the top</vt:lpstr>
      <vt:lpstr>Top Insertion Description</vt:lpstr>
      <vt:lpstr>Insertion at the end</vt:lpstr>
      <vt:lpstr>End Insertion Description</vt:lpstr>
      <vt:lpstr>Insertion in the middle</vt:lpstr>
      <vt:lpstr>Middle Insertion Description</vt:lpstr>
      <vt:lpstr>Deletion Description</vt:lpstr>
      <vt:lpstr>Deleting from the top</vt:lpstr>
      <vt:lpstr>Top Deletion Description</vt:lpstr>
      <vt:lpstr>Deleting from the end</vt:lpstr>
      <vt:lpstr>End Deletion Description</vt:lpstr>
      <vt:lpstr>Deleting from the Middle</vt:lpstr>
      <vt:lpstr>Middle Deletion Description</vt:lpstr>
      <vt:lpstr>Basic Node Implementation</vt:lpstr>
      <vt:lpstr>Complexity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MD Imran Hosan</dc:creator>
  <cp:lastModifiedBy>Hp</cp:lastModifiedBy>
  <cp:revision>41</cp:revision>
  <dcterms:created xsi:type="dcterms:W3CDTF">2021-07-07T07:41:40Z</dcterms:created>
  <dcterms:modified xsi:type="dcterms:W3CDTF">2021-07-10T04:07:20Z</dcterms:modified>
</cp:coreProperties>
</file>