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83" r:id="rId2"/>
    <p:sldId id="284" r:id="rId3"/>
    <p:sldId id="257" r:id="rId4"/>
    <p:sldId id="258" r:id="rId5"/>
    <p:sldId id="259" r:id="rId6"/>
    <p:sldId id="294" r:id="rId7"/>
    <p:sldId id="288" r:id="rId8"/>
    <p:sldId id="296" r:id="rId9"/>
    <p:sldId id="297" r:id="rId10"/>
    <p:sldId id="298" r:id="rId11"/>
    <p:sldId id="299" r:id="rId12"/>
    <p:sldId id="262" r:id="rId13"/>
    <p:sldId id="295" r:id="rId14"/>
    <p:sldId id="265" r:id="rId15"/>
    <p:sldId id="290" r:id="rId16"/>
    <p:sldId id="266"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5" d="100"/>
          <a:sy n="85" d="100"/>
        </p:scale>
        <p:origin x="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5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492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23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294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19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551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6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916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9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59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871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7/9/2021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43113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765" y="331695"/>
            <a:ext cx="10165975" cy="2088776"/>
          </a:xfrm>
        </p:spPr>
        <p:txBody>
          <a:bodyPr>
            <a:normAutofit fontScale="90000"/>
          </a:bodyPr>
          <a:lstStyle/>
          <a:p>
            <a:pPr algn="ctr"/>
            <a:r>
              <a:rPr lang="en-US" sz="7200" dirty="0">
                <a:solidFill>
                  <a:srgbClr val="C00000"/>
                </a:solidFill>
                <a:latin typeface="Times New Roman"/>
                <a:cs typeface="Times New Roman"/>
              </a:rPr>
              <a:t>Hello Everyone</a:t>
            </a:r>
            <a:r>
              <a:rPr lang="en-US" dirty="0">
                <a:solidFill>
                  <a:srgbClr val="C00000"/>
                </a:solidFill>
                <a:latin typeface="Times New Roman"/>
                <a:cs typeface="Times New Roman"/>
              </a:rPr>
              <a:t>                                        </a:t>
            </a:r>
            <a:r>
              <a:rPr lang="en-US" sz="4000" dirty="0">
                <a:solidFill>
                  <a:srgbClr val="0070C0"/>
                </a:solidFill>
                <a:latin typeface="Times New Roman" panose="02020603050405020304" pitchFamily="18" charset="0"/>
                <a:ea typeface="+mj-lt"/>
                <a:cs typeface="Times New Roman" panose="02020603050405020304" pitchFamily="18" charset="0"/>
              </a:rPr>
              <a:t>Course Code : CSE201                                                             Course Title : Data Structure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3384177"/>
            <a:ext cx="4754880" cy="2953870"/>
          </a:xfrm>
        </p:spPr>
        <p:txBody>
          <a:bodyPr/>
          <a:lstStyle/>
          <a:p>
            <a:pPr marL="0" indent="0">
              <a:buNone/>
            </a:pPr>
            <a:r>
              <a:rPr lang="en-US" sz="3600" b="1" dirty="0">
                <a:solidFill>
                  <a:srgbClr val="00B050"/>
                </a:solidFill>
                <a:latin typeface="Times New Roman"/>
                <a:cs typeface="Times New Roman"/>
              </a:rPr>
              <a:t>Course Teacher:</a:t>
            </a:r>
          </a:p>
          <a:p>
            <a:pPr marL="0" indent="0">
              <a:buNone/>
            </a:pPr>
            <a:r>
              <a:rPr lang="en-US" sz="2000" dirty="0" smtClean="0">
                <a:solidFill>
                  <a:schemeClr val="tx1"/>
                </a:solidFill>
                <a:latin typeface="Times New Roman"/>
                <a:cs typeface="Times New Roman"/>
              </a:rPr>
              <a:t>Md. </a:t>
            </a:r>
            <a:r>
              <a:rPr lang="en-US" sz="2000" dirty="0">
                <a:solidFill>
                  <a:schemeClr val="tx1"/>
                </a:solidFill>
                <a:latin typeface="Times New Roman"/>
                <a:cs typeface="Times New Roman"/>
              </a:rPr>
              <a:t>Jamal </a:t>
            </a:r>
            <a:r>
              <a:rPr lang="en-US" sz="2000" dirty="0" smtClean="0">
                <a:solidFill>
                  <a:schemeClr val="tx1"/>
                </a:solidFill>
                <a:latin typeface="Times New Roman"/>
                <a:cs typeface="Times New Roman"/>
              </a:rPr>
              <a:t>Uddin </a:t>
            </a:r>
            <a:endParaRPr lang="en-US" sz="2000" dirty="0">
              <a:solidFill>
                <a:schemeClr val="tx1"/>
              </a:solidFill>
              <a:latin typeface="Times New Roman"/>
              <a:cs typeface="Times New Roman"/>
            </a:endParaRPr>
          </a:p>
          <a:p>
            <a:pPr marL="0" indent="0">
              <a:lnSpc>
                <a:spcPct val="100000"/>
              </a:lnSpc>
              <a:buNone/>
            </a:pPr>
            <a:r>
              <a:rPr lang="en-US" sz="2000" dirty="0">
                <a:solidFill>
                  <a:schemeClr val="tx1"/>
                </a:solidFill>
                <a:latin typeface="Times New Roman"/>
                <a:cs typeface="Times New Roman"/>
              </a:rPr>
              <a:t>Assistant Professor</a:t>
            </a:r>
          </a:p>
          <a:p>
            <a:pPr marL="0" indent="0">
              <a:lnSpc>
                <a:spcPct val="100000"/>
              </a:lnSpc>
              <a:buNone/>
            </a:pPr>
            <a:r>
              <a:rPr lang="en-US" sz="2000" dirty="0">
                <a:solidFill>
                  <a:schemeClr val="tx1"/>
                </a:solidFill>
                <a:latin typeface="Times New Roman"/>
                <a:cs typeface="Times New Roman"/>
              </a:rPr>
              <a:t>Department of CSE,BSMRSTU,</a:t>
            </a:r>
          </a:p>
          <a:p>
            <a:pPr marL="0" indent="0">
              <a:lnSpc>
                <a:spcPct val="100000"/>
              </a:lnSpc>
              <a:buNone/>
            </a:pPr>
            <a:r>
              <a:rPr lang="en-US" sz="2000" dirty="0">
                <a:solidFill>
                  <a:schemeClr val="tx1"/>
                </a:solidFill>
                <a:latin typeface="Times New Roman"/>
                <a:cs typeface="Times New Roman"/>
              </a:rPr>
              <a:t>Gopalganj-8100.</a:t>
            </a:r>
          </a:p>
          <a:p>
            <a:pPr marL="45720" indent="0">
              <a:buNone/>
            </a:pPr>
            <a:endParaRPr lang="en-US" dirty="0"/>
          </a:p>
        </p:txBody>
      </p:sp>
      <p:sp>
        <p:nvSpPr>
          <p:cNvPr id="4" name="Content Placeholder 3"/>
          <p:cNvSpPr>
            <a:spLocks noGrp="1"/>
          </p:cNvSpPr>
          <p:nvPr>
            <p:ph sz="half" idx="2"/>
          </p:nvPr>
        </p:nvSpPr>
        <p:spPr>
          <a:xfrm>
            <a:off x="7047541" y="3384177"/>
            <a:ext cx="4754880" cy="2720788"/>
          </a:xfrm>
        </p:spPr>
        <p:txBody>
          <a:bodyPr/>
          <a:lstStyle/>
          <a:p>
            <a:pPr marL="0" indent="0">
              <a:buNone/>
            </a:pPr>
            <a:r>
              <a:rPr lang="en-US" sz="3600" b="1" dirty="0" smtClean="0">
                <a:solidFill>
                  <a:srgbClr val="00B050"/>
                </a:solidFill>
                <a:latin typeface="Times New Roman"/>
                <a:cs typeface="Times New Roman"/>
              </a:rPr>
              <a:t>Presented </a:t>
            </a:r>
            <a:r>
              <a:rPr lang="en-US" sz="3600" b="1" dirty="0">
                <a:solidFill>
                  <a:srgbClr val="00B050"/>
                </a:solidFill>
                <a:latin typeface="Times New Roman"/>
                <a:cs typeface="Times New Roman"/>
              </a:rPr>
              <a:t>By:</a:t>
            </a:r>
          </a:p>
          <a:p>
            <a:pPr marL="0" indent="0">
              <a:lnSpc>
                <a:spcPct val="100000"/>
              </a:lnSpc>
              <a:buNone/>
            </a:pPr>
            <a:r>
              <a:rPr lang="en-US" sz="2400" dirty="0" err="1">
                <a:solidFill>
                  <a:schemeClr val="tx1"/>
                </a:solidFill>
                <a:latin typeface="Times New Roman"/>
                <a:cs typeface="Times New Roman"/>
              </a:rPr>
              <a:t>Tushar</a:t>
            </a:r>
            <a:r>
              <a:rPr lang="en-US" sz="2400" dirty="0">
                <a:solidFill>
                  <a:schemeClr val="tx1"/>
                </a:solidFill>
                <a:latin typeface="Times New Roman"/>
                <a:cs typeface="Times New Roman"/>
              </a:rPr>
              <a:t> Sarkar</a:t>
            </a:r>
          </a:p>
          <a:p>
            <a:pPr marL="0" indent="0">
              <a:lnSpc>
                <a:spcPct val="100000"/>
              </a:lnSpc>
              <a:buNone/>
            </a:pPr>
            <a:r>
              <a:rPr lang="en-US" sz="2000" dirty="0">
                <a:solidFill>
                  <a:schemeClr val="tx1"/>
                </a:solidFill>
                <a:latin typeface="Times New Roman"/>
                <a:cs typeface="Times New Roman"/>
              </a:rPr>
              <a:t>Student ID: 18CSE035</a:t>
            </a:r>
          </a:p>
          <a:p>
            <a:pPr marL="0" indent="0">
              <a:lnSpc>
                <a:spcPct val="100000"/>
              </a:lnSpc>
              <a:buNone/>
            </a:pPr>
            <a:r>
              <a:rPr lang="en-US" sz="2000" dirty="0">
                <a:solidFill>
                  <a:schemeClr val="tx1"/>
                </a:solidFill>
                <a:latin typeface="Times New Roman"/>
                <a:cs typeface="Times New Roman"/>
              </a:rPr>
              <a:t>Department of CSE,BSMRSTU,</a:t>
            </a:r>
          </a:p>
          <a:p>
            <a:pPr marL="0" indent="0">
              <a:lnSpc>
                <a:spcPct val="100000"/>
              </a:lnSpc>
              <a:buNone/>
            </a:pPr>
            <a:r>
              <a:rPr lang="en-US" sz="2000" dirty="0">
                <a:solidFill>
                  <a:schemeClr val="tx1"/>
                </a:solidFill>
                <a:latin typeface="Times New Roman"/>
                <a:cs typeface="Times New Roman"/>
              </a:rPr>
              <a:t>Gopalganj-8100.</a:t>
            </a:r>
          </a:p>
          <a:p>
            <a:pPr marL="45720" indent="0">
              <a:buNone/>
            </a:pPr>
            <a:endParaRPr lang="en-US" dirty="0"/>
          </a:p>
        </p:txBody>
      </p:sp>
    </p:spTree>
    <p:extLst>
      <p:ext uri="{BB962C8B-B14F-4D97-AF65-F5344CB8AC3E}">
        <p14:creationId xmlns:p14="http://schemas.microsoft.com/office/powerpoint/2010/main" val="269656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874" y="357050"/>
            <a:ext cx="9990909" cy="851263"/>
          </a:xfrm>
        </p:spPr>
        <p:txBody>
          <a:bodyPr>
            <a:normAutofit/>
          </a:bodyPr>
          <a:lstStyle/>
          <a:p>
            <a:r>
              <a:rPr lang="en-US" sz="4800" b="1" dirty="0">
                <a:solidFill>
                  <a:srgbClr val="00B050"/>
                </a:solidFill>
                <a:latin typeface="Times New Roman" panose="02020603050405020304" pitchFamily="18" charset="0"/>
                <a:cs typeface="Times New Roman" panose="02020603050405020304" pitchFamily="18" charset="0"/>
              </a:rPr>
              <a:t>Storing a Queue in Dynamic Data</a:t>
            </a:r>
            <a:endParaRPr lang="en-US" sz="4800" dirty="0"/>
          </a:p>
        </p:txBody>
      </p:sp>
      <p:sp>
        <p:nvSpPr>
          <p:cNvPr id="3" name="Content Placeholder 2"/>
          <p:cNvSpPr>
            <a:spLocks noGrp="1"/>
          </p:cNvSpPr>
          <p:nvPr>
            <p:ph idx="1"/>
          </p:nvPr>
        </p:nvSpPr>
        <p:spPr>
          <a:xfrm>
            <a:off x="470263" y="1942011"/>
            <a:ext cx="11207931" cy="4423955"/>
          </a:xfrm>
        </p:spPr>
        <p:txBody>
          <a:bodyPr>
            <a:normAutofit/>
          </a:bodyPr>
          <a:lstStyle/>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The new node is to be added at the tail of the queue.</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The reference </a:t>
            </a:r>
            <a:r>
              <a:rPr lang="en-US" sz="2400" b="1" i="1" dirty="0" err="1" smtClean="0">
                <a:solidFill>
                  <a:schemeClr val="tx1"/>
                </a:solidFill>
                <a:latin typeface="Times New Roman" panose="02020603050405020304" pitchFamily="18" charset="0"/>
                <a:cs typeface="Times New Roman" panose="02020603050405020304" pitchFamily="18" charset="0"/>
              </a:rPr>
              <a:t>Queue.Tail</a:t>
            </a:r>
            <a:r>
              <a:rPr lang="en-US" sz="2400" dirty="0" smtClean="0">
                <a:solidFill>
                  <a:schemeClr val="tx1"/>
                </a:solidFill>
                <a:latin typeface="Times New Roman" panose="02020603050405020304" pitchFamily="18" charset="0"/>
                <a:cs typeface="Times New Roman" panose="02020603050405020304" pitchFamily="18" charset="0"/>
              </a:rPr>
              <a:t> should point to the new node, and the </a:t>
            </a:r>
            <a:r>
              <a:rPr lang="en-US" sz="2400" b="1" dirty="0" err="1" smtClean="0">
                <a:solidFill>
                  <a:schemeClr val="tx1"/>
                </a:solidFill>
                <a:latin typeface="Times New Roman" panose="02020603050405020304" pitchFamily="18" charset="0"/>
                <a:cs typeface="Times New Roman" panose="02020603050405020304" pitchFamily="18" charset="0"/>
              </a:rPr>
              <a:t>NextNod</a:t>
            </a:r>
            <a:r>
              <a:rPr lang="en-US" sz="2400" dirty="0" err="1" smtClean="0">
                <a:solidFill>
                  <a:schemeClr val="tx1"/>
                </a:solidFill>
                <a:latin typeface="Times New Roman" panose="02020603050405020304" pitchFamily="18" charset="0"/>
                <a:cs typeface="Times New Roman" panose="02020603050405020304" pitchFamily="18" charset="0"/>
              </a:rPr>
              <a:t>e</a:t>
            </a:r>
            <a:r>
              <a:rPr lang="en-US" sz="2400" dirty="0" smtClean="0">
                <a:solidFill>
                  <a:schemeClr val="tx1"/>
                </a:solidFill>
                <a:latin typeface="Times New Roman" panose="02020603050405020304" pitchFamily="18" charset="0"/>
                <a:cs typeface="Times New Roman" panose="02020603050405020304" pitchFamily="18" charset="0"/>
              </a:rPr>
              <a:t> reference of the node previously at the tail of the queue should point to the </a:t>
            </a:r>
            <a:r>
              <a:rPr lang="en-US" sz="2400" b="1" dirty="0" err="1" smtClean="0">
                <a:solidFill>
                  <a:schemeClr val="tx1"/>
                </a:solidFill>
                <a:latin typeface="Times New Roman" panose="02020603050405020304" pitchFamily="18" charset="0"/>
                <a:cs typeface="Times New Roman" panose="02020603050405020304" pitchFamily="18" charset="0"/>
              </a:rPr>
              <a:t>Dataltem</a:t>
            </a:r>
            <a:r>
              <a:rPr lang="en-US" sz="2400" dirty="0" smtClean="0">
                <a:solidFill>
                  <a:schemeClr val="tx1"/>
                </a:solidFill>
                <a:latin typeface="Times New Roman" panose="02020603050405020304" pitchFamily="18" charset="0"/>
                <a:cs typeface="Times New Roman" panose="02020603050405020304" pitchFamily="18" charset="0"/>
              </a:rPr>
              <a:t> of the new node.</a:t>
            </a:r>
          </a:p>
          <a:p>
            <a:pPr algn="just">
              <a:buFont typeface="Wingdings" panose="05000000000000000000" pitchFamily="2" charset="2"/>
              <a:buChar char="q"/>
            </a:pPr>
            <a:endParaRPr lang="en-US" sz="2400" dirty="0" smtClean="0">
              <a:solidFill>
                <a:schemeClr val="tx1"/>
              </a:solidFill>
              <a:latin typeface="Times New Roman" panose="02020603050405020304" pitchFamily="18" charset="0"/>
              <a:cs typeface="Times New Roman" panose="02020603050405020304" pitchFamily="18" charset="0"/>
            </a:endParaRPr>
          </a:p>
          <a:p>
            <a:pPr marL="4572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0" y="3267786"/>
            <a:ext cx="4827496" cy="3245291"/>
          </a:xfrm>
          <a:prstGeom prst="rect">
            <a:avLst/>
          </a:prstGeom>
        </p:spPr>
      </p:pic>
    </p:spTree>
    <p:extLst>
      <p:ext uri="{BB962C8B-B14F-4D97-AF65-F5344CB8AC3E}">
        <p14:creationId xmlns:p14="http://schemas.microsoft.com/office/powerpoint/2010/main" val="74174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759" y="496388"/>
            <a:ext cx="9808029" cy="668383"/>
          </a:xfrm>
        </p:spPr>
        <p:txBody>
          <a:bodyPr>
            <a:noAutofit/>
          </a:bodyPr>
          <a:lstStyle/>
          <a:p>
            <a:r>
              <a:rPr lang="en-US" sz="4800" b="1" dirty="0">
                <a:solidFill>
                  <a:srgbClr val="00B050"/>
                </a:solidFill>
                <a:latin typeface="Times New Roman" panose="02020603050405020304" pitchFamily="18" charset="0"/>
                <a:cs typeface="Times New Roman" panose="02020603050405020304" pitchFamily="18" charset="0"/>
              </a:rPr>
              <a:t>Storing a Queue in Dynamic Data</a:t>
            </a:r>
            <a:endParaRPr lang="en-US" sz="4800" dirty="0"/>
          </a:p>
        </p:txBody>
      </p:sp>
      <p:sp>
        <p:nvSpPr>
          <p:cNvPr id="3" name="Content Placeholder 2"/>
          <p:cNvSpPr>
            <a:spLocks noGrp="1"/>
          </p:cNvSpPr>
          <p:nvPr>
            <p:ph idx="1"/>
          </p:nvPr>
        </p:nvSpPr>
        <p:spPr>
          <a:xfrm>
            <a:off x="583474" y="1802674"/>
            <a:ext cx="10432398" cy="4293326"/>
          </a:xfrm>
        </p:spPr>
        <p:txBody>
          <a:bodyPr>
            <a:normAutofit/>
          </a:bodyPr>
          <a:lstStyle/>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The value of </a:t>
            </a:r>
            <a:r>
              <a:rPr lang="en-US" sz="2400" b="1" i="1" dirty="0" err="1" smtClean="0">
                <a:solidFill>
                  <a:schemeClr val="tx1"/>
                </a:solidFill>
                <a:latin typeface="Times New Roman" panose="02020603050405020304" pitchFamily="18" charset="0"/>
                <a:cs typeface="Times New Roman" panose="02020603050405020304" pitchFamily="18" charset="0"/>
              </a:rPr>
              <a:t>Queue.Head.Dataltem</a:t>
            </a:r>
            <a:r>
              <a:rPr lang="en-US" sz="2400" dirty="0" smtClean="0">
                <a:solidFill>
                  <a:schemeClr val="tx1"/>
                </a:solidFill>
                <a:latin typeface="Times New Roman" panose="02020603050405020304" pitchFamily="18" charset="0"/>
                <a:cs typeface="Times New Roman" panose="02020603050405020304" pitchFamily="18" charset="0"/>
              </a:rPr>
              <a:t> is returned. A temporary reference Temp is declared and set to point to head node in the queue (</a:t>
            </a:r>
            <a:r>
              <a:rPr lang="en-US" sz="2400" b="1" dirty="0" smtClean="0">
                <a:solidFill>
                  <a:schemeClr val="tx1"/>
                </a:solidFill>
                <a:latin typeface="Times New Roman" panose="02020603050405020304" pitchFamily="18" charset="0"/>
                <a:cs typeface="Times New Roman" panose="02020603050405020304" pitchFamily="18" charset="0"/>
              </a:rPr>
              <a:t>Temp=</a:t>
            </a:r>
            <a:r>
              <a:rPr lang="en-US" sz="2400" b="1" dirty="0" err="1" smtClean="0">
                <a:solidFill>
                  <a:schemeClr val="tx1"/>
                </a:solidFill>
                <a:latin typeface="Times New Roman" panose="02020603050405020304" pitchFamily="18" charset="0"/>
                <a:cs typeface="Times New Roman" panose="02020603050405020304" pitchFamily="18" charset="0"/>
              </a:rPr>
              <a:t>Queue.Head</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400" b="1" i="1" dirty="0" err="1" smtClean="0">
                <a:solidFill>
                  <a:schemeClr val="tx1"/>
                </a:solidFill>
                <a:latin typeface="Times New Roman" panose="02020603050405020304" pitchFamily="18" charset="0"/>
                <a:cs typeface="Times New Roman" panose="02020603050405020304" pitchFamily="18" charset="0"/>
              </a:rPr>
              <a:t>Queue.Head</a:t>
            </a:r>
            <a:r>
              <a:rPr lang="en-US" sz="2400" dirty="0" smtClean="0">
                <a:solidFill>
                  <a:schemeClr val="tx1"/>
                </a:solidFill>
                <a:latin typeface="Times New Roman" panose="02020603050405020304" pitchFamily="18" charset="0"/>
                <a:cs typeface="Times New Roman" panose="02020603050405020304" pitchFamily="18" charset="0"/>
              </a:rPr>
              <a:t> is then set to point to the second node instead of the top node.</a:t>
            </a:r>
          </a:p>
          <a:p>
            <a:pPr algn="just">
              <a:buFont typeface="Wingdings" panose="05000000000000000000" pitchFamily="2" charset="2"/>
              <a:buChar char="q"/>
            </a:pP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smtClean="0">
              <a:solidFill>
                <a:schemeClr val="tx1"/>
              </a:solidFill>
              <a:latin typeface="Times New Roman" panose="02020603050405020304" pitchFamily="18" charset="0"/>
              <a:cs typeface="Times New Roman" panose="02020603050405020304" pitchFamily="18" charset="0"/>
            </a:endParaRPr>
          </a:p>
          <a:p>
            <a:pPr marL="4572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295" y="3250373"/>
            <a:ext cx="5956956" cy="3082936"/>
          </a:xfrm>
          <a:prstGeom prst="rect">
            <a:avLst/>
          </a:prstGeom>
        </p:spPr>
      </p:pic>
    </p:spTree>
    <p:extLst>
      <p:ext uri="{BB962C8B-B14F-4D97-AF65-F5344CB8AC3E}">
        <p14:creationId xmlns:p14="http://schemas.microsoft.com/office/powerpoint/2010/main" val="352625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206" y="278674"/>
            <a:ext cx="8801085" cy="720633"/>
          </a:xfrm>
        </p:spPr>
        <p:txBody>
          <a:bodyPr>
            <a:no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Pseudo Code</a:t>
            </a:r>
          </a:p>
        </p:txBody>
      </p:sp>
      <p:sp>
        <p:nvSpPr>
          <p:cNvPr id="4" name="Content Placeholder 2"/>
          <p:cNvSpPr>
            <a:spLocks noGrp="1"/>
          </p:cNvSpPr>
          <p:nvPr>
            <p:ph idx="1"/>
          </p:nvPr>
        </p:nvSpPr>
        <p:spPr>
          <a:xfrm>
            <a:off x="627018" y="1905000"/>
            <a:ext cx="10403462" cy="4347754"/>
          </a:xfrm>
        </p:spPr>
        <p:txBody>
          <a:bodyPr>
            <a:noAutofit/>
          </a:bodyPr>
          <a:lstStyle/>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80" y="1077683"/>
            <a:ext cx="10058400" cy="5540257"/>
          </a:xfrm>
          <a:prstGeom prst="rect">
            <a:avLst/>
          </a:prstGeom>
        </p:spPr>
      </p:pic>
    </p:spTree>
    <p:extLst>
      <p:ext uri="{BB962C8B-B14F-4D97-AF65-F5344CB8AC3E}">
        <p14:creationId xmlns:p14="http://schemas.microsoft.com/office/powerpoint/2010/main" val="1368555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Complexity</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4104" y="2865120"/>
            <a:ext cx="10301768" cy="3230880"/>
          </a:xfrm>
        </p:spPr>
        <p:txBody>
          <a:bodyPr>
            <a:normAutofit/>
          </a:bodyPr>
          <a:lstStyle/>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The complexity of enqueuer and dequeuer operations in a queue using array is O(1). </a:t>
            </a: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If  you use pop(N) in code, then the complexity might be O(n) depending on the position of the item to be popped</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20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325" y="641044"/>
            <a:ext cx="8911687" cy="1280890"/>
          </a:xfrm>
        </p:spPr>
        <p:txBody>
          <a:bodyPr>
            <a:no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Advantages of Queue</a:t>
            </a:r>
            <a:br>
              <a:rPr lang="en-US" altLang="en-US" sz="4800" b="1" dirty="0" smtClean="0">
                <a:solidFill>
                  <a:srgbClr val="00B050"/>
                </a:solidFill>
                <a:latin typeface="Times New Roman" panose="02020603050405020304" pitchFamily="18" charset="0"/>
                <a:cs typeface="Times New Roman" panose="02020603050405020304" pitchFamily="18" charset="0"/>
              </a:rPr>
            </a:b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7017" y="3065417"/>
            <a:ext cx="10668630" cy="3100252"/>
          </a:xfrm>
        </p:spPr>
        <p:txBody>
          <a:bodyPr>
            <a:normAutofit/>
          </a:bodyPr>
          <a:lstStyle/>
          <a:p>
            <a:pPr algn="just">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The main advantages is that adding or removing elements can be done quickly and efficiently because you would just add elements to the end of the queue or remove them from the front of the queue.</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Queues </a:t>
            </a:r>
            <a:r>
              <a:rPr lang="en-US" sz="2400" dirty="0">
                <a:solidFill>
                  <a:schemeClr val="tx1"/>
                </a:solidFill>
                <a:latin typeface="Times New Roman" panose="02020603050405020304" pitchFamily="18" charset="0"/>
                <a:cs typeface="Times New Roman" panose="02020603050405020304" pitchFamily="18" charset="0"/>
              </a:rPr>
              <a:t>have the advantages of being able to handle multiple data types and they are both flexible and flexibility and fast.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Moreover</a:t>
            </a:r>
            <a:r>
              <a:rPr lang="en-US" sz="2400" dirty="0">
                <a:solidFill>
                  <a:schemeClr val="tx1"/>
                </a:solidFill>
                <a:latin typeface="Times New Roman" panose="02020603050405020304" pitchFamily="18" charset="0"/>
                <a:cs typeface="Times New Roman" panose="02020603050405020304" pitchFamily="18" charset="0"/>
              </a:rPr>
              <a:t>, queues can be of potentially infinite length compared with the use of fixed-length arrays.</a:t>
            </a:r>
          </a:p>
        </p:txBody>
      </p:sp>
    </p:spTree>
    <p:extLst>
      <p:ext uri="{BB962C8B-B14F-4D97-AF65-F5344CB8AC3E}">
        <p14:creationId xmlns:p14="http://schemas.microsoft.com/office/powerpoint/2010/main" val="2843283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46" y="583473"/>
            <a:ext cx="10008326" cy="999309"/>
          </a:xfrm>
        </p:spPr>
        <p:txBody>
          <a:bodyPr>
            <a:normAutofit/>
          </a:bodyPr>
          <a:lstStyle/>
          <a:p>
            <a:pPr algn="ctr"/>
            <a:r>
              <a:rPr lang="en-US" sz="4800" b="1" dirty="0" smtClean="0">
                <a:solidFill>
                  <a:srgbClr val="00B050"/>
                </a:solidFill>
              </a:rPr>
              <a:t>Disadvantages of Queue</a:t>
            </a:r>
            <a:endParaRPr lang="en-US" sz="4800" b="1" dirty="0">
              <a:solidFill>
                <a:srgbClr val="00B050"/>
              </a:solidFill>
            </a:endParaRPr>
          </a:p>
        </p:txBody>
      </p:sp>
      <p:sp>
        <p:nvSpPr>
          <p:cNvPr id="3" name="Content Placeholder 2"/>
          <p:cNvSpPr>
            <a:spLocks noGrp="1"/>
          </p:cNvSpPr>
          <p:nvPr>
            <p:ph idx="1"/>
          </p:nvPr>
        </p:nvSpPr>
        <p:spPr>
          <a:xfrm>
            <a:off x="661851" y="2142310"/>
            <a:ext cx="10354021" cy="3953690"/>
          </a:xfrm>
        </p:spPr>
        <p:txBody>
          <a:bodyPr>
            <a:normAutofit/>
          </a:bodyPr>
          <a:lstStyle/>
          <a:p>
            <a:pPr algn="just">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The main disadvantages is that a queue is not readily searchable (sure there are hacks around it but it is not supposed to be searchable) and adding or removing elements from the middle of the queue is very complex (again it is not MEANT to allow elements to be removed from the middle</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The </a:t>
            </a:r>
            <a:r>
              <a:rPr lang="en-US" sz="2400" b="1" dirty="0">
                <a:solidFill>
                  <a:schemeClr val="tx1"/>
                </a:solidFill>
                <a:latin typeface="Times New Roman" panose="02020603050405020304" pitchFamily="18" charset="0"/>
                <a:cs typeface="Times New Roman" panose="02020603050405020304" pitchFamily="18" charset="0"/>
              </a:rPr>
              <a:t>queue</a:t>
            </a:r>
            <a:r>
              <a:rPr lang="en-US" sz="2400" dirty="0">
                <a:solidFill>
                  <a:schemeClr val="tx1"/>
                </a:solidFill>
                <a:latin typeface="Times New Roman" panose="02020603050405020304" pitchFamily="18" charset="0"/>
                <a:cs typeface="Times New Roman" panose="02020603050405020304" pitchFamily="18" charset="0"/>
              </a:rPr>
              <a:t> is not readily searchable.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You </a:t>
            </a:r>
            <a:r>
              <a:rPr lang="en-US" sz="2400" dirty="0">
                <a:solidFill>
                  <a:schemeClr val="tx1"/>
                </a:solidFill>
                <a:latin typeface="Times New Roman" panose="02020603050405020304" pitchFamily="18" charset="0"/>
                <a:cs typeface="Times New Roman" panose="02020603050405020304" pitchFamily="18" charset="0"/>
              </a:rPr>
              <a:t>have to start from the end and might have to maintain another </a:t>
            </a:r>
            <a:r>
              <a:rPr lang="en-US" sz="2400" b="1" dirty="0">
                <a:solidFill>
                  <a:schemeClr val="tx1"/>
                </a:solidFill>
                <a:latin typeface="Times New Roman" panose="02020603050405020304" pitchFamily="18" charset="0"/>
                <a:cs typeface="Times New Roman" panose="02020603050405020304" pitchFamily="18" charset="0"/>
              </a:rPr>
              <a:t>queue</a:t>
            </a:r>
            <a:r>
              <a:rPr lang="en-US" sz="2400" dirty="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So </a:t>
            </a:r>
            <a:r>
              <a:rPr lang="en-US" sz="2400" dirty="0">
                <a:solidFill>
                  <a:schemeClr val="tx1"/>
                </a:solidFill>
                <a:latin typeface="Times New Roman" panose="02020603050405020304" pitchFamily="18" charset="0"/>
                <a:cs typeface="Times New Roman" panose="02020603050405020304" pitchFamily="18" charset="0"/>
              </a:rPr>
              <a:t>if you have some data, which later on you would want to be searchable, then don't even think about using a </a:t>
            </a:r>
            <a:r>
              <a:rPr lang="en-US" sz="2400" b="1" dirty="0">
                <a:solidFill>
                  <a:schemeClr val="tx1"/>
                </a:solidFill>
                <a:latin typeface="Times New Roman" panose="02020603050405020304" pitchFamily="18" charset="0"/>
                <a:cs typeface="Times New Roman" panose="02020603050405020304" pitchFamily="18" charset="0"/>
              </a:rPr>
              <a:t>queue</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Adding or deleting elements from the middle of the </a:t>
            </a:r>
            <a:r>
              <a:rPr lang="en-US" sz="2400" b="1" dirty="0">
                <a:solidFill>
                  <a:schemeClr val="tx1"/>
                </a:solidFill>
                <a:latin typeface="Times New Roman" panose="02020603050405020304" pitchFamily="18" charset="0"/>
                <a:cs typeface="Times New Roman" panose="02020603050405020304" pitchFamily="18" charset="0"/>
              </a:rPr>
              <a:t>queue</a:t>
            </a:r>
            <a:r>
              <a:rPr lang="en-US" sz="2400" dirty="0">
                <a:solidFill>
                  <a:schemeClr val="tx1"/>
                </a:solidFill>
                <a:latin typeface="Times New Roman" panose="02020603050405020304" pitchFamily="18" charset="0"/>
                <a:cs typeface="Times New Roman" panose="02020603050405020304" pitchFamily="18" charset="0"/>
              </a:rPr>
              <a:t> is complex as </a:t>
            </a:r>
            <a:r>
              <a:rPr lang="en-US" sz="2400" dirty="0" smtClean="0">
                <a:solidFill>
                  <a:schemeClr val="tx1"/>
                </a:solidFill>
                <a:latin typeface="Times New Roman" panose="02020603050405020304" pitchFamily="18" charset="0"/>
                <a:cs typeface="Times New Roman" panose="02020603050405020304" pitchFamily="18" charset="0"/>
              </a:rPr>
              <a:t>well.</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4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531222"/>
            <a:ext cx="9990909" cy="851263"/>
          </a:xfrm>
        </p:spPr>
        <p:txBody>
          <a:bodyPr>
            <a:norm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Conclusion</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2149" y="2351314"/>
            <a:ext cx="10153723" cy="4214948"/>
          </a:xfrm>
        </p:spPr>
        <p:txBody>
          <a:bodyPr>
            <a:normAutofit/>
          </a:bodyPr>
          <a:lstStyle/>
          <a:p>
            <a:pPr marL="45720" indent="0">
              <a:lnSpc>
                <a:spcPct val="100000"/>
              </a:lnSpc>
              <a:buNone/>
            </a:pPr>
            <a:endParaRPr lang="en-US" altLang="en-US" sz="3200" dirty="0">
              <a:solidFill>
                <a:schemeClr val="tx1"/>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b="1" dirty="0" smtClean="0">
                <a:solidFill>
                  <a:schemeClr val="tx1"/>
                </a:solidFill>
                <a:latin typeface="Times New Roman" panose="02020603050405020304" pitchFamily="18" charset="0"/>
                <a:cs typeface="Times New Roman" panose="02020603050405020304" pitchFamily="18" charset="0"/>
              </a:rPr>
              <a:t>queue</a:t>
            </a:r>
            <a:r>
              <a:rPr lang="en-US" sz="2400" dirty="0" smtClean="0">
                <a:solidFill>
                  <a:schemeClr val="tx1"/>
                </a:solidFill>
                <a:latin typeface="Times New Roman" panose="02020603050405020304" pitchFamily="18" charset="0"/>
                <a:cs typeface="Times New Roman" panose="02020603050405020304" pitchFamily="18" charset="0"/>
              </a:rPr>
              <a:t> data structure is a linear type of data structure that is used to store the elements. ... </a:t>
            </a:r>
          </a:p>
          <a:p>
            <a:pPr algn="just" fontAlgn="base">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A</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queue</a:t>
            </a:r>
            <a:r>
              <a:rPr lang="en-US" sz="2400" dirty="0">
                <a:solidFill>
                  <a:schemeClr val="tx1"/>
                </a:solidFill>
                <a:latin typeface="Times New Roman" panose="02020603050405020304" pitchFamily="18" charset="0"/>
                <a:cs typeface="Times New Roman" panose="02020603050405020304" pitchFamily="18" charset="0"/>
              </a:rPr>
              <a:t> data structure used an array or linked list during its implementation.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Insertion in </a:t>
            </a:r>
            <a:r>
              <a:rPr lang="en-US" sz="2400" b="1" dirty="0" smtClean="0">
                <a:solidFill>
                  <a:schemeClr val="tx1"/>
                </a:solidFill>
                <a:latin typeface="Times New Roman" panose="02020603050405020304" pitchFamily="18" charset="0"/>
                <a:cs typeface="Times New Roman" panose="02020603050405020304" pitchFamily="18" charset="0"/>
              </a:rPr>
              <a:t>queue</a:t>
            </a:r>
            <a:r>
              <a:rPr lang="en-US" sz="2400" dirty="0" smtClean="0">
                <a:solidFill>
                  <a:schemeClr val="tx1"/>
                </a:solidFill>
                <a:latin typeface="Times New Roman" panose="02020603050405020304" pitchFamily="18" charset="0"/>
                <a:cs typeface="Times New Roman" panose="02020603050405020304" pitchFamily="18" charset="0"/>
              </a:rPr>
              <a:t> occurs at the REAR end, and deletion from </a:t>
            </a:r>
            <a:r>
              <a:rPr lang="en-US" sz="2400" b="1" dirty="0" smtClean="0">
                <a:solidFill>
                  <a:schemeClr val="tx1"/>
                </a:solidFill>
                <a:latin typeface="Times New Roman" panose="02020603050405020304" pitchFamily="18" charset="0"/>
                <a:cs typeface="Times New Roman" panose="02020603050405020304" pitchFamily="18" charset="0"/>
              </a:rPr>
              <a:t>queue</a:t>
            </a:r>
            <a:r>
              <a:rPr lang="en-US" sz="2400" dirty="0" smtClean="0">
                <a:solidFill>
                  <a:schemeClr val="tx1"/>
                </a:solidFill>
                <a:latin typeface="Times New Roman" panose="02020603050405020304" pitchFamily="18" charset="0"/>
                <a:cs typeface="Times New Roman" panose="02020603050405020304" pitchFamily="18" charset="0"/>
              </a:rPr>
              <a:t> occurs at the FRONT end.</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931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4" y="374469"/>
            <a:ext cx="9991256" cy="5636864"/>
          </a:xfrm>
        </p:spPr>
        <p:txBody>
          <a:bodyPr>
            <a:normAutofit/>
          </a:bodyPr>
          <a:lstStyle/>
          <a:p>
            <a:pPr algn="ctr"/>
            <a:r>
              <a:rPr lang="en-US" sz="8800" b="1" i="1" dirty="0" smtClean="0">
                <a:solidFill>
                  <a:srgbClr val="002060"/>
                </a:solidFill>
                <a:latin typeface="French Script MT" panose="03020402040607040605" pitchFamily="66" charset="0"/>
                <a:cs typeface="Times New Roman" panose="02020603050405020304" pitchFamily="18" charset="0"/>
              </a:rPr>
              <a:t>Thank You</a:t>
            </a:r>
            <a:endParaRPr lang="en-US" sz="8800" b="1" i="1" dirty="0">
              <a:solidFill>
                <a:srgbClr val="002060"/>
              </a:solidFill>
              <a:latin typeface="French Script MT" panose="03020402040607040605" pitchFamily="66" charset="0"/>
              <a:cs typeface="Times New Roman" panose="02020603050405020304" pitchFamily="18" charset="0"/>
            </a:endParaRPr>
          </a:p>
        </p:txBody>
      </p:sp>
    </p:spTree>
    <p:extLst>
      <p:ext uri="{BB962C8B-B14F-4D97-AF65-F5344CB8AC3E}">
        <p14:creationId xmlns:p14="http://schemas.microsoft.com/office/powerpoint/2010/main" val="1177109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solidFill>
                  <a:srgbClr val="00B050"/>
                </a:solidFill>
              </a:rPr>
              <a:t> </a:t>
            </a:r>
            <a:endParaRPr lang="en-US" sz="6000" b="1" dirty="0">
              <a:solidFill>
                <a:srgbClr val="00B050"/>
              </a:solidFill>
            </a:endParaRPr>
          </a:p>
        </p:txBody>
      </p:sp>
      <p:sp>
        <p:nvSpPr>
          <p:cNvPr id="3" name="Content Placeholder 2"/>
          <p:cNvSpPr>
            <a:spLocks noGrp="1"/>
          </p:cNvSpPr>
          <p:nvPr>
            <p:ph idx="1"/>
          </p:nvPr>
        </p:nvSpPr>
        <p:spPr/>
        <p:txBody>
          <a:bodyPr>
            <a:normAutofit/>
          </a:bodyPr>
          <a:lstStyle/>
          <a:p>
            <a:pPr marL="45720" indent="0" algn="ctr">
              <a:buNone/>
            </a:pPr>
            <a:r>
              <a:rPr lang="en-US" sz="9600" b="1" dirty="0" smtClean="0">
                <a:solidFill>
                  <a:srgbClr val="0070C0"/>
                </a:solidFill>
                <a:latin typeface="Times New Roman" panose="02020603050405020304" pitchFamily="18" charset="0"/>
                <a:cs typeface="Times New Roman" panose="02020603050405020304" pitchFamily="18" charset="0"/>
              </a:rPr>
              <a:t>Queue</a:t>
            </a:r>
            <a:endParaRPr lang="en-US" sz="96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83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Outline</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2183" y="2029098"/>
            <a:ext cx="10362729" cy="4110444"/>
          </a:xfrm>
        </p:spPr>
        <p:txBody>
          <a:bodyPr>
            <a:normAutofit fontScale="70000" lnSpcReduction="20000"/>
          </a:bodyPr>
          <a:lstStyle/>
          <a:p>
            <a:pPr marL="4572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100" dirty="0" smtClean="0">
                <a:solidFill>
                  <a:schemeClr val="tx1"/>
                </a:solidFill>
                <a:latin typeface="Times New Roman" panose="02020603050405020304" pitchFamily="18" charset="0"/>
                <a:cs typeface="Times New Roman" panose="02020603050405020304" pitchFamily="18" charset="0"/>
              </a:rPr>
              <a:t>What is Queue?</a:t>
            </a:r>
          </a:p>
          <a:p>
            <a:pPr>
              <a:buFont typeface="Wingdings" panose="05000000000000000000" pitchFamily="2" charset="2"/>
              <a:buChar char="q"/>
            </a:pPr>
            <a:r>
              <a:rPr lang="en-US" sz="3100" dirty="0" smtClean="0">
                <a:solidFill>
                  <a:schemeClr val="tx1"/>
                </a:solidFill>
                <a:latin typeface="Times New Roman" panose="02020603050405020304" pitchFamily="18" charset="0"/>
                <a:cs typeface="Times New Roman" panose="02020603050405020304" pitchFamily="18" charset="0"/>
              </a:rPr>
              <a:t>Queue Operations</a:t>
            </a:r>
          </a:p>
          <a:p>
            <a:pPr>
              <a:buFont typeface="Wingdings" panose="05000000000000000000" pitchFamily="2" charset="2"/>
              <a:buChar char="q"/>
            </a:pPr>
            <a:r>
              <a:rPr lang="en-US" sz="3100" dirty="0" smtClean="0">
                <a:solidFill>
                  <a:schemeClr val="tx1"/>
                </a:solidFill>
                <a:latin typeface="Times New Roman" panose="02020603050405020304" pitchFamily="18" charset="0"/>
                <a:cs typeface="Times New Roman" panose="02020603050405020304" pitchFamily="18" charset="0"/>
              </a:rPr>
              <a:t>Illustration/Example</a:t>
            </a:r>
          </a:p>
          <a:p>
            <a:pPr>
              <a:buFont typeface="Wingdings" panose="05000000000000000000" pitchFamily="2" charset="2"/>
              <a:buChar char="q"/>
            </a:pPr>
            <a:r>
              <a:rPr lang="en-US" sz="3100" dirty="0" smtClean="0">
                <a:solidFill>
                  <a:schemeClr val="tx1"/>
                </a:solidFill>
                <a:latin typeface="Times New Roman" panose="02020603050405020304" pitchFamily="18" charset="0"/>
                <a:cs typeface="Times New Roman" panose="02020603050405020304" pitchFamily="18" charset="0"/>
              </a:rPr>
              <a:t>Storing a Queue in Static Data</a:t>
            </a:r>
          </a:p>
          <a:p>
            <a:pPr>
              <a:buFont typeface="Wingdings" panose="05000000000000000000" pitchFamily="2" charset="2"/>
              <a:buChar char="q"/>
            </a:pPr>
            <a:r>
              <a:rPr lang="en-US" sz="3100" dirty="0" smtClean="0">
                <a:solidFill>
                  <a:schemeClr val="tx1"/>
                </a:solidFill>
                <a:latin typeface="Times New Roman" panose="02020603050405020304" pitchFamily="18" charset="0"/>
                <a:cs typeface="Times New Roman" panose="02020603050405020304" pitchFamily="18" charset="0"/>
              </a:rPr>
              <a:t>Storing a Queue in Dynamic data  </a:t>
            </a:r>
          </a:p>
          <a:p>
            <a:pPr>
              <a:buFont typeface="Wingdings" panose="05000000000000000000" pitchFamily="2" charset="2"/>
              <a:buChar char="q"/>
            </a:pPr>
            <a:r>
              <a:rPr lang="en-US" sz="3100" dirty="0" smtClean="0">
                <a:solidFill>
                  <a:schemeClr val="tx1"/>
                </a:solidFill>
                <a:latin typeface="Times New Roman" panose="02020603050405020304" pitchFamily="18" charset="0"/>
                <a:cs typeface="Times New Roman" panose="02020603050405020304" pitchFamily="18" charset="0"/>
              </a:rPr>
              <a:t>Pseudo Code</a:t>
            </a:r>
          </a:p>
          <a:p>
            <a:pPr>
              <a:buFont typeface="Wingdings" panose="05000000000000000000" pitchFamily="2" charset="2"/>
              <a:buChar char="q"/>
            </a:pPr>
            <a:r>
              <a:rPr lang="en-US" sz="3100" dirty="0" smtClean="0">
                <a:solidFill>
                  <a:schemeClr val="tx1"/>
                </a:solidFill>
                <a:latin typeface="Times New Roman" panose="02020603050405020304" pitchFamily="18" charset="0"/>
                <a:cs typeface="Times New Roman" panose="02020603050405020304" pitchFamily="18" charset="0"/>
              </a:rPr>
              <a:t>Complexity</a:t>
            </a:r>
          </a:p>
          <a:p>
            <a:pPr>
              <a:buFont typeface="Wingdings" panose="05000000000000000000" pitchFamily="2" charset="2"/>
              <a:buChar char="q"/>
            </a:pPr>
            <a:r>
              <a:rPr lang="en-US" sz="3100" dirty="0" smtClean="0">
                <a:solidFill>
                  <a:schemeClr val="tx1"/>
                </a:solidFill>
                <a:latin typeface="Times New Roman" panose="02020603050405020304" pitchFamily="18" charset="0"/>
                <a:cs typeface="Times New Roman" panose="02020603050405020304" pitchFamily="18" charset="0"/>
              </a:rPr>
              <a:t>Advantages &amp; Disadvantages</a:t>
            </a:r>
          </a:p>
          <a:p>
            <a:pPr>
              <a:buFont typeface="Wingdings" panose="05000000000000000000" pitchFamily="2" charset="2"/>
              <a:buChar char="q"/>
            </a:pPr>
            <a:r>
              <a:rPr lang="en-US" sz="3100" dirty="0" smtClean="0">
                <a:solidFill>
                  <a:schemeClr val="tx1"/>
                </a:solidFill>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596943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824" y="470263"/>
            <a:ext cx="9956074" cy="833846"/>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What is Queue?</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5430" y="1611086"/>
            <a:ext cx="11086010" cy="4484913"/>
          </a:xfrm>
        </p:spPr>
        <p:txBody>
          <a:bodyPr>
            <a:noAutofit/>
          </a:bodyPr>
          <a:lstStyle/>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A Queue is a linear data structure. The concept is quite similar with stack.</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Additions are made at the end or tail of the queue while removals are made from the front or head of the queue.</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Access system a queue is referred to FIFO(First-In First-Out) and LILO(Last-in Last-Out) structure.</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Example:</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861" y="4241799"/>
            <a:ext cx="7620000" cy="1854200"/>
          </a:xfrm>
          <a:prstGeom prst="rect">
            <a:avLst/>
          </a:prstGeom>
        </p:spPr>
      </p:pic>
    </p:spTree>
    <p:extLst>
      <p:ext uri="{BB962C8B-B14F-4D97-AF65-F5344CB8AC3E}">
        <p14:creationId xmlns:p14="http://schemas.microsoft.com/office/powerpoint/2010/main" val="3009500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550" y="296091"/>
            <a:ext cx="9088666" cy="864810"/>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Queue Operations</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374469" y="1097280"/>
            <a:ext cx="10641403" cy="5529943"/>
          </a:xfrm>
        </p:spPr>
        <p:txBody>
          <a:bodyPr>
            <a:normAutofit fontScale="92500" lnSpcReduction="10000"/>
          </a:bodyPr>
          <a:lstStyle/>
          <a:p>
            <a:pPr>
              <a:buFont typeface="Wingdings" panose="05000000000000000000" pitchFamily="2" charset="2"/>
              <a:buChar char="q"/>
            </a:pPr>
            <a:r>
              <a:rPr lang="en-US" sz="2600" dirty="0" smtClean="0">
                <a:solidFill>
                  <a:schemeClr val="tx1"/>
                </a:solidFill>
                <a:latin typeface="Times New Roman" panose="02020603050405020304" pitchFamily="18" charset="0"/>
                <a:cs typeface="Times New Roman" panose="02020603050405020304" pitchFamily="18" charset="0"/>
              </a:rPr>
              <a:t>Add : adds a new node</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Add(X,Q)-&gt; add the value X to the tail of queue.</a:t>
            </a:r>
          </a:p>
          <a:p>
            <a:pPr>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Remove : remove a node</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Remove(Q)-&gt; removes the head node and returns its value.</a:t>
            </a:r>
          </a:p>
          <a:p>
            <a:pPr>
              <a:buFont typeface="Wingdings" panose="05000000000000000000" pitchFamily="2" charset="2"/>
              <a:buChar char="q"/>
            </a:pPr>
            <a:r>
              <a:rPr lang="en-US" sz="2400" dirty="0" err="1" smtClean="0">
                <a:solidFill>
                  <a:schemeClr val="tx1"/>
                </a:solidFill>
                <a:latin typeface="Times New Roman" panose="02020603050405020304" pitchFamily="18" charset="0"/>
                <a:cs typeface="Times New Roman" panose="02020603050405020304" pitchFamily="18" charset="0"/>
              </a:rPr>
              <a:t>IsEmpty</a:t>
            </a:r>
            <a:r>
              <a:rPr lang="en-US" sz="2400" dirty="0" smtClean="0">
                <a:solidFill>
                  <a:schemeClr val="tx1"/>
                </a:solidFill>
                <a:latin typeface="Times New Roman" panose="02020603050405020304" pitchFamily="18" charset="0"/>
                <a:cs typeface="Times New Roman" panose="02020603050405020304" pitchFamily="18" charset="0"/>
              </a:rPr>
              <a:t> : reports whether the queue is empty</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IsEmpty</a:t>
            </a:r>
            <a:r>
              <a:rPr lang="en-US" dirty="0" smtClean="0">
                <a:solidFill>
                  <a:schemeClr val="tx1"/>
                </a:solidFill>
                <a:latin typeface="Times New Roman" panose="02020603050405020304" pitchFamily="18" charset="0"/>
                <a:cs typeface="Times New Roman" panose="02020603050405020304" pitchFamily="18" charset="0"/>
              </a:rPr>
              <a:t>(Q)-&gt; report whether the queue is empty().</a:t>
            </a:r>
          </a:p>
          <a:p>
            <a:pPr>
              <a:buFont typeface="Wingdings" panose="05000000000000000000" pitchFamily="2" charset="2"/>
              <a:buChar char="q"/>
            </a:pPr>
            <a:r>
              <a:rPr lang="en-US" sz="2400" dirty="0" err="1" smtClean="0">
                <a:solidFill>
                  <a:schemeClr val="tx1"/>
                </a:solidFill>
                <a:latin typeface="Times New Roman" panose="02020603050405020304" pitchFamily="18" charset="0"/>
                <a:cs typeface="Times New Roman" panose="02020603050405020304" pitchFamily="18" charset="0"/>
              </a:rPr>
              <a:t>IsFull</a:t>
            </a:r>
            <a:r>
              <a:rPr lang="en-US" sz="2400" dirty="0" smtClean="0">
                <a:solidFill>
                  <a:schemeClr val="tx1"/>
                </a:solidFill>
                <a:latin typeface="Times New Roman" panose="02020603050405020304" pitchFamily="18" charset="0"/>
                <a:cs typeface="Times New Roman" panose="02020603050405020304" pitchFamily="18" charset="0"/>
              </a:rPr>
              <a:t> : reports whether the queue is full</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IsFull</a:t>
            </a:r>
            <a:r>
              <a:rPr lang="en-US" dirty="0" smtClean="0">
                <a:solidFill>
                  <a:schemeClr val="tx1"/>
                </a:solidFill>
                <a:latin typeface="Times New Roman" panose="02020603050405020304" pitchFamily="18" charset="0"/>
                <a:cs typeface="Times New Roman" panose="02020603050405020304" pitchFamily="18" charset="0"/>
              </a:rPr>
              <a:t>(Q)-&gt; report whether the queue is full</a:t>
            </a:r>
            <a:r>
              <a:rPr lang="en-US" sz="24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Initialize : cleats/initializes the queue</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Initilize</a:t>
            </a:r>
            <a:r>
              <a:rPr lang="en-US" dirty="0" smtClean="0">
                <a:solidFill>
                  <a:schemeClr val="tx1"/>
                </a:solidFill>
                <a:latin typeface="Times New Roman" panose="02020603050405020304" pitchFamily="18" charset="0"/>
                <a:cs typeface="Times New Roman" panose="02020603050405020304" pitchFamily="18" charset="0"/>
              </a:rPr>
              <a:t>(Q)-&gt; create a new empty queue named Q.</a:t>
            </a:r>
          </a:p>
          <a:p>
            <a:pPr>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Destroy : deletes the contents of the queue</a:t>
            </a:r>
          </a:p>
          <a:p>
            <a:pPr marL="4572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Destroy(Q)-&gt; delete the contents of the queue Q.</a:t>
            </a:r>
          </a:p>
          <a:p>
            <a:pPr marL="45720" indent="0">
              <a:buNone/>
            </a:pPr>
            <a:endParaRPr lang="en-US" dirty="0"/>
          </a:p>
        </p:txBody>
      </p:sp>
    </p:spTree>
    <p:extLst>
      <p:ext uri="{BB962C8B-B14F-4D97-AF65-F5344CB8AC3E}">
        <p14:creationId xmlns:p14="http://schemas.microsoft.com/office/powerpoint/2010/main" val="158099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086" y="513806"/>
            <a:ext cx="9875520" cy="772886"/>
          </a:xfrm>
        </p:spPr>
        <p:txBody>
          <a:bodyPr>
            <a:norm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Illustration/Example</a:t>
            </a:r>
            <a:endParaRPr lang="en-US" sz="4800" b="1"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190" y="1421511"/>
            <a:ext cx="7790722" cy="5179586"/>
          </a:xfrm>
        </p:spPr>
      </p:pic>
    </p:spTree>
    <p:extLst>
      <p:ext uri="{BB962C8B-B14F-4D97-AF65-F5344CB8AC3E}">
        <p14:creationId xmlns:p14="http://schemas.microsoft.com/office/powerpoint/2010/main" val="120618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7" y="461553"/>
            <a:ext cx="9875520" cy="973183"/>
          </a:xfrm>
        </p:spPr>
        <p:txBody>
          <a:bodyPr>
            <a:norm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Storing a Queue in Static Data</a:t>
            </a:r>
          </a:p>
        </p:txBody>
      </p:sp>
      <p:sp>
        <p:nvSpPr>
          <p:cNvPr id="3" name="Content Placeholder 2"/>
          <p:cNvSpPr>
            <a:spLocks noGrp="1"/>
          </p:cNvSpPr>
          <p:nvPr>
            <p:ph idx="1"/>
          </p:nvPr>
        </p:nvSpPr>
        <p:spPr>
          <a:xfrm>
            <a:off x="313509" y="2516777"/>
            <a:ext cx="11530147" cy="3579223"/>
          </a:xfrm>
        </p:spPr>
        <p:txBody>
          <a:bodyPr>
            <a:normAutofit/>
          </a:bodyPr>
          <a:lstStyle/>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This implementation stores the queue in an array</a:t>
            </a: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The array indices at which the head and tail of the queue are currently stored must be maintained.</a:t>
            </a: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The head of the queue is not necessarily at index 0. </a:t>
            </a: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The array can be “circular array” – the queue “wraps round” if the last index of the array is reached.</a:t>
            </a:r>
          </a:p>
        </p:txBody>
      </p:sp>
    </p:spTree>
    <p:extLst>
      <p:ext uri="{BB962C8B-B14F-4D97-AF65-F5344CB8AC3E}">
        <p14:creationId xmlns:p14="http://schemas.microsoft.com/office/powerpoint/2010/main" val="31495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2" y="452845"/>
            <a:ext cx="9962134" cy="925286"/>
          </a:xfrm>
        </p:spPr>
        <p:txBody>
          <a:bodyPr/>
          <a:lstStyle/>
          <a:p>
            <a:r>
              <a:rPr lang="en-US" b="1" dirty="0">
                <a:solidFill>
                  <a:srgbClr val="002060"/>
                </a:solidFill>
                <a:latin typeface="Times New Roman" panose="02020603050405020304" pitchFamily="18" charset="0"/>
                <a:cs typeface="Times New Roman" panose="02020603050405020304" pitchFamily="18" charset="0"/>
              </a:rPr>
              <a:t>Storing a queue in an array of length</a:t>
            </a:r>
            <a:endParaRPr lang="en-US" dirty="0"/>
          </a:p>
        </p:txBody>
      </p:sp>
      <p:sp>
        <p:nvSpPr>
          <p:cNvPr id="3" name="Content Placeholder 2"/>
          <p:cNvSpPr>
            <a:spLocks noGrp="1"/>
          </p:cNvSpPr>
          <p:nvPr>
            <p:ph idx="1"/>
          </p:nvPr>
        </p:nvSpPr>
        <p:spPr>
          <a:xfrm>
            <a:off x="513806" y="1445623"/>
            <a:ext cx="10502065" cy="5077097"/>
          </a:xfrm>
        </p:spPr>
        <p:txBody>
          <a:bodyPr>
            <a:noAutofit/>
          </a:bodyPr>
          <a:lstStyle/>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Add(A,Q)                                                                                                Head : 0</a:t>
            </a:r>
          </a:p>
          <a:p>
            <a:pPr marL="4572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Tail : 0</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Add(D,Q)                                                                                                Head : 0</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                                                                                                                 Tail : 1</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Add(Z,Q)                                                                                                 Head : 0</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                                                                                                                 Tail : 2</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Remove(Q)                                                                                              Head : 1</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                                                                                                                 Tail : 2</a:t>
            </a: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Add(X,Q)                                                                                                 Head : 1</a:t>
            </a:r>
          </a:p>
          <a:p>
            <a:pPr marL="4572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Tail : 3</a:t>
            </a:r>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82761276"/>
              </p:ext>
            </p:extLst>
          </p:nvPr>
        </p:nvGraphicFramePr>
        <p:xfrm>
          <a:off x="3047999" y="1584962"/>
          <a:ext cx="5643154" cy="453028"/>
        </p:xfrm>
        <a:graphic>
          <a:graphicData uri="http://schemas.openxmlformats.org/drawingml/2006/table">
            <a:tbl>
              <a:tblPr firstRow="1" bandRow="1">
                <a:tableStyleId>{5C22544A-7EE6-4342-B048-85BDC9FD1C3A}</a:tableStyleId>
              </a:tblPr>
              <a:tblGrid>
                <a:gridCol w="1128631">
                  <a:extLst>
                    <a:ext uri="{9D8B030D-6E8A-4147-A177-3AD203B41FA5}">
                      <a16:colId xmlns:a16="http://schemas.microsoft.com/office/drawing/2014/main" val="140646975"/>
                    </a:ext>
                  </a:extLst>
                </a:gridCol>
                <a:gridCol w="1173182">
                  <a:extLst>
                    <a:ext uri="{9D8B030D-6E8A-4147-A177-3AD203B41FA5}">
                      <a16:colId xmlns:a16="http://schemas.microsoft.com/office/drawing/2014/main" val="3484749284"/>
                    </a:ext>
                  </a:extLst>
                </a:gridCol>
                <a:gridCol w="1084079">
                  <a:extLst>
                    <a:ext uri="{9D8B030D-6E8A-4147-A177-3AD203B41FA5}">
                      <a16:colId xmlns:a16="http://schemas.microsoft.com/office/drawing/2014/main" val="3689274"/>
                    </a:ext>
                  </a:extLst>
                </a:gridCol>
                <a:gridCol w="1128631">
                  <a:extLst>
                    <a:ext uri="{9D8B030D-6E8A-4147-A177-3AD203B41FA5}">
                      <a16:colId xmlns:a16="http://schemas.microsoft.com/office/drawing/2014/main" val="1856209536"/>
                    </a:ext>
                  </a:extLst>
                </a:gridCol>
                <a:gridCol w="1128631">
                  <a:extLst>
                    <a:ext uri="{9D8B030D-6E8A-4147-A177-3AD203B41FA5}">
                      <a16:colId xmlns:a16="http://schemas.microsoft.com/office/drawing/2014/main" val="1339838794"/>
                    </a:ext>
                  </a:extLst>
                </a:gridCol>
              </a:tblGrid>
              <a:tr h="453028">
                <a:tc>
                  <a:txBody>
                    <a:bodyPr/>
                    <a:lstStyle/>
                    <a:p>
                      <a:r>
                        <a:rPr lang="en-US" dirty="0" smtClean="0"/>
                        <a:t>         A</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2700229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8912974"/>
              </p:ext>
            </p:extLst>
          </p:nvPr>
        </p:nvGraphicFramePr>
        <p:xfrm>
          <a:off x="3048000" y="5486401"/>
          <a:ext cx="5643155" cy="478970"/>
        </p:xfrm>
        <a:graphic>
          <a:graphicData uri="http://schemas.openxmlformats.org/drawingml/2006/table">
            <a:tbl>
              <a:tblPr firstRow="1" bandRow="1">
                <a:tableStyleId>{5C22544A-7EE6-4342-B048-85BDC9FD1C3A}</a:tableStyleId>
              </a:tblPr>
              <a:tblGrid>
                <a:gridCol w="1128631">
                  <a:extLst>
                    <a:ext uri="{9D8B030D-6E8A-4147-A177-3AD203B41FA5}">
                      <a16:colId xmlns:a16="http://schemas.microsoft.com/office/drawing/2014/main" val="1688175752"/>
                    </a:ext>
                  </a:extLst>
                </a:gridCol>
                <a:gridCol w="1128631">
                  <a:extLst>
                    <a:ext uri="{9D8B030D-6E8A-4147-A177-3AD203B41FA5}">
                      <a16:colId xmlns:a16="http://schemas.microsoft.com/office/drawing/2014/main" val="1616804115"/>
                    </a:ext>
                  </a:extLst>
                </a:gridCol>
                <a:gridCol w="1128631">
                  <a:extLst>
                    <a:ext uri="{9D8B030D-6E8A-4147-A177-3AD203B41FA5}">
                      <a16:colId xmlns:a16="http://schemas.microsoft.com/office/drawing/2014/main" val="1144950765"/>
                    </a:ext>
                  </a:extLst>
                </a:gridCol>
                <a:gridCol w="1128631">
                  <a:extLst>
                    <a:ext uri="{9D8B030D-6E8A-4147-A177-3AD203B41FA5}">
                      <a16:colId xmlns:a16="http://schemas.microsoft.com/office/drawing/2014/main" val="3859223210"/>
                    </a:ext>
                  </a:extLst>
                </a:gridCol>
                <a:gridCol w="1128631">
                  <a:extLst>
                    <a:ext uri="{9D8B030D-6E8A-4147-A177-3AD203B41FA5}">
                      <a16:colId xmlns:a16="http://schemas.microsoft.com/office/drawing/2014/main" val="2613516613"/>
                    </a:ext>
                  </a:extLst>
                </a:gridCol>
              </a:tblGrid>
              <a:tr h="478970">
                <a:tc>
                  <a:txBody>
                    <a:bodyPr/>
                    <a:lstStyle/>
                    <a:p>
                      <a:endParaRPr lang="en-US" dirty="0"/>
                    </a:p>
                  </a:txBody>
                  <a:tcPr/>
                </a:tc>
                <a:tc>
                  <a:txBody>
                    <a:bodyPr/>
                    <a:lstStyle/>
                    <a:p>
                      <a:r>
                        <a:rPr lang="en-US" dirty="0" smtClean="0"/>
                        <a:t>          D</a:t>
                      </a:r>
                      <a:endParaRPr lang="en-US" dirty="0"/>
                    </a:p>
                  </a:txBody>
                  <a:tcPr/>
                </a:tc>
                <a:tc>
                  <a:txBody>
                    <a:bodyPr/>
                    <a:lstStyle/>
                    <a:p>
                      <a:r>
                        <a:rPr lang="en-US" dirty="0" smtClean="0"/>
                        <a:t>         Z</a:t>
                      </a:r>
                      <a:endParaRPr lang="en-US" dirty="0"/>
                    </a:p>
                  </a:txBody>
                  <a:tcPr/>
                </a:tc>
                <a:tc>
                  <a:txBody>
                    <a:bodyPr/>
                    <a:lstStyle/>
                    <a:p>
                      <a:r>
                        <a:rPr lang="en-US" dirty="0" smtClean="0"/>
                        <a:t>          X</a:t>
                      </a:r>
                      <a:endParaRPr lang="en-US" dirty="0"/>
                    </a:p>
                  </a:txBody>
                  <a:tcPr/>
                </a:tc>
                <a:tc>
                  <a:txBody>
                    <a:bodyPr/>
                    <a:lstStyle/>
                    <a:p>
                      <a:endParaRPr lang="en-US" dirty="0"/>
                    </a:p>
                  </a:txBody>
                  <a:tcPr/>
                </a:tc>
                <a:extLst>
                  <a:ext uri="{0D108BD9-81ED-4DB2-BD59-A6C34878D82A}">
                    <a16:rowId xmlns:a16="http://schemas.microsoft.com/office/drawing/2014/main" val="65934694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4707881"/>
              </p:ext>
            </p:extLst>
          </p:nvPr>
        </p:nvGraphicFramePr>
        <p:xfrm>
          <a:off x="3048000" y="4563291"/>
          <a:ext cx="5643155" cy="451762"/>
        </p:xfrm>
        <a:graphic>
          <a:graphicData uri="http://schemas.openxmlformats.org/drawingml/2006/table">
            <a:tbl>
              <a:tblPr firstRow="1" bandRow="1">
                <a:tableStyleId>{5C22544A-7EE6-4342-B048-85BDC9FD1C3A}</a:tableStyleId>
              </a:tblPr>
              <a:tblGrid>
                <a:gridCol w="1128631">
                  <a:extLst>
                    <a:ext uri="{9D8B030D-6E8A-4147-A177-3AD203B41FA5}">
                      <a16:colId xmlns:a16="http://schemas.microsoft.com/office/drawing/2014/main" val="3960321621"/>
                    </a:ext>
                  </a:extLst>
                </a:gridCol>
                <a:gridCol w="1128631">
                  <a:extLst>
                    <a:ext uri="{9D8B030D-6E8A-4147-A177-3AD203B41FA5}">
                      <a16:colId xmlns:a16="http://schemas.microsoft.com/office/drawing/2014/main" val="2831016777"/>
                    </a:ext>
                  </a:extLst>
                </a:gridCol>
                <a:gridCol w="1128631">
                  <a:extLst>
                    <a:ext uri="{9D8B030D-6E8A-4147-A177-3AD203B41FA5}">
                      <a16:colId xmlns:a16="http://schemas.microsoft.com/office/drawing/2014/main" val="908420478"/>
                    </a:ext>
                  </a:extLst>
                </a:gridCol>
                <a:gridCol w="1128631">
                  <a:extLst>
                    <a:ext uri="{9D8B030D-6E8A-4147-A177-3AD203B41FA5}">
                      <a16:colId xmlns:a16="http://schemas.microsoft.com/office/drawing/2014/main" val="2764544657"/>
                    </a:ext>
                  </a:extLst>
                </a:gridCol>
                <a:gridCol w="1128631">
                  <a:extLst>
                    <a:ext uri="{9D8B030D-6E8A-4147-A177-3AD203B41FA5}">
                      <a16:colId xmlns:a16="http://schemas.microsoft.com/office/drawing/2014/main" val="78844100"/>
                    </a:ext>
                  </a:extLst>
                </a:gridCol>
              </a:tblGrid>
              <a:tr h="451762">
                <a:tc>
                  <a:txBody>
                    <a:bodyPr/>
                    <a:lstStyle/>
                    <a:p>
                      <a:endParaRPr lang="en-US" dirty="0"/>
                    </a:p>
                  </a:txBody>
                  <a:tcPr/>
                </a:tc>
                <a:tc>
                  <a:txBody>
                    <a:bodyPr/>
                    <a:lstStyle/>
                    <a:p>
                      <a:r>
                        <a:rPr lang="en-US" dirty="0" smtClean="0"/>
                        <a:t>          D</a:t>
                      </a:r>
                      <a:endParaRPr lang="en-US" dirty="0"/>
                    </a:p>
                  </a:txBody>
                  <a:tcPr/>
                </a:tc>
                <a:tc>
                  <a:txBody>
                    <a:bodyPr/>
                    <a:lstStyle/>
                    <a:p>
                      <a:r>
                        <a:rPr lang="en-US" dirty="0" smtClean="0"/>
                        <a:t>         Z</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02879094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0384524"/>
              </p:ext>
            </p:extLst>
          </p:nvPr>
        </p:nvGraphicFramePr>
        <p:xfrm>
          <a:off x="3048000" y="3497945"/>
          <a:ext cx="5643155" cy="481872"/>
        </p:xfrm>
        <a:graphic>
          <a:graphicData uri="http://schemas.openxmlformats.org/drawingml/2006/table">
            <a:tbl>
              <a:tblPr firstRow="1" bandRow="1">
                <a:tableStyleId>{5C22544A-7EE6-4342-B048-85BDC9FD1C3A}</a:tableStyleId>
              </a:tblPr>
              <a:tblGrid>
                <a:gridCol w="1128631">
                  <a:extLst>
                    <a:ext uri="{9D8B030D-6E8A-4147-A177-3AD203B41FA5}">
                      <a16:colId xmlns:a16="http://schemas.microsoft.com/office/drawing/2014/main" val="1794445466"/>
                    </a:ext>
                  </a:extLst>
                </a:gridCol>
                <a:gridCol w="1128631">
                  <a:extLst>
                    <a:ext uri="{9D8B030D-6E8A-4147-A177-3AD203B41FA5}">
                      <a16:colId xmlns:a16="http://schemas.microsoft.com/office/drawing/2014/main" val="3806078466"/>
                    </a:ext>
                  </a:extLst>
                </a:gridCol>
                <a:gridCol w="1128631">
                  <a:extLst>
                    <a:ext uri="{9D8B030D-6E8A-4147-A177-3AD203B41FA5}">
                      <a16:colId xmlns:a16="http://schemas.microsoft.com/office/drawing/2014/main" val="975753118"/>
                    </a:ext>
                  </a:extLst>
                </a:gridCol>
                <a:gridCol w="1128631">
                  <a:extLst>
                    <a:ext uri="{9D8B030D-6E8A-4147-A177-3AD203B41FA5}">
                      <a16:colId xmlns:a16="http://schemas.microsoft.com/office/drawing/2014/main" val="3868523576"/>
                    </a:ext>
                  </a:extLst>
                </a:gridCol>
                <a:gridCol w="1128631">
                  <a:extLst>
                    <a:ext uri="{9D8B030D-6E8A-4147-A177-3AD203B41FA5}">
                      <a16:colId xmlns:a16="http://schemas.microsoft.com/office/drawing/2014/main" val="13678739"/>
                    </a:ext>
                  </a:extLst>
                </a:gridCol>
              </a:tblGrid>
              <a:tr h="481872">
                <a:tc>
                  <a:txBody>
                    <a:bodyPr/>
                    <a:lstStyle/>
                    <a:p>
                      <a:r>
                        <a:rPr lang="en-US" dirty="0" smtClean="0"/>
                        <a:t>        A</a:t>
                      </a:r>
                      <a:endParaRPr lang="en-US" dirty="0"/>
                    </a:p>
                  </a:txBody>
                  <a:tcPr/>
                </a:tc>
                <a:tc>
                  <a:txBody>
                    <a:bodyPr/>
                    <a:lstStyle/>
                    <a:p>
                      <a:r>
                        <a:rPr lang="en-US" dirty="0" smtClean="0"/>
                        <a:t>          D</a:t>
                      </a:r>
                      <a:endParaRPr lang="en-US" dirty="0"/>
                    </a:p>
                  </a:txBody>
                  <a:tcPr/>
                </a:tc>
                <a:tc>
                  <a:txBody>
                    <a:bodyPr/>
                    <a:lstStyle/>
                    <a:p>
                      <a:r>
                        <a:rPr lang="en-US" dirty="0" smtClean="0"/>
                        <a:t>         Z</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1742034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5451320"/>
              </p:ext>
            </p:extLst>
          </p:nvPr>
        </p:nvGraphicFramePr>
        <p:xfrm>
          <a:off x="3048000" y="2509339"/>
          <a:ext cx="5643155" cy="517258"/>
        </p:xfrm>
        <a:graphic>
          <a:graphicData uri="http://schemas.openxmlformats.org/drawingml/2006/table">
            <a:tbl>
              <a:tblPr firstRow="1" bandRow="1">
                <a:tableStyleId>{5C22544A-7EE6-4342-B048-85BDC9FD1C3A}</a:tableStyleId>
              </a:tblPr>
              <a:tblGrid>
                <a:gridCol w="1128631">
                  <a:extLst>
                    <a:ext uri="{9D8B030D-6E8A-4147-A177-3AD203B41FA5}">
                      <a16:colId xmlns:a16="http://schemas.microsoft.com/office/drawing/2014/main" val="2589379978"/>
                    </a:ext>
                  </a:extLst>
                </a:gridCol>
                <a:gridCol w="1128631">
                  <a:extLst>
                    <a:ext uri="{9D8B030D-6E8A-4147-A177-3AD203B41FA5}">
                      <a16:colId xmlns:a16="http://schemas.microsoft.com/office/drawing/2014/main" val="808071506"/>
                    </a:ext>
                  </a:extLst>
                </a:gridCol>
                <a:gridCol w="1128631">
                  <a:extLst>
                    <a:ext uri="{9D8B030D-6E8A-4147-A177-3AD203B41FA5}">
                      <a16:colId xmlns:a16="http://schemas.microsoft.com/office/drawing/2014/main" val="28036797"/>
                    </a:ext>
                  </a:extLst>
                </a:gridCol>
                <a:gridCol w="1128631">
                  <a:extLst>
                    <a:ext uri="{9D8B030D-6E8A-4147-A177-3AD203B41FA5}">
                      <a16:colId xmlns:a16="http://schemas.microsoft.com/office/drawing/2014/main" val="3957177610"/>
                    </a:ext>
                  </a:extLst>
                </a:gridCol>
                <a:gridCol w="1128631">
                  <a:extLst>
                    <a:ext uri="{9D8B030D-6E8A-4147-A177-3AD203B41FA5}">
                      <a16:colId xmlns:a16="http://schemas.microsoft.com/office/drawing/2014/main" val="3058819309"/>
                    </a:ext>
                  </a:extLst>
                </a:gridCol>
              </a:tblGrid>
              <a:tr h="517258">
                <a:tc>
                  <a:txBody>
                    <a:bodyPr/>
                    <a:lstStyle/>
                    <a:p>
                      <a:r>
                        <a:rPr lang="en-US" dirty="0" smtClean="0"/>
                        <a:t>         A</a:t>
                      </a:r>
                      <a:endParaRPr lang="en-US" dirty="0"/>
                    </a:p>
                  </a:txBody>
                  <a:tcPr/>
                </a:tc>
                <a:tc>
                  <a:txBody>
                    <a:bodyPr/>
                    <a:lstStyle/>
                    <a:p>
                      <a:r>
                        <a:rPr lang="en-US" dirty="0" smtClean="0"/>
                        <a:t>        D</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31959021"/>
                  </a:ext>
                </a:extLst>
              </a:tr>
            </a:tbl>
          </a:graphicData>
        </a:graphic>
      </p:graphicFrame>
    </p:spTree>
    <p:extLst>
      <p:ext uri="{BB962C8B-B14F-4D97-AF65-F5344CB8AC3E}">
        <p14:creationId xmlns:p14="http://schemas.microsoft.com/office/powerpoint/2010/main" val="323366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38" y="409303"/>
            <a:ext cx="9990909" cy="799010"/>
          </a:xfrm>
        </p:spPr>
        <p:txBody>
          <a:bodyPr/>
          <a:lstStyle/>
          <a:p>
            <a:r>
              <a:rPr lang="en-US" b="1" dirty="0">
                <a:solidFill>
                  <a:srgbClr val="00B050"/>
                </a:solidFill>
                <a:latin typeface="Times New Roman" panose="02020603050405020304" pitchFamily="18" charset="0"/>
                <a:cs typeface="Times New Roman" panose="02020603050405020304" pitchFamily="18" charset="0"/>
              </a:rPr>
              <a:t>Storing a Queue in </a:t>
            </a:r>
            <a:r>
              <a:rPr lang="en-US" b="1" dirty="0" smtClean="0">
                <a:solidFill>
                  <a:srgbClr val="00B050"/>
                </a:solidFill>
                <a:latin typeface="Times New Roman" panose="02020603050405020304" pitchFamily="18" charset="0"/>
                <a:cs typeface="Times New Roman" panose="02020603050405020304" pitchFamily="18" charset="0"/>
              </a:rPr>
              <a:t>Dynamic </a:t>
            </a:r>
            <a:r>
              <a:rPr lang="en-US" b="1" dirty="0">
                <a:solidFill>
                  <a:srgbClr val="00B050"/>
                </a:solidFill>
                <a:latin typeface="Times New Roman" panose="02020603050405020304" pitchFamily="18" charset="0"/>
                <a:cs typeface="Times New Roman" panose="02020603050405020304" pitchFamily="18" charset="0"/>
              </a:rPr>
              <a:t>Data</a:t>
            </a:r>
            <a:endParaRPr lang="en-US" dirty="0"/>
          </a:p>
        </p:txBody>
      </p:sp>
      <p:sp>
        <p:nvSpPr>
          <p:cNvPr id="3" name="Content Placeholder 2"/>
          <p:cNvSpPr>
            <a:spLocks noGrp="1"/>
          </p:cNvSpPr>
          <p:nvPr>
            <p:ph idx="1"/>
          </p:nvPr>
        </p:nvSpPr>
        <p:spPr>
          <a:xfrm>
            <a:off x="740230" y="1733006"/>
            <a:ext cx="10275642" cy="4362994"/>
          </a:xfrm>
        </p:spPr>
        <p:txBody>
          <a:bodyPr/>
          <a:lstStyle/>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Each node in a dynamic data structure contains data AND a reference to the next node.</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A queue also needs a reference to the head AND a reference to the tail node.</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The Following diagram describes the storage of a queue called Queue. Each node consists of data(</a:t>
            </a:r>
            <a:r>
              <a:rPr lang="en-US" sz="2400" dirty="0" err="1" smtClean="0">
                <a:solidFill>
                  <a:schemeClr val="tx1"/>
                </a:solidFill>
                <a:latin typeface="Times New Roman" panose="02020603050405020304" pitchFamily="18" charset="0"/>
                <a:cs typeface="Times New Roman" panose="02020603050405020304" pitchFamily="18" charset="0"/>
              </a:rPr>
              <a:t>Dataltem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nd</a:t>
            </a:r>
            <a:r>
              <a:rPr lang="en-US" sz="2400" dirty="0" smtClean="0">
                <a:solidFill>
                  <a:schemeClr val="tx1"/>
                </a:solidFill>
                <a:latin typeface="Times New Roman" panose="02020603050405020304" pitchFamily="18" charset="0"/>
                <a:cs typeface="Times New Roman" panose="02020603050405020304" pitchFamily="18" charset="0"/>
              </a:rPr>
              <a:t> a reference (</a:t>
            </a:r>
            <a:r>
              <a:rPr lang="en-US" sz="2400" dirty="0" err="1" smtClean="0">
                <a:solidFill>
                  <a:schemeClr val="tx1"/>
                </a:solidFill>
                <a:latin typeface="Times New Roman" panose="02020603050405020304" pitchFamily="18" charset="0"/>
                <a:cs typeface="Times New Roman" panose="02020603050405020304" pitchFamily="18" charset="0"/>
              </a:rPr>
              <a:t>NextNode</a:t>
            </a:r>
            <a:r>
              <a:rPr lang="en-US" sz="24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sz="2400" dirty="0" smtClean="0">
              <a:solidFill>
                <a:schemeClr val="tx1"/>
              </a:solidFill>
              <a:latin typeface="Times New Roman" panose="02020603050405020304" pitchFamily="18" charset="0"/>
              <a:cs typeface="Times New Roman" panose="02020603050405020304" pitchFamily="18" charset="0"/>
            </a:endParaRPr>
          </a:p>
          <a:p>
            <a:pPr marL="4572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418" y="4343155"/>
            <a:ext cx="10040751" cy="1752845"/>
          </a:xfrm>
          <a:prstGeom prst="rect">
            <a:avLst/>
          </a:prstGeom>
        </p:spPr>
      </p:pic>
    </p:spTree>
    <p:extLst>
      <p:ext uri="{BB962C8B-B14F-4D97-AF65-F5344CB8AC3E}">
        <p14:creationId xmlns:p14="http://schemas.microsoft.com/office/powerpoint/2010/main" val="37759303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1071</TotalTime>
  <Words>874</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Corbel</vt:lpstr>
      <vt:lpstr>French Script MT</vt:lpstr>
      <vt:lpstr>Times New Roman</vt:lpstr>
      <vt:lpstr>Wingdings</vt:lpstr>
      <vt:lpstr>Basis</vt:lpstr>
      <vt:lpstr>Hello Everyone                                        Course Code : CSE201                                                             Course Title : Data Structure</vt:lpstr>
      <vt:lpstr> </vt:lpstr>
      <vt:lpstr>Outline</vt:lpstr>
      <vt:lpstr>What is Queue?</vt:lpstr>
      <vt:lpstr>Queue Operations</vt:lpstr>
      <vt:lpstr>Illustration/Example</vt:lpstr>
      <vt:lpstr>Storing a Queue in Static Data</vt:lpstr>
      <vt:lpstr>Storing a queue in an array of length</vt:lpstr>
      <vt:lpstr>Storing a Queue in Dynamic Data</vt:lpstr>
      <vt:lpstr>Storing a Queue in Dynamic Data</vt:lpstr>
      <vt:lpstr>Storing a Queue in Dynamic Data</vt:lpstr>
      <vt:lpstr>Pseudo Code</vt:lpstr>
      <vt:lpstr>Complexity</vt:lpstr>
      <vt:lpstr>Advantages of Queue </vt:lpstr>
      <vt:lpstr>Disadvantages of Queue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Lists</dc:title>
  <dc:creator>MD Imran Hosan</dc:creator>
  <cp:lastModifiedBy>Hp</cp:lastModifiedBy>
  <cp:revision>80</cp:revision>
  <dcterms:created xsi:type="dcterms:W3CDTF">2021-07-07T07:41:40Z</dcterms:created>
  <dcterms:modified xsi:type="dcterms:W3CDTF">2021-07-09T15:37:33Z</dcterms:modified>
</cp:coreProperties>
</file>