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83" r:id="rId2"/>
    <p:sldId id="284" r:id="rId3"/>
    <p:sldId id="257" r:id="rId4"/>
    <p:sldId id="258" r:id="rId5"/>
    <p:sldId id="259" r:id="rId6"/>
    <p:sldId id="287" r:id="rId7"/>
    <p:sldId id="288" r:id="rId8"/>
    <p:sldId id="291" r:id="rId9"/>
    <p:sldId id="292" r:id="rId10"/>
    <p:sldId id="293" r:id="rId11"/>
    <p:sldId id="294" r:id="rId12"/>
    <p:sldId id="262" r:id="rId13"/>
    <p:sldId id="263" r:id="rId14"/>
    <p:sldId id="289" r:id="rId15"/>
    <p:sldId id="265" r:id="rId16"/>
    <p:sldId id="290" r:id="rId17"/>
    <p:sldId id="266" r:id="rId18"/>
    <p:sldId id="28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85" d="100"/>
          <a:sy n="85" d="100"/>
        </p:scale>
        <p:origin x="4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61BEF0D-F0BB-DE4B-95CE-6DB70DBA9567}" type="datetimeFigureOut">
              <a:rPr lang="en-US" smtClean="0"/>
              <a:pPr/>
              <a:t>7/9/2021</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57F1E4F-1CFF-5643-939E-217C01CDF565}"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52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4927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7238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294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19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5513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063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9160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895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6591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8713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61BEF0D-F0BB-DE4B-95CE-6DB70DBA9567}" type="datetimeFigureOut">
              <a:rPr lang="en-US" smtClean="0"/>
              <a:pPr/>
              <a:t>7/9/2021</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743113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sorting-algorithm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765" y="331695"/>
            <a:ext cx="10165975" cy="2088776"/>
          </a:xfrm>
        </p:spPr>
        <p:txBody>
          <a:bodyPr>
            <a:normAutofit fontScale="90000"/>
          </a:bodyPr>
          <a:lstStyle/>
          <a:p>
            <a:pPr algn="ctr"/>
            <a:r>
              <a:rPr lang="en-US" sz="7200" dirty="0">
                <a:solidFill>
                  <a:srgbClr val="C00000"/>
                </a:solidFill>
                <a:latin typeface="Times New Roman"/>
                <a:cs typeface="Times New Roman"/>
              </a:rPr>
              <a:t>Hello Everyone</a:t>
            </a:r>
            <a:r>
              <a:rPr lang="en-US" dirty="0">
                <a:solidFill>
                  <a:srgbClr val="C00000"/>
                </a:solidFill>
                <a:latin typeface="Times New Roman"/>
                <a:cs typeface="Times New Roman"/>
              </a:rPr>
              <a:t>                                        </a:t>
            </a:r>
            <a:r>
              <a:rPr lang="en-US" sz="4000" dirty="0">
                <a:solidFill>
                  <a:srgbClr val="0070C0"/>
                </a:solidFill>
                <a:latin typeface="Times New Roman" panose="02020603050405020304" pitchFamily="18" charset="0"/>
                <a:ea typeface="+mj-lt"/>
                <a:cs typeface="Times New Roman" panose="02020603050405020304" pitchFamily="18" charset="0"/>
              </a:rPr>
              <a:t>Course Code : CSE201                                                             Course Title : Data Structure</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3384177"/>
            <a:ext cx="4754880" cy="2953870"/>
          </a:xfrm>
        </p:spPr>
        <p:txBody>
          <a:bodyPr/>
          <a:lstStyle/>
          <a:p>
            <a:pPr marL="0" indent="0">
              <a:buNone/>
            </a:pPr>
            <a:r>
              <a:rPr lang="en-US" sz="3600" b="1" dirty="0">
                <a:solidFill>
                  <a:srgbClr val="00B050"/>
                </a:solidFill>
                <a:latin typeface="Times New Roman"/>
                <a:cs typeface="Times New Roman"/>
              </a:rPr>
              <a:t>Course Teacher:</a:t>
            </a:r>
          </a:p>
          <a:p>
            <a:pPr marL="0" indent="0">
              <a:buNone/>
            </a:pPr>
            <a:r>
              <a:rPr lang="en-US" sz="2000" smtClean="0">
                <a:solidFill>
                  <a:schemeClr val="tx1"/>
                </a:solidFill>
                <a:latin typeface="Times New Roman"/>
                <a:cs typeface="Times New Roman"/>
              </a:rPr>
              <a:t>Md. </a:t>
            </a:r>
            <a:r>
              <a:rPr lang="en-US" sz="2000" dirty="0">
                <a:solidFill>
                  <a:schemeClr val="tx1"/>
                </a:solidFill>
                <a:latin typeface="Times New Roman"/>
                <a:cs typeface="Times New Roman"/>
              </a:rPr>
              <a:t>Jamal </a:t>
            </a:r>
            <a:r>
              <a:rPr lang="en-US" sz="2000" dirty="0" smtClean="0">
                <a:solidFill>
                  <a:schemeClr val="tx1"/>
                </a:solidFill>
                <a:latin typeface="Times New Roman"/>
                <a:cs typeface="Times New Roman"/>
              </a:rPr>
              <a:t>Uddin </a:t>
            </a:r>
            <a:endParaRPr lang="en-US" sz="2000" dirty="0">
              <a:solidFill>
                <a:schemeClr val="tx1"/>
              </a:solidFill>
              <a:latin typeface="Times New Roman"/>
              <a:cs typeface="Times New Roman"/>
            </a:endParaRPr>
          </a:p>
          <a:p>
            <a:pPr marL="0" indent="0">
              <a:lnSpc>
                <a:spcPct val="100000"/>
              </a:lnSpc>
              <a:buNone/>
            </a:pPr>
            <a:r>
              <a:rPr lang="en-US" sz="2000" dirty="0">
                <a:solidFill>
                  <a:schemeClr val="tx1"/>
                </a:solidFill>
                <a:latin typeface="Times New Roman"/>
                <a:cs typeface="Times New Roman"/>
              </a:rPr>
              <a:t>Assistant Professor</a:t>
            </a:r>
          </a:p>
          <a:p>
            <a:pPr marL="0" indent="0">
              <a:lnSpc>
                <a:spcPct val="100000"/>
              </a:lnSpc>
              <a:buNone/>
            </a:pPr>
            <a:r>
              <a:rPr lang="en-US" sz="2000" dirty="0">
                <a:solidFill>
                  <a:schemeClr val="tx1"/>
                </a:solidFill>
                <a:latin typeface="Times New Roman"/>
                <a:cs typeface="Times New Roman"/>
              </a:rPr>
              <a:t>Department of CSE,BSMRSTU,</a:t>
            </a:r>
          </a:p>
          <a:p>
            <a:pPr marL="0" indent="0">
              <a:lnSpc>
                <a:spcPct val="100000"/>
              </a:lnSpc>
              <a:buNone/>
            </a:pPr>
            <a:r>
              <a:rPr lang="en-US" sz="2000" dirty="0">
                <a:solidFill>
                  <a:schemeClr val="tx1"/>
                </a:solidFill>
                <a:latin typeface="Times New Roman"/>
                <a:cs typeface="Times New Roman"/>
              </a:rPr>
              <a:t>Gopalganj-8100.</a:t>
            </a:r>
          </a:p>
          <a:p>
            <a:pPr marL="45720" indent="0">
              <a:buNone/>
            </a:pPr>
            <a:endParaRPr lang="en-US" dirty="0"/>
          </a:p>
        </p:txBody>
      </p:sp>
      <p:sp>
        <p:nvSpPr>
          <p:cNvPr id="4" name="Content Placeholder 3"/>
          <p:cNvSpPr>
            <a:spLocks noGrp="1"/>
          </p:cNvSpPr>
          <p:nvPr>
            <p:ph sz="half" idx="2"/>
          </p:nvPr>
        </p:nvSpPr>
        <p:spPr>
          <a:xfrm>
            <a:off x="7047541" y="3384177"/>
            <a:ext cx="4754880" cy="2720788"/>
          </a:xfrm>
        </p:spPr>
        <p:txBody>
          <a:bodyPr/>
          <a:lstStyle/>
          <a:p>
            <a:pPr marL="0" indent="0">
              <a:buNone/>
            </a:pPr>
            <a:r>
              <a:rPr lang="en-US" sz="3600" b="1" dirty="0" smtClean="0">
                <a:solidFill>
                  <a:srgbClr val="00B050"/>
                </a:solidFill>
                <a:latin typeface="Times New Roman"/>
                <a:cs typeface="Times New Roman"/>
              </a:rPr>
              <a:t>Presented </a:t>
            </a:r>
            <a:r>
              <a:rPr lang="en-US" sz="3600" b="1" dirty="0">
                <a:solidFill>
                  <a:srgbClr val="00B050"/>
                </a:solidFill>
                <a:latin typeface="Times New Roman"/>
                <a:cs typeface="Times New Roman"/>
              </a:rPr>
              <a:t>By:</a:t>
            </a:r>
          </a:p>
          <a:p>
            <a:pPr marL="0" indent="0">
              <a:lnSpc>
                <a:spcPct val="100000"/>
              </a:lnSpc>
              <a:buNone/>
            </a:pPr>
            <a:r>
              <a:rPr lang="en-US" sz="2400" dirty="0" err="1">
                <a:solidFill>
                  <a:schemeClr val="tx1"/>
                </a:solidFill>
                <a:latin typeface="Times New Roman"/>
                <a:cs typeface="Times New Roman"/>
              </a:rPr>
              <a:t>Tushar</a:t>
            </a:r>
            <a:r>
              <a:rPr lang="en-US" sz="2400" dirty="0">
                <a:solidFill>
                  <a:schemeClr val="tx1"/>
                </a:solidFill>
                <a:latin typeface="Times New Roman"/>
                <a:cs typeface="Times New Roman"/>
              </a:rPr>
              <a:t> Sarkar</a:t>
            </a:r>
          </a:p>
          <a:p>
            <a:pPr marL="0" indent="0">
              <a:lnSpc>
                <a:spcPct val="100000"/>
              </a:lnSpc>
              <a:buNone/>
            </a:pPr>
            <a:r>
              <a:rPr lang="en-US" sz="2000" dirty="0">
                <a:solidFill>
                  <a:schemeClr val="tx1"/>
                </a:solidFill>
                <a:latin typeface="Times New Roman"/>
                <a:cs typeface="Times New Roman"/>
              </a:rPr>
              <a:t>Student ID: 18CSE035</a:t>
            </a:r>
          </a:p>
          <a:p>
            <a:pPr marL="0" indent="0">
              <a:lnSpc>
                <a:spcPct val="100000"/>
              </a:lnSpc>
              <a:buNone/>
            </a:pPr>
            <a:r>
              <a:rPr lang="en-US" sz="2000" dirty="0">
                <a:solidFill>
                  <a:schemeClr val="tx1"/>
                </a:solidFill>
                <a:latin typeface="Times New Roman"/>
                <a:cs typeface="Times New Roman"/>
              </a:rPr>
              <a:t>Department of CSE,BSMRSTU,</a:t>
            </a:r>
          </a:p>
          <a:p>
            <a:pPr marL="0" indent="0">
              <a:lnSpc>
                <a:spcPct val="100000"/>
              </a:lnSpc>
              <a:buNone/>
            </a:pPr>
            <a:r>
              <a:rPr lang="en-US" sz="2000" dirty="0">
                <a:solidFill>
                  <a:schemeClr val="tx1"/>
                </a:solidFill>
                <a:latin typeface="Times New Roman"/>
                <a:cs typeface="Times New Roman"/>
              </a:rPr>
              <a:t>Gopalganj-8100.</a:t>
            </a:r>
          </a:p>
          <a:p>
            <a:pPr marL="45720" indent="0">
              <a:buNone/>
            </a:pPr>
            <a:endParaRPr lang="en-US" dirty="0"/>
          </a:p>
        </p:txBody>
      </p:sp>
    </p:spTree>
    <p:extLst>
      <p:ext uri="{BB962C8B-B14F-4D97-AF65-F5344CB8AC3E}">
        <p14:creationId xmlns:p14="http://schemas.microsoft.com/office/powerpoint/2010/main" val="2696568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234" y="217714"/>
            <a:ext cx="10069286" cy="923109"/>
          </a:xfrm>
        </p:spPr>
        <p:txBody>
          <a:bodyPr/>
          <a:lstStyle/>
          <a:p>
            <a:pPr algn="ctr"/>
            <a:r>
              <a:rPr lang="en-US" b="1" dirty="0" smtClean="0">
                <a:solidFill>
                  <a:srgbClr val="002060"/>
                </a:solidFill>
                <a:latin typeface="Times New Roman" panose="02020603050405020304" pitchFamily="18" charset="0"/>
                <a:cs typeface="Times New Roman" panose="02020603050405020304" pitchFamily="18" charset="0"/>
              </a:rPr>
              <a:t>Example Explain</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7052" y="1140823"/>
            <a:ext cx="11495314" cy="5425440"/>
          </a:xfrm>
        </p:spPr>
        <p:txBody>
          <a:bodyPr/>
          <a:lstStyle/>
          <a:p>
            <a:pPr marL="45720" indent="0">
              <a:buNone/>
            </a:pPr>
            <a:r>
              <a:rPr lang="en-US" dirty="0">
                <a:solidFill>
                  <a:srgbClr val="00B0F0"/>
                </a:solidFill>
                <a:latin typeface="Times New Roman" panose="02020603050405020304" pitchFamily="18" charset="0"/>
                <a:cs typeface="Times New Roman" panose="02020603050405020304" pitchFamily="18" charset="0"/>
              </a:rPr>
              <a:t>Step </a:t>
            </a:r>
            <a:r>
              <a:rPr lang="en-US" dirty="0" smtClean="0">
                <a:solidFill>
                  <a:srgbClr val="00B0F0"/>
                </a:solidFill>
                <a:latin typeface="Times New Roman" panose="02020603050405020304" pitchFamily="18" charset="0"/>
                <a:cs typeface="Times New Roman" panose="02020603050405020304" pitchFamily="18" charset="0"/>
              </a:rPr>
              <a:t>7: </a:t>
            </a:r>
            <a:endParaRPr lang="en-US" dirty="0">
              <a:solidFill>
                <a:srgbClr val="00B0F0"/>
              </a:solidFill>
              <a:latin typeface="Times New Roman" panose="02020603050405020304" pitchFamily="18" charset="0"/>
              <a:cs typeface="Times New Roman" panose="02020603050405020304" pitchFamily="18" charset="0"/>
            </a:endParaRPr>
          </a:p>
          <a:p>
            <a:pPr marL="45720" indent="0">
              <a:buNone/>
            </a:pPr>
            <a:r>
              <a:rPr lang="en-US" dirty="0">
                <a:solidFill>
                  <a:srgbClr val="00B0F0"/>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pivot=5, </a:t>
            </a:r>
            <a:r>
              <a:rPr lang="en-US" dirty="0">
                <a:solidFill>
                  <a:schemeClr val="tx1"/>
                </a:solidFill>
                <a:latin typeface="Times New Roman" panose="02020603050405020304" pitchFamily="18" charset="0"/>
                <a:cs typeface="Times New Roman" panose="02020603050405020304" pitchFamily="18" charset="0"/>
              </a:rPr>
              <a:t>right=4</a:t>
            </a:r>
          </a:p>
          <a:p>
            <a:pPr marL="45720" indent="0">
              <a:buNone/>
            </a:pPr>
            <a:r>
              <a:rPr lang="en-US" dirty="0">
                <a:solidFill>
                  <a:schemeClr val="tx1"/>
                </a:solidFill>
                <a:latin typeface="Times New Roman" panose="02020603050405020304" pitchFamily="18" charset="0"/>
                <a:cs typeface="Times New Roman" panose="02020603050405020304" pitchFamily="18" charset="0"/>
              </a:rPr>
              <a:t>           pivot </a:t>
            </a:r>
            <a:r>
              <a:rPr lang="en-US" dirty="0" smtClean="0">
                <a:solidFill>
                  <a:schemeClr val="tx1"/>
                </a:solidFill>
                <a:latin typeface="Times New Roman" panose="02020603050405020304" pitchFamily="18" charset="0"/>
                <a:cs typeface="Times New Roman" panose="02020603050405020304" pitchFamily="18" charset="0"/>
              </a:rPr>
              <a:t>&gt; </a:t>
            </a:r>
            <a:r>
              <a:rPr lang="en-US" dirty="0">
                <a:solidFill>
                  <a:schemeClr val="tx1"/>
                </a:solidFill>
                <a:latin typeface="Times New Roman" panose="02020603050405020304" pitchFamily="18" charset="0"/>
                <a:cs typeface="Times New Roman" panose="02020603050405020304" pitchFamily="18" charset="0"/>
              </a:rPr>
              <a:t>right, </a:t>
            </a:r>
            <a:r>
              <a:rPr lang="en-US" dirty="0" smtClean="0">
                <a:solidFill>
                  <a:schemeClr val="tx1"/>
                </a:solidFill>
                <a:latin typeface="Times New Roman" panose="02020603050405020304" pitchFamily="18" charset="0"/>
                <a:cs typeface="Times New Roman" panose="02020603050405020304" pitchFamily="18" charset="0"/>
              </a:rPr>
              <a:t>swap(</a:t>
            </a:r>
            <a:r>
              <a:rPr lang="en-US" dirty="0" err="1" smtClean="0">
                <a:solidFill>
                  <a:schemeClr val="tx1"/>
                </a:solidFill>
                <a:latin typeface="Times New Roman" panose="02020603050405020304" pitchFamily="18" charset="0"/>
                <a:cs typeface="Times New Roman" panose="02020603050405020304" pitchFamily="18" charset="0"/>
              </a:rPr>
              <a:t>pivot,right</a:t>
            </a:r>
            <a:r>
              <a:rPr lang="en-US" dirty="0" smtClean="0">
                <a:solidFill>
                  <a:schemeClr val="tx1"/>
                </a:solidFill>
                <a:latin typeface="Times New Roman" panose="02020603050405020304" pitchFamily="18" charset="0"/>
                <a:cs typeface="Times New Roman" panose="02020603050405020304" pitchFamily="18" charset="0"/>
              </a:rPr>
              <a:t>)</a:t>
            </a:r>
          </a:p>
          <a:p>
            <a:pPr marL="45720" indent="0">
              <a:buNone/>
            </a:pPr>
            <a:endParaRPr lang="en-US" dirty="0">
              <a:solidFill>
                <a:schemeClr val="tx1"/>
              </a:solidFill>
              <a:latin typeface="Times New Roman" panose="02020603050405020304" pitchFamily="18" charset="0"/>
              <a:cs typeface="Times New Roman" panose="02020603050405020304" pitchFamily="18" charset="0"/>
            </a:endParaRPr>
          </a:p>
          <a:p>
            <a:pPr marL="45720" indent="0">
              <a:buNone/>
            </a:pPr>
            <a:r>
              <a:rPr lang="en-US" dirty="0">
                <a:solidFill>
                  <a:srgbClr val="00B0F0"/>
                </a:solidFill>
                <a:latin typeface="Times New Roman" panose="02020603050405020304" pitchFamily="18" charset="0"/>
                <a:cs typeface="Times New Roman" panose="02020603050405020304" pitchFamily="18" charset="0"/>
              </a:rPr>
              <a:t>Step </a:t>
            </a:r>
            <a:r>
              <a:rPr lang="en-US" dirty="0" smtClean="0">
                <a:solidFill>
                  <a:srgbClr val="00B0F0"/>
                </a:solidFill>
                <a:latin typeface="Times New Roman" panose="02020603050405020304" pitchFamily="18" charset="0"/>
                <a:cs typeface="Times New Roman" panose="02020603050405020304" pitchFamily="18" charset="0"/>
              </a:rPr>
              <a:t>8: </a:t>
            </a:r>
            <a:endParaRPr lang="en-US" dirty="0">
              <a:solidFill>
                <a:srgbClr val="00B0F0"/>
              </a:solidFill>
              <a:latin typeface="Times New Roman" panose="02020603050405020304" pitchFamily="18" charset="0"/>
              <a:cs typeface="Times New Roman" panose="02020603050405020304" pitchFamily="18" charset="0"/>
            </a:endParaRPr>
          </a:p>
          <a:p>
            <a:pPr marL="45720" indent="0">
              <a:buNone/>
            </a:pPr>
            <a:r>
              <a:rPr lang="en-US" dirty="0">
                <a:solidFill>
                  <a:srgbClr val="00B0F0"/>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pivot=5, left=4</a:t>
            </a:r>
            <a:endParaRPr lang="en-US" dirty="0">
              <a:solidFill>
                <a:schemeClr val="tx1"/>
              </a:solidFill>
              <a:latin typeface="Times New Roman" panose="02020603050405020304" pitchFamily="18" charset="0"/>
              <a:cs typeface="Times New Roman" panose="02020603050405020304" pitchFamily="18" charset="0"/>
            </a:endParaRPr>
          </a:p>
          <a:p>
            <a:pPr marL="45720" indent="0">
              <a:buNone/>
            </a:pPr>
            <a:r>
              <a:rPr lang="en-US" dirty="0">
                <a:solidFill>
                  <a:schemeClr val="tx1"/>
                </a:solidFill>
                <a:latin typeface="Times New Roman" panose="02020603050405020304" pitchFamily="18" charset="0"/>
                <a:cs typeface="Times New Roman" panose="02020603050405020304" pitchFamily="18" charset="0"/>
              </a:rPr>
              <a:t>           pivot </a:t>
            </a:r>
            <a:r>
              <a:rPr lang="en-US" dirty="0" smtClean="0">
                <a:solidFill>
                  <a:schemeClr val="tx1"/>
                </a:solidFill>
                <a:latin typeface="Times New Roman" panose="02020603050405020304" pitchFamily="18" charset="0"/>
                <a:cs typeface="Times New Roman" panose="02020603050405020304" pitchFamily="18" charset="0"/>
              </a:rPr>
              <a:t>&gt; left, left </a:t>
            </a:r>
            <a:r>
              <a:rPr lang="en-US" dirty="0">
                <a:solidFill>
                  <a:schemeClr val="tx1"/>
                </a:solidFill>
                <a:latin typeface="Times New Roman" panose="02020603050405020304" pitchFamily="18" charset="0"/>
                <a:cs typeface="Times New Roman" panose="02020603050405020304" pitchFamily="18" charset="0"/>
              </a:rPr>
              <a:t>shift</a:t>
            </a:r>
            <a:endParaRPr lang="en-US" dirty="0">
              <a:solidFill>
                <a:srgbClr val="00B0F0"/>
              </a:solidFill>
              <a:latin typeface="Times New Roman" panose="02020603050405020304" pitchFamily="18" charset="0"/>
              <a:cs typeface="Times New Roman" panose="02020603050405020304" pitchFamily="18" charset="0"/>
            </a:endParaRPr>
          </a:p>
          <a:p>
            <a:pPr marL="45720" indent="0">
              <a:buNone/>
            </a:pPr>
            <a:r>
              <a:rPr lang="en-US" dirty="0">
                <a:solidFill>
                  <a:srgbClr val="00B0F0"/>
                </a:solidFill>
                <a:latin typeface="Times New Roman" panose="02020603050405020304" pitchFamily="18" charset="0"/>
                <a:cs typeface="Times New Roman" panose="02020603050405020304" pitchFamily="18" charset="0"/>
              </a:rPr>
              <a:t>Step </a:t>
            </a:r>
            <a:r>
              <a:rPr lang="en-US" dirty="0" smtClean="0">
                <a:solidFill>
                  <a:srgbClr val="00B0F0"/>
                </a:solidFill>
                <a:latin typeface="Times New Roman" panose="02020603050405020304" pitchFamily="18" charset="0"/>
                <a:cs typeface="Times New Roman" panose="02020603050405020304" pitchFamily="18" charset="0"/>
              </a:rPr>
              <a:t>9:</a:t>
            </a:r>
            <a:endParaRPr lang="en-US" dirty="0">
              <a:solidFill>
                <a:srgbClr val="00B0F0"/>
              </a:solidFill>
              <a:latin typeface="Times New Roman" panose="02020603050405020304" pitchFamily="18" charset="0"/>
              <a:cs typeface="Times New Roman" panose="02020603050405020304" pitchFamily="18" charset="0"/>
            </a:endParaRPr>
          </a:p>
          <a:p>
            <a:pPr marL="45720" indent="0">
              <a:buNone/>
            </a:pPr>
            <a:r>
              <a:rPr lang="en-US" dirty="0">
                <a:solidFill>
                  <a:srgbClr val="00B0F0"/>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pivot=left=right=5</a:t>
            </a:r>
            <a:endParaRPr lang="en-US" dirty="0">
              <a:solidFill>
                <a:schemeClr val="tx1"/>
              </a:solidFill>
              <a:latin typeface="Times New Roman" panose="02020603050405020304" pitchFamily="18" charset="0"/>
              <a:cs typeface="Times New Roman" panose="02020603050405020304" pitchFamily="18" charset="0"/>
            </a:endParaRPr>
          </a:p>
          <a:p>
            <a:pPr marL="4572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So 5 is sorted</a:t>
            </a:r>
            <a:endParaRPr lang="en-US" dirty="0">
              <a:solidFill>
                <a:schemeClr val="tx1"/>
              </a:solidFill>
              <a:latin typeface="Times New Roman" panose="02020603050405020304" pitchFamily="18" charset="0"/>
              <a:cs typeface="Times New Roman" panose="02020603050405020304" pitchFamily="18" charset="0"/>
            </a:endParaRPr>
          </a:p>
          <a:p>
            <a:pPr marL="4572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84778795"/>
              </p:ext>
            </p:extLst>
          </p:nvPr>
        </p:nvGraphicFramePr>
        <p:xfrm>
          <a:off x="5236755" y="5149109"/>
          <a:ext cx="6372540" cy="507620"/>
        </p:xfrm>
        <a:graphic>
          <a:graphicData uri="http://schemas.openxmlformats.org/drawingml/2006/table">
            <a:tbl>
              <a:tblPr firstRow="1" bandRow="1">
                <a:tableStyleId>{5C22544A-7EE6-4342-B048-85BDC9FD1C3A}</a:tableStyleId>
              </a:tblPr>
              <a:tblGrid>
                <a:gridCol w="1593135">
                  <a:extLst>
                    <a:ext uri="{9D8B030D-6E8A-4147-A177-3AD203B41FA5}">
                      <a16:colId xmlns:a16="http://schemas.microsoft.com/office/drawing/2014/main" val="2536400933"/>
                    </a:ext>
                  </a:extLst>
                </a:gridCol>
                <a:gridCol w="1593135">
                  <a:extLst>
                    <a:ext uri="{9D8B030D-6E8A-4147-A177-3AD203B41FA5}">
                      <a16:colId xmlns:a16="http://schemas.microsoft.com/office/drawing/2014/main" val="2350587242"/>
                    </a:ext>
                  </a:extLst>
                </a:gridCol>
                <a:gridCol w="1593135">
                  <a:extLst>
                    <a:ext uri="{9D8B030D-6E8A-4147-A177-3AD203B41FA5}">
                      <a16:colId xmlns:a16="http://schemas.microsoft.com/office/drawing/2014/main" val="1543682602"/>
                    </a:ext>
                  </a:extLst>
                </a:gridCol>
                <a:gridCol w="1593135">
                  <a:extLst>
                    <a:ext uri="{9D8B030D-6E8A-4147-A177-3AD203B41FA5}">
                      <a16:colId xmlns:a16="http://schemas.microsoft.com/office/drawing/2014/main" val="2710450186"/>
                    </a:ext>
                  </a:extLst>
                </a:gridCol>
              </a:tblGrid>
              <a:tr h="507620">
                <a:tc>
                  <a:txBody>
                    <a:bodyPr/>
                    <a:lstStyle/>
                    <a:p>
                      <a:r>
                        <a:rPr lang="en-US" dirty="0" smtClean="0">
                          <a:solidFill>
                            <a:srgbClr val="FF0000"/>
                          </a:solidFill>
                        </a:rPr>
                        <a:t>              2</a:t>
                      </a:r>
                      <a:endParaRPr lang="en-US" dirty="0">
                        <a:solidFill>
                          <a:srgbClr val="FF0000"/>
                        </a:solidFill>
                      </a:endParaRPr>
                    </a:p>
                  </a:txBody>
                  <a:tcPr/>
                </a:tc>
                <a:tc>
                  <a:txBody>
                    <a:bodyPr/>
                    <a:lstStyle/>
                    <a:p>
                      <a:r>
                        <a:rPr lang="en-US" dirty="0" smtClean="0"/>
                        <a:t>               </a:t>
                      </a:r>
                      <a:r>
                        <a:rPr lang="en-US" dirty="0" smtClean="0">
                          <a:solidFill>
                            <a:srgbClr val="FF0000"/>
                          </a:solidFill>
                        </a:rPr>
                        <a:t>3</a:t>
                      </a:r>
                      <a:endParaRPr lang="en-US" dirty="0">
                        <a:solidFill>
                          <a:srgbClr val="FF0000"/>
                        </a:solidFill>
                      </a:endParaRPr>
                    </a:p>
                  </a:txBody>
                  <a:tcPr/>
                </a:tc>
                <a:tc>
                  <a:txBody>
                    <a:bodyPr/>
                    <a:lstStyle/>
                    <a:p>
                      <a:r>
                        <a:rPr lang="en-US" dirty="0" smtClean="0"/>
                        <a:t>              4</a:t>
                      </a:r>
                      <a:endParaRPr lang="en-US" dirty="0"/>
                    </a:p>
                  </a:txBody>
                  <a:tcPr/>
                </a:tc>
                <a:tc>
                  <a:txBody>
                    <a:bodyPr/>
                    <a:lstStyle/>
                    <a:p>
                      <a:r>
                        <a:rPr lang="en-US" dirty="0" smtClean="0"/>
                        <a:t>             5</a:t>
                      </a:r>
                      <a:endParaRPr lang="en-US" dirty="0"/>
                    </a:p>
                  </a:txBody>
                  <a:tcPr/>
                </a:tc>
                <a:extLst>
                  <a:ext uri="{0D108BD9-81ED-4DB2-BD59-A6C34878D82A}">
                    <a16:rowId xmlns:a16="http://schemas.microsoft.com/office/drawing/2014/main" val="303640189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74129828"/>
              </p:ext>
            </p:extLst>
          </p:nvPr>
        </p:nvGraphicFramePr>
        <p:xfrm>
          <a:off x="5236755" y="3496233"/>
          <a:ext cx="6372540" cy="564047"/>
        </p:xfrm>
        <a:graphic>
          <a:graphicData uri="http://schemas.openxmlformats.org/drawingml/2006/table">
            <a:tbl>
              <a:tblPr firstRow="1" bandRow="1">
                <a:tableStyleId>{5C22544A-7EE6-4342-B048-85BDC9FD1C3A}</a:tableStyleId>
              </a:tblPr>
              <a:tblGrid>
                <a:gridCol w="1593135">
                  <a:extLst>
                    <a:ext uri="{9D8B030D-6E8A-4147-A177-3AD203B41FA5}">
                      <a16:colId xmlns:a16="http://schemas.microsoft.com/office/drawing/2014/main" val="3369634930"/>
                    </a:ext>
                  </a:extLst>
                </a:gridCol>
                <a:gridCol w="1593135">
                  <a:extLst>
                    <a:ext uri="{9D8B030D-6E8A-4147-A177-3AD203B41FA5}">
                      <a16:colId xmlns:a16="http://schemas.microsoft.com/office/drawing/2014/main" val="3851188228"/>
                    </a:ext>
                  </a:extLst>
                </a:gridCol>
                <a:gridCol w="1593135">
                  <a:extLst>
                    <a:ext uri="{9D8B030D-6E8A-4147-A177-3AD203B41FA5}">
                      <a16:colId xmlns:a16="http://schemas.microsoft.com/office/drawing/2014/main" val="196693430"/>
                    </a:ext>
                  </a:extLst>
                </a:gridCol>
                <a:gridCol w="1593135">
                  <a:extLst>
                    <a:ext uri="{9D8B030D-6E8A-4147-A177-3AD203B41FA5}">
                      <a16:colId xmlns:a16="http://schemas.microsoft.com/office/drawing/2014/main" val="4233210847"/>
                    </a:ext>
                  </a:extLst>
                </a:gridCol>
              </a:tblGrid>
              <a:tr h="564047">
                <a:tc>
                  <a:txBody>
                    <a:bodyPr/>
                    <a:lstStyle/>
                    <a:p>
                      <a:r>
                        <a:rPr lang="en-US" dirty="0" smtClean="0">
                          <a:solidFill>
                            <a:srgbClr val="FF0000"/>
                          </a:solidFill>
                        </a:rPr>
                        <a:t>            2</a:t>
                      </a:r>
                      <a:endParaRPr lang="en-US" dirty="0">
                        <a:solidFill>
                          <a:srgbClr val="FF0000"/>
                        </a:solidFill>
                      </a:endParaRPr>
                    </a:p>
                  </a:txBody>
                  <a:tcPr/>
                </a:tc>
                <a:tc>
                  <a:txBody>
                    <a:bodyPr/>
                    <a:lstStyle/>
                    <a:p>
                      <a:r>
                        <a:rPr lang="en-US" dirty="0" smtClean="0">
                          <a:solidFill>
                            <a:srgbClr val="FF0000"/>
                          </a:solidFill>
                        </a:rPr>
                        <a:t>               3</a:t>
                      </a:r>
                      <a:endParaRPr lang="en-US" dirty="0">
                        <a:solidFill>
                          <a:srgbClr val="FF0000"/>
                        </a:solidFill>
                      </a:endParaRPr>
                    </a:p>
                  </a:txBody>
                  <a:tcPr/>
                </a:tc>
                <a:tc>
                  <a:txBody>
                    <a:bodyPr/>
                    <a:lstStyle/>
                    <a:p>
                      <a:r>
                        <a:rPr lang="en-US" dirty="0" smtClean="0"/>
                        <a:t>               4</a:t>
                      </a:r>
                      <a:endParaRPr lang="en-US" dirty="0"/>
                    </a:p>
                  </a:txBody>
                  <a:tcPr/>
                </a:tc>
                <a:tc>
                  <a:txBody>
                    <a:bodyPr/>
                    <a:lstStyle/>
                    <a:p>
                      <a:r>
                        <a:rPr lang="en-US" dirty="0" smtClean="0"/>
                        <a:t>              5</a:t>
                      </a:r>
                      <a:endParaRPr lang="en-US" dirty="0"/>
                    </a:p>
                  </a:txBody>
                  <a:tcPr/>
                </a:tc>
                <a:extLst>
                  <a:ext uri="{0D108BD9-81ED-4DB2-BD59-A6C34878D82A}">
                    <a16:rowId xmlns:a16="http://schemas.microsoft.com/office/drawing/2014/main" val="350424623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0260301"/>
              </p:ext>
            </p:extLst>
          </p:nvPr>
        </p:nvGraphicFramePr>
        <p:xfrm>
          <a:off x="5236755" y="1900517"/>
          <a:ext cx="6444256" cy="528918"/>
        </p:xfrm>
        <a:graphic>
          <a:graphicData uri="http://schemas.openxmlformats.org/drawingml/2006/table">
            <a:tbl>
              <a:tblPr firstRow="1" bandRow="1">
                <a:tableStyleId>{5C22544A-7EE6-4342-B048-85BDC9FD1C3A}</a:tableStyleId>
              </a:tblPr>
              <a:tblGrid>
                <a:gridCol w="1611064">
                  <a:extLst>
                    <a:ext uri="{9D8B030D-6E8A-4147-A177-3AD203B41FA5}">
                      <a16:colId xmlns:a16="http://schemas.microsoft.com/office/drawing/2014/main" val="149833819"/>
                    </a:ext>
                  </a:extLst>
                </a:gridCol>
                <a:gridCol w="1611064">
                  <a:extLst>
                    <a:ext uri="{9D8B030D-6E8A-4147-A177-3AD203B41FA5}">
                      <a16:colId xmlns:a16="http://schemas.microsoft.com/office/drawing/2014/main" val="26599759"/>
                    </a:ext>
                  </a:extLst>
                </a:gridCol>
                <a:gridCol w="1611064">
                  <a:extLst>
                    <a:ext uri="{9D8B030D-6E8A-4147-A177-3AD203B41FA5}">
                      <a16:colId xmlns:a16="http://schemas.microsoft.com/office/drawing/2014/main" val="198188787"/>
                    </a:ext>
                  </a:extLst>
                </a:gridCol>
                <a:gridCol w="1611064">
                  <a:extLst>
                    <a:ext uri="{9D8B030D-6E8A-4147-A177-3AD203B41FA5}">
                      <a16:colId xmlns:a16="http://schemas.microsoft.com/office/drawing/2014/main" val="3404033858"/>
                    </a:ext>
                  </a:extLst>
                </a:gridCol>
              </a:tblGrid>
              <a:tr h="528918">
                <a:tc>
                  <a:txBody>
                    <a:bodyPr/>
                    <a:lstStyle/>
                    <a:p>
                      <a:r>
                        <a:rPr lang="en-US" dirty="0" smtClean="0"/>
                        <a:t>             </a:t>
                      </a:r>
                      <a:r>
                        <a:rPr lang="en-US" dirty="0" smtClean="0">
                          <a:solidFill>
                            <a:srgbClr val="FF0000"/>
                          </a:solidFill>
                        </a:rPr>
                        <a:t>2</a:t>
                      </a:r>
                      <a:endParaRPr lang="en-US" dirty="0">
                        <a:solidFill>
                          <a:srgbClr val="FF0000"/>
                        </a:solidFill>
                      </a:endParaRPr>
                    </a:p>
                  </a:txBody>
                  <a:tcPr/>
                </a:tc>
                <a:tc>
                  <a:txBody>
                    <a:bodyPr/>
                    <a:lstStyle/>
                    <a:p>
                      <a:r>
                        <a:rPr lang="en-US" dirty="0" smtClean="0"/>
                        <a:t>              </a:t>
                      </a:r>
                      <a:r>
                        <a:rPr lang="en-US" dirty="0" smtClean="0">
                          <a:solidFill>
                            <a:srgbClr val="FF0000"/>
                          </a:solidFill>
                        </a:rPr>
                        <a:t>3</a:t>
                      </a:r>
                      <a:endParaRPr lang="en-US" dirty="0">
                        <a:solidFill>
                          <a:srgbClr val="FF0000"/>
                        </a:solidFill>
                      </a:endParaRPr>
                    </a:p>
                  </a:txBody>
                  <a:tcPr/>
                </a:tc>
                <a:tc>
                  <a:txBody>
                    <a:bodyPr/>
                    <a:lstStyle/>
                    <a:p>
                      <a:r>
                        <a:rPr lang="en-US" dirty="0" smtClean="0"/>
                        <a:t>              5</a:t>
                      </a:r>
                      <a:endParaRPr lang="en-US" dirty="0"/>
                    </a:p>
                  </a:txBody>
                  <a:tcPr/>
                </a:tc>
                <a:tc>
                  <a:txBody>
                    <a:bodyPr/>
                    <a:lstStyle/>
                    <a:p>
                      <a:r>
                        <a:rPr lang="en-US" dirty="0" smtClean="0"/>
                        <a:t>              4</a:t>
                      </a:r>
                      <a:endParaRPr lang="en-US" dirty="0"/>
                    </a:p>
                  </a:txBody>
                  <a:tcPr/>
                </a:tc>
                <a:extLst>
                  <a:ext uri="{0D108BD9-81ED-4DB2-BD59-A6C34878D82A}">
                    <a16:rowId xmlns:a16="http://schemas.microsoft.com/office/drawing/2014/main" val="340113377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359797"/>
              </p:ext>
            </p:extLst>
          </p:nvPr>
        </p:nvGraphicFramePr>
        <p:xfrm>
          <a:off x="10020334" y="5608103"/>
          <a:ext cx="803302" cy="385167"/>
        </p:xfrm>
        <a:graphic>
          <a:graphicData uri="http://schemas.openxmlformats.org/drawingml/2006/table">
            <a:tbl>
              <a:tblPr firstRow="1" bandRow="1">
                <a:tableStyleId>{5C22544A-7EE6-4342-B048-85BDC9FD1C3A}</a:tableStyleId>
              </a:tblPr>
              <a:tblGrid>
                <a:gridCol w="803302">
                  <a:extLst>
                    <a:ext uri="{9D8B030D-6E8A-4147-A177-3AD203B41FA5}">
                      <a16:colId xmlns:a16="http://schemas.microsoft.com/office/drawing/2014/main" val="3948559803"/>
                    </a:ext>
                  </a:extLst>
                </a:gridCol>
              </a:tblGrid>
              <a:tr h="385167">
                <a:tc>
                  <a:txBody>
                    <a:bodyPr/>
                    <a:lstStyle/>
                    <a:p>
                      <a:r>
                        <a:rPr lang="en-US" dirty="0" smtClean="0"/>
                        <a:t>Left</a:t>
                      </a:r>
                      <a:endParaRPr lang="en-US" dirty="0"/>
                    </a:p>
                  </a:txBody>
                  <a:tcPr/>
                </a:tc>
                <a:extLst>
                  <a:ext uri="{0D108BD9-81ED-4DB2-BD59-A6C34878D82A}">
                    <a16:rowId xmlns:a16="http://schemas.microsoft.com/office/drawing/2014/main" val="178589204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20614769"/>
              </p:ext>
            </p:extLst>
          </p:nvPr>
        </p:nvGraphicFramePr>
        <p:xfrm>
          <a:off x="10466807" y="4817107"/>
          <a:ext cx="782918" cy="365760"/>
        </p:xfrm>
        <a:graphic>
          <a:graphicData uri="http://schemas.openxmlformats.org/drawingml/2006/table">
            <a:tbl>
              <a:tblPr firstRow="1" bandRow="1">
                <a:tableStyleId>{5C22544A-7EE6-4342-B048-85BDC9FD1C3A}</a:tableStyleId>
              </a:tblPr>
              <a:tblGrid>
                <a:gridCol w="782918">
                  <a:extLst>
                    <a:ext uri="{9D8B030D-6E8A-4147-A177-3AD203B41FA5}">
                      <a16:colId xmlns:a16="http://schemas.microsoft.com/office/drawing/2014/main" val="4147095240"/>
                    </a:ext>
                  </a:extLst>
                </a:gridCol>
              </a:tblGrid>
              <a:tr h="362597">
                <a:tc>
                  <a:txBody>
                    <a:bodyPr/>
                    <a:lstStyle/>
                    <a:p>
                      <a:r>
                        <a:rPr lang="en-US" dirty="0" smtClean="0"/>
                        <a:t>Pivot</a:t>
                      </a:r>
                      <a:endParaRPr lang="en-US" dirty="0"/>
                    </a:p>
                  </a:txBody>
                  <a:tcPr/>
                </a:tc>
                <a:extLst>
                  <a:ext uri="{0D108BD9-81ED-4DB2-BD59-A6C34878D82A}">
                    <a16:rowId xmlns:a16="http://schemas.microsoft.com/office/drawing/2014/main" val="32583626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907272282"/>
              </p:ext>
            </p:extLst>
          </p:nvPr>
        </p:nvGraphicFramePr>
        <p:xfrm>
          <a:off x="10448879" y="4046346"/>
          <a:ext cx="818775" cy="365760"/>
        </p:xfrm>
        <a:graphic>
          <a:graphicData uri="http://schemas.openxmlformats.org/drawingml/2006/table">
            <a:tbl>
              <a:tblPr firstRow="1" bandRow="1">
                <a:tableStyleId>{5C22544A-7EE6-4342-B048-85BDC9FD1C3A}</a:tableStyleId>
              </a:tblPr>
              <a:tblGrid>
                <a:gridCol w="818775">
                  <a:extLst>
                    <a:ext uri="{9D8B030D-6E8A-4147-A177-3AD203B41FA5}">
                      <a16:colId xmlns:a16="http://schemas.microsoft.com/office/drawing/2014/main" val="1432462954"/>
                    </a:ext>
                  </a:extLst>
                </a:gridCol>
              </a:tblGrid>
              <a:tr h="362597">
                <a:tc>
                  <a:txBody>
                    <a:bodyPr/>
                    <a:lstStyle/>
                    <a:p>
                      <a:r>
                        <a:rPr lang="en-US" dirty="0" smtClean="0"/>
                        <a:t>Right</a:t>
                      </a:r>
                      <a:endParaRPr lang="en-US" dirty="0"/>
                    </a:p>
                  </a:txBody>
                  <a:tcPr/>
                </a:tc>
                <a:extLst>
                  <a:ext uri="{0D108BD9-81ED-4DB2-BD59-A6C34878D82A}">
                    <a16:rowId xmlns:a16="http://schemas.microsoft.com/office/drawing/2014/main" val="282233004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518505072"/>
              </p:ext>
            </p:extLst>
          </p:nvPr>
        </p:nvGraphicFramePr>
        <p:xfrm>
          <a:off x="8892987" y="4021442"/>
          <a:ext cx="782918" cy="370840"/>
        </p:xfrm>
        <a:graphic>
          <a:graphicData uri="http://schemas.openxmlformats.org/drawingml/2006/table">
            <a:tbl>
              <a:tblPr firstRow="1" bandRow="1">
                <a:tableStyleId>{5C22544A-7EE6-4342-B048-85BDC9FD1C3A}</a:tableStyleId>
              </a:tblPr>
              <a:tblGrid>
                <a:gridCol w="782918">
                  <a:extLst>
                    <a:ext uri="{9D8B030D-6E8A-4147-A177-3AD203B41FA5}">
                      <a16:colId xmlns:a16="http://schemas.microsoft.com/office/drawing/2014/main" val="3807104708"/>
                    </a:ext>
                  </a:extLst>
                </a:gridCol>
              </a:tblGrid>
              <a:tr h="370840">
                <a:tc>
                  <a:txBody>
                    <a:bodyPr/>
                    <a:lstStyle/>
                    <a:p>
                      <a:r>
                        <a:rPr lang="en-US" dirty="0" smtClean="0"/>
                        <a:t>Left</a:t>
                      </a:r>
                      <a:endParaRPr lang="en-US" dirty="0"/>
                    </a:p>
                  </a:txBody>
                  <a:tcPr/>
                </a:tc>
                <a:extLst>
                  <a:ext uri="{0D108BD9-81ED-4DB2-BD59-A6C34878D82A}">
                    <a16:rowId xmlns:a16="http://schemas.microsoft.com/office/drawing/2014/main" val="1321439856"/>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056220463"/>
              </p:ext>
            </p:extLst>
          </p:nvPr>
        </p:nvGraphicFramePr>
        <p:xfrm>
          <a:off x="10421985" y="3114213"/>
          <a:ext cx="872564" cy="417154"/>
        </p:xfrm>
        <a:graphic>
          <a:graphicData uri="http://schemas.openxmlformats.org/drawingml/2006/table">
            <a:tbl>
              <a:tblPr firstRow="1" bandRow="1">
                <a:tableStyleId>{5C22544A-7EE6-4342-B048-85BDC9FD1C3A}</a:tableStyleId>
              </a:tblPr>
              <a:tblGrid>
                <a:gridCol w="872564">
                  <a:extLst>
                    <a:ext uri="{9D8B030D-6E8A-4147-A177-3AD203B41FA5}">
                      <a16:colId xmlns:a16="http://schemas.microsoft.com/office/drawing/2014/main" val="2350049631"/>
                    </a:ext>
                  </a:extLst>
                </a:gridCol>
              </a:tblGrid>
              <a:tr h="417154">
                <a:tc>
                  <a:txBody>
                    <a:bodyPr/>
                    <a:lstStyle/>
                    <a:p>
                      <a:r>
                        <a:rPr lang="en-US" dirty="0" smtClean="0"/>
                        <a:t>Pivot</a:t>
                      </a:r>
                      <a:endParaRPr lang="en-US" dirty="0"/>
                    </a:p>
                  </a:txBody>
                  <a:tcPr/>
                </a:tc>
                <a:extLst>
                  <a:ext uri="{0D108BD9-81ED-4DB2-BD59-A6C34878D82A}">
                    <a16:rowId xmlns:a16="http://schemas.microsoft.com/office/drawing/2014/main" val="384376627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7727962"/>
              </p:ext>
            </p:extLst>
          </p:nvPr>
        </p:nvGraphicFramePr>
        <p:xfrm>
          <a:off x="10498182" y="2350516"/>
          <a:ext cx="845671" cy="417154"/>
        </p:xfrm>
        <a:graphic>
          <a:graphicData uri="http://schemas.openxmlformats.org/drawingml/2006/table">
            <a:tbl>
              <a:tblPr firstRow="1" bandRow="1">
                <a:tableStyleId>{5C22544A-7EE6-4342-B048-85BDC9FD1C3A}</a:tableStyleId>
              </a:tblPr>
              <a:tblGrid>
                <a:gridCol w="845671">
                  <a:extLst>
                    <a:ext uri="{9D8B030D-6E8A-4147-A177-3AD203B41FA5}">
                      <a16:colId xmlns:a16="http://schemas.microsoft.com/office/drawing/2014/main" val="2096344542"/>
                    </a:ext>
                  </a:extLst>
                </a:gridCol>
              </a:tblGrid>
              <a:tr h="417154">
                <a:tc>
                  <a:txBody>
                    <a:bodyPr/>
                    <a:lstStyle/>
                    <a:p>
                      <a:r>
                        <a:rPr lang="en-US" dirty="0" smtClean="0"/>
                        <a:t>Right</a:t>
                      </a:r>
                      <a:endParaRPr lang="en-US" dirty="0"/>
                    </a:p>
                  </a:txBody>
                  <a:tcPr/>
                </a:tc>
                <a:extLst>
                  <a:ext uri="{0D108BD9-81ED-4DB2-BD59-A6C34878D82A}">
                    <a16:rowId xmlns:a16="http://schemas.microsoft.com/office/drawing/2014/main" val="112278923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684315744"/>
              </p:ext>
            </p:extLst>
          </p:nvPr>
        </p:nvGraphicFramePr>
        <p:xfrm>
          <a:off x="8892987" y="2366776"/>
          <a:ext cx="800847" cy="365760"/>
        </p:xfrm>
        <a:graphic>
          <a:graphicData uri="http://schemas.openxmlformats.org/drawingml/2006/table">
            <a:tbl>
              <a:tblPr firstRow="1" bandRow="1">
                <a:tableStyleId>{5C22544A-7EE6-4342-B048-85BDC9FD1C3A}</a:tableStyleId>
              </a:tblPr>
              <a:tblGrid>
                <a:gridCol w="800847">
                  <a:extLst>
                    <a:ext uri="{9D8B030D-6E8A-4147-A177-3AD203B41FA5}">
                      <a16:colId xmlns:a16="http://schemas.microsoft.com/office/drawing/2014/main" val="892484751"/>
                    </a:ext>
                  </a:extLst>
                </a:gridCol>
              </a:tblGrid>
              <a:tr h="347158">
                <a:tc>
                  <a:txBody>
                    <a:bodyPr/>
                    <a:lstStyle/>
                    <a:p>
                      <a:r>
                        <a:rPr lang="en-US" dirty="0" smtClean="0"/>
                        <a:t>Left</a:t>
                      </a:r>
                      <a:endParaRPr lang="en-US" dirty="0"/>
                    </a:p>
                  </a:txBody>
                  <a:tcPr/>
                </a:tc>
                <a:extLst>
                  <a:ext uri="{0D108BD9-81ED-4DB2-BD59-A6C34878D82A}">
                    <a16:rowId xmlns:a16="http://schemas.microsoft.com/office/drawing/2014/main" val="3730397143"/>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677505623"/>
              </p:ext>
            </p:extLst>
          </p:nvPr>
        </p:nvGraphicFramePr>
        <p:xfrm>
          <a:off x="8892987" y="1570429"/>
          <a:ext cx="854635" cy="370840"/>
        </p:xfrm>
        <a:graphic>
          <a:graphicData uri="http://schemas.openxmlformats.org/drawingml/2006/table">
            <a:tbl>
              <a:tblPr firstRow="1" bandRow="1">
                <a:tableStyleId>{5C22544A-7EE6-4342-B048-85BDC9FD1C3A}</a:tableStyleId>
              </a:tblPr>
              <a:tblGrid>
                <a:gridCol w="854635">
                  <a:extLst>
                    <a:ext uri="{9D8B030D-6E8A-4147-A177-3AD203B41FA5}">
                      <a16:colId xmlns:a16="http://schemas.microsoft.com/office/drawing/2014/main" val="281388384"/>
                    </a:ext>
                  </a:extLst>
                </a:gridCol>
              </a:tblGrid>
              <a:tr h="370840">
                <a:tc>
                  <a:txBody>
                    <a:bodyPr/>
                    <a:lstStyle/>
                    <a:p>
                      <a:r>
                        <a:rPr lang="en-US" dirty="0" smtClean="0"/>
                        <a:t>Pivot</a:t>
                      </a:r>
                      <a:endParaRPr lang="en-US" dirty="0"/>
                    </a:p>
                  </a:txBody>
                  <a:tcPr/>
                </a:tc>
                <a:extLst>
                  <a:ext uri="{0D108BD9-81ED-4DB2-BD59-A6C34878D82A}">
                    <a16:rowId xmlns:a16="http://schemas.microsoft.com/office/drawing/2014/main" val="300224213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469301615"/>
              </p:ext>
            </p:extLst>
          </p:nvPr>
        </p:nvGraphicFramePr>
        <p:xfrm>
          <a:off x="10850601" y="5611905"/>
          <a:ext cx="731729" cy="396204"/>
        </p:xfrm>
        <a:graphic>
          <a:graphicData uri="http://schemas.openxmlformats.org/drawingml/2006/table">
            <a:tbl>
              <a:tblPr firstRow="1" bandRow="1">
                <a:tableStyleId>{5C22544A-7EE6-4342-B048-85BDC9FD1C3A}</a:tableStyleId>
              </a:tblPr>
              <a:tblGrid>
                <a:gridCol w="731729">
                  <a:extLst>
                    <a:ext uri="{9D8B030D-6E8A-4147-A177-3AD203B41FA5}">
                      <a16:colId xmlns:a16="http://schemas.microsoft.com/office/drawing/2014/main" val="4089060148"/>
                    </a:ext>
                  </a:extLst>
                </a:gridCol>
              </a:tblGrid>
              <a:tr h="396204">
                <a:tc>
                  <a:txBody>
                    <a:bodyPr/>
                    <a:lstStyle/>
                    <a:p>
                      <a:r>
                        <a:rPr lang="en-US" dirty="0" smtClean="0"/>
                        <a:t>Right</a:t>
                      </a:r>
                      <a:endParaRPr lang="en-US" dirty="0"/>
                    </a:p>
                  </a:txBody>
                  <a:tcPr/>
                </a:tc>
                <a:extLst>
                  <a:ext uri="{0D108BD9-81ED-4DB2-BD59-A6C34878D82A}">
                    <a16:rowId xmlns:a16="http://schemas.microsoft.com/office/drawing/2014/main" val="2458010820"/>
                  </a:ext>
                </a:extLst>
              </a:tr>
            </a:tbl>
          </a:graphicData>
        </a:graphic>
      </p:graphicFrame>
      <p:cxnSp>
        <p:nvCxnSpPr>
          <p:cNvPr id="17" name="Curved Connector 16"/>
          <p:cNvCxnSpPr/>
          <p:nvPr/>
        </p:nvCxnSpPr>
        <p:spPr>
          <a:xfrm>
            <a:off x="9284446" y="2769590"/>
            <a:ext cx="1714264" cy="35134"/>
          </a:xfrm>
          <a:prstGeom prst="curvedConnector4">
            <a:avLst>
              <a:gd name="adj1" fmla="val 31914"/>
              <a:gd name="adj2" fmla="val 521008"/>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e 22"/>
          <p:cNvGraphicFramePr>
            <a:graphicFrameLocks noGrp="1"/>
          </p:cNvGraphicFramePr>
          <p:nvPr>
            <p:extLst>
              <p:ext uri="{D42A27DB-BD31-4B8C-83A1-F6EECF244321}">
                <p14:modId xmlns:p14="http://schemas.microsoft.com/office/powerpoint/2010/main" val="2610496762"/>
              </p:ext>
            </p:extLst>
          </p:nvPr>
        </p:nvGraphicFramePr>
        <p:xfrm>
          <a:off x="10020333" y="4800829"/>
          <a:ext cx="1588961" cy="1192441"/>
        </p:xfrm>
        <a:graphic>
          <a:graphicData uri="http://schemas.openxmlformats.org/drawingml/2006/table">
            <a:tbl>
              <a:tblPr/>
              <a:tblGrid>
                <a:gridCol w="1588961">
                  <a:extLst>
                    <a:ext uri="{9D8B030D-6E8A-4147-A177-3AD203B41FA5}">
                      <a16:colId xmlns:a16="http://schemas.microsoft.com/office/drawing/2014/main" val="2806421847"/>
                    </a:ext>
                  </a:extLst>
                </a:gridCol>
              </a:tblGrid>
              <a:tr h="1192441">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23922037"/>
                  </a:ext>
                </a:extLst>
              </a:tr>
            </a:tbl>
          </a:graphicData>
        </a:graphic>
      </p:graphicFrame>
      <p:cxnSp>
        <p:nvCxnSpPr>
          <p:cNvPr id="25" name="Straight Arrow Connector 24"/>
          <p:cNvCxnSpPr>
            <a:stCxn id="10" idx="3"/>
          </p:cNvCxnSpPr>
          <p:nvPr/>
        </p:nvCxnSpPr>
        <p:spPr>
          <a:xfrm flipV="1">
            <a:off x="9675905" y="4197531"/>
            <a:ext cx="600209" cy="9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36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22217"/>
            <a:ext cx="9875520" cy="653143"/>
          </a:xfrm>
        </p:spPr>
        <p:txBody>
          <a:bodyPr>
            <a:normAutofit fontScale="90000"/>
          </a:bodyPr>
          <a:lstStyle/>
          <a:p>
            <a:pPr algn="ctr"/>
            <a:r>
              <a:rPr lang="en-US" b="1" dirty="0" smtClean="0">
                <a:solidFill>
                  <a:srgbClr val="002060"/>
                </a:solidFill>
                <a:latin typeface="Times New Roman" panose="02020603050405020304" pitchFamily="18" charset="0"/>
                <a:cs typeface="Times New Roman" panose="02020603050405020304" pitchFamily="18" charset="0"/>
              </a:rPr>
              <a:t>Example Explain</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469" y="1393371"/>
            <a:ext cx="11436059" cy="5024847"/>
          </a:xfrm>
        </p:spPr>
        <p:txBody>
          <a:bodyPr/>
          <a:lstStyle/>
          <a:p>
            <a:pPr marL="45720" indent="0">
              <a:buNone/>
            </a:pPr>
            <a:r>
              <a:rPr lang="en-US" dirty="0">
                <a:solidFill>
                  <a:srgbClr val="00B0F0"/>
                </a:solidFill>
                <a:latin typeface="Times New Roman" panose="02020603050405020304" pitchFamily="18" charset="0"/>
                <a:cs typeface="Times New Roman" panose="02020603050405020304" pitchFamily="18" charset="0"/>
              </a:rPr>
              <a:t>Step </a:t>
            </a:r>
            <a:r>
              <a:rPr lang="en-US" dirty="0" smtClean="0">
                <a:solidFill>
                  <a:srgbClr val="00B0F0"/>
                </a:solidFill>
                <a:latin typeface="Times New Roman" panose="02020603050405020304" pitchFamily="18" charset="0"/>
                <a:cs typeface="Times New Roman" panose="02020603050405020304" pitchFamily="18" charset="0"/>
              </a:rPr>
              <a:t>10: </a:t>
            </a:r>
            <a:endParaRPr lang="en-US" dirty="0">
              <a:solidFill>
                <a:srgbClr val="00B0F0"/>
              </a:solidFill>
              <a:latin typeface="Times New Roman" panose="02020603050405020304" pitchFamily="18" charset="0"/>
              <a:cs typeface="Times New Roman" panose="02020603050405020304" pitchFamily="18" charset="0"/>
            </a:endParaRPr>
          </a:p>
          <a:p>
            <a:pPr marL="45720" indent="0">
              <a:buNone/>
            </a:pPr>
            <a:r>
              <a:rPr lang="en-US" dirty="0">
                <a:solidFill>
                  <a:srgbClr val="00B0F0"/>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pivot=left=right=4</a:t>
            </a:r>
            <a:endParaRPr lang="en-US" dirty="0">
              <a:solidFill>
                <a:schemeClr val="tx1"/>
              </a:solidFill>
              <a:latin typeface="Times New Roman" panose="02020603050405020304" pitchFamily="18" charset="0"/>
              <a:cs typeface="Times New Roman" panose="02020603050405020304" pitchFamily="18" charset="0"/>
            </a:endParaRPr>
          </a:p>
          <a:p>
            <a:pPr marL="4572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So 4 is sorted</a:t>
            </a:r>
          </a:p>
          <a:p>
            <a:pPr marL="45720" indent="0">
              <a:buNone/>
            </a:pPr>
            <a:endParaRPr lang="en-US" dirty="0">
              <a:solidFill>
                <a:srgbClr val="00B0F0"/>
              </a:solidFill>
              <a:latin typeface="Times New Roman" panose="02020603050405020304" pitchFamily="18" charset="0"/>
              <a:cs typeface="Times New Roman" panose="02020603050405020304" pitchFamily="18" charset="0"/>
            </a:endParaRPr>
          </a:p>
          <a:p>
            <a:pPr marL="45720" indent="0">
              <a:buNone/>
            </a:pPr>
            <a:r>
              <a:rPr lang="en-US" dirty="0">
                <a:solidFill>
                  <a:srgbClr val="00B0F0"/>
                </a:solidFill>
                <a:latin typeface="Times New Roman" panose="02020603050405020304" pitchFamily="18" charset="0"/>
                <a:cs typeface="Times New Roman" panose="02020603050405020304" pitchFamily="18" charset="0"/>
              </a:rPr>
              <a:t>Step </a:t>
            </a:r>
            <a:r>
              <a:rPr lang="en-US" dirty="0" smtClean="0">
                <a:solidFill>
                  <a:srgbClr val="00B0F0"/>
                </a:solidFill>
                <a:latin typeface="Times New Roman" panose="02020603050405020304" pitchFamily="18" charset="0"/>
                <a:cs typeface="Times New Roman" panose="02020603050405020304" pitchFamily="18" charset="0"/>
              </a:rPr>
              <a:t>11:</a:t>
            </a:r>
            <a:endParaRPr lang="en-US" dirty="0">
              <a:solidFill>
                <a:srgbClr val="00B0F0"/>
              </a:solidFill>
              <a:latin typeface="Times New Roman" panose="02020603050405020304" pitchFamily="18" charset="0"/>
              <a:cs typeface="Times New Roman" panose="02020603050405020304" pitchFamily="18" charset="0"/>
            </a:endParaRPr>
          </a:p>
          <a:p>
            <a:pPr marL="45720" indent="0">
              <a:buNone/>
            </a:pPr>
            <a:r>
              <a:rPr lang="en-US" dirty="0">
                <a:solidFill>
                  <a:srgbClr val="00B0F0"/>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A</a:t>
            </a:r>
            <a:r>
              <a:rPr lang="en-US" dirty="0" smtClean="0">
                <a:solidFill>
                  <a:schemeClr val="tx1"/>
                </a:solidFill>
                <a:latin typeface="Times New Roman" panose="02020603050405020304" pitchFamily="18" charset="0"/>
                <a:cs typeface="Times New Roman" panose="02020603050405020304" pitchFamily="18" charset="0"/>
              </a:rPr>
              <a:t>rray is sorted</a:t>
            </a:r>
          </a:p>
          <a:p>
            <a:pPr marL="45720" indent="0">
              <a:buNone/>
            </a:pPr>
            <a:endParaRPr lang="en-US" dirty="0">
              <a:solidFill>
                <a:schemeClr val="tx1"/>
              </a:solidFill>
              <a:latin typeface="Times New Roman" panose="02020603050405020304" pitchFamily="18" charset="0"/>
              <a:cs typeface="Times New Roman" panose="02020603050405020304" pitchFamily="18" charset="0"/>
            </a:endParaRPr>
          </a:p>
          <a:p>
            <a:pPr marL="4572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40746319"/>
              </p:ext>
            </p:extLst>
          </p:nvPr>
        </p:nvGraphicFramePr>
        <p:xfrm>
          <a:off x="2943496" y="4438225"/>
          <a:ext cx="8075024" cy="612745"/>
        </p:xfrm>
        <a:graphic>
          <a:graphicData uri="http://schemas.openxmlformats.org/drawingml/2006/table">
            <a:tbl>
              <a:tblPr firstRow="1" bandRow="1">
                <a:tableStyleId>{5C22544A-7EE6-4342-B048-85BDC9FD1C3A}</a:tableStyleId>
              </a:tblPr>
              <a:tblGrid>
                <a:gridCol w="2018756">
                  <a:extLst>
                    <a:ext uri="{9D8B030D-6E8A-4147-A177-3AD203B41FA5}">
                      <a16:colId xmlns:a16="http://schemas.microsoft.com/office/drawing/2014/main" val="399031674"/>
                    </a:ext>
                  </a:extLst>
                </a:gridCol>
                <a:gridCol w="2018756">
                  <a:extLst>
                    <a:ext uri="{9D8B030D-6E8A-4147-A177-3AD203B41FA5}">
                      <a16:colId xmlns:a16="http://schemas.microsoft.com/office/drawing/2014/main" val="889033222"/>
                    </a:ext>
                  </a:extLst>
                </a:gridCol>
                <a:gridCol w="2018756">
                  <a:extLst>
                    <a:ext uri="{9D8B030D-6E8A-4147-A177-3AD203B41FA5}">
                      <a16:colId xmlns:a16="http://schemas.microsoft.com/office/drawing/2014/main" val="3923971631"/>
                    </a:ext>
                  </a:extLst>
                </a:gridCol>
                <a:gridCol w="2018756">
                  <a:extLst>
                    <a:ext uri="{9D8B030D-6E8A-4147-A177-3AD203B41FA5}">
                      <a16:colId xmlns:a16="http://schemas.microsoft.com/office/drawing/2014/main" val="208704821"/>
                    </a:ext>
                  </a:extLst>
                </a:gridCol>
              </a:tblGrid>
              <a:tr h="612745">
                <a:tc>
                  <a:txBody>
                    <a:bodyPr/>
                    <a:lstStyle/>
                    <a:p>
                      <a:r>
                        <a:rPr lang="en-US" dirty="0" smtClean="0">
                          <a:solidFill>
                            <a:srgbClr val="FF0000"/>
                          </a:solidFill>
                        </a:rPr>
                        <a:t>               2</a:t>
                      </a:r>
                      <a:endParaRPr lang="en-US" dirty="0">
                        <a:solidFill>
                          <a:srgbClr val="FF0000"/>
                        </a:solidFill>
                      </a:endParaRPr>
                    </a:p>
                  </a:txBody>
                  <a:tcPr/>
                </a:tc>
                <a:tc>
                  <a:txBody>
                    <a:bodyPr/>
                    <a:lstStyle/>
                    <a:p>
                      <a:r>
                        <a:rPr lang="en-US" dirty="0" smtClean="0"/>
                        <a:t>                  </a:t>
                      </a:r>
                      <a:r>
                        <a:rPr lang="en-US" dirty="0" smtClean="0">
                          <a:solidFill>
                            <a:srgbClr val="FF0000"/>
                          </a:solidFill>
                        </a:rPr>
                        <a:t>3</a:t>
                      </a:r>
                      <a:endParaRPr lang="en-US" dirty="0">
                        <a:solidFill>
                          <a:srgbClr val="FF0000"/>
                        </a:solidFill>
                      </a:endParaRPr>
                    </a:p>
                  </a:txBody>
                  <a:tcPr/>
                </a:tc>
                <a:tc>
                  <a:txBody>
                    <a:bodyPr/>
                    <a:lstStyle/>
                    <a:p>
                      <a:r>
                        <a:rPr lang="en-US" dirty="0" smtClean="0"/>
                        <a:t>                  </a:t>
                      </a:r>
                      <a:r>
                        <a:rPr lang="en-US" dirty="0" smtClean="0">
                          <a:solidFill>
                            <a:srgbClr val="FF0000"/>
                          </a:solidFill>
                        </a:rPr>
                        <a:t>4</a:t>
                      </a:r>
                      <a:endParaRPr lang="en-US" dirty="0">
                        <a:solidFill>
                          <a:srgbClr val="FF0000"/>
                        </a:solidFill>
                      </a:endParaRPr>
                    </a:p>
                  </a:txBody>
                  <a:tcPr/>
                </a:tc>
                <a:tc>
                  <a:txBody>
                    <a:bodyPr/>
                    <a:lstStyle/>
                    <a:p>
                      <a:r>
                        <a:rPr lang="en-US" dirty="0" smtClean="0">
                          <a:solidFill>
                            <a:srgbClr val="FF0000"/>
                          </a:solidFill>
                        </a:rPr>
                        <a:t>                   5</a:t>
                      </a:r>
                      <a:endParaRPr lang="en-US" dirty="0">
                        <a:solidFill>
                          <a:srgbClr val="FF0000"/>
                        </a:solidFill>
                      </a:endParaRPr>
                    </a:p>
                  </a:txBody>
                  <a:tcPr/>
                </a:tc>
                <a:extLst>
                  <a:ext uri="{0D108BD9-81ED-4DB2-BD59-A6C34878D82A}">
                    <a16:rowId xmlns:a16="http://schemas.microsoft.com/office/drawing/2014/main" val="272636225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44438519"/>
              </p:ext>
            </p:extLst>
          </p:nvPr>
        </p:nvGraphicFramePr>
        <p:xfrm>
          <a:off x="4760681" y="1763846"/>
          <a:ext cx="6604004" cy="507880"/>
        </p:xfrm>
        <a:graphic>
          <a:graphicData uri="http://schemas.openxmlformats.org/drawingml/2006/table">
            <a:tbl>
              <a:tblPr firstRow="1" bandRow="1">
                <a:tableStyleId>{5C22544A-7EE6-4342-B048-85BDC9FD1C3A}</a:tableStyleId>
              </a:tblPr>
              <a:tblGrid>
                <a:gridCol w="1651001">
                  <a:extLst>
                    <a:ext uri="{9D8B030D-6E8A-4147-A177-3AD203B41FA5}">
                      <a16:colId xmlns:a16="http://schemas.microsoft.com/office/drawing/2014/main" val="4039567318"/>
                    </a:ext>
                  </a:extLst>
                </a:gridCol>
                <a:gridCol w="1651001">
                  <a:extLst>
                    <a:ext uri="{9D8B030D-6E8A-4147-A177-3AD203B41FA5}">
                      <a16:colId xmlns:a16="http://schemas.microsoft.com/office/drawing/2014/main" val="1885802174"/>
                    </a:ext>
                  </a:extLst>
                </a:gridCol>
                <a:gridCol w="1651001">
                  <a:extLst>
                    <a:ext uri="{9D8B030D-6E8A-4147-A177-3AD203B41FA5}">
                      <a16:colId xmlns:a16="http://schemas.microsoft.com/office/drawing/2014/main" val="387935940"/>
                    </a:ext>
                  </a:extLst>
                </a:gridCol>
                <a:gridCol w="1651001">
                  <a:extLst>
                    <a:ext uri="{9D8B030D-6E8A-4147-A177-3AD203B41FA5}">
                      <a16:colId xmlns:a16="http://schemas.microsoft.com/office/drawing/2014/main" val="1535292472"/>
                    </a:ext>
                  </a:extLst>
                </a:gridCol>
              </a:tblGrid>
              <a:tr h="507880">
                <a:tc>
                  <a:txBody>
                    <a:bodyPr/>
                    <a:lstStyle/>
                    <a:p>
                      <a:r>
                        <a:rPr lang="en-US" dirty="0" smtClean="0"/>
                        <a:t>              </a:t>
                      </a:r>
                      <a:r>
                        <a:rPr lang="en-US" dirty="0" smtClean="0">
                          <a:solidFill>
                            <a:srgbClr val="FF0000"/>
                          </a:solidFill>
                        </a:rPr>
                        <a:t>2</a:t>
                      </a:r>
                      <a:endParaRPr lang="en-US" dirty="0">
                        <a:solidFill>
                          <a:srgbClr val="FF0000"/>
                        </a:solidFill>
                      </a:endParaRPr>
                    </a:p>
                  </a:txBody>
                  <a:tcPr/>
                </a:tc>
                <a:tc>
                  <a:txBody>
                    <a:bodyPr/>
                    <a:lstStyle/>
                    <a:p>
                      <a:r>
                        <a:rPr lang="en-US" dirty="0" smtClean="0">
                          <a:solidFill>
                            <a:srgbClr val="FF0000"/>
                          </a:solidFill>
                        </a:rPr>
                        <a:t>                 3</a:t>
                      </a:r>
                      <a:endParaRPr lang="en-US" dirty="0">
                        <a:solidFill>
                          <a:srgbClr val="FF0000"/>
                        </a:solidFill>
                      </a:endParaRPr>
                    </a:p>
                  </a:txBody>
                  <a:tcPr/>
                </a:tc>
                <a:tc>
                  <a:txBody>
                    <a:bodyPr/>
                    <a:lstStyle/>
                    <a:p>
                      <a:r>
                        <a:rPr lang="en-US" dirty="0" smtClean="0"/>
                        <a:t>            4</a:t>
                      </a:r>
                      <a:endParaRPr lang="en-US" dirty="0"/>
                    </a:p>
                  </a:txBody>
                  <a:tcPr/>
                </a:tc>
                <a:tc>
                  <a:txBody>
                    <a:bodyPr/>
                    <a:lstStyle/>
                    <a:p>
                      <a:r>
                        <a:rPr lang="en-US" dirty="0" smtClean="0"/>
                        <a:t>              </a:t>
                      </a:r>
                      <a:r>
                        <a:rPr lang="en-US" dirty="0" smtClean="0">
                          <a:solidFill>
                            <a:srgbClr val="FF0000"/>
                          </a:solidFill>
                        </a:rPr>
                        <a:t>5</a:t>
                      </a:r>
                      <a:endParaRPr lang="en-US" dirty="0">
                        <a:solidFill>
                          <a:srgbClr val="FF0000"/>
                        </a:solidFill>
                      </a:endParaRPr>
                    </a:p>
                  </a:txBody>
                  <a:tcPr/>
                </a:tc>
                <a:extLst>
                  <a:ext uri="{0D108BD9-81ED-4DB2-BD59-A6C34878D82A}">
                    <a16:rowId xmlns:a16="http://schemas.microsoft.com/office/drawing/2014/main" val="277353576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39605153"/>
              </p:ext>
            </p:extLst>
          </p:nvPr>
        </p:nvGraphicFramePr>
        <p:xfrm>
          <a:off x="8852263" y="2227034"/>
          <a:ext cx="859245" cy="370841"/>
        </p:xfrm>
        <a:graphic>
          <a:graphicData uri="http://schemas.openxmlformats.org/drawingml/2006/table">
            <a:tbl>
              <a:tblPr firstRow="1" bandRow="1">
                <a:tableStyleId>{5C22544A-7EE6-4342-B048-85BDC9FD1C3A}</a:tableStyleId>
              </a:tblPr>
              <a:tblGrid>
                <a:gridCol w="859245">
                  <a:extLst>
                    <a:ext uri="{9D8B030D-6E8A-4147-A177-3AD203B41FA5}">
                      <a16:colId xmlns:a16="http://schemas.microsoft.com/office/drawing/2014/main" val="493273837"/>
                    </a:ext>
                  </a:extLst>
                </a:gridCol>
              </a:tblGrid>
              <a:tr h="370841">
                <a:tc>
                  <a:txBody>
                    <a:bodyPr/>
                    <a:lstStyle/>
                    <a:p>
                      <a:r>
                        <a:rPr lang="en-US" dirty="0" smtClean="0"/>
                        <a:t>Right</a:t>
                      </a:r>
                      <a:endParaRPr lang="en-US" dirty="0"/>
                    </a:p>
                  </a:txBody>
                  <a:tcPr/>
                </a:tc>
                <a:extLst>
                  <a:ext uri="{0D108BD9-81ED-4DB2-BD59-A6C34878D82A}">
                    <a16:rowId xmlns:a16="http://schemas.microsoft.com/office/drawing/2014/main" val="239138223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29893302"/>
              </p:ext>
            </p:extLst>
          </p:nvPr>
        </p:nvGraphicFramePr>
        <p:xfrm>
          <a:off x="8072846" y="2231630"/>
          <a:ext cx="779417" cy="365760"/>
        </p:xfrm>
        <a:graphic>
          <a:graphicData uri="http://schemas.openxmlformats.org/drawingml/2006/table">
            <a:tbl>
              <a:tblPr firstRow="1" bandRow="1">
                <a:tableStyleId>{5C22544A-7EE6-4342-B048-85BDC9FD1C3A}</a:tableStyleId>
              </a:tblPr>
              <a:tblGrid>
                <a:gridCol w="779417">
                  <a:extLst>
                    <a:ext uri="{9D8B030D-6E8A-4147-A177-3AD203B41FA5}">
                      <a16:colId xmlns:a16="http://schemas.microsoft.com/office/drawing/2014/main" val="3436390492"/>
                    </a:ext>
                  </a:extLst>
                </a:gridCol>
              </a:tblGrid>
              <a:tr h="325664">
                <a:tc>
                  <a:txBody>
                    <a:bodyPr/>
                    <a:lstStyle/>
                    <a:p>
                      <a:r>
                        <a:rPr lang="en-US" dirty="0" smtClean="0"/>
                        <a:t>Left</a:t>
                      </a:r>
                      <a:endParaRPr lang="en-US" dirty="0"/>
                    </a:p>
                  </a:txBody>
                  <a:tcPr/>
                </a:tc>
                <a:extLst>
                  <a:ext uri="{0D108BD9-81ED-4DB2-BD59-A6C34878D82A}">
                    <a16:rowId xmlns:a16="http://schemas.microsoft.com/office/drawing/2014/main" val="12345160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432795700"/>
              </p:ext>
            </p:extLst>
          </p:nvPr>
        </p:nvGraphicFramePr>
        <p:xfrm>
          <a:off x="8377645" y="1438182"/>
          <a:ext cx="833119" cy="370841"/>
        </p:xfrm>
        <a:graphic>
          <a:graphicData uri="http://schemas.openxmlformats.org/drawingml/2006/table">
            <a:tbl>
              <a:tblPr firstRow="1" bandRow="1">
                <a:tableStyleId>{5C22544A-7EE6-4342-B048-85BDC9FD1C3A}</a:tableStyleId>
              </a:tblPr>
              <a:tblGrid>
                <a:gridCol w="833119">
                  <a:extLst>
                    <a:ext uri="{9D8B030D-6E8A-4147-A177-3AD203B41FA5}">
                      <a16:colId xmlns:a16="http://schemas.microsoft.com/office/drawing/2014/main" val="388157965"/>
                    </a:ext>
                  </a:extLst>
                </a:gridCol>
              </a:tblGrid>
              <a:tr h="370841">
                <a:tc>
                  <a:txBody>
                    <a:bodyPr/>
                    <a:lstStyle/>
                    <a:p>
                      <a:r>
                        <a:rPr lang="en-US" dirty="0" smtClean="0"/>
                        <a:t>Pivot</a:t>
                      </a:r>
                      <a:endParaRPr lang="en-US" dirty="0"/>
                    </a:p>
                  </a:txBody>
                  <a:tcPr/>
                </a:tc>
                <a:extLst>
                  <a:ext uri="{0D108BD9-81ED-4DB2-BD59-A6C34878D82A}">
                    <a16:rowId xmlns:a16="http://schemas.microsoft.com/office/drawing/2014/main" val="276098660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183043478"/>
              </p:ext>
            </p:extLst>
          </p:nvPr>
        </p:nvGraphicFramePr>
        <p:xfrm>
          <a:off x="8072846" y="1438183"/>
          <a:ext cx="1638662" cy="1159208"/>
        </p:xfrm>
        <a:graphic>
          <a:graphicData uri="http://schemas.openxmlformats.org/drawingml/2006/table">
            <a:tbl>
              <a:tblPr/>
              <a:tblGrid>
                <a:gridCol w="1638662">
                  <a:extLst>
                    <a:ext uri="{9D8B030D-6E8A-4147-A177-3AD203B41FA5}">
                      <a16:colId xmlns:a16="http://schemas.microsoft.com/office/drawing/2014/main" val="631225000"/>
                    </a:ext>
                  </a:extLst>
                </a:gridCol>
              </a:tblGrid>
              <a:tr h="1159208">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217938124"/>
                  </a:ext>
                </a:extLst>
              </a:tr>
            </a:tbl>
          </a:graphicData>
        </a:graphic>
      </p:graphicFrame>
    </p:spTree>
    <p:extLst>
      <p:ext uri="{BB962C8B-B14F-4D97-AF65-F5344CB8AC3E}">
        <p14:creationId xmlns:p14="http://schemas.microsoft.com/office/powerpoint/2010/main" val="2071319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206" y="278674"/>
            <a:ext cx="8801085" cy="720633"/>
          </a:xfrm>
        </p:spPr>
        <p:txBody>
          <a:bodyPr>
            <a:noAutofit/>
          </a:bodyPr>
          <a:lstStyle/>
          <a:p>
            <a:pPr algn="ctr"/>
            <a:r>
              <a:rPr lang="en-US" sz="4800" b="1" dirty="0">
                <a:solidFill>
                  <a:srgbClr val="00B050"/>
                </a:solidFill>
                <a:latin typeface="Times New Roman" panose="02020603050405020304" pitchFamily="18" charset="0"/>
                <a:cs typeface="Times New Roman" panose="02020603050405020304" pitchFamily="18" charset="0"/>
              </a:rPr>
              <a:t>Pseudo Code</a:t>
            </a:r>
          </a:p>
        </p:txBody>
      </p:sp>
      <p:sp>
        <p:nvSpPr>
          <p:cNvPr id="4" name="Content Placeholder 2"/>
          <p:cNvSpPr>
            <a:spLocks noGrp="1"/>
          </p:cNvSpPr>
          <p:nvPr>
            <p:ph idx="1"/>
          </p:nvPr>
        </p:nvSpPr>
        <p:spPr>
          <a:xfrm>
            <a:off x="627018" y="1905000"/>
            <a:ext cx="10403462" cy="4347754"/>
          </a:xfrm>
        </p:spPr>
        <p:txBody>
          <a:bodyPr>
            <a:noAutofit/>
          </a:bodyPr>
          <a:lstStyle/>
          <a:p>
            <a:pPr marL="45720" indent="0">
              <a:buNone/>
            </a:pPr>
            <a:r>
              <a:rPr lang="en-US" sz="2400" dirty="0" smtClean="0">
                <a:solidFill>
                  <a:schemeClr val="tx1"/>
                </a:solidFill>
                <a:latin typeface="Times New Roman" panose="02020603050405020304" pitchFamily="18" charset="0"/>
                <a:cs typeface="Times New Roman" panose="02020603050405020304" pitchFamily="18" charset="0"/>
              </a:rPr>
              <a:t>.</a:t>
            </a:r>
            <a:r>
              <a:rPr lang="en-US" sz="2400" dirty="0">
                <a:solidFill>
                  <a:schemeClr val="tx1"/>
                </a:solidFill>
                <a:latin typeface="Times New Roman" panose="02020603050405020304" pitchFamily="18" charset="0"/>
                <a:cs typeface="Times New Roman" panose="02020603050405020304" pitchFamily="18" charset="0"/>
              </a:rPr>
              <a:t/>
            </a:r>
            <a:br>
              <a:rPr lang="en-US" sz="2400" dirty="0">
                <a:solidFill>
                  <a:schemeClr val="tx1"/>
                </a:solidFill>
                <a:latin typeface="Times New Roman" panose="02020603050405020304" pitchFamily="18" charset="0"/>
                <a:cs typeface="Times New Roman" panose="02020603050405020304" pitchFamily="18" charset="0"/>
              </a:rPr>
            </a:br>
            <a:r>
              <a:rPr lang="en-US" dirty="0"/>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978" y="1402391"/>
            <a:ext cx="10058400" cy="5211892"/>
          </a:xfrm>
          <a:prstGeom prst="rect">
            <a:avLst/>
          </a:prstGeom>
        </p:spPr>
      </p:pic>
    </p:spTree>
    <p:extLst>
      <p:ext uri="{BB962C8B-B14F-4D97-AF65-F5344CB8AC3E}">
        <p14:creationId xmlns:p14="http://schemas.microsoft.com/office/powerpoint/2010/main" val="1368555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4639" y="160742"/>
            <a:ext cx="8911687" cy="1280890"/>
          </a:xfrm>
        </p:spPr>
        <p:txBody>
          <a:bodyPr>
            <a:normAutofit/>
          </a:bodyPr>
          <a:lstStyle/>
          <a:p>
            <a:pPr algn="ctr"/>
            <a:r>
              <a:rPr lang="en-US" altLang="en-US" sz="4800" b="1" dirty="0" smtClean="0">
                <a:solidFill>
                  <a:srgbClr val="00B050"/>
                </a:solidFill>
                <a:latin typeface="Times New Roman" panose="02020603050405020304" pitchFamily="18" charset="0"/>
                <a:cs typeface="Times New Roman" panose="02020603050405020304" pitchFamily="18" charset="0"/>
              </a:rPr>
              <a:t>Complexity</a:t>
            </a:r>
            <a:endParaRPr lang="en-US" sz="48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8240" y="2255519"/>
            <a:ext cx="10772502" cy="4284617"/>
          </a:xfrm>
        </p:spPr>
        <p:txBody>
          <a:bodyPr>
            <a:noAutofit/>
          </a:bodyPr>
          <a:lstStyle/>
          <a:p>
            <a:pPr marL="45720" indent="0" algn="just">
              <a:buNone/>
            </a:pPr>
            <a:r>
              <a:rPr lang="en-US" sz="3200" b="1" dirty="0" smtClean="0">
                <a:solidFill>
                  <a:schemeClr val="tx1"/>
                </a:solidFill>
                <a:latin typeface="Times New Roman" panose="02020603050405020304" pitchFamily="18" charset="0"/>
                <a:cs typeface="Times New Roman" panose="02020603050405020304" pitchFamily="18" charset="0"/>
              </a:rPr>
              <a:t>Best case : </a:t>
            </a:r>
          </a:p>
          <a:p>
            <a:pPr algn="just">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best-case occurs the algorithm is conducted in such a way that always the median element is selected as the pivot and thus reduces the complexity. </a:t>
            </a:r>
            <a:endParaRPr lang="en-US"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following time is taken for the best case</a:t>
            </a:r>
            <a:r>
              <a:rPr lang="en-US" dirty="0" smtClean="0">
                <a:solidFill>
                  <a:schemeClr val="tx1"/>
                </a:solidFill>
                <a:latin typeface="Times New Roman" panose="02020603050405020304" pitchFamily="18" charset="0"/>
                <a:cs typeface="Times New Roman" panose="02020603050405020304" pitchFamily="18" charset="0"/>
              </a:rPr>
              <a:t>.</a:t>
            </a:r>
          </a:p>
          <a:p>
            <a:pPr marL="45720" indent="0" algn="just">
              <a:buNone/>
            </a:pPr>
            <a:r>
              <a:rPr lang="en-US" sz="2400" dirty="0" smtClean="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T(n)=2T(n/2)+n;</a:t>
            </a:r>
          </a:p>
          <a:p>
            <a:pPr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The solution of the above recurrence is O(</a:t>
            </a:r>
            <a:r>
              <a:rPr lang="en-US" sz="2400" i="1" dirty="0" err="1" smtClean="0">
                <a:solidFill>
                  <a:schemeClr val="tx1"/>
                </a:solidFill>
                <a:latin typeface="Times New Roman" panose="02020603050405020304" pitchFamily="18" charset="0"/>
                <a:cs typeface="Times New Roman" panose="02020603050405020304" pitchFamily="18" charset="0"/>
              </a:rPr>
              <a:t>nlogn</a:t>
            </a:r>
            <a:r>
              <a:rPr lang="en-US" sz="2400" dirty="0" smtClean="0">
                <a:solidFill>
                  <a:schemeClr val="tx1"/>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It can be solved using Master Theorem.</a:t>
            </a:r>
          </a:p>
          <a:p>
            <a:pPr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So the best case of this algorithm is </a:t>
            </a:r>
            <a:r>
              <a:rPr lang="en-US" sz="2400" i="1" dirty="0" err="1" smtClean="0">
                <a:solidFill>
                  <a:schemeClr val="tx1"/>
                </a:solidFill>
                <a:latin typeface="Times New Roman" panose="02020603050405020304" pitchFamily="18" charset="0"/>
                <a:cs typeface="Times New Roman" panose="02020603050405020304" pitchFamily="18" charset="0"/>
              </a:rPr>
              <a:t>nlogn</a:t>
            </a:r>
            <a:r>
              <a:rPr lang="en-US" sz="2400" i="1"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where n is the size the array</a:t>
            </a:r>
            <a:r>
              <a:rPr lang="en-US" sz="2400" i="1" dirty="0" smtClean="0">
                <a:solidFill>
                  <a:schemeClr val="tx1"/>
                </a:solidFill>
                <a:latin typeface="Times New Roman" panose="02020603050405020304" pitchFamily="18" charset="0"/>
                <a:cs typeface="Times New Roman" panose="02020603050405020304" pitchFamily="18" charset="0"/>
              </a:rPr>
              <a:t>.</a:t>
            </a:r>
          </a:p>
          <a:p>
            <a:pPr marL="45720" indent="0" algn="just">
              <a:buNone/>
            </a:pPr>
            <a:endParaRPr lang="en-US" sz="24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2800" b="1"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6582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357051"/>
            <a:ext cx="9875520" cy="807720"/>
          </a:xfrm>
        </p:spPr>
        <p:txBody>
          <a:bodyPr>
            <a:normAutofit/>
          </a:bodyPr>
          <a:lstStyle/>
          <a:p>
            <a:pPr algn="ctr"/>
            <a:r>
              <a:rPr lang="en-US" sz="4800" b="1" dirty="0" smtClean="0">
                <a:solidFill>
                  <a:srgbClr val="00B050"/>
                </a:solidFill>
                <a:latin typeface="Times New Roman" panose="02020603050405020304" pitchFamily="18" charset="0"/>
                <a:cs typeface="Times New Roman" panose="02020603050405020304" pitchFamily="18" charset="0"/>
              </a:rPr>
              <a:t>Complexity</a:t>
            </a:r>
            <a:endParaRPr lang="en-US" sz="4800" b="1" dirty="0">
              <a:solidFill>
                <a:srgbClr val="00B050"/>
              </a:solidFill>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679269" y="1503407"/>
            <a:ext cx="11086012"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lnSpc>
                <a:spcPct val="150000"/>
              </a:lnSpc>
              <a:buClrTx/>
              <a:buSzTx/>
              <a:buNone/>
            </a:pPr>
            <a:r>
              <a:rPr kumimoji="0" lang="en-US" altLang="en-US" sz="3200" b="1" i="0" u="none" strike="noStrike" cap="none" normalizeH="0" baseline="0" dirty="0" smtClean="0">
                <a:ln>
                  <a:noFill/>
                </a:ln>
                <a:effectLst/>
                <a:latin typeface="Times New Roman" panose="02020603050405020304" pitchFamily="18" charset="0"/>
                <a:cs typeface="Times New Roman" panose="02020603050405020304" pitchFamily="18" charset="0"/>
              </a:rPr>
              <a:t>Worst Case</a:t>
            </a:r>
            <a:r>
              <a:rPr kumimoji="0" lang="en-US" altLang="en-US" sz="3200" b="1" i="0" u="none" strike="noStrike" cap="none" normalizeH="0" dirty="0" smtClean="0">
                <a:ln>
                  <a:noFill/>
                </a:ln>
                <a:effectLst/>
                <a:latin typeface="Times New Roman" panose="02020603050405020304" pitchFamily="18" charset="0"/>
                <a:cs typeface="Times New Roman" panose="02020603050405020304" pitchFamily="18" charset="0"/>
              </a:rPr>
              <a:t> : </a:t>
            </a:r>
            <a:endParaRPr kumimoji="0" lang="en-US" altLang="en-US" sz="3200" b="1"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342900" indent="-342900" algn="just">
              <a:lnSpc>
                <a:spcPct val="150000"/>
              </a:lnSpc>
              <a:buClrTx/>
              <a:buSzTx/>
              <a:buFont typeface="Wingdings" panose="05000000000000000000" pitchFamily="2" charset="2"/>
              <a:buChar char="Ø"/>
            </a:pPr>
            <a:r>
              <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The proposed algorithm gives a better running time than a classical quick sort algorithm.</a:t>
            </a:r>
          </a:p>
          <a:p>
            <a:pPr marL="342900" indent="-342900" algn="just">
              <a:lnSpc>
                <a:spcPct val="150000"/>
              </a:lnSpc>
              <a:buClrTx/>
              <a:buSzTx/>
              <a:buFont typeface="Wingdings" panose="05000000000000000000" pitchFamily="2" charset="2"/>
              <a:buChar char="Ø"/>
            </a:pPr>
            <a:r>
              <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In this case, we go for a manual sort where we compare two elements normally. </a:t>
            </a:r>
          </a:p>
          <a:p>
            <a:pPr marL="342900" indent="-342900" algn="just">
              <a:lnSpc>
                <a:spcPct val="150000"/>
              </a:lnSpc>
              <a:buClrTx/>
              <a:buSzTx/>
              <a:buFont typeface="Wingdings" panose="05000000000000000000" pitchFamily="2" charset="2"/>
              <a:buChar char="Ø"/>
            </a:pPr>
            <a:r>
              <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There might be a situation where a worst-case partitioning will be required. </a:t>
            </a:r>
          </a:p>
          <a:p>
            <a:pPr marL="342900" indent="-342900" algn="just">
              <a:lnSpc>
                <a:spcPct val="150000"/>
              </a:lnSpc>
              <a:buClrTx/>
              <a:buSzTx/>
              <a:buFont typeface="Wingdings" panose="05000000000000000000" pitchFamily="2" charset="2"/>
              <a:buChar char="Ø"/>
            </a:pPr>
            <a:r>
              <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Thus, the time taken for the proposed algorithm is:</a:t>
            </a:r>
          </a:p>
          <a:p>
            <a:pPr marL="0" indent="0" algn="just">
              <a:lnSpc>
                <a:spcPct val="150000"/>
              </a:lnSpc>
              <a:buClrTx/>
              <a:buSzTx/>
              <a:buNone/>
            </a:pPr>
            <a:r>
              <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                   T(n)=T(8n/10)+T(2n/10)+</a:t>
            </a:r>
            <a:r>
              <a:rPr kumimoji="0" lang="en-US" altLang="en-US" sz="2400" b="0" i="0" u="none" strike="noStrike" cap="none" normalizeH="0" baseline="0" dirty="0" err="1" smtClean="0">
                <a:ln>
                  <a:noFill/>
                </a:ln>
                <a:effectLst/>
                <a:latin typeface="Times New Roman" panose="02020603050405020304" pitchFamily="18" charset="0"/>
                <a:cs typeface="Times New Roman" panose="02020603050405020304" pitchFamily="18" charset="0"/>
              </a:rPr>
              <a:t>cn</a:t>
            </a:r>
            <a:endPar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342900" indent="-342900" algn="just">
              <a:lnSpc>
                <a:spcPct val="150000"/>
              </a:lnSpc>
              <a:buClrTx/>
              <a:buSzTx/>
              <a:buFont typeface="Wingdings" panose="05000000000000000000" pitchFamily="2" charset="2"/>
              <a:buChar char="Ø"/>
            </a:pPr>
            <a:r>
              <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The total time taken becomes O(</a:t>
            </a:r>
            <a:r>
              <a:rPr kumimoji="0" lang="en-US" altLang="en-US" sz="2400" b="0" i="0" u="none" strike="noStrike" cap="none" normalizeH="0" baseline="0" dirty="0" err="1" smtClean="0">
                <a:ln>
                  <a:noFill/>
                </a:ln>
                <a:effectLst/>
                <a:latin typeface="Times New Roman" panose="02020603050405020304" pitchFamily="18" charset="0"/>
                <a:cs typeface="Times New Roman" panose="02020603050405020304" pitchFamily="18" charset="0"/>
              </a:rPr>
              <a:t>nlogn</a:t>
            </a:r>
            <a:r>
              <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404810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325" y="641044"/>
            <a:ext cx="8911687" cy="1280890"/>
          </a:xfrm>
        </p:spPr>
        <p:txBody>
          <a:bodyPr>
            <a:noAutofit/>
          </a:bodyPr>
          <a:lstStyle/>
          <a:p>
            <a:pPr algn="ctr"/>
            <a:r>
              <a:rPr lang="en-US" altLang="en-US" sz="4800" b="1" dirty="0" smtClean="0">
                <a:solidFill>
                  <a:srgbClr val="00B050"/>
                </a:solidFill>
                <a:latin typeface="Times New Roman" panose="02020603050405020304" pitchFamily="18" charset="0"/>
                <a:cs typeface="Times New Roman" panose="02020603050405020304" pitchFamily="18" charset="0"/>
              </a:rPr>
              <a:t>Advantages of Quick Sort</a:t>
            </a:r>
            <a:br>
              <a:rPr lang="en-US" altLang="en-US" sz="4800" b="1" dirty="0" smtClean="0">
                <a:solidFill>
                  <a:srgbClr val="00B050"/>
                </a:solidFill>
                <a:latin typeface="Times New Roman" panose="02020603050405020304" pitchFamily="18" charset="0"/>
                <a:cs typeface="Times New Roman" panose="02020603050405020304" pitchFamily="18" charset="0"/>
              </a:rPr>
            </a:br>
            <a:endParaRPr lang="en-US" sz="48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6688" y="2592494"/>
            <a:ext cx="10728959" cy="3573175"/>
          </a:xfrm>
        </p:spPr>
        <p:txBody>
          <a:bodyPr>
            <a:normAutofit/>
          </a:bodyPr>
          <a:lstStyle/>
          <a:p>
            <a:pPr>
              <a:buFont typeface="Wingdings" panose="05000000000000000000" pitchFamily="2" charset="2"/>
              <a:buChar char="ü"/>
            </a:pPr>
            <a:r>
              <a:rPr lang="en-US" sz="2400" dirty="0" smtClean="0">
                <a:solidFill>
                  <a:schemeClr val="tx1"/>
                </a:solidFill>
                <a:latin typeface="Times New Roman" panose="02020603050405020304" pitchFamily="18" charset="0"/>
                <a:cs typeface="Times New Roman" panose="02020603050405020304" pitchFamily="18" charset="0"/>
              </a:rPr>
              <a:t>It </a:t>
            </a:r>
            <a:r>
              <a:rPr lang="en-US" sz="2400" dirty="0">
                <a:solidFill>
                  <a:schemeClr val="tx1"/>
                </a:solidFill>
                <a:latin typeface="Times New Roman" panose="02020603050405020304" pitchFamily="18" charset="0"/>
                <a:cs typeface="Times New Roman" panose="02020603050405020304" pitchFamily="18" charset="0"/>
              </a:rPr>
              <a:t>is in-place since it uses only a small auxiliary stack.</a:t>
            </a:r>
          </a:p>
          <a:p>
            <a:pPr>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It requires only n (log n) time to </a:t>
            </a:r>
            <a:r>
              <a:rPr lang="en-US" sz="2400" b="1" dirty="0">
                <a:solidFill>
                  <a:schemeClr val="tx1"/>
                </a:solidFill>
                <a:latin typeface="Times New Roman" panose="02020603050405020304" pitchFamily="18" charset="0"/>
                <a:cs typeface="Times New Roman" panose="02020603050405020304" pitchFamily="18" charset="0"/>
              </a:rPr>
              <a:t>sort</a:t>
            </a:r>
            <a:r>
              <a:rPr lang="en-US" sz="2400" dirty="0">
                <a:solidFill>
                  <a:schemeClr val="tx1"/>
                </a:solidFill>
                <a:latin typeface="Times New Roman" panose="02020603050405020304" pitchFamily="18" charset="0"/>
                <a:cs typeface="Times New Roman" panose="02020603050405020304" pitchFamily="18" charset="0"/>
              </a:rPr>
              <a:t> n items.</a:t>
            </a:r>
          </a:p>
          <a:p>
            <a:pPr>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It has an extremely short inner loop.</a:t>
            </a:r>
          </a:p>
          <a:p>
            <a:pPr>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This algorithm has been subjected to a thorough mathematical analysis, a very precise statement can be made about performance issues</a:t>
            </a:r>
            <a:r>
              <a:rPr lang="en-US" sz="2400" dirty="0" smtClean="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32830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546" y="583473"/>
            <a:ext cx="10008326" cy="999309"/>
          </a:xfrm>
        </p:spPr>
        <p:txBody>
          <a:bodyPr>
            <a:normAutofit/>
          </a:bodyPr>
          <a:lstStyle/>
          <a:p>
            <a:pPr algn="ctr"/>
            <a:r>
              <a:rPr lang="en-US" sz="4800" b="1" dirty="0" smtClean="0">
                <a:solidFill>
                  <a:srgbClr val="00B050"/>
                </a:solidFill>
              </a:rPr>
              <a:t>Disadvantages of Quick Sort</a:t>
            </a:r>
            <a:endParaRPr lang="en-US" sz="4800" b="1" dirty="0">
              <a:solidFill>
                <a:srgbClr val="00B050"/>
              </a:solidFill>
            </a:endParaRPr>
          </a:p>
        </p:txBody>
      </p:sp>
      <p:sp>
        <p:nvSpPr>
          <p:cNvPr id="3" name="Content Placeholder 2"/>
          <p:cNvSpPr>
            <a:spLocks noGrp="1"/>
          </p:cNvSpPr>
          <p:nvPr>
            <p:ph idx="1"/>
          </p:nvPr>
        </p:nvSpPr>
        <p:spPr>
          <a:xfrm>
            <a:off x="775063" y="2629988"/>
            <a:ext cx="10240809" cy="3466011"/>
          </a:xfrm>
        </p:spPr>
        <p:txBody>
          <a:bodyPr/>
          <a:lstStyle/>
          <a:p>
            <a:pPr algn="just">
              <a:buFont typeface="Wingdings" panose="05000000000000000000" pitchFamily="2" charset="2"/>
              <a:buChar char="ü"/>
            </a:pPr>
            <a:r>
              <a:rPr lang="en-US" sz="2400" dirty="0" smtClean="0">
                <a:solidFill>
                  <a:schemeClr val="tx1"/>
                </a:solidFill>
                <a:latin typeface="Times New Roman" panose="02020603050405020304" pitchFamily="18" charset="0"/>
                <a:cs typeface="Times New Roman" panose="02020603050405020304" pitchFamily="18" charset="0"/>
              </a:rPr>
              <a:t>It is recursive. Especially, if recursion is not available, the implementation is extremely complicated.</a:t>
            </a:r>
          </a:p>
          <a:p>
            <a:pPr algn="just">
              <a:buFont typeface="Wingdings" panose="05000000000000000000" pitchFamily="2" charset="2"/>
              <a:buChar char="ü"/>
            </a:pPr>
            <a:r>
              <a:rPr lang="en-US" sz="2400" dirty="0" smtClean="0">
                <a:solidFill>
                  <a:schemeClr val="tx1"/>
                </a:solidFill>
                <a:latin typeface="Times New Roman" panose="02020603050405020304" pitchFamily="18" charset="0"/>
                <a:cs typeface="Times New Roman" panose="02020603050405020304" pitchFamily="18" charset="0"/>
              </a:rPr>
              <a:t>It </a:t>
            </a:r>
            <a:r>
              <a:rPr lang="en-US" sz="2400" dirty="0">
                <a:solidFill>
                  <a:schemeClr val="tx1"/>
                </a:solidFill>
                <a:latin typeface="Times New Roman" panose="02020603050405020304" pitchFamily="18" charset="0"/>
                <a:cs typeface="Times New Roman" panose="02020603050405020304" pitchFamily="18" charset="0"/>
              </a:rPr>
              <a:t>requires quadratic (i.e., n2) time in the worst-case.</a:t>
            </a:r>
          </a:p>
          <a:p>
            <a:pPr algn="just">
              <a:buFont typeface="Wingdings" panose="05000000000000000000" pitchFamily="2" charset="2"/>
              <a:buChar char="ü"/>
            </a:pPr>
            <a:r>
              <a:rPr lang="en-US" sz="2400" dirty="0" smtClean="0">
                <a:solidFill>
                  <a:schemeClr val="tx1"/>
                </a:solidFill>
                <a:latin typeface="Times New Roman" panose="02020603050405020304" pitchFamily="18" charset="0"/>
                <a:cs typeface="Times New Roman" panose="02020603050405020304" pitchFamily="18" charset="0"/>
              </a:rPr>
              <a:t>It is fragile, i.e. a simple mistake in the implementation can go unnoticed and cause it to perform badly.</a:t>
            </a:r>
          </a:p>
          <a:p>
            <a:pPr marL="45720" indent="0">
              <a:buNone/>
            </a:pPr>
            <a:endParaRPr lang="en-US" dirty="0">
              <a:solidFill>
                <a:schemeClr val="tx1"/>
              </a:solidFill>
            </a:endParaRPr>
          </a:p>
        </p:txBody>
      </p:sp>
    </p:spTree>
    <p:extLst>
      <p:ext uri="{BB962C8B-B14F-4D97-AF65-F5344CB8AC3E}">
        <p14:creationId xmlns:p14="http://schemas.microsoft.com/office/powerpoint/2010/main" val="391249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771" y="531222"/>
            <a:ext cx="9990909" cy="851263"/>
          </a:xfrm>
        </p:spPr>
        <p:txBody>
          <a:bodyPr>
            <a:normAutofit/>
          </a:bodyPr>
          <a:lstStyle/>
          <a:p>
            <a:pPr algn="ctr"/>
            <a:r>
              <a:rPr lang="en-US" altLang="en-US" sz="4800" b="1" dirty="0" smtClean="0">
                <a:solidFill>
                  <a:srgbClr val="00B050"/>
                </a:solidFill>
                <a:latin typeface="Times New Roman" panose="02020603050405020304" pitchFamily="18" charset="0"/>
                <a:cs typeface="Times New Roman" panose="02020603050405020304" pitchFamily="18" charset="0"/>
              </a:rPr>
              <a:t>Conclusion</a:t>
            </a:r>
            <a:endParaRPr lang="en-US" sz="48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62149" y="2351314"/>
            <a:ext cx="10153723" cy="4214948"/>
          </a:xfrm>
        </p:spPr>
        <p:txBody>
          <a:bodyPr>
            <a:normAutofit/>
          </a:bodyPr>
          <a:lstStyle/>
          <a:p>
            <a:pPr marL="45720" indent="0">
              <a:lnSpc>
                <a:spcPct val="100000"/>
              </a:lnSpc>
              <a:buNone/>
            </a:pPr>
            <a:endParaRPr lang="en-US" altLang="en-US" sz="3200" dirty="0">
              <a:solidFill>
                <a:schemeClr val="tx1"/>
              </a:solidFill>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v"/>
            </a:pPr>
            <a:r>
              <a:rPr lang="en-US" sz="2400" b="1" dirty="0" smtClean="0">
                <a:solidFill>
                  <a:schemeClr val="tx1"/>
                </a:solidFill>
                <a:latin typeface="Times New Roman" panose="02020603050405020304" pitchFamily="18" charset="0"/>
                <a:cs typeface="Times New Roman" panose="02020603050405020304" pitchFamily="18" charset="0"/>
              </a:rPr>
              <a:t>Quicksort</a:t>
            </a:r>
            <a:r>
              <a:rPr lang="en-US" sz="2400" dirty="0">
                <a:solidFill>
                  <a:schemeClr val="tx1"/>
                </a:solidFill>
                <a:latin typeface="Times New Roman" panose="02020603050405020304" pitchFamily="18" charset="0"/>
                <a:cs typeface="Times New Roman" panose="02020603050405020304" pitchFamily="18" charset="0"/>
              </a:rPr>
              <a:t> turns out to be the fastest </a:t>
            </a:r>
            <a:r>
              <a:rPr lang="en-US" sz="2400" b="1" dirty="0">
                <a:solidFill>
                  <a:schemeClr val="tx1"/>
                </a:solidFill>
                <a:latin typeface="Times New Roman" panose="02020603050405020304" pitchFamily="18" charset="0"/>
                <a:cs typeface="Times New Roman" panose="02020603050405020304" pitchFamily="18" charset="0"/>
              </a:rPr>
              <a:t>sorting</a:t>
            </a:r>
            <a:r>
              <a:rPr lang="en-US" sz="2400" dirty="0">
                <a:solidFill>
                  <a:schemeClr val="tx1"/>
                </a:solidFill>
                <a:latin typeface="Times New Roman" panose="02020603050405020304" pitchFamily="18" charset="0"/>
                <a:cs typeface="Times New Roman" panose="02020603050405020304" pitchFamily="18" charset="0"/>
              </a:rPr>
              <a:t> algorithm in practice</a:t>
            </a:r>
            <a:r>
              <a:rPr lang="en-US" sz="2400" dirty="0" smtClean="0">
                <a:solidFill>
                  <a:schemeClr val="tx1"/>
                </a:solidFill>
                <a:latin typeface="Times New Roman" panose="02020603050405020304" pitchFamily="18" charset="0"/>
                <a:cs typeface="Times New Roman" panose="02020603050405020304" pitchFamily="18" charset="0"/>
              </a:rPr>
              <a:t>.</a:t>
            </a:r>
          </a:p>
          <a:p>
            <a:pPr fontAlgn="base">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It has a time complexity of Θ( n log( n )) on the average. </a:t>
            </a:r>
            <a:endParaRPr lang="en-US" sz="2400" dirty="0" smtClean="0">
              <a:solidFill>
                <a:schemeClr val="tx1"/>
              </a:solidFill>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However</a:t>
            </a:r>
            <a:r>
              <a:rPr lang="en-US" sz="2400" dirty="0">
                <a:solidFill>
                  <a:schemeClr val="tx1"/>
                </a:solidFill>
                <a:latin typeface="Times New Roman" panose="02020603050405020304" pitchFamily="18" charset="0"/>
                <a:cs typeface="Times New Roman" panose="02020603050405020304" pitchFamily="18" charset="0"/>
              </a:rPr>
              <a:t>, in the (very rare) worst case </a:t>
            </a:r>
            <a:r>
              <a:rPr lang="en-US" sz="2400" b="1" dirty="0">
                <a:solidFill>
                  <a:schemeClr val="tx1"/>
                </a:solidFill>
                <a:latin typeface="Times New Roman" panose="02020603050405020304" pitchFamily="18" charset="0"/>
                <a:cs typeface="Times New Roman" panose="02020603050405020304" pitchFamily="18" charset="0"/>
              </a:rPr>
              <a:t>quicksort</a:t>
            </a:r>
            <a:r>
              <a:rPr lang="en-US" sz="2400" dirty="0">
                <a:solidFill>
                  <a:schemeClr val="tx1"/>
                </a:solidFill>
                <a:latin typeface="Times New Roman" panose="02020603050405020304" pitchFamily="18" charset="0"/>
                <a:cs typeface="Times New Roman" panose="02020603050405020304" pitchFamily="18" charset="0"/>
              </a:rPr>
              <a:t> is as slow as </a:t>
            </a:r>
            <a:r>
              <a:rPr lang="en-US" sz="2400" dirty="0" err="1">
                <a:solidFill>
                  <a:schemeClr val="tx1"/>
                </a:solidFill>
                <a:latin typeface="Times New Roman" panose="02020603050405020304" pitchFamily="18" charset="0"/>
                <a:cs typeface="Times New Roman" panose="02020603050405020304" pitchFamily="18" charset="0"/>
              </a:rPr>
              <a:t>Bubblesort</a:t>
            </a:r>
            <a:r>
              <a:rPr lang="en-US" sz="2400" dirty="0">
                <a:solidFill>
                  <a:schemeClr val="tx1"/>
                </a:solidFill>
                <a:latin typeface="Times New Roman" panose="02020603050405020304" pitchFamily="18" charset="0"/>
                <a:cs typeface="Times New Roman" panose="02020603050405020304" pitchFamily="18" charset="0"/>
              </a:rPr>
              <a:t>, namely in Θ( n </a:t>
            </a:r>
            <a:r>
              <a:rPr lang="en-US" sz="2400" baseline="30000" dirty="0">
                <a:solidFill>
                  <a:schemeClr val="tx1"/>
                </a:solidFill>
                <a:latin typeface="Times New Roman" panose="02020603050405020304" pitchFamily="18" charset="0"/>
                <a:cs typeface="Times New Roman" panose="02020603050405020304" pitchFamily="18" charset="0"/>
              </a:rPr>
              <a:t>2</a:t>
            </a:r>
            <a:r>
              <a:rPr lang="en-US" sz="24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559310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4" y="374469"/>
            <a:ext cx="9991256" cy="5636864"/>
          </a:xfrm>
        </p:spPr>
        <p:txBody>
          <a:bodyPr>
            <a:normAutofit/>
          </a:bodyPr>
          <a:lstStyle/>
          <a:p>
            <a:pPr algn="ctr"/>
            <a:r>
              <a:rPr lang="en-US" sz="8800" b="1" i="1" dirty="0" smtClean="0">
                <a:solidFill>
                  <a:srgbClr val="002060"/>
                </a:solidFill>
                <a:latin typeface="French Script MT" panose="03020402040607040605" pitchFamily="66" charset="0"/>
                <a:cs typeface="Times New Roman" panose="02020603050405020304" pitchFamily="18" charset="0"/>
              </a:rPr>
              <a:t>Thank You</a:t>
            </a:r>
            <a:endParaRPr lang="en-US" sz="8800" b="1" i="1" dirty="0">
              <a:solidFill>
                <a:srgbClr val="002060"/>
              </a:solidFill>
              <a:latin typeface="French Script MT" panose="03020402040607040605" pitchFamily="66" charset="0"/>
              <a:cs typeface="Times New Roman" panose="02020603050405020304" pitchFamily="18" charset="0"/>
            </a:endParaRPr>
          </a:p>
        </p:txBody>
      </p:sp>
    </p:spTree>
    <p:extLst>
      <p:ext uri="{BB962C8B-B14F-4D97-AF65-F5344CB8AC3E}">
        <p14:creationId xmlns:p14="http://schemas.microsoft.com/office/powerpoint/2010/main" val="1177109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solidFill>
                  <a:srgbClr val="00B050"/>
                </a:solidFill>
              </a:rPr>
              <a:t> </a:t>
            </a:r>
            <a:endParaRPr lang="en-US" sz="6000" b="1" dirty="0">
              <a:solidFill>
                <a:srgbClr val="00B050"/>
              </a:solidFill>
            </a:endParaRPr>
          </a:p>
        </p:txBody>
      </p:sp>
      <p:sp>
        <p:nvSpPr>
          <p:cNvPr id="3" name="Content Placeholder 2"/>
          <p:cNvSpPr>
            <a:spLocks noGrp="1"/>
          </p:cNvSpPr>
          <p:nvPr>
            <p:ph idx="1"/>
          </p:nvPr>
        </p:nvSpPr>
        <p:spPr/>
        <p:txBody>
          <a:bodyPr>
            <a:normAutofit/>
          </a:bodyPr>
          <a:lstStyle/>
          <a:p>
            <a:pPr marL="45720" indent="0" algn="ctr">
              <a:buNone/>
            </a:pPr>
            <a:r>
              <a:rPr lang="en-US" sz="9600" b="1" dirty="0" smtClean="0">
                <a:solidFill>
                  <a:srgbClr val="0070C0"/>
                </a:solidFill>
                <a:latin typeface="Times New Roman" panose="02020603050405020304" pitchFamily="18" charset="0"/>
                <a:cs typeface="Times New Roman" panose="02020603050405020304" pitchFamily="18" charset="0"/>
              </a:rPr>
              <a:t>Quick Sort</a:t>
            </a:r>
            <a:endParaRPr lang="en-US" sz="96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839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solidFill>
                  <a:srgbClr val="00B050"/>
                </a:solidFill>
                <a:latin typeface="Times New Roman" panose="02020603050405020304" pitchFamily="18" charset="0"/>
                <a:cs typeface="Times New Roman" panose="02020603050405020304" pitchFamily="18" charset="0"/>
              </a:rPr>
              <a:t>Outline</a:t>
            </a:r>
            <a:endParaRPr lang="en-US" sz="48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88274" y="2736668"/>
            <a:ext cx="10066637" cy="3402874"/>
          </a:xfrm>
        </p:spPr>
        <p:txBody>
          <a:bodyPr>
            <a:normAutofit fontScale="85000" lnSpcReduction="20000"/>
          </a:bodyPr>
          <a:lstStyle/>
          <a:p>
            <a:pPr>
              <a:buFont typeface="Wingdings" panose="05000000000000000000" pitchFamily="2" charset="2"/>
              <a:buChar char="q"/>
            </a:pPr>
            <a:r>
              <a:rPr lang="en-US" sz="2800" dirty="0" smtClean="0">
                <a:solidFill>
                  <a:schemeClr val="tx1"/>
                </a:solidFill>
                <a:latin typeface="Times New Roman" panose="02020603050405020304" pitchFamily="18" charset="0"/>
                <a:cs typeface="Times New Roman" panose="02020603050405020304" pitchFamily="18" charset="0"/>
              </a:rPr>
              <a:t>Introduction to Sort</a:t>
            </a:r>
          </a:p>
          <a:p>
            <a:pPr>
              <a:buFont typeface="Wingdings" panose="05000000000000000000" pitchFamily="2" charset="2"/>
              <a:buChar char="q"/>
            </a:pPr>
            <a:r>
              <a:rPr lang="en-US" sz="2800" dirty="0" smtClean="0">
                <a:solidFill>
                  <a:schemeClr val="tx1"/>
                </a:solidFill>
                <a:latin typeface="Times New Roman" panose="02020603050405020304" pitchFamily="18" charset="0"/>
                <a:cs typeface="Times New Roman" panose="02020603050405020304" pitchFamily="18" charset="0"/>
              </a:rPr>
              <a:t>What is Quick Sort?</a:t>
            </a:r>
          </a:p>
          <a:p>
            <a:pPr>
              <a:buFont typeface="Wingdings" panose="05000000000000000000" pitchFamily="2" charset="2"/>
              <a:buChar char="q"/>
            </a:pPr>
            <a:r>
              <a:rPr lang="en-US" sz="2800" dirty="0" smtClean="0">
                <a:solidFill>
                  <a:schemeClr val="tx1"/>
                </a:solidFill>
                <a:latin typeface="Times New Roman" panose="02020603050405020304" pitchFamily="18" charset="0"/>
                <a:cs typeface="Times New Roman" panose="02020603050405020304" pitchFamily="18" charset="0"/>
              </a:rPr>
              <a:t>Algorithm Explain</a:t>
            </a:r>
          </a:p>
          <a:p>
            <a:pPr>
              <a:buFont typeface="Wingdings" panose="05000000000000000000" pitchFamily="2" charset="2"/>
              <a:buChar char="q"/>
            </a:pPr>
            <a:r>
              <a:rPr lang="en-US" sz="2800" dirty="0">
                <a:solidFill>
                  <a:schemeClr val="tx1"/>
                </a:solidFill>
                <a:latin typeface="Times New Roman" panose="02020603050405020304" pitchFamily="18" charset="0"/>
                <a:cs typeface="Times New Roman" panose="02020603050405020304" pitchFamily="18" charset="0"/>
              </a:rPr>
              <a:t>Example of </a:t>
            </a:r>
            <a:r>
              <a:rPr lang="en-US" sz="2800" dirty="0" smtClean="0">
                <a:solidFill>
                  <a:schemeClr val="tx1"/>
                </a:solidFill>
                <a:latin typeface="Times New Roman" panose="02020603050405020304" pitchFamily="18" charset="0"/>
                <a:cs typeface="Times New Roman" panose="02020603050405020304" pitchFamily="18" charset="0"/>
              </a:rPr>
              <a:t>Quick Sort</a:t>
            </a:r>
            <a:endParaRPr lang="en-US" sz="2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800" dirty="0" smtClean="0">
                <a:solidFill>
                  <a:schemeClr val="tx1"/>
                </a:solidFill>
                <a:latin typeface="Times New Roman" panose="02020603050405020304" pitchFamily="18" charset="0"/>
                <a:cs typeface="Times New Roman" panose="02020603050405020304" pitchFamily="18" charset="0"/>
              </a:rPr>
              <a:t>Pseudo Code</a:t>
            </a:r>
          </a:p>
          <a:p>
            <a:pPr>
              <a:buFont typeface="Wingdings" panose="05000000000000000000" pitchFamily="2" charset="2"/>
              <a:buChar char="q"/>
            </a:pPr>
            <a:r>
              <a:rPr lang="en-US" sz="2800" dirty="0" smtClean="0">
                <a:solidFill>
                  <a:schemeClr val="tx1"/>
                </a:solidFill>
                <a:latin typeface="Times New Roman" panose="02020603050405020304" pitchFamily="18" charset="0"/>
                <a:cs typeface="Times New Roman" panose="02020603050405020304" pitchFamily="18" charset="0"/>
              </a:rPr>
              <a:t>Complexity</a:t>
            </a:r>
          </a:p>
          <a:p>
            <a:pPr>
              <a:buFont typeface="Wingdings" panose="05000000000000000000" pitchFamily="2" charset="2"/>
              <a:buChar char="q"/>
            </a:pPr>
            <a:r>
              <a:rPr lang="en-US" sz="2800" dirty="0" smtClean="0">
                <a:solidFill>
                  <a:schemeClr val="tx1"/>
                </a:solidFill>
                <a:latin typeface="Times New Roman" panose="02020603050405020304" pitchFamily="18" charset="0"/>
                <a:cs typeface="Times New Roman" panose="02020603050405020304" pitchFamily="18" charset="0"/>
              </a:rPr>
              <a:t>Advantages &amp; Disadvantages</a:t>
            </a:r>
          </a:p>
          <a:p>
            <a:pPr>
              <a:buFont typeface="Wingdings" panose="05000000000000000000" pitchFamily="2" charset="2"/>
              <a:buChar char="q"/>
            </a:pPr>
            <a:r>
              <a:rPr lang="en-US" sz="2800" dirty="0" smtClean="0">
                <a:solidFill>
                  <a:schemeClr val="tx1"/>
                </a:solidFill>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2596943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824" y="470263"/>
            <a:ext cx="9956074" cy="833846"/>
          </a:xfrm>
        </p:spPr>
        <p:txBody>
          <a:bodyPr>
            <a:normAutofit/>
          </a:bodyPr>
          <a:lstStyle/>
          <a:p>
            <a:pPr algn="ctr"/>
            <a:r>
              <a:rPr lang="en-US" sz="4800" b="1" dirty="0" smtClean="0">
                <a:solidFill>
                  <a:srgbClr val="00B050"/>
                </a:solidFill>
                <a:latin typeface="Times New Roman" panose="02020603050405020304" pitchFamily="18" charset="0"/>
                <a:cs typeface="Times New Roman" panose="02020603050405020304" pitchFamily="18" charset="0"/>
              </a:rPr>
              <a:t>Introduction to Sort</a:t>
            </a:r>
            <a:endParaRPr lang="en-US" sz="48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8640" y="2316480"/>
            <a:ext cx="10467231" cy="3779519"/>
          </a:xfrm>
        </p:spPr>
        <p:txBody>
          <a:bodyPr>
            <a:noAutofit/>
          </a:bodyPr>
          <a:lstStyle/>
          <a:p>
            <a:pPr algn="just">
              <a:buFont typeface="Wingdings" panose="05000000000000000000" pitchFamily="2" charset="2"/>
              <a:buChar char="q"/>
            </a:pPr>
            <a:r>
              <a:rPr lang="en-US" sz="2400" b="1" u="sng" dirty="0">
                <a:solidFill>
                  <a:schemeClr val="tx1"/>
                </a:solidFill>
                <a:latin typeface="Times New Roman" panose="02020603050405020304" pitchFamily="18" charset="0"/>
                <a:cs typeface="Times New Roman" panose="02020603050405020304" pitchFamily="18" charset="0"/>
                <a:hlinkClick r:id="rId2"/>
              </a:rPr>
              <a:t>Sorting</a:t>
            </a:r>
            <a:r>
              <a:rPr lang="en-US" sz="2400" dirty="0">
                <a:solidFill>
                  <a:schemeClr val="tx1"/>
                </a:solidFill>
                <a:latin typeface="Times New Roman" panose="02020603050405020304" pitchFamily="18" charset="0"/>
                <a:cs typeface="Times New Roman" panose="02020603050405020304" pitchFamily="18" charset="0"/>
              </a:rPr>
              <a:t> is one of the most basic functions applied to </a:t>
            </a:r>
            <a:r>
              <a:rPr lang="en-US" sz="2400" dirty="0" smtClean="0">
                <a:solidFill>
                  <a:schemeClr val="tx1"/>
                </a:solidFill>
                <a:latin typeface="Times New Roman" panose="02020603050405020304" pitchFamily="18" charset="0"/>
                <a:cs typeface="Times New Roman" panose="02020603050405020304" pitchFamily="18" charset="0"/>
              </a:rPr>
              <a:t>data.</a:t>
            </a:r>
          </a:p>
          <a:p>
            <a:pPr algn="just">
              <a:buFont typeface="Wingdings" panose="05000000000000000000" pitchFamily="2" charset="2"/>
              <a:buChar char="q"/>
            </a:pPr>
            <a:r>
              <a:rPr lang="en-US" sz="2400" dirty="0" smtClean="0">
                <a:solidFill>
                  <a:schemeClr val="tx1"/>
                </a:solidFill>
                <a:latin typeface="Times New Roman" panose="02020603050405020304" pitchFamily="18" charset="0"/>
                <a:cs typeface="Times New Roman" panose="02020603050405020304" pitchFamily="18" charset="0"/>
              </a:rPr>
              <a:t>Sorting </a:t>
            </a:r>
            <a:r>
              <a:rPr lang="en-US" sz="2400" dirty="0">
                <a:solidFill>
                  <a:schemeClr val="tx1"/>
                </a:solidFill>
                <a:latin typeface="Times New Roman" panose="02020603050405020304" pitchFamily="18" charset="0"/>
                <a:cs typeface="Times New Roman" panose="02020603050405020304" pitchFamily="18" charset="0"/>
              </a:rPr>
              <a:t>is a technique that is implemented to arrange the data in a specific order</a:t>
            </a:r>
            <a:r>
              <a:rPr lang="en-US" sz="2400" dirty="0" smtClean="0">
                <a:solidFill>
                  <a:schemeClr val="tx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It means arranging the data in a particular fashion, which can be increasing or decreasing</a:t>
            </a:r>
            <a:r>
              <a:rPr lang="en-US" sz="2400" dirty="0" smtClean="0">
                <a:solidFill>
                  <a:schemeClr val="tx1"/>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q"/>
            </a:pPr>
            <a:r>
              <a:rPr lang="en-US" sz="2400" dirty="0" smtClean="0">
                <a:solidFill>
                  <a:schemeClr val="tx1"/>
                </a:solidFill>
                <a:latin typeface="Times New Roman" panose="02020603050405020304" pitchFamily="18" charset="0"/>
                <a:cs typeface="Times New Roman" panose="02020603050405020304" pitchFamily="18" charset="0"/>
              </a:rPr>
              <a:t>Sorting </a:t>
            </a:r>
            <a:r>
              <a:rPr lang="en-US" sz="2400" dirty="0">
                <a:solidFill>
                  <a:schemeClr val="tx1"/>
                </a:solidFill>
                <a:latin typeface="Times New Roman" panose="02020603050405020304" pitchFamily="18" charset="0"/>
                <a:cs typeface="Times New Roman" panose="02020603050405020304" pitchFamily="18" charset="0"/>
              </a:rPr>
              <a:t>is required to ensure that the data which we use is in a particular order so that we can easily retrieve the required piece of information from the pile of data.</a:t>
            </a:r>
          </a:p>
          <a:p>
            <a:pPr algn="just">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If the data is unkempt and unsorted, when we want a particular piece of information, then we will have to search it one by one every time to retrieve the data</a:t>
            </a:r>
            <a:r>
              <a:rPr lang="en-US" sz="2400" dirty="0" smtClean="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95000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7368" y="454777"/>
            <a:ext cx="8911687" cy="1280890"/>
          </a:xfrm>
        </p:spPr>
        <p:txBody>
          <a:bodyPr>
            <a:normAutofit/>
          </a:bodyPr>
          <a:lstStyle/>
          <a:p>
            <a:pPr algn="ctr"/>
            <a:r>
              <a:rPr lang="en-US" sz="4800" b="1" dirty="0">
                <a:solidFill>
                  <a:srgbClr val="00B050"/>
                </a:solidFill>
                <a:latin typeface="Times New Roman" panose="02020603050405020304" pitchFamily="18" charset="0"/>
                <a:cs typeface="Times New Roman" panose="02020603050405020304" pitchFamily="18" charset="0"/>
              </a:rPr>
              <a:t>What is </a:t>
            </a:r>
            <a:r>
              <a:rPr lang="en-US" sz="4800" b="1" dirty="0" smtClean="0">
                <a:solidFill>
                  <a:srgbClr val="00B050"/>
                </a:solidFill>
                <a:latin typeface="Times New Roman" panose="02020603050405020304" pitchFamily="18" charset="0"/>
                <a:cs typeface="Times New Roman" panose="02020603050405020304" pitchFamily="18" charset="0"/>
              </a:rPr>
              <a:t>Quick Sort?</a:t>
            </a:r>
            <a:endParaRPr lang="en-US" sz="48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2777" y="2586446"/>
            <a:ext cx="9866340" cy="2899954"/>
          </a:xfrm>
        </p:spPr>
        <p:txBody>
          <a:bodyPr>
            <a:normAutofit/>
          </a:bodyPr>
          <a:lstStyle/>
          <a:p>
            <a:pPr algn="just">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Quick sort is a highly efficient sorting algorithm and is based on partitioning of array of data into smaller arrays. </a:t>
            </a:r>
            <a:endParaRPr lang="en-US" sz="24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A </a:t>
            </a:r>
            <a:r>
              <a:rPr lang="en-US" sz="2400" dirty="0">
                <a:solidFill>
                  <a:schemeClr val="tx1"/>
                </a:solidFill>
                <a:latin typeface="Times New Roman" panose="02020603050405020304" pitchFamily="18" charset="0"/>
                <a:cs typeface="Times New Roman" panose="02020603050405020304" pitchFamily="18" charset="0"/>
              </a:rPr>
              <a:t>large array is partitioned into two arrays one of which holds values smaller than the specified value, say pivot, based on which the partition is made and another array holds values greater than the pivot value.</a:t>
            </a:r>
          </a:p>
          <a:p>
            <a:pPr algn="just">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Quicksort partitions an array and then calls itself recursively twice to sort the two resulting subarrays. </a:t>
            </a:r>
          </a:p>
        </p:txBody>
      </p:sp>
    </p:spTree>
    <p:extLst>
      <p:ext uri="{BB962C8B-B14F-4D97-AF65-F5344CB8AC3E}">
        <p14:creationId xmlns:p14="http://schemas.microsoft.com/office/powerpoint/2010/main" val="1580992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rgbClr val="00B050"/>
                </a:solidFill>
                <a:latin typeface="Times New Roman" panose="02020603050405020304" pitchFamily="18" charset="0"/>
                <a:cs typeface="Times New Roman" panose="02020603050405020304" pitchFamily="18" charset="0"/>
              </a:rPr>
              <a:t>Algorithm Explain</a:t>
            </a:r>
            <a:endParaRPr lang="en-US" sz="4800" dirty="0">
              <a:solidFill>
                <a:srgbClr val="00B050"/>
              </a:solidFill>
              <a:latin typeface="Times New Roman" panose="02020603050405020304" pitchFamily="18" charset="0"/>
              <a:cs typeface="Times New Roman" panose="02020603050405020304" pitchFamily="18" charset="0"/>
            </a:endParaRPr>
          </a:p>
        </p:txBody>
      </p:sp>
      <p:sp>
        <p:nvSpPr>
          <p:cNvPr id="5" name="Rectangle 2"/>
          <p:cNvSpPr>
            <a:spLocks noGrp="1" noChangeArrowheads="1"/>
          </p:cNvSpPr>
          <p:nvPr>
            <p:ph idx="1"/>
          </p:nvPr>
        </p:nvSpPr>
        <p:spPr bwMode="auto">
          <a:xfrm>
            <a:off x="698861" y="1907953"/>
            <a:ext cx="10093235" cy="445795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1</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Choose the highest index value has pivot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2</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Take two variables to point left and right of the list excluding pivot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3</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left points to the low index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4</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right points to the high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5</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while value at left is less than pivot move right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6</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while value at right is greater than pivot move left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7</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if both step 5 and step 6 does not match swap left and right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8</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if left ≥ right, the point where they met is new pivot </a:t>
            </a:r>
          </a:p>
        </p:txBody>
      </p:sp>
    </p:spTree>
    <p:extLst>
      <p:ext uri="{BB962C8B-B14F-4D97-AF65-F5344CB8AC3E}">
        <p14:creationId xmlns:p14="http://schemas.microsoft.com/office/powerpoint/2010/main" val="1152062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217" y="461553"/>
            <a:ext cx="9875520" cy="973183"/>
          </a:xfrm>
        </p:spPr>
        <p:txBody>
          <a:bodyPr>
            <a:normAutofit/>
          </a:bodyPr>
          <a:lstStyle/>
          <a:p>
            <a:pPr algn="ctr"/>
            <a:r>
              <a:rPr lang="en-US" sz="4800" b="1" dirty="0" smtClean="0">
                <a:solidFill>
                  <a:srgbClr val="00B050"/>
                </a:solidFill>
                <a:latin typeface="Times New Roman" panose="02020603050405020304" pitchFamily="18" charset="0"/>
                <a:cs typeface="Times New Roman" panose="02020603050405020304" pitchFamily="18" charset="0"/>
              </a:rPr>
              <a:t>Example of Quick Sort</a:t>
            </a:r>
            <a:endParaRPr lang="en-US" sz="48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0925" y="2083525"/>
            <a:ext cx="11512731" cy="4012475"/>
          </a:xfrm>
        </p:spPr>
        <p:txBody>
          <a:bodyPr>
            <a:normAutofit/>
          </a:bodyPr>
          <a:lstStyle/>
          <a:p>
            <a:pPr marL="45720" indent="0">
              <a:buNone/>
            </a:pPr>
            <a:endParaRPr lang="en-US" sz="2400" dirty="0" smtClean="0">
              <a:solidFill>
                <a:schemeClr val="tx1"/>
              </a:solidFill>
              <a:latin typeface="Times New Roman" panose="02020603050405020304" pitchFamily="18" charset="0"/>
              <a:cs typeface="Times New Roman" panose="02020603050405020304" pitchFamily="18" charset="0"/>
            </a:endParaRPr>
          </a:p>
          <a:p>
            <a:pPr marL="45720" indent="0">
              <a:buNone/>
            </a:pPr>
            <a:endParaRPr lang="en-US" sz="2400" dirty="0">
              <a:solidFill>
                <a:schemeClr val="tx1"/>
              </a:solidFill>
              <a:latin typeface="Times New Roman" panose="02020603050405020304" pitchFamily="18" charset="0"/>
              <a:cs typeface="Times New Roman" panose="02020603050405020304" pitchFamily="18" charset="0"/>
            </a:endParaRPr>
          </a:p>
          <a:p>
            <a:pPr marL="45720" indent="0">
              <a:buNone/>
            </a:pPr>
            <a:r>
              <a:rPr lang="en-US" sz="2400" dirty="0" smtClean="0">
                <a:solidFill>
                  <a:schemeClr val="tx1"/>
                </a:solidFill>
                <a:latin typeface="Times New Roman" panose="02020603050405020304" pitchFamily="18" charset="0"/>
                <a:cs typeface="Times New Roman" panose="02020603050405020304" pitchFamily="18" charset="0"/>
              </a:rPr>
              <a:t>If primary array is : </a:t>
            </a:r>
          </a:p>
          <a:p>
            <a:pPr marL="45720" indent="0">
              <a:buNone/>
            </a:pPr>
            <a:endParaRPr lang="en-US" sz="2400" dirty="0">
              <a:solidFill>
                <a:schemeClr val="tx1"/>
              </a:solidFill>
              <a:latin typeface="Times New Roman" panose="02020603050405020304" pitchFamily="18" charset="0"/>
              <a:cs typeface="Times New Roman" panose="02020603050405020304" pitchFamily="18" charset="0"/>
            </a:endParaRPr>
          </a:p>
          <a:p>
            <a:pPr marL="45720" indent="0">
              <a:buNone/>
            </a:pPr>
            <a:r>
              <a:rPr lang="en-US" sz="2400" dirty="0" smtClean="0">
                <a:solidFill>
                  <a:schemeClr val="tx1"/>
                </a:solidFill>
                <a:latin typeface="Times New Roman" panose="02020603050405020304" pitchFamily="18" charset="0"/>
                <a:cs typeface="Times New Roman" panose="02020603050405020304" pitchFamily="18" charset="0"/>
              </a:rPr>
              <a:t>Sorting By Ascending Order :</a:t>
            </a:r>
          </a:p>
          <a:p>
            <a:pPr marL="45720" indent="0">
              <a:buNone/>
            </a:pPr>
            <a:endParaRPr lang="en-US" sz="2400" dirty="0">
              <a:solidFill>
                <a:schemeClr val="tx1"/>
              </a:solidFill>
              <a:latin typeface="Times New Roman" panose="02020603050405020304" pitchFamily="18" charset="0"/>
              <a:cs typeface="Times New Roman" panose="02020603050405020304" pitchFamily="18" charset="0"/>
            </a:endParaRPr>
          </a:p>
          <a:p>
            <a:pPr marL="45720" indent="0">
              <a:buNone/>
            </a:pPr>
            <a:r>
              <a:rPr lang="en-US" sz="2400" dirty="0" smtClean="0">
                <a:solidFill>
                  <a:schemeClr val="tx1"/>
                </a:solidFill>
                <a:latin typeface="Times New Roman" panose="02020603050405020304" pitchFamily="18" charset="0"/>
                <a:cs typeface="Times New Roman" panose="02020603050405020304" pitchFamily="18" charset="0"/>
              </a:rPr>
              <a:t>Sorting By descending  Order : </a:t>
            </a:r>
            <a:endParaRPr lang="en-US" sz="2400"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40599400"/>
              </p:ext>
            </p:extLst>
          </p:nvPr>
        </p:nvGraphicFramePr>
        <p:xfrm>
          <a:off x="4476207" y="3006628"/>
          <a:ext cx="7218936" cy="624840"/>
        </p:xfrm>
        <a:graphic>
          <a:graphicData uri="http://schemas.openxmlformats.org/drawingml/2006/table">
            <a:tbl>
              <a:tblPr firstRow="1" bandRow="1">
                <a:tableStyleId>{5C22544A-7EE6-4342-B048-85BDC9FD1C3A}</a:tableStyleId>
              </a:tblPr>
              <a:tblGrid>
                <a:gridCol w="1804734">
                  <a:extLst>
                    <a:ext uri="{9D8B030D-6E8A-4147-A177-3AD203B41FA5}">
                      <a16:colId xmlns:a16="http://schemas.microsoft.com/office/drawing/2014/main" val="1251724509"/>
                    </a:ext>
                  </a:extLst>
                </a:gridCol>
                <a:gridCol w="1804734">
                  <a:extLst>
                    <a:ext uri="{9D8B030D-6E8A-4147-A177-3AD203B41FA5}">
                      <a16:colId xmlns:a16="http://schemas.microsoft.com/office/drawing/2014/main" val="435398007"/>
                    </a:ext>
                  </a:extLst>
                </a:gridCol>
                <a:gridCol w="1804734">
                  <a:extLst>
                    <a:ext uri="{9D8B030D-6E8A-4147-A177-3AD203B41FA5}">
                      <a16:colId xmlns:a16="http://schemas.microsoft.com/office/drawing/2014/main" val="683159781"/>
                    </a:ext>
                  </a:extLst>
                </a:gridCol>
                <a:gridCol w="1804734">
                  <a:extLst>
                    <a:ext uri="{9D8B030D-6E8A-4147-A177-3AD203B41FA5}">
                      <a16:colId xmlns:a16="http://schemas.microsoft.com/office/drawing/2014/main" val="1556754757"/>
                    </a:ext>
                  </a:extLst>
                </a:gridCol>
              </a:tblGrid>
              <a:tr h="624840">
                <a:tc>
                  <a:txBody>
                    <a:bodyPr/>
                    <a:lstStyle/>
                    <a:p>
                      <a:r>
                        <a:rPr lang="en-US" dirty="0" smtClean="0"/>
                        <a:t>                 3</a:t>
                      </a:r>
                      <a:endParaRPr lang="en-US" dirty="0"/>
                    </a:p>
                  </a:txBody>
                  <a:tcPr/>
                </a:tc>
                <a:tc>
                  <a:txBody>
                    <a:bodyPr/>
                    <a:lstStyle/>
                    <a:p>
                      <a:r>
                        <a:rPr lang="en-US" dirty="0" smtClean="0"/>
                        <a:t>                  2</a:t>
                      </a:r>
                      <a:endParaRPr lang="en-US" dirty="0"/>
                    </a:p>
                  </a:txBody>
                  <a:tcPr/>
                </a:tc>
                <a:tc>
                  <a:txBody>
                    <a:bodyPr/>
                    <a:lstStyle/>
                    <a:p>
                      <a:r>
                        <a:rPr lang="en-US" dirty="0" smtClean="0"/>
                        <a:t>                 5</a:t>
                      </a:r>
                      <a:endParaRPr lang="en-US" dirty="0"/>
                    </a:p>
                  </a:txBody>
                  <a:tcPr/>
                </a:tc>
                <a:tc>
                  <a:txBody>
                    <a:bodyPr/>
                    <a:lstStyle/>
                    <a:p>
                      <a:r>
                        <a:rPr lang="en-US" dirty="0" smtClean="0"/>
                        <a:t>                 4</a:t>
                      </a:r>
                      <a:endParaRPr lang="en-US" dirty="0"/>
                    </a:p>
                  </a:txBody>
                  <a:tcPr/>
                </a:tc>
                <a:extLst>
                  <a:ext uri="{0D108BD9-81ED-4DB2-BD59-A6C34878D82A}">
                    <a16:rowId xmlns:a16="http://schemas.microsoft.com/office/drawing/2014/main" val="140830897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61739408"/>
              </p:ext>
            </p:extLst>
          </p:nvPr>
        </p:nvGraphicFramePr>
        <p:xfrm>
          <a:off x="4476203" y="4060367"/>
          <a:ext cx="7218940" cy="583475"/>
        </p:xfrm>
        <a:graphic>
          <a:graphicData uri="http://schemas.openxmlformats.org/drawingml/2006/table">
            <a:tbl>
              <a:tblPr firstRow="1" bandRow="1">
                <a:tableStyleId>{5C22544A-7EE6-4342-B048-85BDC9FD1C3A}</a:tableStyleId>
              </a:tblPr>
              <a:tblGrid>
                <a:gridCol w="1804735">
                  <a:extLst>
                    <a:ext uri="{9D8B030D-6E8A-4147-A177-3AD203B41FA5}">
                      <a16:colId xmlns:a16="http://schemas.microsoft.com/office/drawing/2014/main" val="2954738442"/>
                    </a:ext>
                  </a:extLst>
                </a:gridCol>
                <a:gridCol w="1804735">
                  <a:extLst>
                    <a:ext uri="{9D8B030D-6E8A-4147-A177-3AD203B41FA5}">
                      <a16:colId xmlns:a16="http://schemas.microsoft.com/office/drawing/2014/main" val="4134433573"/>
                    </a:ext>
                  </a:extLst>
                </a:gridCol>
                <a:gridCol w="1804735">
                  <a:extLst>
                    <a:ext uri="{9D8B030D-6E8A-4147-A177-3AD203B41FA5}">
                      <a16:colId xmlns:a16="http://schemas.microsoft.com/office/drawing/2014/main" val="2758418771"/>
                    </a:ext>
                  </a:extLst>
                </a:gridCol>
                <a:gridCol w="1804735">
                  <a:extLst>
                    <a:ext uri="{9D8B030D-6E8A-4147-A177-3AD203B41FA5}">
                      <a16:colId xmlns:a16="http://schemas.microsoft.com/office/drawing/2014/main" val="3280824793"/>
                    </a:ext>
                  </a:extLst>
                </a:gridCol>
              </a:tblGrid>
              <a:tr h="583475">
                <a:tc>
                  <a:txBody>
                    <a:bodyPr/>
                    <a:lstStyle/>
                    <a:p>
                      <a:r>
                        <a:rPr lang="en-US" dirty="0" smtClean="0"/>
                        <a:t>                 2</a:t>
                      </a:r>
                      <a:endParaRPr lang="en-US" dirty="0"/>
                    </a:p>
                  </a:txBody>
                  <a:tcPr/>
                </a:tc>
                <a:tc>
                  <a:txBody>
                    <a:bodyPr/>
                    <a:lstStyle/>
                    <a:p>
                      <a:r>
                        <a:rPr lang="en-US" dirty="0" smtClean="0"/>
                        <a:t>                  3</a:t>
                      </a:r>
                      <a:endParaRPr lang="en-US" dirty="0"/>
                    </a:p>
                  </a:txBody>
                  <a:tcPr/>
                </a:tc>
                <a:tc>
                  <a:txBody>
                    <a:bodyPr/>
                    <a:lstStyle/>
                    <a:p>
                      <a:r>
                        <a:rPr lang="en-US" dirty="0" smtClean="0"/>
                        <a:t>                  4</a:t>
                      </a:r>
                      <a:endParaRPr lang="en-US" dirty="0"/>
                    </a:p>
                  </a:txBody>
                  <a:tcPr/>
                </a:tc>
                <a:tc>
                  <a:txBody>
                    <a:bodyPr/>
                    <a:lstStyle/>
                    <a:p>
                      <a:r>
                        <a:rPr lang="en-US" dirty="0" smtClean="0"/>
                        <a:t>                5</a:t>
                      </a:r>
                      <a:endParaRPr lang="en-US" dirty="0"/>
                    </a:p>
                  </a:txBody>
                  <a:tcPr/>
                </a:tc>
                <a:extLst>
                  <a:ext uri="{0D108BD9-81ED-4DB2-BD59-A6C34878D82A}">
                    <a16:rowId xmlns:a16="http://schemas.microsoft.com/office/drawing/2014/main" val="6673352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44319645"/>
              </p:ext>
            </p:extLst>
          </p:nvPr>
        </p:nvGraphicFramePr>
        <p:xfrm>
          <a:off x="4476203" y="5072741"/>
          <a:ext cx="7218940" cy="594360"/>
        </p:xfrm>
        <a:graphic>
          <a:graphicData uri="http://schemas.openxmlformats.org/drawingml/2006/table">
            <a:tbl>
              <a:tblPr firstRow="1" bandRow="1">
                <a:tableStyleId>{5C22544A-7EE6-4342-B048-85BDC9FD1C3A}</a:tableStyleId>
              </a:tblPr>
              <a:tblGrid>
                <a:gridCol w="1804735">
                  <a:extLst>
                    <a:ext uri="{9D8B030D-6E8A-4147-A177-3AD203B41FA5}">
                      <a16:colId xmlns:a16="http://schemas.microsoft.com/office/drawing/2014/main" val="2023965063"/>
                    </a:ext>
                  </a:extLst>
                </a:gridCol>
                <a:gridCol w="1804735">
                  <a:extLst>
                    <a:ext uri="{9D8B030D-6E8A-4147-A177-3AD203B41FA5}">
                      <a16:colId xmlns:a16="http://schemas.microsoft.com/office/drawing/2014/main" val="3468395089"/>
                    </a:ext>
                  </a:extLst>
                </a:gridCol>
                <a:gridCol w="1804735">
                  <a:extLst>
                    <a:ext uri="{9D8B030D-6E8A-4147-A177-3AD203B41FA5}">
                      <a16:colId xmlns:a16="http://schemas.microsoft.com/office/drawing/2014/main" val="4093586834"/>
                    </a:ext>
                  </a:extLst>
                </a:gridCol>
                <a:gridCol w="1804735">
                  <a:extLst>
                    <a:ext uri="{9D8B030D-6E8A-4147-A177-3AD203B41FA5}">
                      <a16:colId xmlns:a16="http://schemas.microsoft.com/office/drawing/2014/main" val="1942377026"/>
                    </a:ext>
                  </a:extLst>
                </a:gridCol>
              </a:tblGrid>
              <a:tr h="594360">
                <a:tc>
                  <a:txBody>
                    <a:bodyPr/>
                    <a:lstStyle/>
                    <a:p>
                      <a:r>
                        <a:rPr lang="en-US" dirty="0" smtClean="0"/>
                        <a:t>                 5</a:t>
                      </a:r>
                      <a:endParaRPr lang="en-US" dirty="0"/>
                    </a:p>
                  </a:txBody>
                  <a:tcPr/>
                </a:tc>
                <a:tc>
                  <a:txBody>
                    <a:bodyPr/>
                    <a:lstStyle/>
                    <a:p>
                      <a:r>
                        <a:rPr lang="en-US" dirty="0" smtClean="0"/>
                        <a:t>                  4</a:t>
                      </a:r>
                      <a:endParaRPr lang="en-US" dirty="0"/>
                    </a:p>
                  </a:txBody>
                  <a:tcPr/>
                </a:tc>
                <a:tc>
                  <a:txBody>
                    <a:bodyPr/>
                    <a:lstStyle/>
                    <a:p>
                      <a:r>
                        <a:rPr lang="en-US" dirty="0" smtClean="0"/>
                        <a:t>                  3</a:t>
                      </a:r>
                      <a:endParaRPr lang="en-US" dirty="0"/>
                    </a:p>
                  </a:txBody>
                  <a:tcPr/>
                </a:tc>
                <a:tc>
                  <a:txBody>
                    <a:bodyPr/>
                    <a:lstStyle/>
                    <a:p>
                      <a:r>
                        <a:rPr lang="en-US" dirty="0" smtClean="0"/>
                        <a:t>                 2</a:t>
                      </a:r>
                      <a:endParaRPr lang="en-US" dirty="0"/>
                    </a:p>
                  </a:txBody>
                  <a:tcPr/>
                </a:tc>
                <a:extLst>
                  <a:ext uri="{0D108BD9-81ED-4DB2-BD59-A6C34878D82A}">
                    <a16:rowId xmlns:a16="http://schemas.microsoft.com/office/drawing/2014/main" val="4086638799"/>
                  </a:ext>
                </a:extLst>
              </a:tr>
            </a:tbl>
          </a:graphicData>
        </a:graphic>
      </p:graphicFrame>
    </p:spTree>
    <p:extLst>
      <p:ext uri="{BB962C8B-B14F-4D97-AF65-F5344CB8AC3E}">
        <p14:creationId xmlns:p14="http://schemas.microsoft.com/office/powerpoint/2010/main" val="314950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351" y="348341"/>
            <a:ext cx="9875520" cy="790303"/>
          </a:xfrm>
        </p:spPr>
        <p:txBody>
          <a:bodyPr/>
          <a:lstStyle/>
          <a:p>
            <a:pPr algn="ctr"/>
            <a:r>
              <a:rPr lang="en-US" b="1" dirty="0" smtClean="0">
                <a:solidFill>
                  <a:srgbClr val="002060"/>
                </a:solidFill>
                <a:latin typeface="Times New Roman" panose="02020603050405020304" pitchFamily="18" charset="0"/>
                <a:cs typeface="Times New Roman" panose="02020603050405020304" pitchFamily="18" charset="0"/>
              </a:rPr>
              <a:t>Example Explain</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7169" y="1138644"/>
            <a:ext cx="11097151" cy="5244738"/>
          </a:xfrm>
        </p:spPr>
        <p:txBody>
          <a:bodyPr/>
          <a:lstStyle/>
          <a:p>
            <a:pPr marL="45720" indent="0">
              <a:buNone/>
            </a:pPr>
            <a:r>
              <a:rPr lang="en-US" dirty="0" smtClean="0">
                <a:solidFill>
                  <a:srgbClr val="00B0F0"/>
                </a:solidFill>
                <a:latin typeface="Times New Roman" panose="02020603050405020304" pitchFamily="18" charset="0"/>
                <a:cs typeface="Times New Roman" panose="02020603050405020304" pitchFamily="18" charset="0"/>
              </a:rPr>
              <a:t>Step 1: </a:t>
            </a:r>
          </a:p>
          <a:p>
            <a:pPr marL="45720" indent="0">
              <a:buNone/>
            </a:pPr>
            <a:r>
              <a:rPr lang="en-US" dirty="0" smtClean="0">
                <a:solidFill>
                  <a:srgbClr val="00B0F0"/>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pivot=3, right=4</a:t>
            </a:r>
          </a:p>
          <a:p>
            <a:pPr marL="4572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pivot &lt; right, right shift</a:t>
            </a:r>
            <a:endParaRPr lang="en-US" dirty="0">
              <a:solidFill>
                <a:schemeClr val="tx1"/>
              </a:solidFill>
              <a:latin typeface="Times New Roman" panose="02020603050405020304" pitchFamily="18" charset="0"/>
              <a:cs typeface="Times New Roman" panose="02020603050405020304" pitchFamily="18" charset="0"/>
            </a:endParaRPr>
          </a:p>
          <a:p>
            <a:pPr marL="45720" indent="0">
              <a:buNone/>
            </a:pPr>
            <a:r>
              <a:rPr lang="en-US" dirty="0" smtClean="0">
                <a:solidFill>
                  <a:srgbClr val="00B0F0"/>
                </a:solidFill>
                <a:latin typeface="Times New Roman" panose="02020603050405020304" pitchFamily="18" charset="0"/>
                <a:cs typeface="Times New Roman" panose="02020603050405020304" pitchFamily="18" charset="0"/>
              </a:rPr>
              <a:t>Step 2:</a:t>
            </a:r>
          </a:p>
          <a:p>
            <a:pPr marL="45720" indent="0">
              <a:buNone/>
            </a:pPr>
            <a:r>
              <a:rPr lang="en-US" dirty="0" smtClean="0">
                <a:solidFill>
                  <a:srgbClr val="00B0F0"/>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pivot=3, right=5</a:t>
            </a:r>
            <a:endParaRPr lang="en-US" dirty="0">
              <a:solidFill>
                <a:schemeClr val="tx1"/>
              </a:solidFill>
              <a:latin typeface="Times New Roman" panose="02020603050405020304" pitchFamily="18" charset="0"/>
              <a:cs typeface="Times New Roman" panose="02020603050405020304" pitchFamily="18" charset="0"/>
            </a:endParaRPr>
          </a:p>
          <a:p>
            <a:pPr marL="45720" indent="0">
              <a:buNone/>
            </a:pPr>
            <a:r>
              <a:rPr lang="en-US" dirty="0">
                <a:solidFill>
                  <a:schemeClr val="tx1"/>
                </a:solidFill>
                <a:latin typeface="Times New Roman" panose="02020603050405020304" pitchFamily="18" charset="0"/>
                <a:cs typeface="Times New Roman" panose="02020603050405020304" pitchFamily="18" charset="0"/>
              </a:rPr>
              <a:t>           pivot &lt; right, right </a:t>
            </a:r>
            <a:r>
              <a:rPr lang="en-US" dirty="0" smtClean="0">
                <a:solidFill>
                  <a:schemeClr val="tx1"/>
                </a:solidFill>
                <a:latin typeface="Times New Roman" panose="02020603050405020304" pitchFamily="18" charset="0"/>
                <a:cs typeface="Times New Roman" panose="02020603050405020304" pitchFamily="18" charset="0"/>
              </a:rPr>
              <a:t>shift</a:t>
            </a:r>
            <a:endParaRPr lang="en-US" dirty="0" smtClean="0">
              <a:solidFill>
                <a:srgbClr val="00B0F0"/>
              </a:solidFill>
              <a:latin typeface="Times New Roman" panose="02020603050405020304" pitchFamily="18" charset="0"/>
              <a:cs typeface="Times New Roman" panose="02020603050405020304" pitchFamily="18" charset="0"/>
            </a:endParaRPr>
          </a:p>
          <a:p>
            <a:pPr marL="45720" indent="0">
              <a:buNone/>
            </a:pPr>
            <a:r>
              <a:rPr lang="en-US" dirty="0" smtClean="0">
                <a:solidFill>
                  <a:srgbClr val="00B0F0"/>
                </a:solidFill>
                <a:latin typeface="Times New Roman" panose="02020603050405020304" pitchFamily="18" charset="0"/>
                <a:cs typeface="Times New Roman" panose="02020603050405020304" pitchFamily="18" charset="0"/>
              </a:rPr>
              <a:t>Step 3:</a:t>
            </a:r>
          </a:p>
          <a:p>
            <a:pPr marL="45720" indent="0">
              <a:buNone/>
            </a:pPr>
            <a:r>
              <a:rPr lang="en-US" dirty="0">
                <a:solidFill>
                  <a:srgbClr val="00B0F0"/>
                </a:solidFill>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pivot=3, right=2</a:t>
            </a:r>
            <a:endParaRPr lang="en-US" dirty="0">
              <a:solidFill>
                <a:schemeClr val="tx1"/>
              </a:solidFill>
              <a:latin typeface="Times New Roman" panose="02020603050405020304" pitchFamily="18" charset="0"/>
              <a:cs typeface="Times New Roman" panose="02020603050405020304" pitchFamily="18" charset="0"/>
            </a:endParaRPr>
          </a:p>
          <a:p>
            <a:pPr marL="4572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pivot &gt; </a:t>
            </a:r>
            <a:r>
              <a:rPr lang="en-US" dirty="0">
                <a:solidFill>
                  <a:schemeClr val="tx1"/>
                </a:solidFill>
                <a:latin typeface="Times New Roman" panose="02020603050405020304" pitchFamily="18" charset="0"/>
                <a:cs typeface="Times New Roman" panose="02020603050405020304" pitchFamily="18" charset="0"/>
              </a:rPr>
              <a:t>right, </a:t>
            </a:r>
            <a:r>
              <a:rPr lang="en-US" dirty="0" smtClean="0">
                <a:solidFill>
                  <a:schemeClr val="tx1"/>
                </a:solidFill>
                <a:latin typeface="Times New Roman" panose="02020603050405020304" pitchFamily="18" charset="0"/>
                <a:cs typeface="Times New Roman" panose="02020603050405020304" pitchFamily="18" charset="0"/>
              </a:rPr>
              <a:t>swap(</a:t>
            </a:r>
            <a:r>
              <a:rPr lang="en-US" dirty="0" err="1" smtClean="0">
                <a:solidFill>
                  <a:schemeClr val="tx1"/>
                </a:solidFill>
                <a:latin typeface="Times New Roman" panose="02020603050405020304" pitchFamily="18" charset="0"/>
                <a:cs typeface="Times New Roman" panose="02020603050405020304" pitchFamily="18" charset="0"/>
              </a:rPr>
              <a:t>pivot,right</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marL="45720" indent="0">
              <a:buNone/>
            </a:pPr>
            <a:endParaRPr lang="en-US" dirty="0">
              <a:solidFill>
                <a:srgbClr val="00B0F0"/>
              </a:solidFill>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109597500"/>
              </p:ext>
            </p:extLst>
          </p:nvPr>
        </p:nvGraphicFramePr>
        <p:xfrm>
          <a:off x="5434148" y="1607939"/>
          <a:ext cx="5762172" cy="508243"/>
        </p:xfrm>
        <a:graphic>
          <a:graphicData uri="http://schemas.openxmlformats.org/drawingml/2006/table">
            <a:tbl>
              <a:tblPr firstRow="1" bandRow="1">
                <a:tableStyleId>{5C22544A-7EE6-4342-B048-85BDC9FD1C3A}</a:tableStyleId>
              </a:tblPr>
              <a:tblGrid>
                <a:gridCol w="1440543">
                  <a:extLst>
                    <a:ext uri="{9D8B030D-6E8A-4147-A177-3AD203B41FA5}">
                      <a16:colId xmlns:a16="http://schemas.microsoft.com/office/drawing/2014/main" val="2855072688"/>
                    </a:ext>
                  </a:extLst>
                </a:gridCol>
                <a:gridCol w="1440543">
                  <a:extLst>
                    <a:ext uri="{9D8B030D-6E8A-4147-A177-3AD203B41FA5}">
                      <a16:colId xmlns:a16="http://schemas.microsoft.com/office/drawing/2014/main" val="2017831771"/>
                    </a:ext>
                  </a:extLst>
                </a:gridCol>
                <a:gridCol w="1440543">
                  <a:extLst>
                    <a:ext uri="{9D8B030D-6E8A-4147-A177-3AD203B41FA5}">
                      <a16:colId xmlns:a16="http://schemas.microsoft.com/office/drawing/2014/main" val="1082868455"/>
                    </a:ext>
                  </a:extLst>
                </a:gridCol>
                <a:gridCol w="1440543">
                  <a:extLst>
                    <a:ext uri="{9D8B030D-6E8A-4147-A177-3AD203B41FA5}">
                      <a16:colId xmlns:a16="http://schemas.microsoft.com/office/drawing/2014/main" val="3133962598"/>
                    </a:ext>
                  </a:extLst>
                </a:gridCol>
              </a:tblGrid>
              <a:tr h="508243">
                <a:tc>
                  <a:txBody>
                    <a:bodyPr/>
                    <a:lstStyle/>
                    <a:p>
                      <a:r>
                        <a:rPr lang="en-US" dirty="0" smtClean="0"/>
                        <a:t>             3</a:t>
                      </a:r>
                      <a:r>
                        <a:rPr lang="en-US" baseline="0" dirty="0" smtClean="0"/>
                        <a:t> </a:t>
                      </a:r>
                      <a:endParaRPr lang="en-US" dirty="0"/>
                    </a:p>
                  </a:txBody>
                  <a:tcPr/>
                </a:tc>
                <a:tc>
                  <a:txBody>
                    <a:bodyPr/>
                    <a:lstStyle/>
                    <a:p>
                      <a:r>
                        <a:rPr lang="en-US" dirty="0" smtClean="0"/>
                        <a:t>           2</a:t>
                      </a:r>
                      <a:endParaRPr lang="en-US" dirty="0"/>
                    </a:p>
                  </a:txBody>
                  <a:tcPr/>
                </a:tc>
                <a:tc>
                  <a:txBody>
                    <a:bodyPr/>
                    <a:lstStyle/>
                    <a:p>
                      <a:r>
                        <a:rPr lang="en-US" dirty="0" smtClean="0"/>
                        <a:t>            5</a:t>
                      </a:r>
                      <a:endParaRPr lang="en-US" dirty="0"/>
                    </a:p>
                  </a:txBody>
                  <a:tcPr/>
                </a:tc>
                <a:tc>
                  <a:txBody>
                    <a:bodyPr/>
                    <a:lstStyle/>
                    <a:p>
                      <a:r>
                        <a:rPr lang="en-US" dirty="0" smtClean="0"/>
                        <a:t>           4</a:t>
                      </a:r>
                      <a:endParaRPr lang="en-US" dirty="0"/>
                    </a:p>
                  </a:txBody>
                  <a:tcPr/>
                </a:tc>
                <a:extLst>
                  <a:ext uri="{0D108BD9-81ED-4DB2-BD59-A6C34878D82A}">
                    <a16:rowId xmlns:a16="http://schemas.microsoft.com/office/drawing/2014/main" val="210140057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00648479"/>
              </p:ext>
            </p:extLst>
          </p:nvPr>
        </p:nvGraphicFramePr>
        <p:xfrm>
          <a:off x="5723256" y="1272292"/>
          <a:ext cx="728852" cy="365760"/>
        </p:xfrm>
        <a:graphic>
          <a:graphicData uri="http://schemas.openxmlformats.org/drawingml/2006/table">
            <a:tbl>
              <a:tblPr firstRow="1" bandRow="1">
                <a:tableStyleId>{5C22544A-7EE6-4342-B048-85BDC9FD1C3A}</a:tableStyleId>
              </a:tblPr>
              <a:tblGrid>
                <a:gridCol w="728852">
                  <a:extLst>
                    <a:ext uri="{9D8B030D-6E8A-4147-A177-3AD203B41FA5}">
                      <a16:colId xmlns:a16="http://schemas.microsoft.com/office/drawing/2014/main" val="3690458300"/>
                    </a:ext>
                  </a:extLst>
                </a:gridCol>
              </a:tblGrid>
              <a:tr h="290046">
                <a:tc>
                  <a:txBody>
                    <a:bodyPr/>
                    <a:lstStyle/>
                    <a:p>
                      <a:r>
                        <a:rPr lang="en-US" b="0" dirty="0" smtClean="0">
                          <a:solidFill>
                            <a:schemeClr val="bg1"/>
                          </a:solidFill>
                        </a:rPr>
                        <a:t>Pivot</a:t>
                      </a:r>
                      <a:endParaRPr lang="en-US" b="0" dirty="0">
                        <a:solidFill>
                          <a:schemeClr val="bg1"/>
                        </a:solidFill>
                      </a:endParaRPr>
                    </a:p>
                  </a:txBody>
                  <a:tcPr/>
                </a:tc>
                <a:extLst>
                  <a:ext uri="{0D108BD9-81ED-4DB2-BD59-A6C34878D82A}">
                    <a16:rowId xmlns:a16="http://schemas.microsoft.com/office/drawing/2014/main" val="399320118"/>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843599638"/>
              </p:ext>
            </p:extLst>
          </p:nvPr>
        </p:nvGraphicFramePr>
        <p:xfrm>
          <a:off x="5713685" y="2089209"/>
          <a:ext cx="783772" cy="365760"/>
        </p:xfrm>
        <a:graphic>
          <a:graphicData uri="http://schemas.openxmlformats.org/drawingml/2006/table">
            <a:tbl>
              <a:tblPr firstRow="1" bandRow="1">
                <a:tableStyleId>{5C22544A-7EE6-4342-B048-85BDC9FD1C3A}</a:tableStyleId>
              </a:tblPr>
              <a:tblGrid>
                <a:gridCol w="783772">
                  <a:extLst>
                    <a:ext uri="{9D8B030D-6E8A-4147-A177-3AD203B41FA5}">
                      <a16:colId xmlns:a16="http://schemas.microsoft.com/office/drawing/2014/main" val="927960403"/>
                    </a:ext>
                  </a:extLst>
                </a:gridCol>
              </a:tblGrid>
              <a:tr h="290528">
                <a:tc>
                  <a:txBody>
                    <a:bodyPr/>
                    <a:lstStyle/>
                    <a:p>
                      <a:r>
                        <a:rPr lang="en-US" dirty="0" smtClean="0"/>
                        <a:t>Left</a:t>
                      </a:r>
                      <a:endParaRPr lang="en-US" dirty="0"/>
                    </a:p>
                  </a:txBody>
                  <a:tcPr/>
                </a:tc>
                <a:extLst>
                  <a:ext uri="{0D108BD9-81ED-4DB2-BD59-A6C34878D82A}">
                    <a16:rowId xmlns:a16="http://schemas.microsoft.com/office/drawing/2014/main" val="3171113543"/>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901745448"/>
              </p:ext>
            </p:extLst>
          </p:nvPr>
        </p:nvGraphicFramePr>
        <p:xfrm>
          <a:off x="10075817" y="2063811"/>
          <a:ext cx="754743" cy="365760"/>
        </p:xfrm>
        <a:graphic>
          <a:graphicData uri="http://schemas.openxmlformats.org/drawingml/2006/table">
            <a:tbl>
              <a:tblPr firstRow="1" bandRow="1">
                <a:tableStyleId>{5C22544A-7EE6-4342-B048-85BDC9FD1C3A}</a:tableStyleId>
              </a:tblPr>
              <a:tblGrid>
                <a:gridCol w="754743">
                  <a:extLst>
                    <a:ext uri="{9D8B030D-6E8A-4147-A177-3AD203B41FA5}">
                      <a16:colId xmlns:a16="http://schemas.microsoft.com/office/drawing/2014/main" val="1831285342"/>
                    </a:ext>
                  </a:extLst>
                </a:gridCol>
              </a:tblGrid>
              <a:tr h="325363">
                <a:tc>
                  <a:txBody>
                    <a:bodyPr/>
                    <a:lstStyle/>
                    <a:p>
                      <a:r>
                        <a:rPr lang="en-US" dirty="0" smtClean="0"/>
                        <a:t>Right</a:t>
                      </a:r>
                      <a:endParaRPr lang="en-US" dirty="0"/>
                    </a:p>
                  </a:txBody>
                  <a:tcPr/>
                </a:tc>
                <a:extLst>
                  <a:ext uri="{0D108BD9-81ED-4DB2-BD59-A6C34878D82A}">
                    <a16:rowId xmlns:a16="http://schemas.microsoft.com/office/drawing/2014/main" val="2965902401"/>
                  </a:ext>
                </a:extLst>
              </a:tr>
            </a:tbl>
          </a:graphicData>
        </a:graphic>
      </p:graphicFrame>
      <p:cxnSp>
        <p:nvCxnSpPr>
          <p:cNvPr id="14" name="Straight Arrow Connector 13"/>
          <p:cNvCxnSpPr/>
          <p:nvPr/>
        </p:nvCxnSpPr>
        <p:spPr>
          <a:xfrm flipH="1">
            <a:off x="9396549" y="2289625"/>
            <a:ext cx="705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1956493605"/>
              </p:ext>
            </p:extLst>
          </p:nvPr>
        </p:nvGraphicFramePr>
        <p:xfrm>
          <a:off x="5434148" y="3157821"/>
          <a:ext cx="5762172" cy="475827"/>
        </p:xfrm>
        <a:graphic>
          <a:graphicData uri="http://schemas.openxmlformats.org/drawingml/2006/table">
            <a:tbl>
              <a:tblPr firstRow="1" bandRow="1">
                <a:tableStyleId>{5C22544A-7EE6-4342-B048-85BDC9FD1C3A}</a:tableStyleId>
              </a:tblPr>
              <a:tblGrid>
                <a:gridCol w="1440543">
                  <a:extLst>
                    <a:ext uri="{9D8B030D-6E8A-4147-A177-3AD203B41FA5}">
                      <a16:colId xmlns:a16="http://schemas.microsoft.com/office/drawing/2014/main" val="2258550410"/>
                    </a:ext>
                  </a:extLst>
                </a:gridCol>
                <a:gridCol w="1440543">
                  <a:extLst>
                    <a:ext uri="{9D8B030D-6E8A-4147-A177-3AD203B41FA5}">
                      <a16:colId xmlns:a16="http://schemas.microsoft.com/office/drawing/2014/main" val="3992364409"/>
                    </a:ext>
                  </a:extLst>
                </a:gridCol>
                <a:gridCol w="1440543">
                  <a:extLst>
                    <a:ext uri="{9D8B030D-6E8A-4147-A177-3AD203B41FA5}">
                      <a16:colId xmlns:a16="http://schemas.microsoft.com/office/drawing/2014/main" val="463115205"/>
                    </a:ext>
                  </a:extLst>
                </a:gridCol>
                <a:gridCol w="1440543">
                  <a:extLst>
                    <a:ext uri="{9D8B030D-6E8A-4147-A177-3AD203B41FA5}">
                      <a16:colId xmlns:a16="http://schemas.microsoft.com/office/drawing/2014/main" val="1606725733"/>
                    </a:ext>
                  </a:extLst>
                </a:gridCol>
              </a:tblGrid>
              <a:tr h="475827">
                <a:tc>
                  <a:txBody>
                    <a:bodyPr/>
                    <a:lstStyle/>
                    <a:p>
                      <a:r>
                        <a:rPr lang="en-US" dirty="0" smtClean="0"/>
                        <a:t>           3</a:t>
                      </a:r>
                      <a:endParaRPr lang="en-US" dirty="0"/>
                    </a:p>
                  </a:txBody>
                  <a:tcPr/>
                </a:tc>
                <a:tc>
                  <a:txBody>
                    <a:bodyPr/>
                    <a:lstStyle/>
                    <a:p>
                      <a:r>
                        <a:rPr lang="en-US" dirty="0" smtClean="0"/>
                        <a:t>           2</a:t>
                      </a:r>
                      <a:endParaRPr lang="en-US" dirty="0"/>
                    </a:p>
                  </a:txBody>
                  <a:tcPr/>
                </a:tc>
                <a:tc>
                  <a:txBody>
                    <a:bodyPr/>
                    <a:lstStyle/>
                    <a:p>
                      <a:r>
                        <a:rPr lang="en-US" dirty="0" smtClean="0"/>
                        <a:t>            5</a:t>
                      </a:r>
                      <a:endParaRPr lang="en-US" dirty="0"/>
                    </a:p>
                  </a:txBody>
                  <a:tcPr/>
                </a:tc>
                <a:tc>
                  <a:txBody>
                    <a:bodyPr/>
                    <a:lstStyle/>
                    <a:p>
                      <a:r>
                        <a:rPr lang="en-US" dirty="0" smtClean="0"/>
                        <a:t>           4</a:t>
                      </a:r>
                      <a:endParaRPr lang="en-US" dirty="0"/>
                    </a:p>
                  </a:txBody>
                  <a:tcPr/>
                </a:tc>
                <a:extLst>
                  <a:ext uri="{0D108BD9-81ED-4DB2-BD59-A6C34878D82A}">
                    <a16:rowId xmlns:a16="http://schemas.microsoft.com/office/drawing/2014/main" val="204527513"/>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591133306"/>
              </p:ext>
            </p:extLst>
          </p:nvPr>
        </p:nvGraphicFramePr>
        <p:xfrm>
          <a:off x="5713685" y="2815769"/>
          <a:ext cx="847634" cy="400350"/>
        </p:xfrm>
        <a:graphic>
          <a:graphicData uri="http://schemas.openxmlformats.org/drawingml/2006/table">
            <a:tbl>
              <a:tblPr firstRow="1" bandRow="1">
                <a:tableStyleId>{5C22544A-7EE6-4342-B048-85BDC9FD1C3A}</a:tableStyleId>
              </a:tblPr>
              <a:tblGrid>
                <a:gridCol w="847634">
                  <a:extLst>
                    <a:ext uri="{9D8B030D-6E8A-4147-A177-3AD203B41FA5}">
                      <a16:colId xmlns:a16="http://schemas.microsoft.com/office/drawing/2014/main" val="4220207827"/>
                    </a:ext>
                  </a:extLst>
                </a:gridCol>
              </a:tblGrid>
              <a:tr h="400350">
                <a:tc>
                  <a:txBody>
                    <a:bodyPr/>
                    <a:lstStyle/>
                    <a:p>
                      <a:r>
                        <a:rPr lang="en-US" dirty="0" smtClean="0"/>
                        <a:t>Pivot</a:t>
                      </a:r>
                      <a:endParaRPr lang="en-US" dirty="0"/>
                    </a:p>
                  </a:txBody>
                  <a:tcPr/>
                </a:tc>
                <a:extLst>
                  <a:ext uri="{0D108BD9-81ED-4DB2-BD59-A6C34878D82A}">
                    <a16:rowId xmlns:a16="http://schemas.microsoft.com/office/drawing/2014/main" val="667472485"/>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341366569"/>
              </p:ext>
            </p:extLst>
          </p:nvPr>
        </p:nvGraphicFramePr>
        <p:xfrm>
          <a:off x="5797868" y="3558171"/>
          <a:ext cx="763451" cy="365760"/>
        </p:xfrm>
        <a:graphic>
          <a:graphicData uri="http://schemas.openxmlformats.org/drawingml/2006/table">
            <a:tbl>
              <a:tblPr firstRow="1" bandRow="1">
                <a:tableStyleId>{5C22544A-7EE6-4342-B048-85BDC9FD1C3A}</a:tableStyleId>
              </a:tblPr>
              <a:tblGrid>
                <a:gridCol w="763451">
                  <a:extLst>
                    <a:ext uri="{9D8B030D-6E8A-4147-A177-3AD203B41FA5}">
                      <a16:colId xmlns:a16="http://schemas.microsoft.com/office/drawing/2014/main" val="3422710791"/>
                    </a:ext>
                  </a:extLst>
                </a:gridCol>
              </a:tblGrid>
              <a:tr h="351488">
                <a:tc>
                  <a:txBody>
                    <a:bodyPr/>
                    <a:lstStyle/>
                    <a:p>
                      <a:r>
                        <a:rPr lang="en-US" dirty="0" smtClean="0"/>
                        <a:t>Left</a:t>
                      </a:r>
                      <a:endParaRPr lang="en-US" dirty="0"/>
                    </a:p>
                  </a:txBody>
                  <a:tcPr/>
                </a:tc>
                <a:extLst>
                  <a:ext uri="{0D108BD9-81ED-4DB2-BD59-A6C34878D82A}">
                    <a16:rowId xmlns:a16="http://schemas.microsoft.com/office/drawing/2014/main" val="381880072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662615191"/>
              </p:ext>
            </p:extLst>
          </p:nvPr>
        </p:nvGraphicFramePr>
        <p:xfrm>
          <a:off x="8606973" y="3569301"/>
          <a:ext cx="824411" cy="418978"/>
        </p:xfrm>
        <a:graphic>
          <a:graphicData uri="http://schemas.openxmlformats.org/drawingml/2006/table">
            <a:tbl>
              <a:tblPr firstRow="1" bandRow="1">
                <a:tableStyleId>{5C22544A-7EE6-4342-B048-85BDC9FD1C3A}</a:tableStyleId>
              </a:tblPr>
              <a:tblGrid>
                <a:gridCol w="824411">
                  <a:extLst>
                    <a:ext uri="{9D8B030D-6E8A-4147-A177-3AD203B41FA5}">
                      <a16:colId xmlns:a16="http://schemas.microsoft.com/office/drawing/2014/main" val="3978676239"/>
                    </a:ext>
                  </a:extLst>
                </a:gridCol>
              </a:tblGrid>
              <a:tr h="418978">
                <a:tc>
                  <a:txBody>
                    <a:bodyPr/>
                    <a:lstStyle/>
                    <a:p>
                      <a:r>
                        <a:rPr lang="en-US" dirty="0" smtClean="0"/>
                        <a:t>Right</a:t>
                      </a:r>
                      <a:endParaRPr lang="en-US" dirty="0"/>
                    </a:p>
                  </a:txBody>
                  <a:tcPr/>
                </a:tc>
                <a:extLst>
                  <a:ext uri="{0D108BD9-81ED-4DB2-BD59-A6C34878D82A}">
                    <a16:rowId xmlns:a16="http://schemas.microsoft.com/office/drawing/2014/main" val="1215199847"/>
                  </a:ext>
                </a:extLst>
              </a:tr>
            </a:tbl>
          </a:graphicData>
        </a:graphic>
      </p:graphicFrame>
      <p:cxnSp>
        <p:nvCxnSpPr>
          <p:cNvPr id="20" name="Straight Arrow Connector 19"/>
          <p:cNvCxnSpPr/>
          <p:nvPr/>
        </p:nvCxnSpPr>
        <p:spPr>
          <a:xfrm flipH="1">
            <a:off x="7846423" y="3761013"/>
            <a:ext cx="760551" cy="8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2646753111"/>
              </p:ext>
            </p:extLst>
          </p:nvPr>
        </p:nvGraphicFramePr>
        <p:xfrm>
          <a:off x="5722394" y="4214462"/>
          <a:ext cx="838925" cy="418978"/>
        </p:xfrm>
        <a:graphic>
          <a:graphicData uri="http://schemas.openxmlformats.org/drawingml/2006/table">
            <a:tbl>
              <a:tblPr firstRow="1" bandRow="1">
                <a:tableStyleId>{5C22544A-7EE6-4342-B048-85BDC9FD1C3A}</a:tableStyleId>
              </a:tblPr>
              <a:tblGrid>
                <a:gridCol w="838925">
                  <a:extLst>
                    <a:ext uri="{9D8B030D-6E8A-4147-A177-3AD203B41FA5}">
                      <a16:colId xmlns:a16="http://schemas.microsoft.com/office/drawing/2014/main" val="1425114024"/>
                    </a:ext>
                  </a:extLst>
                </a:gridCol>
              </a:tblGrid>
              <a:tr h="418978">
                <a:tc>
                  <a:txBody>
                    <a:bodyPr/>
                    <a:lstStyle/>
                    <a:p>
                      <a:r>
                        <a:rPr lang="en-US" dirty="0" smtClean="0"/>
                        <a:t>Pivot</a:t>
                      </a:r>
                      <a:endParaRPr lang="en-US" dirty="0"/>
                    </a:p>
                  </a:txBody>
                  <a:tcPr/>
                </a:tc>
                <a:extLst>
                  <a:ext uri="{0D108BD9-81ED-4DB2-BD59-A6C34878D82A}">
                    <a16:rowId xmlns:a16="http://schemas.microsoft.com/office/drawing/2014/main" val="2397013464"/>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194481970"/>
              </p:ext>
            </p:extLst>
          </p:nvPr>
        </p:nvGraphicFramePr>
        <p:xfrm>
          <a:off x="5434148" y="4633440"/>
          <a:ext cx="5762172" cy="487200"/>
        </p:xfrm>
        <a:graphic>
          <a:graphicData uri="http://schemas.openxmlformats.org/drawingml/2006/table">
            <a:tbl>
              <a:tblPr firstRow="1" bandRow="1">
                <a:tableStyleId>{5C22544A-7EE6-4342-B048-85BDC9FD1C3A}</a:tableStyleId>
              </a:tblPr>
              <a:tblGrid>
                <a:gridCol w="1440543">
                  <a:extLst>
                    <a:ext uri="{9D8B030D-6E8A-4147-A177-3AD203B41FA5}">
                      <a16:colId xmlns:a16="http://schemas.microsoft.com/office/drawing/2014/main" val="3980188359"/>
                    </a:ext>
                  </a:extLst>
                </a:gridCol>
                <a:gridCol w="1440543">
                  <a:extLst>
                    <a:ext uri="{9D8B030D-6E8A-4147-A177-3AD203B41FA5}">
                      <a16:colId xmlns:a16="http://schemas.microsoft.com/office/drawing/2014/main" val="3079672159"/>
                    </a:ext>
                  </a:extLst>
                </a:gridCol>
                <a:gridCol w="1440543">
                  <a:extLst>
                    <a:ext uri="{9D8B030D-6E8A-4147-A177-3AD203B41FA5}">
                      <a16:colId xmlns:a16="http://schemas.microsoft.com/office/drawing/2014/main" val="4024137200"/>
                    </a:ext>
                  </a:extLst>
                </a:gridCol>
                <a:gridCol w="1440543">
                  <a:extLst>
                    <a:ext uri="{9D8B030D-6E8A-4147-A177-3AD203B41FA5}">
                      <a16:colId xmlns:a16="http://schemas.microsoft.com/office/drawing/2014/main" val="2944337495"/>
                    </a:ext>
                  </a:extLst>
                </a:gridCol>
              </a:tblGrid>
              <a:tr h="487200">
                <a:tc>
                  <a:txBody>
                    <a:bodyPr/>
                    <a:lstStyle/>
                    <a:p>
                      <a:r>
                        <a:rPr lang="en-US" dirty="0" smtClean="0"/>
                        <a:t>           3</a:t>
                      </a:r>
                      <a:endParaRPr lang="en-US" dirty="0"/>
                    </a:p>
                  </a:txBody>
                  <a:tcPr/>
                </a:tc>
                <a:tc>
                  <a:txBody>
                    <a:bodyPr/>
                    <a:lstStyle/>
                    <a:p>
                      <a:r>
                        <a:rPr lang="en-US" dirty="0" smtClean="0"/>
                        <a:t>           2</a:t>
                      </a:r>
                      <a:endParaRPr lang="en-US" dirty="0"/>
                    </a:p>
                  </a:txBody>
                  <a:tcPr/>
                </a:tc>
                <a:tc>
                  <a:txBody>
                    <a:bodyPr/>
                    <a:lstStyle/>
                    <a:p>
                      <a:r>
                        <a:rPr lang="en-US" dirty="0" smtClean="0"/>
                        <a:t>             5</a:t>
                      </a:r>
                      <a:endParaRPr lang="en-US" dirty="0"/>
                    </a:p>
                  </a:txBody>
                  <a:tcPr/>
                </a:tc>
                <a:tc>
                  <a:txBody>
                    <a:bodyPr/>
                    <a:lstStyle/>
                    <a:p>
                      <a:r>
                        <a:rPr lang="en-US" dirty="0" smtClean="0"/>
                        <a:t>          </a:t>
                      </a:r>
                      <a:r>
                        <a:rPr lang="en-US" baseline="0" dirty="0" smtClean="0"/>
                        <a:t> 4</a:t>
                      </a:r>
                      <a:endParaRPr lang="en-US" dirty="0"/>
                    </a:p>
                  </a:txBody>
                  <a:tcPr/>
                </a:tc>
                <a:extLst>
                  <a:ext uri="{0D108BD9-81ED-4DB2-BD59-A6C34878D82A}">
                    <a16:rowId xmlns:a16="http://schemas.microsoft.com/office/drawing/2014/main" val="2077101111"/>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602032744"/>
              </p:ext>
            </p:extLst>
          </p:nvPr>
        </p:nvGraphicFramePr>
        <p:xfrm>
          <a:off x="5736908" y="5062700"/>
          <a:ext cx="824412" cy="365760"/>
        </p:xfrm>
        <a:graphic>
          <a:graphicData uri="http://schemas.openxmlformats.org/drawingml/2006/table">
            <a:tbl>
              <a:tblPr firstRow="1" bandRow="1">
                <a:tableStyleId>{5C22544A-7EE6-4342-B048-85BDC9FD1C3A}</a:tableStyleId>
              </a:tblPr>
              <a:tblGrid>
                <a:gridCol w="824412">
                  <a:extLst>
                    <a:ext uri="{9D8B030D-6E8A-4147-A177-3AD203B41FA5}">
                      <a16:colId xmlns:a16="http://schemas.microsoft.com/office/drawing/2014/main" val="4166632011"/>
                    </a:ext>
                  </a:extLst>
                </a:gridCol>
              </a:tblGrid>
              <a:tr h="361043">
                <a:tc>
                  <a:txBody>
                    <a:bodyPr/>
                    <a:lstStyle/>
                    <a:p>
                      <a:r>
                        <a:rPr lang="en-US" dirty="0" smtClean="0"/>
                        <a:t>Left</a:t>
                      </a:r>
                      <a:endParaRPr lang="en-US" dirty="0"/>
                    </a:p>
                  </a:txBody>
                  <a:tcPr/>
                </a:tc>
                <a:extLst>
                  <a:ext uri="{0D108BD9-81ED-4DB2-BD59-A6C34878D82A}">
                    <a16:rowId xmlns:a16="http://schemas.microsoft.com/office/drawing/2014/main" val="400481263"/>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2381220631"/>
              </p:ext>
            </p:extLst>
          </p:nvPr>
        </p:nvGraphicFramePr>
        <p:xfrm>
          <a:off x="7175862" y="5057620"/>
          <a:ext cx="885371" cy="370840"/>
        </p:xfrm>
        <a:graphic>
          <a:graphicData uri="http://schemas.openxmlformats.org/drawingml/2006/table">
            <a:tbl>
              <a:tblPr firstRow="1" bandRow="1">
                <a:tableStyleId>{5C22544A-7EE6-4342-B048-85BDC9FD1C3A}</a:tableStyleId>
              </a:tblPr>
              <a:tblGrid>
                <a:gridCol w="885371">
                  <a:extLst>
                    <a:ext uri="{9D8B030D-6E8A-4147-A177-3AD203B41FA5}">
                      <a16:colId xmlns:a16="http://schemas.microsoft.com/office/drawing/2014/main" val="2418906349"/>
                    </a:ext>
                  </a:extLst>
                </a:gridCol>
              </a:tblGrid>
              <a:tr h="370840">
                <a:tc>
                  <a:txBody>
                    <a:bodyPr/>
                    <a:lstStyle/>
                    <a:p>
                      <a:r>
                        <a:rPr lang="en-US" dirty="0" smtClean="0"/>
                        <a:t>Right</a:t>
                      </a:r>
                      <a:endParaRPr lang="en-US" dirty="0"/>
                    </a:p>
                  </a:txBody>
                  <a:tcPr/>
                </a:tc>
                <a:extLst>
                  <a:ext uri="{0D108BD9-81ED-4DB2-BD59-A6C34878D82A}">
                    <a16:rowId xmlns:a16="http://schemas.microsoft.com/office/drawing/2014/main" val="2143807983"/>
                  </a:ext>
                </a:extLst>
              </a:tr>
            </a:tbl>
          </a:graphicData>
        </a:graphic>
      </p:graphicFrame>
      <p:cxnSp>
        <p:nvCxnSpPr>
          <p:cNvPr id="31" name="Curved Connector 30"/>
          <p:cNvCxnSpPr>
            <a:stCxn id="24" idx="2"/>
            <a:endCxn id="25" idx="2"/>
          </p:cNvCxnSpPr>
          <p:nvPr/>
        </p:nvCxnSpPr>
        <p:spPr>
          <a:xfrm rot="16200000" flipH="1">
            <a:off x="6883830" y="4693743"/>
            <a:ext cx="12700" cy="1469433"/>
          </a:xfrm>
          <a:prstGeom prst="curvedConnector3">
            <a:avLst>
              <a:gd name="adj1" fmla="val 255428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241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863" y="357051"/>
            <a:ext cx="9938657" cy="827315"/>
          </a:xfrm>
        </p:spPr>
        <p:txBody>
          <a:bodyPr/>
          <a:lstStyle/>
          <a:p>
            <a:pPr algn="ctr"/>
            <a:r>
              <a:rPr lang="en-US" b="1" dirty="0" smtClean="0">
                <a:solidFill>
                  <a:srgbClr val="002060"/>
                </a:solidFill>
                <a:latin typeface="Times New Roman" panose="02020603050405020304" pitchFamily="18" charset="0"/>
                <a:cs typeface="Times New Roman" panose="02020603050405020304" pitchFamily="18" charset="0"/>
              </a:rPr>
              <a:t>Example Explain</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0594" y="1184365"/>
            <a:ext cx="11521440" cy="5320938"/>
          </a:xfrm>
        </p:spPr>
        <p:txBody>
          <a:bodyPr/>
          <a:lstStyle/>
          <a:p>
            <a:pPr marL="45720" indent="0">
              <a:buNone/>
            </a:pPr>
            <a:r>
              <a:rPr lang="en-US" dirty="0">
                <a:solidFill>
                  <a:srgbClr val="00B0F0"/>
                </a:solidFill>
                <a:latin typeface="Times New Roman" panose="02020603050405020304" pitchFamily="18" charset="0"/>
                <a:cs typeface="Times New Roman" panose="02020603050405020304" pitchFamily="18" charset="0"/>
              </a:rPr>
              <a:t>Step </a:t>
            </a:r>
            <a:r>
              <a:rPr lang="en-US" dirty="0" smtClean="0">
                <a:solidFill>
                  <a:srgbClr val="00B0F0"/>
                </a:solidFill>
                <a:latin typeface="Times New Roman" panose="02020603050405020304" pitchFamily="18" charset="0"/>
                <a:cs typeface="Times New Roman" panose="02020603050405020304" pitchFamily="18" charset="0"/>
              </a:rPr>
              <a:t>4: </a:t>
            </a:r>
            <a:endParaRPr lang="en-US" dirty="0">
              <a:solidFill>
                <a:srgbClr val="00B0F0"/>
              </a:solidFill>
              <a:latin typeface="Times New Roman" panose="02020603050405020304" pitchFamily="18" charset="0"/>
              <a:cs typeface="Times New Roman" panose="02020603050405020304" pitchFamily="18" charset="0"/>
            </a:endParaRPr>
          </a:p>
          <a:p>
            <a:pPr marL="45720" indent="0">
              <a:buNone/>
            </a:pPr>
            <a:r>
              <a:rPr lang="en-US" dirty="0">
                <a:solidFill>
                  <a:srgbClr val="00B0F0"/>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pivot=3, </a:t>
            </a:r>
            <a:r>
              <a:rPr lang="en-US" dirty="0" smtClean="0">
                <a:solidFill>
                  <a:schemeClr val="tx1"/>
                </a:solidFill>
                <a:latin typeface="Times New Roman" panose="02020603050405020304" pitchFamily="18" charset="0"/>
                <a:cs typeface="Times New Roman" panose="02020603050405020304" pitchFamily="18" charset="0"/>
              </a:rPr>
              <a:t>left=2</a:t>
            </a:r>
            <a:endParaRPr lang="en-US" dirty="0">
              <a:solidFill>
                <a:schemeClr val="tx1"/>
              </a:solidFill>
              <a:latin typeface="Times New Roman" panose="02020603050405020304" pitchFamily="18" charset="0"/>
              <a:cs typeface="Times New Roman" panose="02020603050405020304" pitchFamily="18" charset="0"/>
            </a:endParaRPr>
          </a:p>
          <a:p>
            <a:pPr marL="45720" indent="0">
              <a:buNone/>
            </a:pPr>
            <a:r>
              <a:rPr lang="en-US" dirty="0">
                <a:solidFill>
                  <a:schemeClr val="tx1"/>
                </a:solidFill>
                <a:latin typeface="Times New Roman" panose="02020603050405020304" pitchFamily="18" charset="0"/>
                <a:cs typeface="Times New Roman" panose="02020603050405020304" pitchFamily="18" charset="0"/>
              </a:rPr>
              <a:t>           pivot </a:t>
            </a:r>
            <a:r>
              <a:rPr lang="en-US" dirty="0" smtClean="0">
                <a:solidFill>
                  <a:schemeClr val="tx1"/>
                </a:solidFill>
                <a:latin typeface="Times New Roman" panose="02020603050405020304" pitchFamily="18" charset="0"/>
                <a:cs typeface="Times New Roman" panose="02020603050405020304" pitchFamily="18" charset="0"/>
              </a:rPr>
              <a:t>&gt; left, left </a:t>
            </a:r>
            <a:r>
              <a:rPr lang="en-US" dirty="0">
                <a:solidFill>
                  <a:schemeClr val="tx1"/>
                </a:solidFill>
                <a:latin typeface="Times New Roman" panose="02020603050405020304" pitchFamily="18" charset="0"/>
                <a:cs typeface="Times New Roman" panose="02020603050405020304" pitchFamily="18" charset="0"/>
              </a:rPr>
              <a:t>shift</a:t>
            </a:r>
          </a:p>
          <a:p>
            <a:pPr marL="45720" indent="0">
              <a:buNone/>
            </a:pPr>
            <a:r>
              <a:rPr lang="en-US" dirty="0">
                <a:solidFill>
                  <a:srgbClr val="00B0F0"/>
                </a:solidFill>
                <a:latin typeface="Times New Roman" panose="02020603050405020304" pitchFamily="18" charset="0"/>
                <a:cs typeface="Times New Roman" panose="02020603050405020304" pitchFamily="18" charset="0"/>
              </a:rPr>
              <a:t>Step </a:t>
            </a:r>
            <a:r>
              <a:rPr lang="en-US" dirty="0" smtClean="0">
                <a:solidFill>
                  <a:srgbClr val="00B0F0"/>
                </a:solidFill>
                <a:latin typeface="Times New Roman" panose="02020603050405020304" pitchFamily="18" charset="0"/>
                <a:cs typeface="Times New Roman" panose="02020603050405020304" pitchFamily="18" charset="0"/>
              </a:rPr>
              <a:t>5:</a:t>
            </a:r>
            <a:endParaRPr lang="en-US" dirty="0">
              <a:solidFill>
                <a:srgbClr val="00B0F0"/>
              </a:solidFill>
              <a:latin typeface="Times New Roman" panose="02020603050405020304" pitchFamily="18" charset="0"/>
              <a:cs typeface="Times New Roman" panose="02020603050405020304" pitchFamily="18" charset="0"/>
            </a:endParaRPr>
          </a:p>
          <a:p>
            <a:pPr marL="45720" indent="0">
              <a:buNone/>
            </a:pPr>
            <a:r>
              <a:rPr lang="en-US" dirty="0">
                <a:solidFill>
                  <a:srgbClr val="00B0F0"/>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pivot=left=right=3</a:t>
            </a:r>
            <a:endParaRPr lang="en-US" dirty="0">
              <a:solidFill>
                <a:schemeClr val="tx1"/>
              </a:solidFill>
              <a:latin typeface="Times New Roman" panose="02020603050405020304" pitchFamily="18" charset="0"/>
              <a:cs typeface="Times New Roman" panose="02020603050405020304" pitchFamily="18" charset="0"/>
            </a:endParaRPr>
          </a:p>
          <a:p>
            <a:pPr marL="4572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So 3 is sorted</a:t>
            </a:r>
            <a:endParaRPr lang="en-US" dirty="0">
              <a:solidFill>
                <a:srgbClr val="00B0F0"/>
              </a:solidFill>
              <a:latin typeface="Times New Roman" panose="02020603050405020304" pitchFamily="18" charset="0"/>
              <a:cs typeface="Times New Roman" panose="02020603050405020304" pitchFamily="18" charset="0"/>
            </a:endParaRPr>
          </a:p>
          <a:p>
            <a:pPr marL="45720" indent="0">
              <a:buNone/>
            </a:pPr>
            <a:r>
              <a:rPr lang="en-US" dirty="0">
                <a:solidFill>
                  <a:srgbClr val="00B0F0"/>
                </a:solidFill>
                <a:latin typeface="Times New Roman" panose="02020603050405020304" pitchFamily="18" charset="0"/>
                <a:cs typeface="Times New Roman" panose="02020603050405020304" pitchFamily="18" charset="0"/>
              </a:rPr>
              <a:t>Step </a:t>
            </a:r>
            <a:r>
              <a:rPr lang="en-US" dirty="0" smtClean="0">
                <a:solidFill>
                  <a:srgbClr val="00B0F0"/>
                </a:solidFill>
                <a:latin typeface="Times New Roman" panose="02020603050405020304" pitchFamily="18" charset="0"/>
                <a:cs typeface="Times New Roman" panose="02020603050405020304" pitchFamily="18" charset="0"/>
              </a:rPr>
              <a:t>6:</a:t>
            </a:r>
            <a:endParaRPr lang="en-US" dirty="0">
              <a:solidFill>
                <a:srgbClr val="00B0F0"/>
              </a:solidFill>
              <a:latin typeface="Times New Roman" panose="02020603050405020304" pitchFamily="18" charset="0"/>
              <a:cs typeface="Times New Roman" panose="02020603050405020304" pitchFamily="18" charset="0"/>
            </a:endParaRPr>
          </a:p>
          <a:p>
            <a:pPr marL="45720" indent="0">
              <a:buNone/>
            </a:pPr>
            <a:r>
              <a:rPr lang="en-US" dirty="0">
                <a:solidFill>
                  <a:srgbClr val="00B0F0"/>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pivot=left=right=2</a:t>
            </a:r>
            <a:endParaRPr lang="en-US" dirty="0">
              <a:solidFill>
                <a:schemeClr val="tx1"/>
              </a:solidFill>
              <a:latin typeface="Times New Roman" panose="02020603050405020304" pitchFamily="18" charset="0"/>
              <a:cs typeface="Times New Roman" panose="02020603050405020304" pitchFamily="18" charset="0"/>
            </a:endParaRPr>
          </a:p>
          <a:p>
            <a:pPr marL="4572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So 2 is fixed</a:t>
            </a:r>
            <a:endParaRPr lang="en-US"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361023695"/>
              </p:ext>
            </p:extLst>
          </p:nvPr>
        </p:nvGraphicFramePr>
        <p:xfrm>
          <a:off x="5312228" y="1712443"/>
          <a:ext cx="5991496" cy="543076"/>
        </p:xfrm>
        <a:graphic>
          <a:graphicData uri="http://schemas.openxmlformats.org/drawingml/2006/table">
            <a:tbl>
              <a:tblPr firstRow="1" bandRow="1">
                <a:tableStyleId>{5C22544A-7EE6-4342-B048-85BDC9FD1C3A}</a:tableStyleId>
              </a:tblPr>
              <a:tblGrid>
                <a:gridCol w="1497874">
                  <a:extLst>
                    <a:ext uri="{9D8B030D-6E8A-4147-A177-3AD203B41FA5}">
                      <a16:colId xmlns:a16="http://schemas.microsoft.com/office/drawing/2014/main" val="4094984286"/>
                    </a:ext>
                  </a:extLst>
                </a:gridCol>
                <a:gridCol w="1497874">
                  <a:extLst>
                    <a:ext uri="{9D8B030D-6E8A-4147-A177-3AD203B41FA5}">
                      <a16:colId xmlns:a16="http://schemas.microsoft.com/office/drawing/2014/main" val="3884785123"/>
                    </a:ext>
                  </a:extLst>
                </a:gridCol>
                <a:gridCol w="1497874">
                  <a:extLst>
                    <a:ext uri="{9D8B030D-6E8A-4147-A177-3AD203B41FA5}">
                      <a16:colId xmlns:a16="http://schemas.microsoft.com/office/drawing/2014/main" val="266944683"/>
                    </a:ext>
                  </a:extLst>
                </a:gridCol>
                <a:gridCol w="1497874">
                  <a:extLst>
                    <a:ext uri="{9D8B030D-6E8A-4147-A177-3AD203B41FA5}">
                      <a16:colId xmlns:a16="http://schemas.microsoft.com/office/drawing/2014/main" val="1458478043"/>
                    </a:ext>
                  </a:extLst>
                </a:gridCol>
              </a:tblGrid>
              <a:tr h="543076">
                <a:tc>
                  <a:txBody>
                    <a:bodyPr/>
                    <a:lstStyle/>
                    <a:p>
                      <a:r>
                        <a:rPr lang="en-US" dirty="0" smtClean="0"/>
                        <a:t>             2</a:t>
                      </a:r>
                      <a:endParaRPr lang="en-US" dirty="0"/>
                    </a:p>
                  </a:txBody>
                  <a:tcPr/>
                </a:tc>
                <a:tc>
                  <a:txBody>
                    <a:bodyPr/>
                    <a:lstStyle/>
                    <a:p>
                      <a:r>
                        <a:rPr lang="en-US" dirty="0" smtClean="0"/>
                        <a:t>           3</a:t>
                      </a:r>
                      <a:endParaRPr lang="en-US" dirty="0"/>
                    </a:p>
                  </a:txBody>
                  <a:tcPr/>
                </a:tc>
                <a:tc>
                  <a:txBody>
                    <a:bodyPr/>
                    <a:lstStyle/>
                    <a:p>
                      <a:r>
                        <a:rPr lang="en-US" dirty="0" smtClean="0"/>
                        <a:t> </a:t>
                      </a:r>
                      <a:r>
                        <a:rPr lang="en-US" baseline="0" dirty="0" smtClean="0"/>
                        <a:t>            5</a:t>
                      </a:r>
                      <a:endParaRPr lang="en-US" dirty="0"/>
                    </a:p>
                  </a:txBody>
                  <a:tcPr/>
                </a:tc>
                <a:tc>
                  <a:txBody>
                    <a:bodyPr/>
                    <a:lstStyle/>
                    <a:p>
                      <a:r>
                        <a:rPr lang="en-US" dirty="0" smtClean="0"/>
                        <a:t>            4</a:t>
                      </a:r>
                      <a:endParaRPr lang="en-US" dirty="0"/>
                    </a:p>
                  </a:txBody>
                  <a:tcPr/>
                </a:tc>
                <a:extLst>
                  <a:ext uri="{0D108BD9-81ED-4DB2-BD59-A6C34878D82A}">
                    <a16:rowId xmlns:a16="http://schemas.microsoft.com/office/drawing/2014/main" val="11716165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29959676"/>
              </p:ext>
            </p:extLst>
          </p:nvPr>
        </p:nvGraphicFramePr>
        <p:xfrm>
          <a:off x="7106193" y="1346682"/>
          <a:ext cx="798285" cy="365760"/>
        </p:xfrm>
        <a:graphic>
          <a:graphicData uri="http://schemas.openxmlformats.org/drawingml/2006/table">
            <a:tbl>
              <a:tblPr firstRow="1" bandRow="1">
                <a:tableStyleId>{5C22544A-7EE6-4342-B048-85BDC9FD1C3A}</a:tableStyleId>
              </a:tblPr>
              <a:tblGrid>
                <a:gridCol w="798285">
                  <a:extLst>
                    <a:ext uri="{9D8B030D-6E8A-4147-A177-3AD203B41FA5}">
                      <a16:colId xmlns:a16="http://schemas.microsoft.com/office/drawing/2014/main" val="4226145988"/>
                    </a:ext>
                  </a:extLst>
                </a:gridCol>
              </a:tblGrid>
              <a:tr h="351489">
                <a:tc>
                  <a:txBody>
                    <a:bodyPr/>
                    <a:lstStyle/>
                    <a:p>
                      <a:r>
                        <a:rPr lang="en-US" dirty="0" smtClean="0"/>
                        <a:t>Pivot</a:t>
                      </a:r>
                      <a:endParaRPr lang="en-US" dirty="0"/>
                    </a:p>
                  </a:txBody>
                  <a:tcPr/>
                </a:tc>
                <a:extLst>
                  <a:ext uri="{0D108BD9-81ED-4DB2-BD59-A6C34878D82A}">
                    <a16:rowId xmlns:a16="http://schemas.microsoft.com/office/drawing/2014/main" val="132614232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06086315"/>
              </p:ext>
            </p:extLst>
          </p:nvPr>
        </p:nvGraphicFramePr>
        <p:xfrm>
          <a:off x="5657667" y="2191172"/>
          <a:ext cx="876663" cy="395031"/>
        </p:xfrm>
        <a:graphic>
          <a:graphicData uri="http://schemas.openxmlformats.org/drawingml/2006/table">
            <a:tbl>
              <a:tblPr firstRow="1" bandRow="1">
                <a:tableStyleId>{5C22544A-7EE6-4342-B048-85BDC9FD1C3A}</a:tableStyleId>
              </a:tblPr>
              <a:tblGrid>
                <a:gridCol w="876663">
                  <a:extLst>
                    <a:ext uri="{9D8B030D-6E8A-4147-A177-3AD203B41FA5}">
                      <a16:colId xmlns:a16="http://schemas.microsoft.com/office/drawing/2014/main" val="3282527794"/>
                    </a:ext>
                  </a:extLst>
                </a:gridCol>
              </a:tblGrid>
              <a:tr h="395031">
                <a:tc>
                  <a:txBody>
                    <a:bodyPr/>
                    <a:lstStyle/>
                    <a:p>
                      <a:r>
                        <a:rPr lang="en-US" dirty="0" smtClean="0"/>
                        <a:t>Left</a:t>
                      </a:r>
                      <a:endParaRPr lang="en-US" dirty="0"/>
                    </a:p>
                  </a:txBody>
                  <a:tcPr/>
                </a:tc>
                <a:extLst>
                  <a:ext uri="{0D108BD9-81ED-4DB2-BD59-A6C34878D82A}">
                    <a16:rowId xmlns:a16="http://schemas.microsoft.com/office/drawing/2014/main" val="73313222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87092724"/>
              </p:ext>
            </p:extLst>
          </p:nvPr>
        </p:nvGraphicFramePr>
        <p:xfrm>
          <a:off x="7106192" y="2194193"/>
          <a:ext cx="798285" cy="365760"/>
        </p:xfrm>
        <a:graphic>
          <a:graphicData uri="http://schemas.openxmlformats.org/drawingml/2006/table">
            <a:tbl>
              <a:tblPr firstRow="1" bandRow="1">
                <a:tableStyleId>{5C22544A-7EE6-4342-B048-85BDC9FD1C3A}</a:tableStyleId>
              </a:tblPr>
              <a:tblGrid>
                <a:gridCol w="798285">
                  <a:extLst>
                    <a:ext uri="{9D8B030D-6E8A-4147-A177-3AD203B41FA5}">
                      <a16:colId xmlns:a16="http://schemas.microsoft.com/office/drawing/2014/main" val="1055181844"/>
                    </a:ext>
                  </a:extLst>
                </a:gridCol>
              </a:tblGrid>
              <a:tr h="358623">
                <a:tc>
                  <a:txBody>
                    <a:bodyPr/>
                    <a:lstStyle/>
                    <a:p>
                      <a:r>
                        <a:rPr lang="en-US" dirty="0" smtClean="0"/>
                        <a:t>Right</a:t>
                      </a:r>
                      <a:endParaRPr lang="en-US" dirty="0"/>
                    </a:p>
                  </a:txBody>
                  <a:tcPr/>
                </a:tc>
                <a:extLst>
                  <a:ext uri="{0D108BD9-81ED-4DB2-BD59-A6C34878D82A}">
                    <a16:rowId xmlns:a16="http://schemas.microsoft.com/office/drawing/2014/main" val="197007968"/>
                  </a:ext>
                </a:extLst>
              </a:tr>
            </a:tbl>
          </a:graphicData>
        </a:graphic>
      </p:graphicFrame>
      <p:cxnSp>
        <p:nvCxnSpPr>
          <p:cNvPr id="9" name="Straight Arrow Connector 8"/>
          <p:cNvCxnSpPr/>
          <p:nvPr/>
        </p:nvCxnSpPr>
        <p:spPr>
          <a:xfrm>
            <a:off x="6534330" y="2377073"/>
            <a:ext cx="5054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391330405"/>
              </p:ext>
            </p:extLst>
          </p:nvPr>
        </p:nvGraphicFramePr>
        <p:xfrm>
          <a:off x="5312226" y="3341793"/>
          <a:ext cx="5991500" cy="504374"/>
        </p:xfrm>
        <a:graphic>
          <a:graphicData uri="http://schemas.openxmlformats.org/drawingml/2006/table">
            <a:tbl>
              <a:tblPr firstRow="1" bandRow="1">
                <a:tableStyleId>{5C22544A-7EE6-4342-B048-85BDC9FD1C3A}</a:tableStyleId>
              </a:tblPr>
              <a:tblGrid>
                <a:gridCol w="1497875">
                  <a:extLst>
                    <a:ext uri="{9D8B030D-6E8A-4147-A177-3AD203B41FA5}">
                      <a16:colId xmlns:a16="http://schemas.microsoft.com/office/drawing/2014/main" val="2708573560"/>
                    </a:ext>
                  </a:extLst>
                </a:gridCol>
                <a:gridCol w="1584962">
                  <a:extLst>
                    <a:ext uri="{9D8B030D-6E8A-4147-A177-3AD203B41FA5}">
                      <a16:colId xmlns:a16="http://schemas.microsoft.com/office/drawing/2014/main" val="917811769"/>
                    </a:ext>
                  </a:extLst>
                </a:gridCol>
                <a:gridCol w="1410788">
                  <a:extLst>
                    <a:ext uri="{9D8B030D-6E8A-4147-A177-3AD203B41FA5}">
                      <a16:colId xmlns:a16="http://schemas.microsoft.com/office/drawing/2014/main" val="2329724188"/>
                    </a:ext>
                  </a:extLst>
                </a:gridCol>
                <a:gridCol w="1497875">
                  <a:extLst>
                    <a:ext uri="{9D8B030D-6E8A-4147-A177-3AD203B41FA5}">
                      <a16:colId xmlns:a16="http://schemas.microsoft.com/office/drawing/2014/main" val="1673074974"/>
                    </a:ext>
                  </a:extLst>
                </a:gridCol>
              </a:tblGrid>
              <a:tr h="504374">
                <a:tc>
                  <a:txBody>
                    <a:bodyPr/>
                    <a:lstStyle/>
                    <a:p>
                      <a:r>
                        <a:rPr lang="en-US" dirty="0" smtClean="0"/>
                        <a:t>              2</a:t>
                      </a:r>
                      <a:endParaRPr lang="en-US" dirty="0"/>
                    </a:p>
                  </a:txBody>
                  <a:tcPr/>
                </a:tc>
                <a:tc>
                  <a:txBody>
                    <a:bodyPr/>
                    <a:lstStyle/>
                    <a:p>
                      <a:r>
                        <a:rPr lang="en-US" dirty="0" smtClean="0"/>
                        <a:t>              3</a:t>
                      </a:r>
                      <a:endParaRPr lang="en-US" dirty="0"/>
                    </a:p>
                  </a:txBody>
                  <a:tcPr/>
                </a:tc>
                <a:tc>
                  <a:txBody>
                    <a:bodyPr/>
                    <a:lstStyle/>
                    <a:p>
                      <a:r>
                        <a:rPr lang="en-US" dirty="0" smtClean="0"/>
                        <a:t>            5</a:t>
                      </a:r>
                      <a:endParaRPr lang="en-US" dirty="0"/>
                    </a:p>
                  </a:txBody>
                  <a:tcPr/>
                </a:tc>
                <a:tc>
                  <a:txBody>
                    <a:bodyPr/>
                    <a:lstStyle/>
                    <a:p>
                      <a:r>
                        <a:rPr lang="en-US" dirty="0" smtClean="0"/>
                        <a:t>            4</a:t>
                      </a:r>
                      <a:endParaRPr lang="en-US" dirty="0"/>
                    </a:p>
                  </a:txBody>
                  <a:tcPr/>
                </a:tc>
                <a:extLst>
                  <a:ext uri="{0D108BD9-81ED-4DB2-BD59-A6C34878D82A}">
                    <a16:rowId xmlns:a16="http://schemas.microsoft.com/office/drawing/2014/main" val="98098469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051719000"/>
              </p:ext>
            </p:extLst>
          </p:nvPr>
        </p:nvGraphicFramePr>
        <p:xfrm>
          <a:off x="7588068" y="3836492"/>
          <a:ext cx="772160" cy="368905"/>
        </p:xfrm>
        <a:graphic>
          <a:graphicData uri="http://schemas.openxmlformats.org/drawingml/2006/table">
            <a:tbl>
              <a:tblPr firstRow="1" bandRow="1">
                <a:tableStyleId>{5C22544A-7EE6-4342-B048-85BDC9FD1C3A}</a:tableStyleId>
              </a:tblPr>
              <a:tblGrid>
                <a:gridCol w="772160">
                  <a:extLst>
                    <a:ext uri="{9D8B030D-6E8A-4147-A177-3AD203B41FA5}">
                      <a16:colId xmlns:a16="http://schemas.microsoft.com/office/drawing/2014/main" val="773325429"/>
                    </a:ext>
                  </a:extLst>
                </a:gridCol>
              </a:tblGrid>
              <a:tr h="368905">
                <a:tc>
                  <a:txBody>
                    <a:bodyPr/>
                    <a:lstStyle/>
                    <a:p>
                      <a:r>
                        <a:rPr lang="en-US" dirty="0" smtClean="0"/>
                        <a:t>Right</a:t>
                      </a:r>
                      <a:endParaRPr lang="en-US" dirty="0"/>
                    </a:p>
                  </a:txBody>
                  <a:tcPr/>
                </a:tc>
                <a:extLst>
                  <a:ext uri="{0D108BD9-81ED-4DB2-BD59-A6C34878D82A}">
                    <a16:rowId xmlns:a16="http://schemas.microsoft.com/office/drawing/2014/main" val="3809445883"/>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988891694"/>
              </p:ext>
            </p:extLst>
          </p:nvPr>
        </p:nvGraphicFramePr>
        <p:xfrm>
          <a:off x="6811555" y="3836492"/>
          <a:ext cx="746034" cy="370840"/>
        </p:xfrm>
        <a:graphic>
          <a:graphicData uri="http://schemas.openxmlformats.org/drawingml/2006/table">
            <a:tbl>
              <a:tblPr firstRow="1" bandRow="1">
                <a:tableStyleId>{5C22544A-7EE6-4342-B048-85BDC9FD1C3A}</a:tableStyleId>
              </a:tblPr>
              <a:tblGrid>
                <a:gridCol w="746034">
                  <a:extLst>
                    <a:ext uri="{9D8B030D-6E8A-4147-A177-3AD203B41FA5}">
                      <a16:colId xmlns:a16="http://schemas.microsoft.com/office/drawing/2014/main" val="2264082032"/>
                    </a:ext>
                  </a:extLst>
                </a:gridCol>
              </a:tblGrid>
              <a:tr h="370840">
                <a:tc>
                  <a:txBody>
                    <a:bodyPr/>
                    <a:lstStyle/>
                    <a:p>
                      <a:r>
                        <a:rPr lang="en-US" dirty="0" smtClean="0"/>
                        <a:t>Left</a:t>
                      </a:r>
                      <a:endParaRPr lang="en-US" dirty="0"/>
                    </a:p>
                  </a:txBody>
                  <a:tcPr/>
                </a:tc>
                <a:extLst>
                  <a:ext uri="{0D108BD9-81ED-4DB2-BD59-A6C34878D82A}">
                    <a16:rowId xmlns:a16="http://schemas.microsoft.com/office/drawing/2014/main" val="2803841534"/>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243257137"/>
              </p:ext>
            </p:extLst>
          </p:nvPr>
        </p:nvGraphicFramePr>
        <p:xfrm>
          <a:off x="7184572" y="2976034"/>
          <a:ext cx="789576" cy="365760"/>
        </p:xfrm>
        <a:graphic>
          <a:graphicData uri="http://schemas.openxmlformats.org/drawingml/2006/table">
            <a:tbl>
              <a:tblPr firstRow="1" bandRow="1">
                <a:tableStyleId>{5C22544A-7EE6-4342-B048-85BDC9FD1C3A}</a:tableStyleId>
              </a:tblPr>
              <a:tblGrid>
                <a:gridCol w="789576">
                  <a:extLst>
                    <a:ext uri="{9D8B030D-6E8A-4147-A177-3AD203B41FA5}">
                      <a16:colId xmlns:a16="http://schemas.microsoft.com/office/drawing/2014/main" val="1461688830"/>
                    </a:ext>
                  </a:extLst>
                </a:gridCol>
              </a:tblGrid>
              <a:tr h="342779">
                <a:tc>
                  <a:txBody>
                    <a:bodyPr/>
                    <a:lstStyle/>
                    <a:p>
                      <a:r>
                        <a:rPr lang="en-US" dirty="0" smtClean="0"/>
                        <a:t>Pivot</a:t>
                      </a:r>
                      <a:endParaRPr lang="en-US" dirty="0"/>
                    </a:p>
                  </a:txBody>
                  <a:tcPr/>
                </a:tc>
                <a:extLst>
                  <a:ext uri="{0D108BD9-81ED-4DB2-BD59-A6C34878D82A}">
                    <a16:rowId xmlns:a16="http://schemas.microsoft.com/office/drawing/2014/main" val="54814453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452810611"/>
              </p:ext>
            </p:extLst>
          </p:nvPr>
        </p:nvGraphicFramePr>
        <p:xfrm>
          <a:off x="6811555" y="2966359"/>
          <a:ext cx="1574799" cy="1229364"/>
        </p:xfrm>
        <a:graphic>
          <a:graphicData uri="http://schemas.openxmlformats.org/drawingml/2006/table">
            <a:tbl>
              <a:tblPr/>
              <a:tblGrid>
                <a:gridCol w="1574799">
                  <a:extLst>
                    <a:ext uri="{9D8B030D-6E8A-4147-A177-3AD203B41FA5}">
                      <a16:colId xmlns:a16="http://schemas.microsoft.com/office/drawing/2014/main" val="1317311240"/>
                    </a:ext>
                  </a:extLst>
                </a:gridCol>
              </a:tblGrid>
              <a:tr h="1229364">
                <a:tc>
                  <a:txBody>
                    <a:bodyPr/>
                    <a:lstStyle/>
                    <a:p>
                      <a:endParaRPr lang="en-US" dirty="0">
                        <a:solidFill>
                          <a:srgbClr val="FF0000"/>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89730459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594674519"/>
              </p:ext>
            </p:extLst>
          </p:nvPr>
        </p:nvGraphicFramePr>
        <p:xfrm>
          <a:off x="5312226" y="4621478"/>
          <a:ext cx="5991500" cy="533996"/>
        </p:xfrm>
        <a:graphic>
          <a:graphicData uri="http://schemas.openxmlformats.org/drawingml/2006/table">
            <a:tbl>
              <a:tblPr firstRow="1" bandRow="1">
                <a:tableStyleId>{5C22544A-7EE6-4342-B048-85BDC9FD1C3A}</a:tableStyleId>
              </a:tblPr>
              <a:tblGrid>
                <a:gridCol w="1576254">
                  <a:extLst>
                    <a:ext uri="{9D8B030D-6E8A-4147-A177-3AD203B41FA5}">
                      <a16:colId xmlns:a16="http://schemas.microsoft.com/office/drawing/2014/main" val="366064418"/>
                    </a:ext>
                  </a:extLst>
                </a:gridCol>
                <a:gridCol w="1419496">
                  <a:extLst>
                    <a:ext uri="{9D8B030D-6E8A-4147-A177-3AD203B41FA5}">
                      <a16:colId xmlns:a16="http://schemas.microsoft.com/office/drawing/2014/main" val="3767846268"/>
                    </a:ext>
                  </a:extLst>
                </a:gridCol>
                <a:gridCol w="1497875">
                  <a:extLst>
                    <a:ext uri="{9D8B030D-6E8A-4147-A177-3AD203B41FA5}">
                      <a16:colId xmlns:a16="http://schemas.microsoft.com/office/drawing/2014/main" val="2078897001"/>
                    </a:ext>
                  </a:extLst>
                </a:gridCol>
                <a:gridCol w="1497875">
                  <a:extLst>
                    <a:ext uri="{9D8B030D-6E8A-4147-A177-3AD203B41FA5}">
                      <a16:colId xmlns:a16="http://schemas.microsoft.com/office/drawing/2014/main" val="941837157"/>
                    </a:ext>
                  </a:extLst>
                </a:gridCol>
              </a:tblGrid>
              <a:tr h="533996">
                <a:tc>
                  <a:txBody>
                    <a:bodyPr/>
                    <a:lstStyle/>
                    <a:p>
                      <a:r>
                        <a:rPr lang="en-US" dirty="0" smtClean="0"/>
                        <a:t>           2</a:t>
                      </a:r>
                      <a:endParaRPr lang="en-US" dirty="0"/>
                    </a:p>
                  </a:txBody>
                  <a:tcPr/>
                </a:tc>
                <a:tc>
                  <a:txBody>
                    <a:bodyPr/>
                    <a:lstStyle/>
                    <a:p>
                      <a:r>
                        <a:rPr lang="en-US" dirty="0" smtClean="0"/>
                        <a:t>           </a:t>
                      </a:r>
                      <a:r>
                        <a:rPr lang="en-US" b="1" dirty="0" smtClean="0">
                          <a:solidFill>
                            <a:srgbClr val="FF0000"/>
                          </a:solidFill>
                        </a:rPr>
                        <a:t>3</a:t>
                      </a:r>
                      <a:endParaRPr lang="en-US" b="1" dirty="0">
                        <a:solidFill>
                          <a:srgbClr val="FF0000"/>
                        </a:solidFill>
                      </a:endParaRPr>
                    </a:p>
                  </a:txBody>
                  <a:tcPr/>
                </a:tc>
                <a:tc>
                  <a:txBody>
                    <a:bodyPr/>
                    <a:lstStyle/>
                    <a:p>
                      <a:r>
                        <a:rPr lang="en-US" dirty="0" smtClean="0"/>
                        <a:t>               5</a:t>
                      </a:r>
                      <a:endParaRPr lang="en-US" dirty="0"/>
                    </a:p>
                  </a:txBody>
                  <a:tcPr/>
                </a:tc>
                <a:tc>
                  <a:txBody>
                    <a:bodyPr/>
                    <a:lstStyle/>
                    <a:p>
                      <a:r>
                        <a:rPr lang="en-US" dirty="0" smtClean="0"/>
                        <a:t>            4</a:t>
                      </a:r>
                      <a:endParaRPr lang="en-US" dirty="0"/>
                    </a:p>
                  </a:txBody>
                  <a:tcPr/>
                </a:tc>
                <a:extLst>
                  <a:ext uri="{0D108BD9-81ED-4DB2-BD59-A6C34878D82A}">
                    <a16:rowId xmlns:a16="http://schemas.microsoft.com/office/drawing/2014/main" val="2528892266"/>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526035184"/>
              </p:ext>
            </p:extLst>
          </p:nvPr>
        </p:nvGraphicFramePr>
        <p:xfrm>
          <a:off x="6095999" y="5047460"/>
          <a:ext cx="801189" cy="374351"/>
        </p:xfrm>
        <a:graphic>
          <a:graphicData uri="http://schemas.openxmlformats.org/drawingml/2006/table">
            <a:tbl>
              <a:tblPr firstRow="1" bandRow="1">
                <a:tableStyleId>{5C22544A-7EE6-4342-B048-85BDC9FD1C3A}</a:tableStyleId>
              </a:tblPr>
              <a:tblGrid>
                <a:gridCol w="801189">
                  <a:extLst>
                    <a:ext uri="{9D8B030D-6E8A-4147-A177-3AD203B41FA5}">
                      <a16:colId xmlns:a16="http://schemas.microsoft.com/office/drawing/2014/main" val="3901413406"/>
                    </a:ext>
                  </a:extLst>
                </a:gridCol>
              </a:tblGrid>
              <a:tr h="374351">
                <a:tc>
                  <a:txBody>
                    <a:bodyPr/>
                    <a:lstStyle/>
                    <a:p>
                      <a:r>
                        <a:rPr lang="en-US" dirty="0" smtClean="0"/>
                        <a:t>Right</a:t>
                      </a:r>
                      <a:endParaRPr lang="en-US" dirty="0"/>
                    </a:p>
                  </a:txBody>
                  <a:tcPr/>
                </a:tc>
                <a:extLst>
                  <a:ext uri="{0D108BD9-81ED-4DB2-BD59-A6C34878D82A}">
                    <a16:rowId xmlns:a16="http://schemas.microsoft.com/office/drawing/2014/main" val="3020497232"/>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484074885"/>
              </p:ext>
            </p:extLst>
          </p:nvPr>
        </p:nvGraphicFramePr>
        <p:xfrm>
          <a:off x="5312226" y="5056052"/>
          <a:ext cx="783773" cy="365760"/>
        </p:xfrm>
        <a:graphic>
          <a:graphicData uri="http://schemas.openxmlformats.org/drawingml/2006/table">
            <a:tbl>
              <a:tblPr firstRow="1" bandRow="1">
                <a:tableStyleId>{5C22544A-7EE6-4342-B048-85BDC9FD1C3A}</a:tableStyleId>
              </a:tblPr>
              <a:tblGrid>
                <a:gridCol w="783773">
                  <a:extLst>
                    <a:ext uri="{9D8B030D-6E8A-4147-A177-3AD203B41FA5}">
                      <a16:colId xmlns:a16="http://schemas.microsoft.com/office/drawing/2014/main" val="150617288"/>
                    </a:ext>
                  </a:extLst>
                </a:gridCol>
              </a:tblGrid>
              <a:tr h="365759">
                <a:tc>
                  <a:txBody>
                    <a:bodyPr/>
                    <a:lstStyle/>
                    <a:p>
                      <a:r>
                        <a:rPr lang="en-US" dirty="0" smtClean="0"/>
                        <a:t>Left</a:t>
                      </a:r>
                      <a:endParaRPr lang="en-US" dirty="0"/>
                    </a:p>
                  </a:txBody>
                  <a:tcPr/>
                </a:tc>
                <a:extLst>
                  <a:ext uri="{0D108BD9-81ED-4DB2-BD59-A6C34878D82A}">
                    <a16:rowId xmlns:a16="http://schemas.microsoft.com/office/drawing/2014/main" val="3136339684"/>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888101665"/>
              </p:ext>
            </p:extLst>
          </p:nvPr>
        </p:nvGraphicFramePr>
        <p:xfrm>
          <a:off x="5610859" y="4280740"/>
          <a:ext cx="763815" cy="365760"/>
        </p:xfrm>
        <a:graphic>
          <a:graphicData uri="http://schemas.openxmlformats.org/drawingml/2006/table">
            <a:tbl>
              <a:tblPr firstRow="1" bandRow="1">
                <a:tableStyleId>{5C22544A-7EE6-4342-B048-85BDC9FD1C3A}</a:tableStyleId>
              </a:tblPr>
              <a:tblGrid>
                <a:gridCol w="763815">
                  <a:extLst>
                    <a:ext uri="{9D8B030D-6E8A-4147-A177-3AD203B41FA5}">
                      <a16:colId xmlns:a16="http://schemas.microsoft.com/office/drawing/2014/main" val="2806163537"/>
                    </a:ext>
                  </a:extLst>
                </a:gridCol>
              </a:tblGrid>
              <a:tr h="340737">
                <a:tc>
                  <a:txBody>
                    <a:bodyPr/>
                    <a:lstStyle/>
                    <a:p>
                      <a:r>
                        <a:rPr lang="en-US" dirty="0" smtClean="0"/>
                        <a:t>Pivot</a:t>
                      </a:r>
                      <a:endParaRPr lang="en-US" dirty="0"/>
                    </a:p>
                  </a:txBody>
                  <a:tcPr/>
                </a:tc>
                <a:extLst>
                  <a:ext uri="{0D108BD9-81ED-4DB2-BD59-A6C34878D82A}">
                    <a16:rowId xmlns:a16="http://schemas.microsoft.com/office/drawing/2014/main" val="2772728505"/>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83560552"/>
              </p:ext>
            </p:extLst>
          </p:nvPr>
        </p:nvGraphicFramePr>
        <p:xfrm>
          <a:off x="5312228" y="4280739"/>
          <a:ext cx="1576252" cy="1141072"/>
        </p:xfrm>
        <a:graphic>
          <a:graphicData uri="http://schemas.openxmlformats.org/drawingml/2006/table">
            <a:tbl>
              <a:tblPr/>
              <a:tblGrid>
                <a:gridCol w="1576252">
                  <a:extLst>
                    <a:ext uri="{9D8B030D-6E8A-4147-A177-3AD203B41FA5}">
                      <a16:colId xmlns:a16="http://schemas.microsoft.com/office/drawing/2014/main" val="1845609369"/>
                    </a:ext>
                  </a:extLst>
                </a:gridCol>
              </a:tblGrid>
              <a:tr h="1141072">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81494787"/>
                  </a:ext>
                </a:extLst>
              </a:tr>
            </a:tbl>
          </a:graphicData>
        </a:graphic>
      </p:graphicFrame>
    </p:spTree>
    <p:extLst>
      <p:ext uri="{BB962C8B-B14F-4D97-AF65-F5344CB8AC3E}">
        <p14:creationId xmlns:p14="http://schemas.microsoft.com/office/powerpoint/2010/main" val="1674714488"/>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848</TotalTime>
  <Words>1016</Words>
  <Application>Microsoft Office PowerPoint</Application>
  <PresentationFormat>Widescreen</PresentationFormat>
  <Paragraphs>206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Corbel</vt:lpstr>
      <vt:lpstr>French Script MT</vt:lpstr>
      <vt:lpstr>Times New Roman</vt:lpstr>
      <vt:lpstr>Wingdings</vt:lpstr>
      <vt:lpstr>Basis</vt:lpstr>
      <vt:lpstr>Hello Everyone                                        Course Code : CSE201                                                             Course Title : Data Structure</vt:lpstr>
      <vt:lpstr> </vt:lpstr>
      <vt:lpstr>Outline</vt:lpstr>
      <vt:lpstr>Introduction to Sort</vt:lpstr>
      <vt:lpstr>What is Quick Sort?</vt:lpstr>
      <vt:lpstr>Algorithm Explain</vt:lpstr>
      <vt:lpstr>Example of Quick Sort</vt:lpstr>
      <vt:lpstr>Example Explain</vt:lpstr>
      <vt:lpstr>Example Explain</vt:lpstr>
      <vt:lpstr>Example Explain</vt:lpstr>
      <vt:lpstr>Example Explain</vt:lpstr>
      <vt:lpstr>Pseudo Code</vt:lpstr>
      <vt:lpstr>Complexity</vt:lpstr>
      <vt:lpstr>Complexity</vt:lpstr>
      <vt:lpstr>Advantages of Quick Sort </vt:lpstr>
      <vt:lpstr>Disadvantages of Quick Sort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Lists</dc:title>
  <dc:creator>MD Imran Hosan</dc:creator>
  <cp:lastModifiedBy>Hp</cp:lastModifiedBy>
  <cp:revision>59</cp:revision>
  <dcterms:created xsi:type="dcterms:W3CDTF">2021-07-07T07:41:40Z</dcterms:created>
  <dcterms:modified xsi:type="dcterms:W3CDTF">2021-07-09T15:38:10Z</dcterms:modified>
</cp:coreProperties>
</file>